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536" r:id="rId2"/>
    <p:sldId id="590" r:id="rId3"/>
    <p:sldId id="745" r:id="rId4"/>
    <p:sldId id="747" r:id="rId5"/>
    <p:sldId id="629" r:id="rId6"/>
    <p:sldId id="630" r:id="rId7"/>
    <p:sldId id="631" r:id="rId8"/>
    <p:sldId id="632" r:id="rId9"/>
    <p:sldId id="633" r:id="rId10"/>
    <p:sldId id="708" r:id="rId11"/>
    <p:sldId id="709" r:id="rId12"/>
    <p:sldId id="710" r:id="rId13"/>
    <p:sldId id="711" r:id="rId14"/>
    <p:sldId id="712" r:id="rId15"/>
    <p:sldId id="713" r:id="rId16"/>
    <p:sldId id="714" r:id="rId17"/>
    <p:sldId id="715" r:id="rId18"/>
    <p:sldId id="716" r:id="rId19"/>
    <p:sldId id="718" r:id="rId20"/>
    <p:sldId id="719" r:id="rId21"/>
    <p:sldId id="720" r:id="rId22"/>
    <p:sldId id="721" r:id="rId23"/>
    <p:sldId id="722" r:id="rId24"/>
    <p:sldId id="723" r:id="rId25"/>
    <p:sldId id="724" r:id="rId26"/>
    <p:sldId id="725" r:id="rId2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99FFCC"/>
    <a:srgbClr val="FFFFCC"/>
    <a:srgbClr val="CC6600"/>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92"/>
    <p:restoredTop sz="96327"/>
  </p:normalViewPr>
  <p:slideViewPr>
    <p:cSldViewPr>
      <p:cViewPr varScale="1">
        <p:scale>
          <a:sx n="132" d="100"/>
          <a:sy n="132" d="100"/>
        </p:scale>
        <p:origin x="105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3" Type="http://schemas.openxmlformats.org/officeDocument/2006/relationships/image" Target="../media/image59.wmf"/><Relationship Id="rId18" Type="http://schemas.openxmlformats.org/officeDocument/2006/relationships/image" Target="../media/image64.wmf"/><Relationship Id="rId26" Type="http://schemas.openxmlformats.org/officeDocument/2006/relationships/image" Target="../media/image72.wmf"/><Relationship Id="rId21" Type="http://schemas.openxmlformats.org/officeDocument/2006/relationships/image" Target="../media/image67.wmf"/><Relationship Id="rId34" Type="http://schemas.openxmlformats.org/officeDocument/2006/relationships/image" Target="../media/image80.wmf"/><Relationship Id="rId7" Type="http://schemas.openxmlformats.org/officeDocument/2006/relationships/image" Target="../media/image53.wmf"/><Relationship Id="rId12" Type="http://schemas.openxmlformats.org/officeDocument/2006/relationships/image" Target="../media/image58.wmf"/><Relationship Id="rId17" Type="http://schemas.openxmlformats.org/officeDocument/2006/relationships/image" Target="../media/image63.wmf"/><Relationship Id="rId25" Type="http://schemas.openxmlformats.org/officeDocument/2006/relationships/image" Target="../media/image71.wmf"/><Relationship Id="rId33" Type="http://schemas.openxmlformats.org/officeDocument/2006/relationships/image" Target="../media/image79.wmf"/><Relationship Id="rId2" Type="http://schemas.openxmlformats.org/officeDocument/2006/relationships/image" Target="../media/image48.wmf"/><Relationship Id="rId16" Type="http://schemas.openxmlformats.org/officeDocument/2006/relationships/image" Target="../media/image62.wmf"/><Relationship Id="rId20" Type="http://schemas.openxmlformats.org/officeDocument/2006/relationships/image" Target="../media/image66.wmf"/><Relationship Id="rId29" Type="http://schemas.openxmlformats.org/officeDocument/2006/relationships/image" Target="../media/image75.wmf"/><Relationship Id="rId1" Type="http://schemas.openxmlformats.org/officeDocument/2006/relationships/image" Target="../media/image47.wmf"/><Relationship Id="rId6" Type="http://schemas.openxmlformats.org/officeDocument/2006/relationships/image" Target="../media/image52.wmf"/><Relationship Id="rId11" Type="http://schemas.openxmlformats.org/officeDocument/2006/relationships/image" Target="../media/image57.wmf"/><Relationship Id="rId24" Type="http://schemas.openxmlformats.org/officeDocument/2006/relationships/image" Target="../media/image70.wmf"/><Relationship Id="rId32" Type="http://schemas.openxmlformats.org/officeDocument/2006/relationships/image" Target="../media/image78.wmf"/><Relationship Id="rId37" Type="http://schemas.openxmlformats.org/officeDocument/2006/relationships/image" Target="../media/image83.wmf"/><Relationship Id="rId5" Type="http://schemas.openxmlformats.org/officeDocument/2006/relationships/image" Target="../media/image51.wmf"/><Relationship Id="rId15" Type="http://schemas.openxmlformats.org/officeDocument/2006/relationships/image" Target="../media/image61.wmf"/><Relationship Id="rId23" Type="http://schemas.openxmlformats.org/officeDocument/2006/relationships/image" Target="../media/image69.wmf"/><Relationship Id="rId28" Type="http://schemas.openxmlformats.org/officeDocument/2006/relationships/image" Target="../media/image74.wmf"/><Relationship Id="rId36" Type="http://schemas.openxmlformats.org/officeDocument/2006/relationships/image" Target="../media/image82.wmf"/><Relationship Id="rId10" Type="http://schemas.openxmlformats.org/officeDocument/2006/relationships/image" Target="../media/image56.wmf"/><Relationship Id="rId19" Type="http://schemas.openxmlformats.org/officeDocument/2006/relationships/image" Target="../media/image65.wmf"/><Relationship Id="rId31" Type="http://schemas.openxmlformats.org/officeDocument/2006/relationships/image" Target="../media/image77.wmf"/><Relationship Id="rId4" Type="http://schemas.openxmlformats.org/officeDocument/2006/relationships/image" Target="../media/image50.wmf"/><Relationship Id="rId9" Type="http://schemas.openxmlformats.org/officeDocument/2006/relationships/image" Target="../media/image55.wmf"/><Relationship Id="rId14" Type="http://schemas.openxmlformats.org/officeDocument/2006/relationships/image" Target="../media/image60.wmf"/><Relationship Id="rId22" Type="http://schemas.openxmlformats.org/officeDocument/2006/relationships/image" Target="../media/image68.wmf"/><Relationship Id="rId27" Type="http://schemas.openxmlformats.org/officeDocument/2006/relationships/image" Target="../media/image73.wmf"/><Relationship Id="rId30" Type="http://schemas.openxmlformats.org/officeDocument/2006/relationships/image" Target="../media/image76.wmf"/><Relationship Id="rId35" Type="http://schemas.openxmlformats.org/officeDocument/2006/relationships/image" Target="../media/image81.wmf"/><Relationship Id="rId8" Type="http://schemas.openxmlformats.org/officeDocument/2006/relationships/image" Target="../media/image54.wmf"/><Relationship Id="rId3"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3.wmf"/><Relationship Id="rId5" Type="http://schemas.openxmlformats.org/officeDocument/2006/relationships/image" Target="../media/image87.wmf"/><Relationship Id="rId4" Type="http://schemas.openxmlformats.org/officeDocument/2006/relationships/image" Target="../media/image86.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image" Target="../media/image90.wmf"/><Relationship Id="rId7" Type="http://schemas.openxmlformats.org/officeDocument/2006/relationships/image" Target="../media/image94.wmf"/><Relationship Id="rId2" Type="http://schemas.openxmlformats.org/officeDocument/2006/relationships/image" Target="../media/image89.wmf"/><Relationship Id="rId1" Type="http://schemas.openxmlformats.org/officeDocument/2006/relationships/image" Target="../media/image3.wmf"/><Relationship Id="rId6" Type="http://schemas.openxmlformats.org/officeDocument/2006/relationships/image" Target="../media/image93.wmf"/><Relationship Id="rId11" Type="http://schemas.openxmlformats.org/officeDocument/2006/relationships/image" Target="../media/image98.wmf"/><Relationship Id="rId5" Type="http://schemas.openxmlformats.org/officeDocument/2006/relationships/image" Target="../media/image92.wmf"/><Relationship Id="rId10" Type="http://schemas.openxmlformats.org/officeDocument/2006/relationships/image" Target="../media/image97.wmf"/><Relationship Id="rId4" Type="http://schemas.openxmlformats.org/officeDocument/2006/relationships/image" Target="../media/image91.wmf"/><Relationship Id="rId9" Type="http://schemas.openxmlformats.org/officeDocument/2006/relationships/image" Target="../media/image96.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105.wmf"/><Relationship Id="rId13" Type="http://schemas.openxmlformats.org/officeDocument/2006/relationships/image" Target="../media/image110.wmf"/><Relationship Id="rId3" Type="http://schemas.openxmlformats.org/officeDocument/2006/relationships/image" Target="../media/image93.wmf"/><Relationship Id="rId7" Type="http://schemas.openxmlformats.org/officeDocument/2006/relationships/image" Target="../media/image104.wmf"/><Relationship Id="rId12" Type="http://schemas.openxmlformats.org/officeDocument/2006/relationships/image" Target="../media/image109.wmf"/><Relationship Id="rId2" Type="http://schemas.openxmlformats.org/officeDocument/2006/relationships/image" Target="../media/image100.wmf"/><Relationship Id="rId16" Type="http://schemas.openxmlformats.org/officeDocument/2006/relationships/image" Target="../media/image113.wmf"/><Relationship Id="rId1" Type="http://schemas.openxmlformats.org/officeDocument/2006/relationships/image" Target="../media/image99.wmf"/><Relationship Id="rId6" Type="http://schemas.openxmlformats.org/officeDocument/2006/relationships/image" Target="../media/image103.wmf"/><Relationship Id="rId11" Type="http://schemas.openxmlformats.org/officeDocument/2006/relationships/image" Target="../media/image108.wmf"/><Relationship Id="rId5" Type="http://schemas.openxmlformats.org/officeDocument/2006/relationships/image" Target="../media/image102.wmf"/><Relationship Id="rId15" Type="http://schemas.openxmlformats.org/officeDocument/2006/relationships/image" Target="../media/image112.wmf"/><Relationship Id="rId10" Type="http://schemas.openxmlformats.org/officeDocument/2006/relationships/image" Target="../media/image107.wmf"/><Relationship Id="rId4" Type="http://schemas.openxmlformats.org/officeDocument/2006/relationships/image" Target="../media/image101.wmf"/><Relationship Id="rId9" Type="http://schemas.openxmlformats.org/officeDocument/2006/relationships/image" Target="../media/image106.wmf"/><Relationship Id="rId14" Type="http://schemas.openxmlformats.org/officeDocument/2006/relationships/image" Target="../media/image11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27.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18.emf"/><Relationship Id="rId3" Type="http://schemas.openxmlformats.org/officeDocument/2006/relationships/image" Target="../media/image8.wmf"/><Relationship Id="rId7" Type="http://schemas.openxmlformats.org/officeDocument/2006/relationships/image" Target="../media/image12.wmf"/><Relationship Id="rId12" Type="http://schemas.openxmlformats.org/officeDocument/2006/relationships/image" Target="../media/image17.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image" Target="../media/image30.wmf"/><Relationship Id="rId18" Type="http://schemas.openxmlformats.org/officeDocument/2006/relationships/image" Target="../media/image35.emf"/><Relationship Id="rId3" Type="http://schemas.openxmlformats.org/officeDocument/2006/relationships/image" Target="../media/image21.wmf"/><Relationship Id="rId7" Type="http://schemas.openxmlformats.org/officeDocument/2006/relationships/image" Target="../media/image25.wmf"/><Relationship Id="rId12" Type="http://schemas.openxmlformats.org/officeDocument/2006/relationships/image" Target="../media/image29.wmf"/><Relationship Id="rId17" Type="http://schemas.openxmlformats.org/officeDocument/2006/relationships/image" Target="../media/image34.emf"/><Relationship Id="rId2" Type="http://schemas.openxmlformats.org/officeDocument/2006/relationships/image" Target="../media/image20.wmf"/><Relationship Id="rId16" Type="http://schemas.openxmlformats.org/officeDocument/2006/relationships/image" Target="../media/image33.wmf"/><Relationship Id="rId20" Type="http://schemas.openxmlformats.org/officeDocument/2006/relationships/image" Target="../media/image37.wmf"/><Relationship Id="rId1" Type="http://schemas.openxmlformats.org/officeDocument/2006/relationships/image" Target="../media/image19.wmf"/><Relationship Id="rId6" Type="http://schemas.openxmlformats.org/officeDocument/2006/relationships/image" Target="../media/image24.wmf"/><Relationship Id="rId11" Type="http://schemas.openxmlformats.org/officeDocument/2006/relationships/image" Target="../media/image28.wmf"/><Relationship Id="rId5" Type="http://schemas.openxmlformats.org/officeDocument/2006/relationships/image" Target="../media/image23.wmf"/><Relationship Id="rId15" Type="http://schemas.openxmlformats.org/officeDocument/2006/relationships/image" Target="../media/image32.emf"/><Relationship Id="rId10" Type="http://schemas.openxmlformats.org/officeDocument/2006/relationships/image" Target="../media/image27.wmf"/><Relationship Id="rId19" Type="http://schemas.openxmlformats.org/officeDocument/2006/relationships/image" Target="../media/image36.wmf"/><Relationship Id="rId4" Type="http://schemas.openxmlformats.org/officeDocument/2006/relationships/image" Target="../media/image22.wmf"/><Relationship Id="rId9" Type="http://schemas.openxmlformats.org/officeDocument/2006/relationships/image" Target="../media/image6.wmf"/><Relationship Id="rId14"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3.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113201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2542510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861053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10</a:t>
            </a:fld>
            <a:endParaRPr lang="en-US"/>
          </a:p>
        </p:txBody>
      </p:sp>
    </p:spTree>
    <p:extLst>
      <p:ext uri="{BB962C8B-B14F-4D97-AF65-F5344CB8AC3E}">
        <p14:creationId xmlns:p14="http://schemas.microsoft.com/office/powerpoint/2010/main" val="4149334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18</a:t>
            </a:fld>
            <a:endParaRPr lang="en-US"/>
          </a:p>
        </p:txBody>
      </p:sp>
    </p:spTree>
    <p:extLst>
      <p:ext uri="{BB962C8B-B14F-4D97-AF65-F5344CB8AC3E}">
        <p14:creationId xmlns:p14="http://schemas.microsoft.com/office/powerpoint/2010/main" val="3800572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Tuesday, June 25, 2019</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Tuesday, June 25,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Tuesday, June 25,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Tuesday, June 25, 2019</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Tuesday, June 25,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Tuesday, June 25,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Tuesday, June 25, 2019</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Tuesday, June 25, 2019</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Tuesday, June 25, 2019</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Tuesday, June 25, 2019</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Tuesday, June 25, 2019</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Tuesday, June 25, 2019</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Tuesday, June 25,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1444-001, Summer 2019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kf/7w56wv9j72sbd7w75hl0rb200000gn/T/com.microsoft.Powerpoint/converted_emf.em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wmf"/><Relationship Id="rId5" Type="http://schemas.openxmlformats.org/officeDocument/2006/relationships/oleObject" Target="../embeddings/oleObject37.bin"/><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wmf"/><Relationship Id="rId4" Type="http://schemas.openxmlformats.org/officeDocument/2006/relationships/oleObject" Target="../embeddings/oleObject38.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oleObject" Target="../embeddings/oleObject39.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wmf"/></Relationships>
</file>

<file path=ppt/slides/_rels/slide13.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48.bin"/><Relationship Id="rId3" Type="http://schemas.openxmlformats.org/officeDocument/2006/relationships/oleObject" Target="../embeddings/oleObject42.bin"/><Relationship Id="rId7" Type="http://schemas.openxmlformats.org/officeDocument/2006/relationships/oleObject" Target="../embeddings/oleObject45.bin"/><Relationship Id="rId12" Type="http://schemas.openxmlformats.org/officeDocument/2006/relationships/image" Target="../media/image44.wmf"/><Relationship Id="rId2" Type="http://schemas.openxmlformats.org/officeDocument/2006/relationships/slideLayout" Target="../slideLayouts/slideLayout2.xml"/><Relationship Id="rId16" Type="http://schemas.openxmlformats.org/officeDocument/2006/relationships/image" Target="../media/image46.wmf"/><Relationship Id="rId1" Type="http://schemas.openxmlformats.org/officeDocument/2006/relationships/vmlDrawing" Target="../drawings/vmlDrawing9.vml"/><Relationship Id="rId6" Type="http://schemas.openxmlformats.org/officeDocument/2006/relationships/oleObject" Target="../embeddings/oleObject44.bin"/><Relationship Id="rId11" Type="http://schemas.openxmlformats.org/officeDocument/2006/relationships/oleObject" Target="../embeddings/oleObject47.bin"/><Relationship Id="rId5" Type="http://schemas.openxmlformats.org/officeDocument/2006/relationships/oleObject" Target="../embeddings/oleObject43.bin"/><Relationship Id="rId15" Type="http://schemas.openxmlformats.org/officeDocument/2006/relationships/oleObject" Target="../embeddings/oleObject49.bin"/><Relationship Id="rId10" Type="http://schemas.openxmlformats.org/officeDocument/2006/relationships/image" Target="../media/image43.wmf"/><Relationship Id="rId4" Type="http://schemas.openxmlformats.org/officeDocument/2006/relationships/image" Target="../media/image3.wmf"/><Relationship Id="rId9" Type="http://schemas.openxmlformats.org/officeDocument/2006/relationships/oleObject" Target="../embeddings/oleObject46.bin"/><Relationship Id="rId14" Type="http://schemas.openxmlformats.org/officeDocument/2006/relationships/image" Target="../media/image45.wmf"/></Relationships>
</file>

<file path=ppt/slides/_rels/slide14.xml.rels><?xml version="1.0" encoding="UTF-8" standalone="yes"?>
<Relationships xmlns="http://schemas.openxmlformats.org/package/2006/relationships"><Relationship Id="rId26" Type="http://schemas.openxmlformats.org/officeDocument/2006/relationships/oleObject" Target="../embeddings/oleObject61.bin"/><Relationship Id="rId21" Type="http://schemas.openxmlformats.org/officeDocument/2006/relationships/image" Target="../media/image55.wmf"/><Relationship Id="rId42" Type="http://schemas.openxmlformats.org/officeDocument/2006/relationships/oleObject" Target="../embeddings/oleObject69.bin"/><Relationship Id="rId47" Type="http://schemas.openxmlformats.org/officeDocument/2006/relationships/image" Target="../media/image68.wmf"/><Relationship Id="rId63" Type="http://schemas.openxmlformats.org/officeDocument/2006/relationships/image" Target="../media/image76.wmf"/><Relationship Id="rId68" Type="http://schemas.openxmlformats.org/officeDocument/2006/relationships/oleObject" Target="../embeddings/oleObject82.bin"/><Relationship Id="rId16" Type="http://schemas.openxmlformats.org/officeDocument/2006/relationships/oleObject" Target="../embeddings/oleObject56.bin"/><Relationship Id="rId11" Type="http://schemas.openxmlformats.org/officeDocument/2006/relationships/image" Target="../media/image50.wmf"/><Relationship Id="rId24" Type="http://schemas.openxmlformats.org/officeDocument/2006/relationships/oleObject" Target="../embeddings/oleObject60.bin"/><Relationship Id="rId32" Type="http://schemas.openxmlformats.org/officeDocument/2006/relationships/oleObject" Target="../embeddings/oleObject64.bin"/><Relationship Id="rId37" Type="http://schemas.openxmlformats.org/officeDocument/2006/relationships/image" Target="../media/image63.wmf"/><Relationship Id="rId40" Type="http://schemas.openxmlformats.org/officeDocument/2006/relationships/oleObject" Target="../embeddings/oleObject68.bin"/><Relationship Id="rId45" Type="http://schemas.openxmlformats.org/officeDocument/2006/relationships/image" Target="../media/image67.wmf"/><Relationship Id="rId53" Type="http://schemas.openxmlformats.org/officeDocument/2006/relationships/image" Target="../media/image71.wmf"/><Relationship Id="rId58" Type="http://schemas.openxmlformats.org/officeDocument/2006/relationships/oleObject" Target="../embeddings/oleObject77.bin"/><Relationship Id="rId66" Type="http://schemas.openxmlformats.org/officeDocument/2006/relationships/oleObject" Target="../embeddings/oleObject81.bin"/><Relationship Id="rId74" Type="http://schemas.openxmlformats.org/officeDocument/2006/relationships/oleObject" Target="../embeddings/oleObject85.bin"/><Relationship Id="rId5" Type="http://schemas.openxmlformats.org/officeDocument/2006/relationships/image" Target="../media/image47.wmf"/><Relationship Id="rId61" Type="http://schemas.openxmlformats.org/officeDocument/2006/relationships/image" Target="../media/image75.wmf"/><Relationship Id="rId19" Type="http://schemas.openxmlformats.org/officeDocument/2006/relationships/image" Target="../media/image54.wmf"/><Relationship Id="rId14" Type="http://schemas.openxmlformats.org/officeDocument/2006/relationships/oleObject" Target="../embeddings/oleObject55.bin"/><Relationship Id="rId22" Type="http://schemas.openxmlformats.org/officeDocument/2006/relationships/oleObject" Target="../embeddings/oleObject59.bin"/><Relationship Id="rId27" Type="http://schemas.openxmlformats.org/officeDocument/2006/relationships/image" Target="../media/image58.wmf"/><Relationship Id="rId30" Type="http://schemas.openxmlformats.org/officeDocument/2006/relationships/oleObject" Target="../embeddings/oleObject63.bin"/><Relationship Id="rId35" Type="http://schemas.openxmlformats.org/officeDocument/2006/relationships/image" Target="../media/image62.wmf"/><Relationship Id="rId43" Type="http://schemas.openxmlformats.org/officeDocument/2006/relationships/image" Target="../media/image66.wmf"/><Relationship Id="rId48" Type="http://schemas.openxmlformats.org/officeDocument/2006/relationships/oleObject" Target="../embeddings/oleObject72.bin"/><Relationship Id="rId56" Type="http://schemas.openxmlformats.org/officeDocument/2006/relationships/oleObject" Target="../embeddings/oleObject76.bin"/><Relationship Id="rId64" Type="http://schemas.openxmlformats.org/officeDocument/2006/relationships/oleObject" Target="../embeddings/oleObject80.bin"/><Relationship Id="rId69" Type="http://schemas.openxmlformats.org/officeDocument/2006/relationships/image" Target="../media/image79.wmf"/><Relationship Id="rId77" Type="http://schemas.openxmlformats.org/officeDocument/2006/relationships/image" Target="../media/image83.wmf"/><Relationship Id="rId8" Type="http://schemas.openxmlformats.org/officeDocument/2006/relationships/oleObject" Target="../embeddings/oleObject52.bin"/><Relationship Id="rId51" Type="http://schemas.openxmlformats.org/officeDocument/2006/relationships/image" Target="../media/image70.wmf"/><Relationship Id="rId72" Type="http://schemas.openxmlformats.org/officeDocument/2006/relationships/oleObject" Target="../embeddings/oleObject84.bin"/><Relationship Id="rId3" Type="http://schemas.openxmlformats.org/officeDocument/2006/relationships/image" Target="../media/image39.jpeg"/><Relationship Id="rId12" Type="http://schemas.openxmlformats.org/officeDocument/2006/relationships/oleObject" Target="../embeddings/oleObject54.bin"/><Relationship Id="rId17" Type="http://schemas.openxmlformats.org/officeDocument/2006/relationships/image" Target="../media/image53.wmf"/><Relationship Id="rId25" Type="http://schemas.openxmlformats.org/officeDocument/2006/relationships/image" Target="../media/image57.wmf"/><Relationship Id="rId33" Type="http://schemas.openxmlformats.org/officeDocument/2006/relationships/image" Target="../media/image61.wmf"/><Relationship Id="rId38" Type="http://schemas.openxmlformats.org/officeDocument/2006/relationships/oleObject" Target="../embeddings/oleObject67.bin"/><Relationship Id="rId46" Type="http://schemas.openxmlformats.org/officeDocument/2006/relationships/oleObject" Target="../embeddings/oleObject71.bin"/><Relationship Id="rId59" Type="http://schemas.openxmlformats.org/officeDocument/2006/relationships/image" Target="../media/image74.wmf"/><Relationship Id="rId67" Type="http://schemas.openxmlformats.org/officeDocument/2006/relationships/image" Target="../media/image78.wmf"/><Relationship Id="rId20" Type="http://schemas.openxmlformats.org/officeDocument/2006/relationships/oleObject" Target="../embeddings/oleObject58.bin"/><Relationship Id="rId41" Type="http://schemas.openxmlformats.org/officeDocument/2006/relationships/image" Target="../media/image65.wmf"/><Relationship Id="rId54" Type="http://schemas.openxmlformats.org/officeDocument/2006/relationships/oleObject" Target="../embeddings/oleObject75.bin"/><Relationship Id="rId62" Type="http://schemas.openxmlformats.org/officeDocument/2006/relationships/oleObject" Target="../embeddings/oleObject79.bin"/><Relationship Id="rId70" Type="http://schemas.openxmlformats.org/officeDocument/2006/relationships/oleObject" Target="../embeddings/oleObject83.bin"/><Relationship Id="rId75" Type="http://schemas.openxmlformats.org/officeDocument/2006/relationships/image" Target="../media/image82.wmf"/><Relationship Id="rId1" Type="http://schemas.openxmlformats.org/officeDocument/2006/relationships/vmlDrawing" Target="../drawings/vmlDrawing10.vml"/><Relationship Id="rId6" Type="http://schemas.openxmlformats.org/officeDocument/2006/relationships/oleObject" Target="../embeddings/oleObject51.bin"/><Relationship Id="rId15" Type="http://schemas.openxmlformats.org/officeDocument/2006/relationships/image" Target="../media/image52.wmf"/><Relationship Id="rId23" Type="http://schemas.openxmlformats.org/officeDocument/2006/relationships/image" Target="../media/image56.wmf"/><Relationship Id="rId28" Type="http://schemas.openxmlformats.org/officeDocument/2006/relationships/oleObject" Target="../embeddings/oleObject62.bin"/><Relationship Id="rId36" Type="http://schemas.openxmlformats.org/officeDocument/2006/relationships/oleObject" Target="../embeddings/oleObject66.bin"/><Relationship Id="rId49" Type="http://schemas.openxmlformats.org/officeDocument/2006/relationships/image" Target="../media/image69.wmf"/><Relationship Id="rId57" Type="http://schemas.openxmlformats.org/officeDocument/2006/relationships/image" Target="../media/image73.wmf"/><Relationship Id="rId10" Type="http://schemas.openxmlformats.org/officeDocument/2006/relationships/oleObject" Target="../embeddings/oleObject53.bin"/><Relationship Id="rId31" Type="http://schemas.openxmlformats.org/officeDocument/2006/relationships/image" Target="../media/image60.wmf"/><Relationship Id="rId44" Type="http://schemas.openxmlformats.org/officeDocument/2006/relationships/oleObject" Target="../embeddings/oleObject70.bin"/><Relationship Id="rId52" Type="http://schemas.openxmlformats.org/officeDocument/2006/relationships/oleObject" Target="../embeddings/oleObject74.bin"/><Relationship Id="rId60" Type="http://schemas.openxmlformats.org/officeDocument/2006/relationships/oleObject" Target="../embeddings/oleObject78.bin"/><Relationship Id="rId65" Type="http://schemas.openxmlformats.org/officeDocument/2006/relationships/image" Target="../media/image77.wmf"/><Relationship Id="rId73" Type="http://schemas.openxmlformats.org/officeDocument/2006/relationships/image" Target="../media/image81.wmf"/><Relationship Id="rId4" Type="http://schemas.openxmlformats.org/officeDocument/2006/relationships/oleObject" Target="../embeddings/oleObject50.bin"/><Relationship Id="rId9" Type="http://schemas.openxmlformats.org/officeDocument/2006/relationships/image" Target="../media/image49.wmf"/><Relationship Id="rId13" Type="http://schemas.openxmlformats.org/officeDocument/2006/relationships/image" Target="../media/image51.wmf"/><Relationship Id="rId18" Type="http://schemas.openxmlformats.org/officeDocument/2006/relationships/oleObject" Target="../embeddings/oleObject57.bin"/><Relationship Id="rId39" Type="http://schemas.openxmlformats.org/officeDocument/2006/relationships/image" Target="../media/image64.wmf"/><Relationship Id="rId34" Type="http://schemas.openxmlformats.org/officeDocument/2006/relationships/oleObject" Target="../embeddings/oleObject65.bin"/><Relationship Id="rId50" Type="http://schemas.openxmlformats.org/officeDocument/2006/relationships/oleObject" Target="../embeddings/oleObject73.bin"/><Relationship Id="rId55" Type="http://schemas.openxmlformats.org/officeDocument/2006/relationships/image" Target="../media/image72.wmf"/><Relationship Id="rId76" Type="http://schemas.openxmlformats.org/officeDocument/2006/relationships/oleObject" Target="../embeddings/oleObject86.bin"/><Relationship Id="rId7" Type="http://schemas.openxmlformats.org/officeDocument/2006/relationships/image" Target="../media/image48.wmf"/><Relationship Id="rId71" Type="http://schemas.openxmlformats.org/officeDocument/2006/relationships/image" Target="../media/image80.wmf"/><Relationship Id="rId2" Type="http://schemas.openxmlformats.org/officeDocument/2006/relationships/slideLayout" Target="../slideLayouts/slideLayout2.xml"/><Relationship Id="rId29" Type="http://schemas.openxmlformats.org/officeDocument/2006/relationships/image" Target="../media/image59.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90.bin"/><Relationship Id="rId13" Type="http://schemas.openxmlformats.org/officeDocument/2006/relationships/image" Target="../media/image86.wmf"/><Relationship Id="rId3" Type="http://schemas.openxmlformats.org/officeDocument/2006/relationships/image" Target="../media/image88.jpeg"/><Relationship Id="rId7" Type="http://schemas.openxmlformats.org/officeDocument/2006/relationships/oleObject" Target="../embeddings/oleObject89.bin"/><Relationship Id="rId12"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88.bin"/><Relationship Id="rId11" Type="http://schemas.openxmlformats.org/officeDocument/2006/relationships/image" Target="../media/image85.wmf"/><Relationship Id="rId5" Type="http://schemas.openxmlformats.org/officeDocument/2006/relationships/image" Target="../media/image3.wmf"/><Relationship Id="rId15" Type="http://schemas.openxmlformats.org/officeDocument/2006/relationships/image" Target="../media/image87.wmf"/><Relationship Id="rId10" Type="http://schemas.openxmlformats.org/officeDocument/2006/relationships/oleObject" Target="../embeddings/oleObject91.bin"/><Relationship Id="rId4" Type="http://schemas.openxmlformats.org/officeDocument/2006/relationships/oleObject" Target="../embeddings/oleObject87.bin"/><Relationship Id="rId9" Type="http://schemas.openxmlformats.org/officeDocument/2006/relationships/image" Target="../media/image84.wmf"/><Relationship Id="rId14" Type="http://schemas.openxmlformats.org/officeDocument/2006/relationships/oleObject" Target="../embeddings/oleObject93.bin"/></Relationships>
</file>

<file path=ppt/slides/_rels/slide16.xml.rels><?xml version="1.0" encoding="UTF-8" standalone="yes"?>
<Relationships xmlns="http://schemas.openxmlformats.org/package/2006/relationships"><Relationship Id="rId8" Type="http://schemas.openxmlformats.org/officeDocument/2006/relationships/image" Target="../media/image89.wmf"/><Relationship Id="rId13" Type="http://schemas.openxmlformats.org/officeDocument/2006/relationships/oleObject" Target="../embeddings/oleObject100.bin"/><Relationship Id="rId18" Type="http://schemas.openxmlformats.org/officeDocument/2006/relationships/image" Target="../media/image94.wmf"/><Relationship Id="rId26" Type="http://schemas.openxmlformats.org/officeDocument/2006/relationships/image" Target="../media/image98.wmf"/><Relationship Id="rId3" Type="http://schemas.openxmlformats.org/officeDocument/2006/relationships/oleObject" Target="../embeddings/oleObject94.bin"/><Relationship Id="rId21" Type="http://schemas.openxmlformats.org/officeDocument/2006/relationships/oleObject" Target="../embeddings/oleObject104.bin"/><Relationship Id="rId7" Type="http://schemas.openxmlformats.org/officeDocument/2006/relationships/oleObject" Target="../embeddings/oleObject97.bin"/><Relationship Id="rId12" Type="http://schemas.openxmlformats.org/officeDocument/2006/relationships/image" Target="../media/image91.wmf"/><Relationship Id="rId17" Type="http://schemas.openxmlformats.org/officeDocument/2006/relationships/oleObject" Target="../embeddings/oleObject102.bin"/><Relationship Id="rId25" Type="http://schemas.openxmlformats.org/officeDocument/2006/relationships/oleObject" Target="../embeddings/oleObject106.bin"/><Relationship Id="rId2" Type="http://schemas.openxmlformats.org/officeDocument/2006/relationships/slideLayout" Target="../slideLayouts/slideLayout2.xml"/><Relationship Id="rId16" Type="http://schemas.openxmlformats.org/officeDocument/2006/relationships/image" Target="../media/image93.wmf"/><Relationship Id="rId20" Type="http://schemas.openxmlformats.org/officeDocument/2006/relationships/image" Target="../media/image95.wmf"/><Relationship Id="rId1" Type="http://schemas.openxmlformats.org/officeDocument/2006/relationships/vmlDrawing" Target="../drawings/vmlDrawing12.vml"/><Relationship Id="rId6" Type="http://schemas.openxmlformats.org/officeDocument/2006/relationships/oleObject" Target="../embeddings/oleObject96.bin"/><Relationship Id="rId11" Type="http://schemas.openxmlformats.org/officeDocument/2006/relationships/oleObject" Target="../embeddings/oleObject99.bin"/><Relationship Id="rId24" Type="http://schemas.openxmlformats.org/officeDocument/2006/relationships/image" Target="../media/image97.wmf"/><Relationship Id="rId5" Type="http://schemas.openxmlformats.org/officeDocument/2006/relationships/oleObject" Target="../embeddings/oleObject95.bin"/><Relationship Id="rId15" Type="http://schemas.openxmlformats.org/officeDocument/2006/relationships/oleObject" Target="../embeddings/oleObject101.bin"/><Relationship Id="rId23" Type="http://schemas.openxmlformats.org/officeDocument/2006/relationships/oleObject" Target="../embeddings/oleObject105.bin"/><Relationship Id="rId10" Type="http://schemas.openxmlformats.org/officeDocument/2006/relationships/image" Target="../media/image90.wmf"/><Relationship Id="rId19" Type="http://schemas.openxmlformats.org/officeDocument/2006/relationships/oleObject" Target="../embeddings/oleObject103.bin"/><Relationship Id="rId4" Type="http://schemas.openxmlformats.org/officeDocument/2006/relationships/image" Target="../media/image3.wmf"/><Relationship Id="rId9" Type="http://schemas.openxmlformats.org/officeDocument/2006/relationships/oleObject" Target="../embeddings/oleObject98.bin"/><Relationship Id="rId14" Type="http://schemas.openxmlformats.org/officeDocument/2006/relationships/image" Target="../media/image92.wmf"/><Relationship Id="rId22" Type="http://schemas.openxmlformats.org/officeDocument/2006/relationships/image" Target="../media/image96.wmf"/></Relationships>
</file>

<file path=ppt/slides/_rels/slide17.xml.rels><?xml version="1.0" encoding="UTF-8" standalone="yes"?>
<Relationships xmlns="http://schemas.openxmlformats.org/package/2006/relationships"><Relationship Id="rId13" Type="http://schemas.openxmlformats.org/officeDocument/2006/relationships/image" Target="../media/image102.wmf"/><Relationship Id="rId18" Type="http://schemas.openxmlformats.org/officeDocument/2006/relationships/oleObject" Target="../embeddings/oleObject114.bin"/><Relationship Id="rId26" Type="http://schemas.openxmlformats.org/officeDocument/2006/relationships/oleObject" Target="../embeddings/oleObject118.bin"/><Relationship Id="rId3" Type="http://schemas.openxmlformats.org/officeDocument/2006/relationships/image" Target="../media/image114.jpeg"/><Relationship Id="rId21" Type="http://schemas.openxmlformats.org/officeDocument/2006/relationships/image" Target="../media/image106.wmf"/><Relationship Id="rId34" Type="http://schemas.openxmlformats.org/officeDocument/2006/relationships/oleObject" Target="../embeddings/oleObject122.bin"/><Relationship Id="rId7" Type="http://schemas.openxmlformats.org/officeDocument/2006/relationships/image" Target="../media/image100.wmf"/><Relationship Id="rId12" Type="http://schemas.openxmlformats.org/officeDocument/2006/relationships/oleObject" Target="../embeddings/oleObject111.bin"/><Relationship Id="rId17" Type="http://schemas.openxmlformats.org/officeDocument/2006/relationships/image" Target="../media/image104.wmf"/><Relationship Id="rId25" Type="http://schemas.openxmlformats.org/officeDocument/2006/relationships/image" Target="../media/image108.wmf"/><Relationship Id="rId33" Type="http://schemas.openxmlformats.org/officeDocument/2006/relationships/image" Target="../media/image112.wmf"/><Relationship Id="rId2" Type="http://schemas.openxmlformats.org/officeDocument/2006/relationships/slideLayout" Target="../slideLayouts/slideLayout2.xml"/><Relationship Id="rId16" Type="http://schemas.openxmlformats.org/officeDocument/2006/relationships/oleObject" Target="../embeddings/oleObject113.bin"/><Relationship Id="rId20" Type="http://schemas.openxmlformats.org/officeDocument/2006/relationships/oleObject" Target="../embeddings/oleObject115.bin"/><Relationship Id="rId29" Type="http://schemas.openxmlformats.org/officeDocument/2006/relationships/image" Target="../media/image110.wmf"/><Relationship Id="rId1" Type="http://schemas.openxmlformats.org/officeDocument/2006/relationships/vmlDrawing" Target="../drawings/vmlDrawing13.vml"/><Relationship Id="rId6" Type="http://schemas.openxmlformats.org/officeDocument/2006/relationships/oleObject" Target="../embeddings/oleObject108.bin"/><Relationship Id="rId11" Type="http://schemas.openxmlformats.org/officeDocument/2006/relationships/image" Target="../media/image101.wmf"/><Relationship Id="rId24" Type="http://schemas.openxmlformats.org/officeDocument/2006/relationships/oleObject" Target="../embeddings/oleObject117.bin"/><Relationship Id="rId32" Type="http://schemas.openxmlformats.org/officeDocument/2006/relationships/oleObject" Target="../embeddings/oleObject121.bin"/><Relationship Id="rId5" Type="http://schemas.openxmlformats.org/officeDocument/2006/relationships/image" Target="../media/image99.wmf"/><Relationship Id="rId15" Type="http://schemas.openxmlformats.org/officeDocument/2006/relationships/image" Target="../media/image103.wmf"/><Relationship Id="rId23" Type="http://schemas.openxmlformats.org/officeDocument/2006/relationships/image" Target="../media/image107.wmf"/><Relationship Id="rId28" Type="http://schemas.openxmlformats.org/officeDocument/2006/relationships/oleObject" Target="../embeddings/oleObject119.bin"/><Relationship Id="rId10" Type="http://schemas.openxmlformats.org/officeDocument/2006/relationships/oleObject" Target="../embeddings/oleObject110.bin"/><Relationship Id="rId19" Type="http://schemas.openxmlformats.org/officeDocument/2006/relationships/image" Target="../media/image105.wmf"/><Relationship Id="rId31" Type="http://schemas.openxmlformats.org/officeDocument/2006/relationships/image" Target="../media/image111.wmf"/><Relationship Id="rId4" Type="http://schemas.openxmlformats.org/officeDocument/2006/relationships/oleObject" Target="../embeddings/oleObject107.bin"/><Relationship Id="rId9" Type="http://schemas.openxmlformats.org/officeDocument/2006/relationships/image" Target="../media/image93.wmf"/><Relationship Id="rId14" Type="http://schemas.openxmlformats.org/officeDocument/2006/relationships/oleObject" Target="../embeddings/oleObject112.bin"/><Relationship Id="rId22" Type="http://schemas.openxmlformats.org/officeDocument/2006/relationships/oleObject" Target="../embeddings/oleObject116.bin"/><Relationship Id="rId27" Type="http://schemas.openxmlformats.org/officeDocument/2006/relationships/image" Target="../media/image109.wmf"/><Relationship Id="rId30" Type="http://schemas.openxmlformats.org/officeDocument/2006/relationships/oleObject" Target="../embeddings/oleObject120.bin"/><Relationship Id="rId35" Type="http://schemas.openxmlformats.org/officeDocument/2006/relationships/image" Target="../media/image113.wmf"/><Relationship Id="rId8" Type="http://schemas.openxmlformats.org/officeDocument/2006/relationships/oleObject" Target="../embeddings/oleObject109.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25.bin"/><Relationship Id="rId3" Type="http://schemas.openxmlformats.org/officeDocument/2006/relationships/notesSlide" Target="../notesSlides/notesSlide5.xml"/><Relationship Id="rId7" Type="http://schemas.openxmlformats.org/officeDocument/2006/relationships/oleObject" Target="../embeddings/oleObject124.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wmf"/><Relationship Id="rId5" Type="http://schemas.openxmlformats.org/officeDocument/2006/relationships/oleObject" Target="../embeddings/oleObject123.bin"/><Relationship Id="rId4" Type="http://schemas.openxmlformats.org/officeDocument/2006/relationships/image" Target="../media/image115.jpe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6.bin"/><Relationship Id="rId7" Type="http://schemas.openxmlformats.org/officeDocument/2006/relationships/image" Target="../media/image116.jpe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128.bin"/><Relationship Id="rId5" Type="http://schemas.openxmlformats.org/officeDocument/2006/relationships/oleObject" Target="../embeddings/oleObject127.bin"/><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7.jpeg"/><Relationship Id="rId7" Type="http://schemas.openxmlformats.org/officeDocument/2006/relationships/oleObject" Target="../embeddings/oleObject131.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130.bin"/><Relationship Id="rId5" Type="http://schemas.openxmlformats.org/officeDocument/2006/relationships/image" Target="../media/image3.wmf"/><Relationship Id="rId4" Type="http://schemas.openxmlformats.org/officeDocument/2006/relationships/oleObject" Target="../embeddings/oleObject129.bin"/></Relationships>
</file>

<file path=ppt/slides/_rels/slide21.xml.rels><?xml version="1.0" encoding="UTF-8" standalone="yes"?>
<Relationships xmlns="http://schemas.openxmlformats.org/package/2006/relationships"><Relationship Id="rId8" Type="http://schemas.openxmlformats.org/officeDocument/2006/relationships/image" Target="../media/image119.jpeg"/><Relationship Id="rId3" Type="http://schemas.openxmlformats.org/officeDocument/2006/relationships/image" Target="../media/image118.jpeg"/><Relationship Id="rId7" Type="http://schemas.openxmlformats.org/officeDocument/2006/relationships/oleObject" Target="../embeddings/oleObject134.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133.bin"/><Relationship Id="rId5" Type="http://schemas.openxmlformats.org/officeDocument/2006/relationships/image" Target="../media/image3.wmf"/><Relationship Id="rId4" Type="http://schemas.openxmlformats.org/officeDocument/2006/relationships/oleObject" Target="../embeddings/oleObject132.bin"/></Relationships>
</file>

<file path=ppt/slides/_rels/slide22.xml.rels><?xml version="1.0" encoding="UTF-8" standalone="yes"?>
<Relationships xmlns="http://schemas.openxmlformats.org/package/2006/relationships"><Relationship Id="rId3" Type="http://schemas.openxmlformats.org/officeDocument/2006/relationships/image" Target="../media/image120.jpeg"/><Relationship Id="rId7" Type="http://schemas.openxmlformats.org/officeDocument/2006/relationships/oleObject" Target="../embeddings/oleObject137.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136.bin"/><Relationship Id="rId5" Type="http://schemas.openxmlformats.org/officeDocument/2006/relationships/image" Target="../media/image3.wmf"/><Relationship Id="rId4" Type="http://schemas.openxmlformats.org/officeDocument/2006/relationships/oleObject" Target="../embeddings/oleObject135.bin"/></Relationships>
</file>

<file path=ppt/slides/_rels/slide23.xml.rels><?xml version="1.0" encoding="UTF-8" standalone="yes"?>
<Relationships xmlns="http://schemas.openxmlformats.org/package/2006/relationships"><Relationship Id="rId3" Type="http://schemas.openxmlformats.org/officeDocument/2006/relationships/image" Target="../media/image121.jpeg"/><Relationship Id="rId7" Type="http://schemas.openxmlformats.org/officeDocument/2006/relationships/oleObject" Target="../embeddings/oleObject140.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139.bin"/><Relationship Id="rId5" Type="http://schemas.openxmlformats.org/officeDocument/2006/relationships/image" Target="../media/image3.wmf"/><Relationship Id="rId4" Type="http://schemas.openxmlformats.org/officeDocument/2006/relationships/oleObject" Target="../embeddings/oleObject138.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43.bin"/><Relationship Id="rId3" Type="http://schemas.openxmlformats.org/officeDocument/2006/relationships/image" Target="../media/image122.jpeg"/><Relationship Id="rId7" Type="http://schemas.openxmlformats.org/officeDocument/2006/relationships/oleObject" Target="../embeddings/oleObject142.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3.wmf"/><Relationship Id="rId5" Type="http://schemas.openxmlformats.org/officeDocument/2006/relationships/oleObject" Target="../embeddings/oleObject141.bin"/><Relationship Id="rId4" Type="http://schemas.openxmlformats.org/officeDocument/2006/relationships/image" Target="../media/image123.jpeg"/></Relationships>
</file>

<file path=ppt/slides/_rels/slide25.xml.rels><?xml version="1.0" encoding="UTF-8" standalone="yes"?>
<Relationships xmlns="http://schemas.openxmlformats.org/package/2006/relationships"><Relationship Id="rId8" Type="http://schemas.openxmlformats.org/officeDocument/2006/relationships/image" Target="../media/image125.jpeg"/><Relationship Id="rId3" Type="http://schemas.openxmlformats.org/officeDocument/2006/relationships/image" Target="../media/image124.jpeg"/><Relationship Id="rId7" Type="http://schemas.openxmlformats.org/officeDocument/2006/relationships/oleObject" Target="../embeddings/oleObject146.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145.bin"/><Relationship Id="rId5" Type="http://schemas.openxmlformats.org/officeDocument/2006/relationships/image" Target="../media/image3.wmf"/><Relationship Id="rId4" Type="http://schemas.openxmlformats.org/officeDocument/2006/relationships/oleObject" Target="../embeddings/oleObject144.bin"/><Relationship Id="rId9" Type="http://schemas.openxmlformats.org/officeDocument/2006/relationships/image" Target="../media/image126.jpeg"/></Relationships>
</file>

<file path=ppt/slides/_rels/slide26.xml.rels><?xml version="1.0" encoding="UTF-8" standalone="yes"?>
<Relationships xmlns="http://schemas.openxmlformats.org/package/2006/relationships"><Relationship Id="rId8" Type="http://schemas.openxmlformats.org/officeDocument/2006/relationships/image" Target="../media/image127.wmf"/><Relationship Id="rId3" Type="http://schemas.openxmlformats.org/officeDocument/2006/relationships/oleObject" Target="../embeddings/oleObject147.bin"/><Relationship Id="rId7" Type="http://schemas.openxmlformats.org/officeDocument/2006/relationships/oleObject" Target="../embeddings/oleObject150.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149.bin"/><Relationship Id="rId5" Type="http://schemas.openxmlformats.org/officeDocument/2006/relationships/oleObject" Target="../embeddings/oleObject148.bin"/><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jpeg"/><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0.wmf"/><Relationship Id="rId18" Type="http://schemas.openxmlformats.org/officeDocument/2006/relationships/oleObject" Target="../embeddings/oleObject11.bin"/><Relationship Id="rId26" Type="http://schemas.openxmlformats.org/officeDocument/2006/relationships/oleObject" Target="../embeddings/oleObject15.bin"/><Relationship Id="rId3" Type="http://schemas.openxmlformats.org/officeDocument/2006/relationships/image" Target="../media/image4.jpeg"/><Relationship Id="rId21" Type="http://schemas.openxmlformats.org/officeDocument/2006/relationships/image" Target="../media/image14.wmf"/><Relationship Id="rId7" Type="http://schemas.openxmlformats.org/officeDocument/2006/relationships/image" Target="../media/image7.wmf"/><Relationship Id="rId12" Type="http://schemas.openxmlformats.org/officeDocument/2006/relationships/oleObject" Target="../embeddings/oleObject8.bin"/><Relationship Id="rId17" Type="http://schemas.openxmlformats.org/officeDocument/2006/relationships/image" Target="../media/image12.wmf"/><Relationship Id="rId25"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oleObject" Target="../embeddings/oleObject10.bin"/><Relationship Id="rId20" Type="http://schemas.openxmlformats.org/officeDocument/2006/relationships/oleObject" Target="../embeddings/oleObject12.bin"/><Relationship Id="rId29" Type="http://schemas.openxmlformats.org/officeDocument/2006/relationships/image" Target="../media/image18.emf"/><Relationship Id="rId1" Type="http://schemas.openxmlformats.org/officeDocument/2006/relationships/vmlDrawing" Target="../drawings/vmlDrawing4.vml"/><Relationship Id="rId6" Type="http://schemas.openxmlformats.org/officeDocument/2006/relationships/oleObject" Target="../embeddings/oleObject5.bin"/><Relationship Id="rId11" Type="http://schemas.openxmlformats.org/officeDocument/2006/relationships/image" Target="../media/image9.wmf"/><Relationship Id="rId24" Type="http://schemas.openxmlformats.org/officeDocument/2006/relationships/oleObject" Target="../embeddings/oleObject14.bin"/><Relationship Id="rId5" Type="http://schemas.openxmlformats.org/officeDocument/2006/relationships/image" Target="../media/image6.wmf"/><Relationship Id="rId15" Type="http://schemas.openxmlformats.org/officeDocument/2006/relationships/image" Target="../media/image11.wmf"/><Relationship Id="rId23" Type="http://schemas.openxmlformats.org/officeDocument/2006/relationships/image" Target="../media/image15.wmf"/><Relationship Id="rId28" Type="http://schemas.openxmlformats.org/officeDocument/2006/relationships/oleObject" Target="../embeddings/oleObject16.bin"/><Relationship Id="rId10" Type="http://schemas.openxmlformats.org/officeDocument/2006/relationships/oleObject" Target="../embeddings/oleObject7.bin"/><Relationship Id="rId19" Type="http://schemas.openxmlformats.org/officeDocument/2006/relationships/image" Target="../media/image13.wmf"/><Relationship Id="rId4" Type="http://schemas.openxmlformats.org/officeDocument/2006/relationships/oleObject" Target="../embeddings/oleObject4.bin"/><Relationship Id="rId9" Type="http://schemas.openxmlformats.org/officeDocument/2006/relationships/image" Target="../media/image8.wmf"/><Relationship Id="rId14" Type="http://schemas.openxmlformats.org/officeDocument/2006/relationships/oleObject" Target="../embeddings/oleObject9.bin"/><Relationship Id="rId22" Type="http://schemas.openxmlformats.org/officeDocument/2006/relationships/oleObject" Target="../embeddings/oleObject13.bin"/><Relationship Id="rId27" Type="http://schemas.openxmlformats.org/officeDocument/2006/relationships/image" Target="../media/image17.wmf"/></Relationships>
</file>

<file path=ppt/slides/_rels/slide9.xml.rels><?xml version="1.0" encoding="UTF-8" standalone="yes"?>
<Relationships xmlns="http://schemas.openxmlformats.org/package/2006/relationships"><Relationship Id="rId13" Type="http://schemas.openxmlformats.org/officeDocument/2006/relationships/image" Target="../media/image23.wmf"/><Relationship Id="rId18" Type="http://schemas.openxmlformats.org/officeDocument/2006/relationships/oleObject" Target="../embeddings/oleObject24.bin"/><Relationship Id="rId26" Type="http://schemas.openxmlformats.org/officeDocument/2006/relationships/oleObject" Target="../embeddings/oleObject28.bin"/><Relationship Id="rId39" Type="http://schemas.openxmlformats.org/officeDocument/2006/relationships/image" Target="../media/image35.emf"/><Relationship Id="rId21" Type="http://schemas.openxmlformats.org/officeDocument/2006/relationships/image" Target="../media/image6.wmf"/><Relationship Id="rId34" Type="http://schemas.openxmlformats.org/officeDocument/2006/relationships/oleObject" Target="../embeddings/oleObject32.bin"/><Relationship Id="rId42" Type="http://schemas.openxmlformats.org/officeDocument/2006/relationships/oleObject" Target="../embeddings/oleObject36.bin"/><Relationship Id="rId7" Type="http://schemas.openxmlformats.org/officeDocument/2006/relationships/image" Target="../media/image20.wmf"/><Relationship Id="rId2" Type="http://schemas.openxmlformats.org/officeDocument/2006/relationships/slideLayout" Target="../slideLayouts/slideLayout2.xml"/><Relationship Id="rId16" Type="http://schemas.openxmlformats.org/officeDocument/2006/relationships/oleObject" Target="../embeddings/oleObject23.bin"/><Relationship Id="rId20" Type="http://schemas.openxmlformats.org/officeDocument/2006/relationships/oleObject" Target="../embeddings/oleObject25.bin"/><Relationship Id="rId29" Type="http://schemas.openxmlformats.org/officeDocument/2006/relationships/image" Target="../media/image30.wmf"/><Relationship Id="rId41" Type="http://schemas.openxmlformats.org/officeDocument/2006/relationships/image" Target="../media/image36.wmf"/><Relationship Id="rId1" Type="http://schemas.openxmlformats.org/officeDocument/2006/relationships/vmlDrawing" Target="../drawings/vmlDrawing5.vml"/><Relationship Id="rId6" Type="http://schemas.openxmlformats.org/officeDocument/2006/relationships/oleObject" Target="../embeddings/oleObject18.bin"/><Relationship Id="rId11" Type="http://schemas.openxmlformats.org/officeDocument/2006/relationships/image" Target="../media/image22.wmf"/><Relationship Id="rId24" Type="http://schemas.openxmlformats.org/officeDocument/2006/relationships/oleObject" Target="../embeddings/oleObject27.bin"/><Relationship Id="rId32" Type="http://schemas.openxmlformats.org/officeDocument/2006/relationships/oleObject" Target="../embeddings/oleObject31.bin"/><Relationship Id="rId37" Type="http://schemas.openxmlformats.org/officeDocument/2006/relationships/image" Target="../media/image34.emf"/><Relationship Id="rId40" Type="http://schemas.openxmlformats.org/officeDocument/2006/relationships/oleObject" Target="../embeddings/oleObject35.bin"/><Relationship Id="rId5" Type="http://schemas.openxmlformats.org/officeDocument/2006/relationships/image" Target="../media/image4.jpeg"/><Relationship Id="rId15" Type="http://schemas.openxmlformats.org/officeDocument/2006/relationships/image" Target="../media/image24.wmf"/><Relationship Id="rId23" Type="http://schemas.openxmlformats.org/officeDocument/2006/relationships/image" Target="../media/image27.wmf"/><Relationship Id="rId28" Type="http://schemas.openxmlformats.org/officeDocument/2006/relationships/oleObject" Target="../embeddings/oleObject29.bin"/><Relationship Id="rId36" Type="http://schemas.openxmlformats.org/officeDocument/2006/relationships/oleObject" Target="../embeddings/oleObject33.bin"/><Relationship Id="rId10" Type="http://schemas.openxmlformats.org/officeDocument/2006/relationships/oleObject" Target="../embeddings/oleObject20.bin"/><Relationship Id="rId19" Type="http://schemas.openxmlformats.org/officeDocument/2006/relationships/image" Target="../media/image26.wmf"/><Relationship Id="rId31" Type="http://schemas.openxmlformats.org/officeDocument/2006/relationships/image" Target="../media/image31.emf"/><Relationship Id="rId4" Type="http://schemas.openxmlformats.org/officeDocument/2006/relationships/image" Target="../media/image19.wmf"/><Relationship Id="rId9" Type="http://schemas.openxmlformats.org/officeDocument/2006/relationships/image" Target="../media/image21.wmf"/><Relationship Id="rId14" Type="http://schemas.openxmlformats.org/officeDocument/2006/relationships/oleObject" Target="../embeddings/oleObject22.bin"/><Relationship Id="rId22" Type="http://schemas.openxmlformats.org/officeDocument/2006/relationships/oleObject" Target="../embeddings/oleObject26.bin"/><Relationship Id="rId27" Type="http://schemas.openxmlformats.org/officeDocument/2006/relationships/image" Target="../media/image29.wmf"/><Relationship Id="rId30" Type="http://schemas.openxmlformats.org/officeDocument/2006/relationships/oleObject" Target="../embeddings/oleObject30.bin"/><Relationship Id="rId35" Type="http://schemas.openxmlformats.org/officeDocument/2006/relationships/image" Target="../media/image33.wmf"/><Relationship Id="rId43" Type="http://schemas.openxmlformats.org/officeDocument/2006/relationships/image" Target="../media/image37.wmf"/><Relationship Id="rId8" Type="http://schemas.openxmlformats.org/officeDocument/2006/relationships/oleObject" Target="../embeddings/oleObject19.bin"/><Relationship Id="rId3" Type="http://schemas.openxmlformats.org/officeDocument/2006/relationships/oleObject" Target="../embeddings/oleObject17.bin"/><Relationship Id="rId12" Type="http://schemas.openxmlformats.org/officeDocument/2006/relationships/oleObject" Target="../embeddings/oleObject21.bin"/><Relationship Id="rId17" Type="http://schemas.openxmlformats.org/officeDocument/2006/relationships/image" Target="../media/image25.wmf"/><Relationship Id="rId25" Type="http://schemas.openxmlformats.org/officeDocument/2006/relationships/image" Target="../media/image28.wmf"/><Relationship Id="rId33" Type="http://schemas.openxmlformats.org/officeDocument/2006/relationships/image" Target="../media/image32.emf"/><Relationship Id="rId38" Type="http://schemas.openxmlformats.org/officeDocument/2006/relationships/oleObject" Target="../embeddings/oleObject34.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Tuesday, June 25, 2019</a:t>
            </a:r>
          </a:p>
        </p:txBody>
      </p:sp>
      <p:sp>
        <p:nvSpPr>
          <p:cNvPr id="7" name="Rectangle 5"/>
          <p:cNvSpPr>
            <a:spLocks noGrp="1" noChangeArrowheads="1"/>
          </p:cNvSpPr>
          <p:nvPr>
            <p:ph type="ftr" sz="quarter" idx="11"/>
          </p:nvPr>
        </p:nvSpPr>
        <p:spPr/>
        <p:txBody>
          <a:bodyPr/>
          <a:lstStyle/>
          <a:p>
            <a:pPr>
              <a:defRPr/>
            </a:pPr>
            <a:r>
              <a:rPr lang="de-DE"/>
              <a:t>PHYS 1444-001, Summer 2019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#13</a:t>
            </a:r>
          </a:p>
        </p:txBody>
      </p:sp>
      <p:sp>
        <p:nvSpPr>
          <p:cNvPr id="18438" name="Text Box 4"/>
          <p:cNvSpPr txBox="1">
            <a:spLocks noChangeArrowheads="1"/>
          </p:cNvSpPr>
          <p:nvPr/>
        </p:nvSpPr>
        <p:spPr bwMode="auto">
          <a:xfrm>
            <a:off x="3056104" y="1531203"/>
            <a:ext cx="2723824"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Tuesday, June 25, 2019</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11" name="Content Placeholder 2">
            <a:extLst>
              <a:ext uri="{FF2B5EF4-FFF2-40B4-BE49-F238E27FC236}">
                <a16:creationId xmlns:a16="http://schemas.microsoft.com/office/drawing/2014/main" id="{8A010D1A-6CBF-734F-ABF1-2DF2743C2F5D}"/>
              </a:ext>
            </a:extLst>
          </p:cNvPr>
          <p:cNvSpPr txBox="1">
            <a:spLocks/>
          </p:cNvSpPr>
          <p:nvPr/>
        </p:nvSpPr>
        <p:spPr bwMode="auto">
          <a:xfrm>
            <a:off x="952500" y="2281535"/>
            <a:ext cx="6667500" cy="32810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dirty="0">
                <a:latin typeface="Arial Narrow" charset="0"/>
              </a:rPr>
              <a:t>Chapter 26</a:t>
            </a:r>
          </a:p>
          <a:p>
            <a:pPr marL="1352550" lvl="1" indent="-609600"/>
            <a:r>
              <a:rPr lang="en-US" sz="2400" dirty="0">
                <a:latin typeface="Arial Narrow" charset="0"/>
              </a:rPr>
              <a:t>Kirchhoff’s Rules</a:t>
            </a:r>
          </a:p>
          <a:p>
            <a:pPr marL="1352550" lvl="1" indent="-609600"/>
            <a:r>
              <a:rPr lang="en-US" sz="2400" dirty="0">
                <a:latin typeface="Arial Narrow" charset="0"/>
              </a:rPr>
              <a:t>EMFs in Series and Parallel</a:t>
            </a:r>
          </a:p>
          <a:p>
            <a:pPr marL="1352550" lvl="1" indent="-609600"/>
            <a:r>
              <a:rPr lang="en-US" sz="2400" dirty="0">
                <a:latin typeface="Arial Narrow" charset="0"/>
              </a:rPr>
              <a:t>RC Circuits</a:t>
            </a:r>
            <a:endParaRPr lang="en-US" dirty="0">
              <a:latin typeface="Arial Narrow" charset="0"/>
            </a:endParaRPr>
          </a:p>
          <a:p>
            <a:pPr marL="609600" indent="-609600" algn="l"/>
            <a:r>
              <a:rPr lang="en-US" sz="2400" dirty="0">
                <a:latin typeface="Arial Narrow" charset="0"/>
              </a:rPr>
              <a:t>Chapter 27: Magnetism and Magnetic Field</a:t>
            </a:r>
          </a:p>
          <a:p>
            <a:pPr marL="1352550" lvl="1" indent="-609600"/>
            <a:r>
              <a:rPr lang="en-US" sz="2400" dirty="0">
                <a:latin typeface="Arial Narrow" charset="0"/>
              </a:rPr>
              <a:t>Electric Current and Magnetism</a:t>
            </a:r>
          </a:p>
          <a:p>
            <a:pPr marL="1352550" lvl="1" indent="-609600"/>
            <a:r>
              <a:rPr lang="en-US" sz="2400" dirty="0">
                <a:latin typeface="Arial Narrow" charset="0"/>
              </a:rPr>
              <a:t>Magnetic Forces on Electric Current</a:t>
            </a:r>
          </a:p>
          <a:p>
            <a:pPr marL="1352550" lvl="1" indent="-609600"/>
            <a:r>
              <a:rPr lang="en-US" sz="2400" dirty="0">
                <a:latin typeface="Arial Narrow" charset="0"/>
              </a:rPr>
              <a:t>About Magnetic Field</a:t>
            </a:r>
          </a:p>
          <a:p>
            <a:pPr marL="1352550" lvl="1" indent="-609600"/>
            <a:endParaRPr lang="en-US" sz="2400" dirty="0">
              <a:latin typeface="Arial Narrow" charset="0"/>
            </a:endParaRPr>
          </a:p>
        </p:txBody>
      </p:sp>
      <p:pic>
        <p:nvPicPr>
          <p:cNvPr id="3" name="Picture 2">
            <a:extLst>
              <a:ext uri="{FF2B5EF4-FFF2-40B4-BE49-F238E27FC236}">
                <a16:creationId xmlns:a16="http://schemas.microsoft.com/office/drawing/2014/main" id="{E3D74DCB-CCBB-E04D-8C78-797CD3D283AF}"/>
              </a:ext>
            </a:extLst>
          </p:cNvPr>
          <p:cNvPicPr>
            <a:picLocks noChangeAspect="1"/>
          </p:cNvPicPr>
          <p:nvPr/>
        </p:nvPicPr>
        <p:blipFill>
          <a:blip r:link="rId3"/>
          <a:stretch>
            <a:fillRect/>
          </a:stretch>
        </p:blipFill>
        <p:spPr>
          <a:xfrm>
            <a:off x="1270000" y="1270000"/>
            <a:ext cx="63500" cy="76200"/>
          </a:xfrm>
          <a:prstGeom prst="rect">
            <a:avLst/>
          </a:prstGeom>
        </p:spPr>
      </p:pic>
      <p:pic>
        <p:nvPicPr>
          <p:cNvPr id="4" name="Picture 3">
            <a:extLst>
              <a:ext uri="{FF2B5EF4-FFF2-40B4-BE49-F238E27FC236}">
                <a16:creationId xmlns:a16="http://schemas.microsoft.com/office/drawing/2014/main" id="{2E557861-8DEB-9D4A-B2D5-85045BB5EF89}"/>
              </a:ext>
            </a:extLst>
          </p:cNvPr>
          <p:cNvPicPr>
            <a:picLocks noChangeAspect="1"/>
          </p:cNvPicPr>
          <p:nvPr/>
        </p:nvPicPr>
        <p:blipFill>
          <a:blip r:link="rId3"/>
          <a:stretch>
            <a:fillRect/>
          </a:stretch>
        </p:blipFill>
        <p:spPr>
          <a:xfrm>
            <a:off x="1270000" y="1270000"/>
            <a:ext cx="63500" cy="76200"/>
          </a:xfrm>
          <a:prstGeom prst="rect">
            <a:avLst/>
          </a:prstGeom>
        </p:spPr>
      </p:pic>
    </p:spTree>
    <p:extLst>
      <p:ext uri="{BB962C8B-B14F-4D97-AF65-F5344CB8AC3E}">
        <p14:creationId xmlns:p14="http://schemas.microsoft.com/office/powerpoint/2010/main" val="154161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left)">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ipe(left)">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wipe(left)">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wipe(left)">
                                      <p:cBhvr>
                                        <p:cTn id="37" dur="5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wipe(left)">
                                      <p:cBhvr>
                                        <p:cTn id="42"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Tuesday, June 25, 2019</a:t>
            </a:r>
          </a:p>
        </p:txBody>
      </p:sp>
      <p:sp>
        <p:nvSpPr>
          <p:cNvPr id="9" name="Footer Placeholder 4"/>
          <p:cNvSpPr>
            <a:spLocks noGrp="1"/>
          </p:cNvSpPr>
          <p:nvPr>
            <p:ph type="ftr" sz="quarter" idx="11"/>
          </p:nvPr>
        </p:nvSpPr>
        <p:spPr/>
        <p:txBody>
          <a:bodyPr/>
          <a:lstStyle/>
          <a:p>
            <a:r>
              <a:rPr lang="de-DE"/>
              <a:t>PHYS 1444-001, Summer 2019             Dr. Jaehoon Yu</a:t>
            </a:r>
            <a:endParaRPr lang="en-US"/>
          </a:p>
        </p:txBody>
      </p:sp>
      <p:sp>
        <p:nvSpPr>
          <p:cNvPr id="10" name="Slide Number Placeholder 5"/>
          <p:cNvSpPr>
            <a:spLocks noGrp="1"/>
          </p:cNvSpPr>
          <p:nvPr>
            <p:ph type="sldNum" sz="quarter" idx="12"/>
          </p:nvPr>
        </p:nvSpPr>
        <p:spPr/>
        <p:txBody>
          <a:bodyPr/>
          <a:lstStyle/>
          <a:p>
            <a:fld id="{1E8F5F9A-AC56-104E-B695-ED1062847BF7}" type="slidenum">
              <a:rPr lang="en-US"/>
              <a:pPr/>
              <a:t>10</a:t>
            </a:fld>
            <a:endParaRPr lang="en-US"/>
          </a:p>
        </p:txBody>
      </p:sp>
      <p:pic>
        <p:nvPicPr>
          <p:cNvPr id="333826" name="Picture 2" descr="FG26_015"/>
          <p:cNvPicPr>
            <a:picLocks noChangeAspect="1" noChangeArrowheads="1"/>
          </p:cNvPicPr>
          <p:nvPr/>
        </p:nvPicPr>
        <p:blipFill>
          <a:blip r:embed="rId4"/>
          <a:srcRect/>
          <a:stretch>
            <a:fillRect/>
          </a:stretch>
        </p:blipFill>
        <p:spPr bwMode="auto">
          <a:xfrm>
            <a:off x="6013450" y="0"/>
            <a:ext cx="3054350" cy="4648200"/>
          </a:xfrm>
          <a:prstGeom prst="rect">
            <a:avLst/>
          </a:prstGeom>
          <a:noFill/>
        </p:spPr>
      </p:pic>
      <p:sp>
        <p:nvSpPr>
          <p:cNvPr id="333827" name="Rectangle 3"/>
          <p:cNvSpPr>
            <a:spLocks noGrp="1" noChangeArrowheads="1"/>
          </p:cNvSpPr>
          <p:nvPr>
            <p:ph type="body" idx="1"/>
          </p:nvPr>
        </p:nvSpPr>
        <p:spPr>
          <a:xfrm>
            <a:off x="228600" y="685800"/>
            <a:ext cx="5791200" cy="3429000"/>
          </a:xfrm>
        </p:spPr>
        <p:txBody>
          <a:bodyPr/>
          <a:lstStyle/>
          <a:p>
            <a:pPr>
              <a:lnSpc>
                <a:spcPct val="90000"/>
              </a:lnSpc>
            </a:pPr>
            <a:r>
              <a:rPr lang="en-US" sz="2800" dirty="0"/>
              <a:t>When two or more sources of </a:t>
            </a:r>
            <a:r>
              <a:rPr lang="en-US" sz="2800" dirty="0" err="1"/>
              <a:t>emfs</a:t>
            </a:r>
            <a:r>
              <a:rPr lang="en-US" sz="2800" dirty="0"/>
              <a:t>, such as batteries, are connected in series </a:t>
            </a:r>
          </a:p>
          <a:p>
            <a:pPr lvl="1">
              <a:lnSpc>
                <a:spcPct val="90000"/>
              </a:lnSpc>
            </a:pPr>
            <a:r>
              <a:rPr lang="en-US" sz="2400" dirty="0"/>
              <a:t>The total voltage is the algebraic sum of their voltages, if their direction is the same</a:t>
            </a:r>
          </a:p>
          <a:p>
            <a:pPr lvl="2">
              <a:lnSpc>
                <a:spcPct val="90000"/>
              </a:lnSpc>
            </a:pPr>
            <a:r>
              <a:rPr lang="en-US" sz="2000" dirty="0" err="1"/>
              <a:t>V</a:t>
            </a:r>
            <a:r>
              <a:rPr lang="en-US" sz="2000" baseline="-25000" dirty="0" err="1"/>
              <a:t>ab</a:t>
            </a:r>
            <a:r>
              <a:rPr lang="en-US" sz="2000" dirty="0"/>
              <a:t>=1.5 + 1.5=3.0V in figure (a).</a:t>
            </a:r>
          </a:p>
          <a:p>
            <a:pPr lvl="1">
              <a:lnSpc>
                <a:spcPct val="90000"/>
              </a:lnSpc>
            </a:pPr>
            <a:r>
              <a:rPr lang="en-US" sz="2400" dirty="0"/>
              <a:t>If the batteries are arranged in the opposite direction, the total voltage is the difference between them</a:t>
            </a:r>
          </a:p>
        </p:txBody>
      </p:sp>
      <p:sp>
        <p:nvSpPr>
          <p:cNvPr id="333828" name="Rectangle 4"/>
          <p:cNvSpPr>
            <a:spLocks noGrp="1" noChangeArrowheads="1"/>
          </p:cNvSpPr>
          <p:nvPr>
            <p:ph type="title"/>
          </p:nvPr>
        </p:nvSpPr>
        <p:spPr>
          <a:xfrm>
            <a:off x="381000" y="76200"/>
            <a:ext cx="8534400" cy="609600"/>
          </a:xfrm>
        </p:spPr>
        <p:txBody>
          <a:bodyPr/>
          <a:lstStyle/>
          <a:p>
            <a:r>
              <a:rPr lang="en-US" sz="3600"/>
              <a:t> EMFs in Series and Parallel: Charging a Battery</a:t>
            </a:r>
          </a:p>
        </p:txBody>
      </p:sp>
      <p:graphicFrame>
        <p:nvGraphicFramePr>
          <p:cNvPr id="333829"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2275" name="Equation" r:id="rId5" imgW="914400" imgH="190080" progId="Equation.DSMT4">
                  <p:embed/>
                </p:oleObj>
              </mc:Choice>
              <mc:Fallback>
                <p:oleObj name="Equation" r:id="rId5" imgW="914400" imgH="190080" progId="Equation.DSMT4">
                  <p:embed/>
                  <p:pic>
                    <p:nvPicPr>
                      <p:cNvPr id="33382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33830" name="Rectangle 6"/>
          <p:cNvSpPr>
            <a:spLocks noChangeArrowheads="1"/>
          </p:cNvSpPr>
          <p:nvPr/>
        </p:nvSpPr>
        <p:spPr bwMode="auto">
          <a:xfrm>
            <a:off x="228600" y="4038600"/>
            <a:ext cx="8839200" cy="2209800"/>
          </a:xfrm>
          <a:prstGeom prst="rect">
            <a:avLst/>
          </a:prstGeom>
          <a:noFill/>
          <a:ln w="9525">
            <a:noFill/>
            <a:miter lim="800000"/>
            <a:headEnd/>
            <a:tailEnd/>
          </a:ln>
          <a:effectLst/>
        </p:spPr>
        <p:txBody>
          <a:bodyPr>
            <a:prstTxWarp prst="textNoShape">
              <a:avLst/>
            </a:prstTxWarp>
          </a:bodyPr>
          <a:lstStyle/>
          <a:p>
            <a:pPr marL="1143000" lvl="2" indent="-228600">
              <a:spcBef>
                <a:spcPct val="20000"/>
              </a:spcBef>
              <a:buFontTx/>
              <a:buChar char="•"/>
            </a:pPr>
            <a:r>
              <a:rPr lang="en-US" sz="2000" dirty="0">
                <a:solidFill>
                  <a:srgbClr val="003300"/>
                </a:solidFill>
                <a:latin typeface="Arial Narrow" charset="0"/>
                <a:ea typeface="ＭＳ Ｐゴシック" charset="-128"/>
              </a:rPr>
              <a:t>V</a:t>
            </a:r>
            <a:r>
              <a:rPr lang="en-US" sz="2000" baseline="-25000" dirty="0">
                <a:solidFill>
                  <a:srgbClr val="003300"/>
                </a:solidFill>
                <a:latin typeface="Arial Narrow" charset="0"/>
                <a:ea typeface="ＭＳ Ｐゴシック" charset="-128"/>
              </a:rPr>
              <a:t>ac</a:t>
            </a:r>
            <a:r>
              <a:rPr lang="en-US" sz="2000" dirty="0">
                <a:solidFill>
                  <a:srgbClr val="003300"/>
                </a:solidFill>
                <a:latin typeface="Arial Narrow" charset="0"/>
                <a:ea typeface="ＭＳ Ｐゴシック" charset="-128"/>
              </a:rPr>
              <a:t>=20 – 12=8.0V in figure (b)</a:t>
            </a:r>
          </a:p>
          <a:p>
            <a:pPr marL="1143000" lvl="2" indent="-228600">
              <a:spcBef>
                <a:spcPct val="20000"/>
              </a:spcBef>
              <a:buFontTx/>
              <a:buChar char="•"/>
            </a:pPr>
            <a:r>
              <a:rPr lang="en-US" sz="2000" dirty="0">
                <a:solidFill>
                  <a:srgbClr val="003300"/>
                </a:solidFill>
                <a:latin typeface="Arial Narrow" charset="0"/>
                <a:ea typeface="ＭＳ Ｐゴシック" charset="-128"/>
              </a:rPr>
              <a:t>Connecting batteries in opposite direction is wasteful.</a:t>
            </a:r>
          </a:p>
          <a:p>
            <a:pPr marL="1143000" lvl="2" indent="-228600">
              <a:spcBef>
                <a:spcPct val="20000"/>
              </a:spcBef>
              <a:buFontTx/>
              <a:buChar char="•"/>
            </a:pPr>
            <a:r>
              <a:rPr lang="en-US" sz="2000" dirty="0">
                <a:solidFill>
                  <a:srgbClr val="003300"/>
                </a:solidFill>
                <a:latin typeface="Arial Narrow" charset="0"/>
                <a:ea typeface="ＭＳ Ｐゴシック" charset="-128"/>
              </a:rPr>
              <a:t>This, however, is the way a battery charger works.</a:t>
            </a:r>
          </a:p>
          <a:p>
            <a:pPr marL="1143000" lvl="2" indent="-228600">
              <a:spcBef>
                <a:spcPct val="20000"/>
              </a:spcBef>
              <a:buFontTx/>
              <a:buChar char="•"/>
            </a:pPr>
            <a:r>
              <a:rPr lang="en-US" sz="2000" dirty="0">
                <a:solidFill>
                  <a:srgbClr val="003300"/>
                </a:solidFill>
                <a:latin typeface="Arial Narrow" charset="0"/>
                <a:ea typeface="ＭＳ Ｐゴシック" charset="-128"/>
              </a:rPr>
              <a:t>Since the 20V battery is at a higher voltage, it forces charges into 12V battery</a:t>
            </a:r>
          </a:p>
          <a:p>
            <a:pPr marL="1143000" lvl="2" indent="-228600">
              <a:spcBef>
                <a:spcPct val="20000"/>
              </a:spcBef>
              <a:buFontTx/>
              <a:buChar char="•"/>
            </a:pPr>
            <a:r>
              <a:rPr lang="en-US" sz="2000" dirty="0">
                <a:solidFill>
                  <a:srgbClr val="003300"/>
                </a:solidFill>
                <a:latin typeface="Arial Narrow" charset="0"/>
                <a:ea typeface="ＭＳ Ｐゴシック" charset="-128"/>
              </a:rPr>
              <a:t>Some battery are rechargeable since their chemical reactions are reversible but most the batteries do not reverse their chemical reactions</a:t>
            </a:r>
          </a:p>
        </p:txBody>
      </p:sp>
      <p:sp>
        <p:nvSpPr>
          <p:cNvPr id="333831" name="Text Box 7"/>
          <p:cNvSpPr txBox="1">
            <a:spLocks noChangeArrowheads="1"/>
          </p:cNvSpPr>
          <p:nvPr/>
        </p:nvSpPr>
        <p:spPr bwMode="auto">
          <a:xfrm>
            <a:off x="7543800" y="2590800"/>
            <a:ext cx="1524000" cy="1323439"/>
          </a:xfrm>
          <a:prstGeom prst="rect">
            <a:avLst/>
          </a:prstGeom>
          <a:solidFill>
            <a:srgbClr val="FFFF66"/>
          </a:solidFill>
          <a:ln w="28575">
            <a:solidFill>
              <a:srgbClr val="CC0000"/>
            </a:solidFill>
            <a:miter lim="800000"/>
            <a:headEnd/>
            <a:tailEnd/>
          </a:ln>
          <a:effectLst/>
        </p:spPr>
        <p:txBody>
          <a:bodyPr wrap="square">
            <a:prstTxWarp prst="textNoShape">
              <a:avLst/>
            </a:prstTxWarp>
            <a:spAutoFit/>
          </a:bodyPr>
          <a:lstStyle/>
          <a:p>
            <a:r>
              <a:rPr lang="en-US" sz="1600" dirty="0">
                <a:solidFill>
                  <a:srgbClr val="CC0000"/>
                </a:solidFill>
                <a:latin typeface="Arial Narrow" charset="0"/>
              </a:rPr>
              <a:t>Parallel arrangements (</a:t>
            </a:r>
            <a:r>
              <a:rPr lang="en-US" sz="1600" dirty="0" err="1">
                <a:solidFill>
                  <a:srgbClr val="CC0000"/>
                </a:solidFill>
                <a:latin typeface="Arial Narrow" charset="0"/>
              </a:rPr>
              <a:t>c</a:t>
            </a:r>
            <a:r>
              <a:rPr lang="en-US" sz="1600" dirty="0">
                <a:solidFill>
                  <a:srgbClr val="CC0000"/>
                </a:solidFill>
                <a:latin typeface="Arial Narrow" charset="0"/>
              </a:rPr>
              <a:t>) are used only to increase currents. An example?</a:t>
            </a:r>
          </a:p>
        </p:txBody>
      </p:sp>
      <p:sp>
        <p:nvSpPr>
          <p:cNvPr id="11" name="Rectangle 10"/>
          <p:cNvSpPr/>
          <p:nvPr/>
        </p:nvSpPr>
        <p:spPr bwMode="auto">
          <a:xfrm>
            <a:off x="5943600" y="685800"/>
            <a:ext cx="1676400" cy="1447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3" name="Rectangle 12"/>
          <p:cNvSpPr/>
          <p:nvPr/>
        </p:nvSpPr>
        <p:spPr bwMode="auto">
          <a:xfrm>
            <a:off x="7696200" y="609600"/>
            <a:ext cx="1524000" cy="1905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4" name="Rectangle 13"/>
          <p:cNvSpPr/>
          <p:nvPr/>
        </p:nvSpPr>
        <p:spPr bwMode="auto">
          <a:xfrm>
            <a:off x="6019800" y="2438400"/>
            <a:ext cx="1524000" cy="1447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375200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3827">
                                            <p:txEl>
                                              <p:pRg st="0" end="0"/>
                                            </p:txEl>
                                          </p:spTgt>
                                        </p:tgtEl>
                                        <p:attrNameLst>
                                          <p:attrName>style.visibility</p:attrName>
                                        </p:attrNameLst>
                                      </p:cBhvr>
                                      <p:to>
                                        <p:strVal val="visible"/>
                                      </p:to>
                                    </p:set>
                                    <p:animEffect transition="in" filter="wipe(left)">
                                      <p:cBhvr>
                                        <p:cTn id="7" dur="500"/>
                                        <p:tgtEl>
                                          <p:spTgt spid="3338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33827">
                                            <p:txEl>
                                              <p:pRg st="1" end="1"/>
                                            </p:txEl>
                                          </p:spTgt>
                                        </p:tgtEl>
                                        <p:attrNameLst>
                                          <p:attrName>style.visibility</p:attrName>
                                        </p:attrNameLst>
                                      </p:cBhvr>
                                      <p:to>
                                        <p:strVal val="visible"/>
                                      </p:to>
                                    </p:set>
                                    <p:animEffect transition="in" filter="wipe(left)">
                                      <p:cBhvr>
                                        <p:cTn id="12" dur="500"/>
                                        <p:tgtEl>
                                          <p:spTgt spid="3338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333827">
                                            <p:txEl>
                                              <p:pRg st="2" end="2"/>
                                            </p:txEl>
                                          </p:spTgt>
                                        </p:tgtEl>
                                        <p:attrNameLst>
                                          <p:attrName>style.visibility</p:attrName>
                                        </p:attrNameLst>
                                      </p:cBhvr>
                                      <p:to>
                                        <p:strVal val="visible"/>
                                      </p:to>
                                    </p:set>
                                    <p:animEffect transition="in" filter="wipe(left)">
                                      <p:cBhvr>
                                        <p:cTn id="21" dur="500"/>
                                        <p:tgtEl>
                                          <p:spTgt spid="33382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333827">
                                            <p:txEl>
                                              <p:pRg st="3" end="3"/>
                                            </p:txEl>
                                          </p:spTgt>
                                        </p:tgtEl>
                                        <p:attrNameLst>
                                          <p:attrName>style.visibility</p:attrName>
                                        </p:attrNameLst>
                                      </p:cBhvr>
                                      <p:to>
                                        <p:strVal val="visible"/>
                                      </p:to>
                                    </p:set>
                                    <p:animEffect transition="in" filter="wipe(left)">
                                      <p:cBhvr>
                                        <p:cTn id="26" dur="500"/>
                                        <p:tgtEl>
                                          <p:spTgt spid="33382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33830">
                                            <p:txEl>
                                              <p:pRg st="0" end="0"/>
                                            </p:txEl>
                                          </p:spTgt>
                                        </p:tgtEl>
                                        <p:attrNameLst>
                                          <p:attrName>style.visibility</p:attrName>
                                        </p:attrNameLst>
                                      </p:cBhvr>
                                      <p:to>
                                        <p:strVal val="visible"/>
                                      </p:to>
                                    </p:set>
                                    <p:animEffect transition="in" filter="wipe(left)">
                                      <p:cBhvr>
                                        <p:cTn id="35" dur="500"/>
                                        <p:tgtEl>
                                          <p:spTgt spid="33383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333830">
                                            <p:txEl>
                                              <p:pRg st="1" end="1"/>
                                            </p:txEl>
                                          </p:spTgt>
                                        </p:tgtEl>
                                        <p:attrNameLst>
                                          <p:attrName>style.visibility</p:attrName>
                                        </p:attrNameLst>
                                      </p:cBhvr>
                                      <p:to>
                                        <p:strVal val="visible"/>
                                      </p:to>
                                    </p:set>
                                    <p:animEffect transition="in" filter="wipe(left)">
                                      <p:cBhvr>
                                        <p:cTn id="40" dur="500"/>
                                        <p:tgtEl>
                                          <p:spTgt spid="333830">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33830">
                                            <p:txEl>
                                              <p:pRg st="2" end="2"/>
                                            </p:txEl>
                                          </p:spTgt>
                                        </p:tgtEl>
                                        <p:attrNameLst>
                                          <p:attrName>style.visibility</p:attrName>
                                        </p:attrNameLst>
                                      </p:cBhvr>
                                      <p:to>
                                        <p:strVal val="visible"/>
                                      </p:to>
                                    </p:set>
                                    <p:animEffect transition="in" filter="wipe(left)">
                                      <p:cBhvr>
                                        <p:cTn id="45" dur="500"/>
                                        <p:tgtEl>
                                          <p:spTgt spid="333830">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333830">
                                            <p:txEl>
                                              <p:pRg st="3" end="3"/>
                                            </p:txEl>
                                          </p:spTgt>
                                        </p:tgtEl>
                                        <p:attrNameLst>
                                          <p:attrName>style.visibility</p:attrName>
                                        </p:attrNameLst>
                                      </p:cBhvr>
                                      <p:to>
                                        <p:strVal val="visible"/>
                                      </p:to>
                                    </p:set>
                                    <p:animEffect transition="in" filter="wipe(left)">
                                      <p:cBhvr>
                                        <p:cTn id="50" dur="500"/>
                                        <p:tgtEl>
                                          <p:spTgt spid="333830">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33830">
                                            <p:txEl>
                                              <p:pRg st="4" end="4"/>
                                            </p:txEl>
                                          </p:spTgt>
                                        </p:tgtEl>
                                        <p:attrNameLst>
                                          <p:attrName>style.visibility</p:attrName>
                                        </p:attrNameLst>
                                      </p:cBhvr>
                                      <p:to>
                                        <p:strVal val="visible"/>
                                      </p:to>
                                    </p:set>
                                    <p:animEffect transition="in" filter="wipe(left)">
                                      <p:cBhvr>
                                        <p:cTn id="55" dur="500"/>
                                        <p:tgtEl>
                                          <p:spTgt spid="333830">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33831"/>
                                        </p:tgtEl>
                                        <p:attrNameLst>
                                          <p:attrName>style.visibility</p:attrName>
                                        </p:attrNameLst>
                                      </p:cBhvr>
                                      <p:to>
                                        <p:strVal val="visible"/>
                                      </p:to>
                                    </p:set>
                                    <p:animEffect transition="in" filter="wipe(left)">
                                      <p:cBhvr>
                                        <p:cTn id="60" dur="500"/>
                                        <p:tgtEl>
                                          <p:spTgt spid="333831"/>
                                        </p:tgtEl>
                                      </p:cBhvr>
                                    </p:animEffect>
                                  </p:childTnLst>
                                </p:cTn>
                              </p:par>
                            </p:childTnLst>
                          </p:cTn>
                        </p:par>
                        <p:par>
                          <p:cTn id="61" fill="hold">
                            <p:stCondLst>
                              <p:cond delay="1200"/>
                            </p:stCondLst>
                            <p:childTnLst>
                              <p:par>
                                <p:cTn id="62" presetID="1" presetClass="exit" presetSubtype="0" fill="hold" grpId="0" nodeType="afterEffect">
                                  <p:stCondLst>
                                    <p:cond delay="0"/>
                                  </p:stCondLst>
                                  <p:childTnLst>
                                    <p:set>
                                      <p:cBhvr>
                                        <p:cTn id="6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7" grpId="0" uiExpand="1" build="p"/>
      <p:bldP spid="333830" grpId="0" uiExpand="1" build="p"/>
      <p:bldP spid="333831" grpId="0" animBg="1"/>
      <p:bldP spid="11"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Tuesday, June 25, 2019</a:t>
            </a:r>
          </a:p>
        </p:txBody>
      </p:sp>
      <p:sp>
        <p:nvSpPr>
          <p:cNvPr id="7" name="Footer Placeholder 4"/>
          <p:cNvSpPr>
            <a:spLocks noGrp="1"/>
          </p:cNvSpPr>
          <p:nvPr>
            <p:ph type="ftr" sz="quarter" idx="11"/>
          </p:nvPr>
        </p:nvSpPr>
        <p:spPr/>
        <p:txBody>
          <a:bodyPr/>
          <a:lstStyle/>
          <a:p>
            <a:r>
              <a:rPr lang="de-DE"/>
              <a:t>PHYS 1444-001, Summer 2019             Dr. Jaehoon Yu</a:t>
            </a:r>
            <a:endParaRPr lang="en-US"/>
          </a:p>
        </p:txBody>
      </p:sp>
      <p:sp>
        <p:nvSpPr>
          <p:cNvPr id="8" name="Slide Number Placeholder 5"/>
          <p:cNvSpPr>
            <a:spLocks noGrp="1"/>
          </p:cNvSpPr>
          <p:nvPr>
            <p:ph type="sldNum" sz="quarter" idx="12"/>
          </p:nvPr>
        </p:nvSpPr>
        <p:spPr/>
        <p:txBody>
          <a:bodyPr/>
          <a:lstStyle/>
          <a:p>
            <a:fld id="{9377B013-E315-FB48-9784-A73DB5BE20A1}" type="slidenum">
              <a:rPr lang="en-US"/>
              <a:pPr/>
              <a:t>11</a:t>
            </a:fld>
            <a:endParaRPr lang="en-US"/>
          </a:p>
        </p:txBody>
      </p:sp>
      <p:pic>
        <p:nvPicPr>
          <p:cNvPr id="334850" name="Picture 2" descr="FG26_018A"/>
          <p:cNvPicPr>
            <a:picLocks noChangeAspect="1" noChangeArrowheads="1"/>
          </p:cNvPicPr>
          <p:nvPr/>
        </p:nvPicPr>
        <p:blipFill>
          <a:blip r:embed="rId3"/>
          <a:srcRect/>
          <a:stretch>
            <a:fillRect/>
          </a:stretch>
        </p:blipFill>
        <p:spPr bwMode="auto">
          <a:xfrm>
            <a:off x="6172200" y="762000"/>
            <a:ext cx="3200400" cy="2400300"/>
          </a:xfrm>
          <a:prstGeom prst="rect">
            <a:avLst/>
          </a:prstGeom>
          <a:noFill/>
        </p:spPr>
      </p:pic>
      <p:sp>
        <p:nvSpPr>
          <p:cNvPr id="334851" name="Rectangle 3"/>
          <p:cNvSpPr>
            <a:spLocks noGrp="1" noChangeArrowheads="1"/>
          </p:cNvSpPr>
          <p:nvPr>
            <p:ph type="body" idx="1"/>
          </p:nvPr>
        </p:nvSpPr>
        <p:spPr>
          <a:xfrm>
            <a:off x="228600" y="685800"/>
            <a:ext cx="8686800" cy="5715000"/>
          </a:xfrm>
        </p:spPr>
        <p:txBody>
          <a:bodyPr/>
          <a:lstStyle/>
          <a:p>
            <a:pPr>
              <a:lnSpc>
                <a:spcPct val="80000"/>
              </a:lnSpc>
            </a:pPr>
            <a:r>
              <a:rPr lang="en-US" sz="2400" dirty="0"/>
              <a:t>Circuits containing both resistors and capacitors</a:t>
            </a:r>
          </a:p>
          <a:p>
            <a:pPr lvl="1">
              <a:lnSpc>
                <a:spcPct val="80000"/>
              </a:lnSpc>
            </a:pPr>
            <a:r>
              <a:rPr lang="en-US" sz="2000" dirty="0"/>
              <a:t>RC circuits are used commonly in everyday life</a:t>
            </a:r>
          </a:p>
          <a:p>
            <a:pPr lvl="2">
              <a:lnSpc>
                <a:spcPct val="80000"/>
              </a:lnSpc>
            </a:pPr>
            <a:r>
              <a:rPr lang="en-US" sz="1800" dirty="0"/>
              <a:t>Control windshield wiper</a:t>
            </a:r>
          </a:p>
          <a:p>
            <a:pPr lvl="2">
              <a:lnSpc>
                <a:spcPct val="80000"/>
              </a:lnSpc>
            </a:pPr>
            <a:r>
              <a:rPr lang="en-US" sz="1800" dirty="0"/>
              <a:t>Timing of traffic light from red to green</a:t>
            </a:r>
          </a:p>
          <a:p>
            <a:pPr lvl="2">
              <a:lnSpc>
                <a:spcPct val="80000"/>
              </a:lnSpc>
            </a:pPr>
            <a:r>
              <a:rPr lang="en-US" sz="1800" dirty="0"/>
              <a:t>Camera flashes and heart pacemakers</a:t>
            </a:r>
          </a:p>
          <a:p>
            <a:pPr>
              <a:lnSpc>
                <a:spcPct val="80000"/>
              </a:lnSpc>
            </a:pPr>
            <a:r>
              <a:rPr lang="en-US" sz="2400" dirty="0"/>
              <a:t>How does an RC circuit look?</a:t>
            </a:r>
          </a:p>
          <a:p>
            <a:pPr lvl="1">
              <a:lnSpc>
                <a:spcPct val="80000"/>
              </a:lnSpc>
            </a:pPr>
            <a:r>
              <a:rPr lang="en-US" sz="2000" dirty="0"/>
              <a:t>There should be a source of </a:t>
            </a:r>
            <a:r>
              <a:rPr lang="en-US" sz="2000" dirty="0" err="1"/>
              <a:t>emf</a:t>
            </a:r>
            <a:r>
              <a:rPr lang="en-US" sz="2000" dirty="0"/>
              <a:t>, capacitors and resisters</a:t>
            </a:r>
          </a:p>
          <a:p>
            <a:pPr>
              <a:lnSpc>
                <a:spcPct val="80000"/>
              </a:lnSpc>
            </a:pPr>
            <a:r>
              <a:rPr lang="en-US" sz="2400" dirty="0"/>
              <a:t>What happens when the switch S is closed?</a:t>
            </a:r>
          </a:p>
          <a:p>
            <a:pPr lvl="1">
              <a:lnSpc>
                <a:spcPct val="80000"/>
              </a:lnSpc>
            </a:pPr>
            <a:r>
              <a:rPr lang="en-US" sz="2000" dirty="0"/>
              <a:t>Current immediately starts flowing through the circuit.</a:t>
            </a:r>
          </a:p>
          <a:p>
            <a:pPr lvl="1">
              <a:lnSpc>
                <a:spcPct val="80000"/>
              </a:lnSpc>
            </a:pPr>
            <a:r>
              <a:rPr lang="en-US" sz="2000" dirty="0"/>
              <a:t>Electrons flow out of negative terminal of the </a:t>
            </a:r>
            <a:r>
              <a:rPr lang="en-US" sz="2000" dirty="0" err="1"/>
              <a:t>emf</a:t>
            </a:r>
            <a:r>
              <a:rPr lang="en-US" sz="2000" dirty="0"/>
              <a:t> source, through the resister R and accumulates on the upper plate of the capacitor.</a:t>
            </a:r>
          </a:p>
          <a:p>
            <a:pPr lvl="1">
              <a:lnSpc>
                <a:spcPct val="80000"/>
              </a:lnSpc>
            </a:pPr>
            <a:r>
              <a:rPr lang="en-US" sz="2000" dirty="0"/>
              <a:t>The electrons from the bottom plate of the capacitor will flow into the positive terminal of the battery, leaving only the positive charge on the bottom plate.</a:t>
            </a:r>
          </a:p>
          <a:p>
            <a:pPr lvl="1">
              <a:lnSpc>
                <a:spcPct val="80000"/>
              </a:lnSpc>
            </a:pPr>
            <a:r>
              <a:rPr lang="en-US" sz="2000" dirty="0"/>
              <a:t>As the charge accumulates on the capacitor, the potential difference across it increases</a:t>
            </a:r>
          </a:p>
          <a:p>
            <a:pPr lvl="1">
              <a:lnSpc>
                <a:spcPct val="80000"/>
              </a:lnSpc>
            </a:pPr>
            <a:r>
              <a:rPr lang="en-US" sz="2000" dirty="0"/>
              <a:t>The current reduces gradually to 0 till the voltage across the capacitor is the same as the </a:t>
            </a:r>
            <a:r>
              <a:rPr lang="en-US" sz="2000" dirty="0" err="1"/>
              <a:t>emf</a:t>
            </a:r>
            <a:r>
              <a:rPr lang="en-US" sz="2000" dirty="0"/>
              <a:t>.</a:t>
            </a:r>
          </a:p>
          <a:p>
            <a:pPr lvl="1">
              <a:lnSpc>
                <a:spcPct val="80000"/>
              </a:lnSpc>
            </a:pPr>
            <a:r>
              <a:rPr lang="en-US" sz="2000" dirty="0"/>
              <a:t>The charge on the capacitor increases till it reaches to its maximum C</a:t>
            </a:r>
            <a:r>
              <a:rPr lang="en-US" sz="2400" dirty="0">
                <a:latin typeface="Edwardian Script ITC"/>
                <a:ea typeface="Lucida Grande"/>
                <a:cs typeface="Edwardian Script ITC"/>
              </a:rPr>
              <a:t>E</a:t>
            </a:r>
            <a:r>
              <a:rPr lang="en-US" sz="2400" dirty="0">
                <a:latin typeface="Monotype Corsiva" charset="0"/>
              </a:rPr>
              <a:t>.</a:t>
            </a:r>
          </a:p>
        </p:txBody>
      </p:sp>
      <p:sp>
        <p:nvSpPr>
          <p:cNvPr id="334852" name="Rectangle 4"/>
          <p:cNvSpPr>
            <a:spLocks noGrp="1" noChangeArrowheads="1"/>
          </p:cNvSpPr>
          <p:nvPr>
            <p:ph type="title"/>
          </p:nvPr>
        </p:nvSpPr>
        <p:spPr>
          <a:xfrm>
            <a:off x="381000" y="76200"/>
            <a:ext cx="8534400" cy="609600"/>
          </a:xfrm>
        </p:spPr>
        <p:txBody>
          <a:bodyPr/>
          <a:lstStyle/>
          <a:p>
            <a:r>
              <a:rPr lang="en-US"/>
              <a:t> RC Circuits</a:t>
            </a:r>
          </a:p>
        </p:txBody>
      </p:sp>
      <p:graphicFrame>
        <p:nvGraphicFramePr>
          <p:cNvPr id="334853"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66006" name="Equation" r:id="rId4" imgW="914400" imgH="190080" progId="Equation.DSMT4">
                  <p:embed/>
                </p:oleObj>
              </mc:Choice>
              <mc:Fallback>
                <p:oleObj name="Equation" r:id="rId4" imgW="914400" imgH="190080" progId="Equation.DSMT4">
                  <p:embed/>
                  <p:pic>
                    <p:nvPicPr>
                      <p:cNvPr id="33485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7395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4851">
                                            <p:txEl>
                                              <p:pRg st="0" end="0"/>
                                            </p:txEl>
                                          </p:spTgt>
                                        </p:tgtEl>
                                        <p:attrNameLst>
                                          <p:attrName>style.visibility</p:attrName>
                                        </p:attrNameLst>
                                      </p:cBhvr>
                                      <p:to>
                                        <p:strVal val="visible"/>
                                      </p:to>
                                    </p:set>
                                    <p:animEffect transition="in" filter="wipe(left)">
                                      <p:cBhvr>
                                        <p:cTn id="7" dur="500"/>
                                        <p:tgtEl>
                                          <p:spTgt spid="334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34851">
                                            <p:txEl>
                                              <p:pRg st="1" end="1"/>
                                            </p:txEl>
                                          </p:spTgt>
                                        </p:tgtEl>
                                        <p:attrNameLst>
                                          <p:attrName>style.visibility</p:attrName>
                                        </p:attrNameLst>
                                      </p:cBhvr>
                                      <p:to>
                                        <p:strVal val="visible"/>
                                      </p:to>
                                    </p:set>
                                    <p:animEffect transition="in" filter="wipe(left)">
                                      <p:cBhvr>
                                        <p:cTn id="12" dur="500"/>
                                        <p:tgtEl>
                                          <p:spTgt spid="3348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34851">
                                            <p:txEl>
                                              <p:pRg st="2" end="2"/>
                                            </p:txEl>
                                          </p:spTgt>
                                        </p:tgtEl>
                                        <p:attrNameLst>
                                          <p:attrName>style.visibility</p:attrName>
                                        </p:attrNameLst>
                                      </p:cBhvr>
                                      <p:to>
                                        <p:strVal val="visible"/>
                                      </p:to>
                                    </p:set>
                                    <p:animEffect transition="in" filter="wipe(left)">
                                      <p:cBhvr>
                                        <p:cTn id="17" dur="500"/>
                                        <p:tgtEl>
                                          <p:spTgt spid="3348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34851">
                                            <p:txEl>
                                              <p:pRg st="3" end="3"/>
                                            </p:txEl>
                                          </p:spTgt>
                                        </p:tgtEl>
                                        <p:attrNameLst>
                                          <p:attrName>style.visibility</p:attrName>
                                        </p:attrNameLst>
                                      </p:cBhvr>
                                      <p:to>
                                        <p:strVal val="visible"/>
                                      </p:to>
                                    </p:set>
                                    <p:animEffect transition="in" filter="wipe(left)">
                                      <p:cBhvr>
                                        <p:cTn id="22" dur="500"/>
                                        <p:tgtEl>
                                          <p:spTgt spid="3348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34851">
                                            <p:txEl>
                                              <p:pRg st="4" end="4"/>
                                            </p:txEl>
                                          </p:spTgt>
                                        </p:tgtEl>
                                        <p:attrNameLst>
                                          <p:attrName>style.visibility</p:attrName>
                                        </p:attrNameLst>
                                      </p:cBhvr>
                                      <p:to>
                                        <p:strVal val="visible"/>
                                      </p:to>
                                    </p:set>
                                    <p:animEffect transition="in" filter="wipe(left)">
                                      <p:cBhvr>
                                        <p:cTn id="27" dur="500"/>
                                        <p:tgtEl>
                                          <p:spTgt spid="3348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34851">
                                            <p:txEl>
                                              <p:pRg st="5" end="5"/>
                                            </p:txEl>
                                          </p:spTgt>
                                        </p:tgtEl>
                                        <p:attrNameLst>
                                          <p:attrName>style.visibility</p:attrName>
                                        </p:attrNameLst>
                                      </p:cBhvr>
                                      <p:to>
                                        <p:strVal val="visible"/>
                                      </p:to>
                                    </p:set>
                                    <p:animEffect transition="in" filter="wipe(left)">
                                      <p:cBhvr>
                                        <p:cTn id="32" dur="500"/>
                                        <p:tgtEl>
                                          <p:spTgt spid="3348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34851">
                                            <p:txEl>
                                              <p:pRg st="6" end="6"/>
                                            </p:txEl>
                                          </p:spTgt>
                                        </p:tgtEl>
                                        <p:attrNameLst>
                                          <p:attrName>style.visibility</p:attrName>
                                        </p:attrNameLst>
                                      </p:cBhvr>
                                      <p:to>
                                        <p:strVal val="visible"/>
                                      </p:to>
                                    </p:set>
                                    <p:animEffect transition="in" filter="wipe(left)">
                                      <p:cBhvr>
                                        <p:cTn id="37" dur="500"/>
                                        <p:tgtEl>
                                          <p:spTgt spid="3348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34850"/>
                                        </p:tgtEl>
                                        <p:attrNameLst>
                                          <p:attrName>style.visibility</p:attrName>
                                        </p:attrNameLst>
                                      </p:cBhvr>
                                      <p:to>
                                        <p:strVal val="visible"/>
                                      </p:to>
                                    </p:set>
                                    <p:anim calcmode="lin" valueType="num">
                                      <p:cBhvr>
                                        <p:cTn id="42" dur="500" fill="hold"/>
                                        <p:tgtEl>
                                          <p:spTgt spid="334850"/>
                                        </p:tgtEl>
                                        <p:attrNameLst>
                                          <p:attrName>ppt_w</p:attrName>
                                        </p:attrNameLst>
                                      </p:cBhvr>
                                      <p:tavLst>
                                        <p:tav tm="0">
                                          <p:val>
                                            <p:fltVal val="0"/>
                                          </p:val>
                                        </p:tav>
                                        <p:tav tm="100000">
                                          <p:val>
                                            <p:strVal val="#ppt_w"/>
                                          </p:val>
                                        </p:tav>
                                      </p:tavLst>
                                    </p:anim>
                                    <p:anim calcmode="lin" valueType="num">
                                      <p:cBhvr>
                                        <p:cTn id="43" dur="500" fill="hold"/>
                                        <p:tgtEl>
                                          <p:spTgt spid="334850"/>
                                        </p:tgtEl>
                                        <p:attrNameLst>
                                          <p:attrName>ppt_h</p:attrName>
                                        </p:attrNameLst>
                                      </p:cBhvr>
                                      <p:tavLst>
                                        <p:tav tm="0">
                                          <p:val>
                                            <p:fltVal val="0"/>
                                          </p:val>
                                        </p:tav>
                                        <p:tav tm="100000">
                                          <p:val>
                                            <p:strVal val="#ppt_h"/>
                                          </p:val>
                                        </p:tav>
                                      </p:tavLst>
                                    </p:anim>
                                    <p:animEffect transition="in" filter="fade">
                                      <p:cBhvr>
                                        <p:cTn id="44" dur="500"/>
                                        <p:tgtEl>
                                          <p:spTgt spid="33485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34851">
                                            <p:txEl>
                                              <p:pRg st="7" end="7"/>
                                            </p:txEl>
                                          </p:spTgt>
                                        </p:tgtEl>
                                        <p:attrNameLst>
                                          <p:attrName>style.visibility</p:attrName>
                                        </p:attrNameLst>
                                      </p:cBhvr>
                                      <p:to>
                                        <p:strVal val="visible"/>
                                      </p:to>
                                    </p:set>
                                    <p:animEffect transition="in" filter="wipe(left)">
                                      <p:cBhvr>
                                        <p:cTn id="49" dur="500"/>
                                        <p:tgtEl>
                                          <p:spTgt spid="334851">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34851">
                                            <p:txEl>
                                              <p:pRg st="8" end="8"/>
                                            </p:txEl>
                                          </p:spTgt>
                                        </p:tgtEl>
                                        <p:attrNameLst>
                                          <p:attrName>style.visibility</p:attrName>
                                        </p:attrNameLst>
                                      </p:cBhvr>
                                      <p:to>
                                        <p:strVal val="visible"/>
                                      </p:to>
                                    </p:set>
                                    <p:animEffect transition="in" filter="wipe(left)">
                                      <p:cBhvr>
                                        <p:cTn id="54" dur="500"/>
                                        <p:tgtEl>
                                          <p:spTgt spid="334851">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34851">
                                            <p:txEl>
                                              <p:pRg st="9" end="9"/>
                                            </p:txEl>
                                          </p:spTgt>
                                        </p:tgtEl>
                                        <p:attrNameLst>
                                          <p:attrName>style.visibility</p:attrName>
                                        </p:attrNameLst>
                                      </p:cBhvr>
                                      <p:to>
                                        <p:strVal val="visible"/>
                                      </p:to>
                                    </p:set>
                                    <p:animEffect transition="in" filter="wipe(left)">
                                      <p:cBhvr>
                                        <p:cTn id="59" dur="500"/>
                                        <p:tgtEl>
                                          <p:spTgt spid="334851">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334851">
                                            <p:txEl>
                                              <p:pRg st="10" end="10"/>
                                            </p:txEl>
                                          </p:spTgt>
                                        </p:tgtEl>
                                        <p:attrNameLst>
                                          <p:attrName>style.visibility</p:attrName>
                                        </p:attrNameLst>
                                      </p:cBhvr>
                                      <p:to>
                                        <p:strVal val="visible"/>
                                      </p:to>
                                    </p:set>
                                    <p:animEffect transition="in" filter="wipe(left)">
                                      <p:cBhvr>
                                        <p:cTn id="64" dur="500"/>
                                        <p:tgtEl>
                                          <p:spTgt spid="334851">
                                            <p:txEl>
                                              <p:pRg st="10" end="1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334851">
                                            <p:txEl>
                                              <p:pRg st="11" end="11"/>
                                            </p:txEl>
                                          </p:spTgt>
                                        </p:tgtEl>
                                        <p:attrNameLst>
                                          <p:attrName>style.visibility</p:attrName>
                                        </p:attrNameLst>
                                      </p:cBhvr>
                                      <p:to>
                                        <p:strVal val="visible"/>
                                      </p:to>
                                    </p:set>
                                    <p:animEffect transition="in" filter="wipe(left)">
                                      <p:cBhvr>
                                        <p:cTn id="69" dur="500"/>
                                        <p:tgtEl>
                                          <p:spTgt spid="334851">
                                            <p:txEl>
                                              <p:pRg st="11" end="1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34851">
                                            <p:txEl>
                                              <p:pRg st="12" end="12"/>
                                            </p:txEl>
                                          </p:spTgt>
                                        </p:tgtEl>
                                        <p:attrNameLst>
                                          <p:attrName>style.visibility</p:attrName>
                                        </p:attrNameLst>
                                      </p:cBhvr>
                                      <p:to>
                                        <p:strVal val="visible"/>
                                      </p:to>
                                    </p:set>
                                    <p:animEffect transition="in" filter="wipe(left)">
                                      <p:cBhvr>
                                        <p:cTn id="74" dur="500"/>
                                        <p:tgtEl>
                                          <p:spTgt spid="334851">
                                            <p:txEl>
                                              <p:pRg st="12" end="1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334851">
                                            <p:txEl>
                                              <p:pRg st="13" end="13"/>
                                            </p:txEl>
                                          </p:spTgt>
                                        </p:tgtEl>
                                        <p:attrNameLst>
                                          <p:attrName>style.visibility</p:attrName>
                                        </p:attrNameLst>
                                      </p:cBhvr>
                                      <p:to>
                                        <p:strVal val="visible"/>
                                      </p:to>
                                    </p:set>
                                    <p:animEffect transition="in" filter="wipe(left)">
                                      <p:cBhvr>
                                        <p:cTn id="79" dur="500"/>
                                        <p:tgtEl>
                                          <p:spTgt spid="33485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Tuesday, June 25, 2019</a:t>
            </a:r>
          </a:p>
        </p:txBody>
      </p:sp>
      <p:sp>
        <p:nvSpPr>
          <p:cNvPr id="10" name="Footer Placeholder 4"/>
          <p:cNvSpPr>
            <a:spLocks noGrp="1"/>
          </p:cNvSpPr>
          <p:nvPr>
            <p:ph type="ftr" sz="quarter" idx="11"/>
          </p:nvPr>
        </p:nvSpPr>
        <p:spPr/>
        <p:txBody>
          <a:bodyPr/>
          <a:lstStyle/>
          <a:p>
            <a:r>
              <a:rPr lang="de-DE"/>
              <a:t>PHYS 1444-001, Summer 2019             Dr. Jaehoon Yu</a:t>
            </a:r>
            <a:endParaRPr lang="en-US"/>
          </a:p>
        </p:txBody>
      </p:sp>
      <p:sp>
        <p:nvSpPr>
          <p:cNvPr id="11" name="Slide Number Placeholder 5"/>
          <p:cNvSpPr>
            <a:spLocks noGrp="1"/>
          </p:cNvSpPr>
          <p:nvPr>
            <p:ph type="sldNum" sz="quarter" idx="12"/>
          </p:nvPr>
        </p:nvSpPr>
        <p:spPr/>
        <p:txBody>
          <a:bodyPr/>
          <a:lstStyle/>
          <a:p>
            <a:fld id="{2CDAC8C7-07DC-E44C-BC2C-F4165C46206F}" type="slidenum">
              <a:rPr lang="en-US"/>
              <a:pPr/>
              <a:t>12</a:t>
            </a:fld>
            <a:endParaRPr lang="en-US"/>
          </a:p>
        </p:txBody>
      </p:sp>
      <p:sp>
        <p:nvSpPr>
          <p:cNvPr id="336898" name="Rectangle 2"/>
          <p:cNvSpPr>
            <a:spLocks noGrp="1" noChangeArrowheads="1"/>
          </p:cNvSpPr>
          <p:nvPr>
            <p:ph type="body" idx="1"/>
          </p:nvPr>
        </p:nvSpPr>
        <p:spPr>
          <a:xfrm>
            <a:off x="152400" y="609600"/>
            <a:ext cx="8915400" cy="5715000"/>
          </a:xfrm>
        </p:spPr>
        <p:txBody>
          <a:bodyPr/>
          <a:lstStyle/>
          <a:p>
            <a:pPr>
              <a:spcBef>
                <a:spcPts val="72"/>
              </a:spcBef>
            </a:pPr>
            <a:r>
              <a:rPr lang="en-US" sz="2800" dirty="0"/>
              <a:t>How does all this look like in graphs?</a:t>
            </a:r>
          </a:p>
          <a:p>
            <a:pPr lvl="1">
              <a:spcBef>
                <a:spcPts val="72"/>
              </a:spcBef>
            </a:pPr>
            <a:r>
              <a:rPr lang="en-US" sz="2400" dirty="0"/>
              <a:t>The charge and the current on the capacitor as a function of time</a:t>
            </a:r>
          </a:p>
          <a:p>
            <a:pPr lvl="1">
              <a:spcBef>
                <a:spcPts val="72"/>
              </a:spcBef>
            </a:pPr>
            <a:endParaRPr lang="en-US" sz="2400" dirty="0"/>
          </a:p>
          <a:p>
            <a:pPr lvl="1">
              <a:spcBef>
                <a:spcPts val="72"/>
              </a:spcBef>
            </a:pPr>
            <a:endParaRPr lang="en-US" sz="2400" dirty="0"/>
          </a:p>
          <a:p>
            <a:pPr lvl="1">
              <a:spcBef>
                <a:spcPts val="72"/>
              </a:spcBef>
            </a:pPr>
            <a:endParaRPr lang="en-US" sz="2400" dirty="0"/>
          </a:p>
          <a:p>
            <a:pPr lvl="1">
              <a:spcBef>
                <a:spcPts val="72"/>
              </a:spcBef>
            </a:pPr>
            <a:endParaRPr lang="en-US" sz="2400" dirty="0"/>
          </a:p>
          <a:p>
            <a:pPr lvl="1">
              <a:spcBef>
                <a:spcPts val="72"/>
              </a:spcBef>
            </a:pPr>
            <a:endParaRPr lang="en-US" sz="2400" dirty="0"/>
          </a:p>
          <a:p>
            <a:pPr lvl="1">
              <a:spcBef>
                <a:spcPts val="72"/>
              </a:spcBef>
            </a:pPr>
            <a:endParaRPr lang="en-US" sz="2400" dirty="0"/>
          </a:p>
          <a:p>
            <a:pPr lvl="1">
              <a:spcBef>
                <a:spcPts val="72"/>
              </a:spcBef>
            </a:pPr>
            <a:r>
              <a:rPr lang="en-US" sz="2400" dirty="0"/>
              <a:t>From energy conservation (Kirchhoff’s 2</a:t>
            </a:r>
            <a:r>
              <a:rPr lang="en-US" sz="2400" baseline="30000" dirty="0"/>
              <a:t>nd</a:t>
            </a:r>
            <a:r>
              <a:rPr lang="en-US" sz="2400" dirty="0"/>
              <a:t> rule), the </a:t>
            </a:r>
            <a:r>
              <a:rPr lang="en-US" sz="2400" dirty="0" err="1"/>
              <a:t>emf</a:t>
            </a:r>
            <a:r>
              <a:rPr lang="en-US" sz="2400" dirty="0"/>
              <a:t> </a:t>
            </a:r>
            <a:r>
              <a:rPr lang="en-US" dirty="0">
                <a:latin typeface="Edwardian Script ITC"/>
                <a:cs typeface="Edwardian Script ITC"/>
              </a:rPr>
              <a:t>E</a:t>
            </a:r>
            <a:r>
              <a:rPr lang="en-US" dirty="0">
                <a:latin typeface="Monotype Corsiva" charset="0"/>
              </a:rPr>
              <a:t> </a:t>
            </a:r>
            <a:r>
              <a:rPr lang="en-US" sz="2400" dirty="0"/>
              <a:t>must be equal to the sum of voltage drop across the capacitor and the resister</a:t>
            </a:r>
          </a:p>
          <a:p>
            <a:pPr lvl="2">
              <a:spcBef>
                <a:spcPts val="72"/>
              </a:spcBef>
            </a:pPr>
            <a:r>
              <a:rPr lang="en-US" dirty="0"/>
              <a:t> </a:t>
            </a:r>
            <a:r>
              <a:rPr lang="en-US" dirty="0">
                <a:latin typeface="Edwardian Script ITC"/>
                <a:cs typeface="Edwardian Script ITC"/>
              </a:rPr>
              <a:t>E</a:t>
            </a:r>
            <a:r>
              <a:rPr lang="en-US" dirty="0">
                <a:latin typeface="Monotype Corsiva" charset="0"/>
              </a:rPr>
              <a:t>=IR+Q/C</a:t>
            </a:r>
          </a:p>
          <a:p>
            <a:pPr lvl="2">
              <a:spcBef>
                <a:spcPts val="72"/>
              </a:spcBef>
            </a:pPr>
            <a:r>
              <a:rPr lang="en-US" dirty="0"/>
              <a:t> R includes all resistance in the circuit, </a:t>
            </a:r>
            <a:r>
              <a:rPr lang="en-US" b="1" u="sng" dirty="0">
                <a:solidFill>
                  <a:srgbClr val="FF0000"/>
                </a:solidFill>
              </a:rPr>
              <a:t>including the internal resistance of the battery</a:t>
            </a:r>
            <a:r>
              <a:rPr lang="en-US" dirty="0"/>
              <a:t>, </a:t>
            </a:r>
            <a:r>
              <a:rPr lang="en-US" dirty="0">
                <a:latin typeface="Monotype Corsiva" charset="0"/>
              </a:rPr>
              <a:t>I</a:t>
            </a:r>
            <a:r>
              <a:rPr lang="en-US" dirty="0"/>
              <a:t> is the current in the circuit at any instance, and Q is the charge of the capacitor at that same instance.</a:t>
            </a:r>
          </a:p>
        </p:txBody>
      </p:sp>
      <p:sp>
        <p:nvSpPr>
          <p:cNvPr id="336899" name="Rectangle 3"/>
          <p:cNvSpPr>
            <a:spLocks noGrp="1" noChangeArrowheads="1"/>
          </p:cNvSpPr>
          <p:nvPr>
            <p:ph type="title"/>
          </p:nvPr>
        </p:nvSpPr>
        <p:spPr>
          <a:xfrm>
            <a:off x="381000" y="76200"/>
            <a:ext cx="8534400" cy="609600"/>
          </a:xfrm>
        </p:spPr>
        <p:txBody>
          <a:bodyPr/>
          <a:lstStyle/>
          <a:p>
            <a:r>
              <a:rPr lang="en-US"/>
              <a:t> RC Circuits</a:t>
            </a:r>
          </a:p>
        </p:txBody>
      </p:sp>
      <p:graphicFrame>
        <p:nvGraphicFramePr>
          <p:cNvPr id="336900"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67264" name="Equation" r:id="rId3" imgW="914400" imgH="190080" progId="Equation.DSMT4">
                  <p:embed/>
                </p:oleObj>
              </mc:Choice>
              <mc:Fallback>
                <p:oleObj name="Equation" r:id="rId3" imgW="914400" imgH="190080" progId="Equation.DSMT4">
                  <p:embed/>
                  <p:pic>
                    <p:nvPicPr>
                      <p:cNvPr id="33690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336901" name="Picture 5" descr="FG26_018B"/>
          <p:cNvPicPr>
            <a:picLocks noChangeAspect="1" noChangeArrowheads="1"/>
          </p:cNvPicPr>
          <p:nvPr/>
        </p:nvPicPr>
        <p:blipFill>
          <a:blip r:embed="rId5"/>
          <a:srcRect/>
          <a:stretch>
            <a:fillRect/>
          </a:stretch>
        </p:blipFill>
        <p:spPr bwMode="auto">
          <a:xfrm>
            <a:off x="1219200" y="1676400"/>
            <a:ext cx="3276600" cy="2171700"/>
          </a:xfrm>
          <a:prstGeom prst="rect">
            <a:avLst/>
          </a:prstGeom>
          <a:noFill/>
        </p:spPr>
      </p:pic>
      <p:pic>
        <p:nvPicPr>
          <p:cNvPr id="336902" name="Picture 6" descr="FG26_018C"/>
          <p:cNvPicPr>
            <a:picLocks noChangeAspect="1" noChangeArrowheads="1"/>
          </p:cNvPicPr>
          <p:nvPr/>
        </p:nvPicPr>
        <p:blipFill>
          <a:blip r:embed="rId6"/>
          <a:srcRect/>
          <a:stretch>
            <a:fillRect/>
          </a:stretch>
        </p:blipFill>
        <p:spPr bwMode="auto">
          <a:xfrm>
            <a:off x="5029200" y="1752600"/>
            <a:ext cx="3200400" cy="2057400"/>
          </a:xfrm>
          <a:prstGeom prst="rect">
            <a:avLst/>
          </a:prstGeom>
          <a:noFill/>
        </p:spPr>
      </p:pic>
      <p:graphicFrame>
        <p:nvGraphicFramePr>
          <p:cNvPr id="336903" name="Object 7"/>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67265" name="Equation" r:id="rId7" imgW="914400" imgH="190080" progId="Equation.DSMT4">
                  <p:embed/>
                </p:oleObj>
              </mc:Choice>
              <mc:Fallback>
                <p:oleObj name="Equation" r:id="rId7" imgW="914400" imgH="190080" progId="Equation.DSMT4">
                  <p:embed/>
                  <p:pic>
                    <p:nvPicPr>
                      <p:cNvPr id="336903"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6904"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67266" name="Equation" r:id="rId8" imgW="914400" imgH="190080" progId="Equation.DSMT4">
                  <p:embed/>
                </p:oleObj>
              </mc:Choice>
              <mc:Fallback>
                <p:oleObj name="Equation" r:id="rId8" imgW="914400" imgH="190080" progId="Equation.DSMT4">
                  <p:embed/>
                  <p:pic>
                    <p:nvPicPr>
                      <p:cNvPr id="336904"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5176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6898">
                                            <p:txEl>
                                              <p:pRg st="0" end="0"/>
                                            </p:txEl>
                                          </p:spTgt>
                                        </p:tgtEl>
                                        <p:attrNameLst>
                                          <p:attrName>style.visibility</p:attrName>
                                        </p:attrNameLst>
                                      </p:cBhvr>
                                      <p:to>
                                        <p:strVal val="visible"/>
                                      </p:to>
                                    </p:set>
                                    <p:animEffect transition="in" filter="wipe(left)">
                                      <p:cBhvr>
                                        <p:cTn id="7" dur="500"/>
                                        <p:tgtEl>
                                          <p:spTgt spid="3368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36898">
                                            <p:txEl>
                                              <p:pRg st="1" end="1"/>
                                            </p:txEl>
                                          </p:spTgt>
                                        </p:tgtEl>
                                        <p:attrNameLst>
                                          <p:attrName>style.visibility</p:attrName>
                                        </p:attrNameLst>
                                      </p:cBhvr>
                                      <p:to>
                                        <p:strVal val="visible"/>
                                      </p:to>
                                    </p:set>
                                    <p:animEffect transition="in" filter="wipe(left)">
                                      <p:cBhvr>
                                        <p:cTn id="12" dur="500"/>
                                        <p:tgtEl>
                                          <p:spTgt spid="3368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336901"/>
                                        </p:tgtEl>
                                        <p:attrNameLst>
                                          <p:attrName>style.visibility</p:attrName>
                                        </p:attrNameLst>
                                      </p:cBhvr>
                                      <p:to>
                                        <p:strVal val="visible"/>
                                      </p:to>
                                    </p:set>
                                    <p:anim calcmode="lin" valueType="num">
                                      <p:cBhvr>
                                        <p:cTn id="17" dur="500" fill="hold"/>
                                        <p:tgtEl>
                                          <p:spTgt spid="336901"/>
                                        </p:tgtEl>
                                        <p:attrNameLst>
                                          <p:attrName>ppt_w</p:attrName>
                                        </p:attrNameLst>
                                      </p:cBhvr>
                                      <p:tavLst>
                                        <p:tav tm="0">
                                          <p:val>
                                            <p:fltVal val="0"/>
                                          </p:val>
                                        </p:tav>
                                        <p:tav tm="100000">
                                          <p:val>
                                            <p:strVal val="#ppt_w"/>
                                          </p:val>
                                        </p:tav>
                                      </p:tavLst>
                                    </p:anim>
                                    <p:anim calcmode="lin" valueType="num">
                                      <p:cBhvr>
                                        <p:cTn id="18" dur="500" fill="hold"/>
                                        <p:tgtEl>
                                          <p:spTgt spid="336901"/>
                                        </p:tgtEl>
                                        <p:attrNameLst>
                                          <p:attrName>ppt_h</p:attrName>
                                        </p:attrNameLst>
                                      </p:cBhvr>
                                      <p:tavLst>
                                        <p:tav tm="0">
                                          <p:val>
                                            <p:fltVal val="0"/>
                                          </p:val>
                                        </p:tav>
                                        <p:tav tm="100000">
                                          <p:val>
                                            <p:strVal val="#ppt_h"/>
                                          </p:val>
                                        </p:tav>
                                      </p:tavLst>
                                    </p:anim>
                                    <p:animEffect transition="in" filter="fade">
                                      <p:cBhvr>
                                        <p:cTn id="19" dur="500"/>
                                        <p:tgtEl>
                                          <p:spTgt spid="33690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336902"/>
                                        </p:tgtEl>
                                        <p:attrNameLst>
                                          <p:attrName>style.visibility</p:attrName>
                                        </p:attrNameLst>
                                      </p:cBhvr>
                                      <p:to>
                                        <p:strVal val="visible"/>
                                      </p:to>
                                    </p:set>
                                    <p:anim calcmode="lin" valueType="num">
                                      <p:cBhvr>
                                        <p:cTn id="24" dur="500" fill="hold"/>
                                        <p:tgtEl>
                                          <p:spTgt spid="336902"/>
                                        </p:tgtEl>
                                        <p:attrNameLst>
                                          <p:attrName>ppt_w</p:attrName>
                                        </p:attrNameLst>
                                      </p:cBhvr>
                                      <p:tavLst>
                                        <p:tav tm="0">
                                          <p:val>
                                            <p:fltVal val="0"/>
                                          </p:val>
                                        </p:tav>
                                        <p:tav tm="100000">
                                          <p:val>
                                            <p:strVal val="#ppt_w"/>
                                          </p:val>
                                        </p:tav>
                                      </p:tavLst>
                                    </p:anim>
                                    <p:anim calcmode="lin" valueType="num">
                                      <p:cBhvr>
                                        <p:cTn id="25" dur="500" fill="hold"/>
                                        <p:tgtEl>
                                          <p:spTgt spid="336902"/>
                                        </p:tgtEl>
                                        <p:attrNameLst>
                                          <p:attrName>ppt_h</p:attrName>
                                        </p:attrNameLst>
                                      </p:cBhvr>
                                      <p:tavLst>
                                        <p:tav tm="0">
                                          <p:val>
                                            <p:fltVal val="0"/>
                                          </p:val>
                                        </p:tav>
                                        <p:tav tm="100000">
                                          <p:val>
                                            <p:strVal val="#ppt_h"/>
                                          </p:val>
                                        </p:tav>
                                      </p:tavLst>
                                    </p:anim>
                                    <p:animEffect transition="in" filter="fade">
                                      <p:cBhvr>
                                        <p:cTn id="26" dur="500"/>
                                        <p:tgtEl>
                                          <p:spTgt spid="33690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36898">
                                            <p:txEl>
                                              <p:pRg st="8" end="8"/>
                                            </p:txEl>
                                          </p:spTgt>
                                        </p:tgtEl>
                                        <p:attrNameLst>
                                          <p:attrName>style.visibility</p:attrName>
                                        </p:attrNameLst>
                                      </p:cBhvr>
                                      <p:to>
                                        <p:strVal val="visible"/>
                                      </p:to>
                                    </p:set>
                                    <p:animEffect transition="in" filter="wipe(left)">
                                      <p:cBhvr>
                                        <p:cTn id="31" dur="500"/>
                                        <p:tgtEl>
                                          <p:spTgt spid="336898">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336898">
                                            <p:txEl>
                                              <p:pRg st="9" end="9"/>
                                            </p:txEl>
                                          </p:spTgt>
                                        </p:tgtEl>
                                        <p:attrNameLst>
                                          <p:attrName>style.visibility</p:attrName>
                                        </p:attrNameLst>
                                      </p:cBhvr>
                                      <p:to>
                                        <p:strVal val="visible"/>
                                      </p:to>
                                    </p:set>
                                    <p:animEffect transition="in" filter="wipe(left)">
                                      <p:cBhvr>
                                        <p:cTn id="36" dur="500"/>
                                        <p:tgtEl>
                                          <p:spTgt spid="336898">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336898">
                                            <p:txEl>
                                              <p:pRg st="10" end="10"/>
                                            </p:txEl>
                                          </p:spTgt>
                                        </p:tgtEl>
                                        <p:attrNameLst>
                                          <p:attrName>style.visibility</p:attrName>
                                        </p:attrNameLst>
                                      </p:cBhvr>
                                      <p:to>
                                        <p:strVal val="visible"/>
                                      </p:to>
                                    </p:set>
                                    <p:animEffect transition="in" filter="wipe(left)">
                                      <p:cBhvr>
                                        <p:cTn id="41" dur="500"/>
                                        <p:tgtEl>
                                          <p:spTgt spid="33689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Tuesday, June 25, 2019</a:t>
            </a:r>
          </a:p>
        </p:txBody>
      </p:sp>
      <p:sp>
        <p:nvSpPr>
          <p:cNvPr id="14" name="Footer Placeholder 4"/>
          <p:cNvSpPr>
            <a:spLocks noGrp="1"/>
          </p:cNvSpPr>
          <p:nvPr>
            <p:ph type="ftr" sz="quarter" idx="11"/>
          </p:nvPr>
        </p:nvSpPr>
        <p:spPr/>
        <p:txBody>
          <a:bodyPr/>
          <a:lstStyle/>
          <a:p>
            <a:r>
              <a:rPr lang="de-DE"/>
              <a:t>PHYS 1444-001, Summer 2019             Dr. Jaehoon Yu</a:t>
            </a:r>
            <a:endParaRPr lang="en-US"/>
          </a:p>
        </p:txBody>
      </p:sp>
      <p:sp>
        <p:nvSpPr>
          <p:cNvPr id="15" name="Slide Number Placeholder 5"/>
          <p:cNvSpPr>
            <a:spLocks noGrp="1"/>
          </p:cNvSpPr>
          <p:nvPr>
            <p:ph type="sldNum" sz="quarter" idx="12"/>
          </p:nvPr>
        </p:nvSpPr>
        <p:spPr/>
        <p:txBody>
          <a:bodyPr/>
          <a:lstStyle/>
          <a:p>
            <a:fld id="{50A569CA-1B30-8D46-A18D-2132E08E490F}" type="slidenum">
              <a:rPr lang="en-US"/>
              <a:pPr/>
              <a:t>13</a:t>
            </a:fld>
            <a:endParaRPr lang="en-US"/>
          </a:p>
        </p:txBody>
      </p:sp>
      <p:sp>
        <p:nvSpPr>
          <p:cNvPr id="340994" name="Rectangle 2"/>
          <p:cNvSpPr>
            <a:spLocks noGrp="1" noChangeArrowheads="1"/>
          </p:cNvSpPr>
          <p:nvPr>
            <p:ph type="body" idx="1"/>
          </p:nvPr>
        </p:nvSpPr>
        <p:spPr>
          <a:xfrm>
            <a:off x="228600" y="685800"/>
            <a:ext cx="8610600" cy="5715000"/>
          </a:xfrm>
        </p:spPr>
        <p:txBody>
          <a:bodyPr/>
          <a:lstStyle/>
          <a:p>
            <a:r>
              <a:rPr lang="en-US" sz="2800" dirty="0"/>
              <a:t>In an RC circuit                                 and</a:t>
            </a:r>
          </a:p>
          <a:p>
            <a:r>
              <a:rPr lang="en-US" sz="2800" dirty="0"/>
              <a:t>What can we see from the above equations?</a:t>
            </a:r>
          </a:p>
          <a:p>
            <a:pPr lvl="1"/>
            <a:r>
              <a:rPr lang="en-US" sz="2400" dirty="0"/>
              <a:t>Q and V</a:t>
            </a:r>
            <a:r>
              <a:rPr lang="en-US" sz="2400" baseline="-25000" dirty="0"/>
              <a:t>C</a:t>
            </a:r>
            <a:r>
              <a:rPr lang="en-US" sz="2400" dirty="0"/>
              <a:t> increase from 0 at </a:t>
            </a:r>
            <a:r>
              <a:rPr lang="en-US" sz="2400" dirty="0" err="1"/>
              <a:t>t</a:t>
            </a:r>
            <a:r>
              <a:rPr lang="en-US" sz="2400" dirty="0"/>
              <a:t>=0 to maximum value </a:t>
            </a:r>
            <a:r>
              <a:rPr lang="en-US" sz="2400" dirty="0" err="1"/>
              <a:t>Q</a:t>
            </a:r>
            <a:r>
              <a:rPr lang="en-US" sz="2400" baseline="-25000" dirty="0" err="1"/>
              <a:t>max</a:t>
            </a:r>
            <a:r>
              <a:rPr lang="en-US" sz="2400" dirty="0"/>
              <a:t>=C</a:t>
            </a:r>
            <a:r>
              <a:rPr lang="en-US" sz="2400" dirty="0">
                <a:latin typeface="Edwardian Script ITC"/>
                <a:cs typeface="Edwardian Script ITC"/>
              </a:rPr>
              <a:t>E</a:t>
            </a:r>
            <a:r>
              <a:rPr lang="en-US" sz="2400" dirty="0"/>
              <a:t>  and V</a:t>
            </a:r>
            <a:r>
              <a:rPr lang="en-US" sz="2400" baseline="-25000" dirty="0"/>
              <a:t>C</a:t>
            </a:r>
            <a:r>
              <a:rPr lang="en-US" sz="2400" dirty="0"/>
              <a:t>= </a:t>
            </a:r>
            <a:r>
              <a:rPr lang="en-US" sz="2400" dirty="0">
                <a:latin typeface="Edwardian Script ITC"/>
                <a:cs typeface="Edwardian Script ITC"/>
              </a:rPr>
              <a:t>E</a:t>
            </a:r>
            <a:r>
              <a:rPr lang="en-US" sz="2400" dirty="0"/>
              <a:t>.</a:t>
            </a:r>
          </a:p>
          <a:p>
            <a:r>
              <a:rPr lang="en-US" sz="2800" dirty="0"/>
              <a:t>In how much time?</a:t>
            </a:r>
          </a:p>
          <a:p>
            <a:pPr lvl="1"/>
            <a:r>
              <a:rPr lang="en-US" sz="2400" dirty="0"/>
              <a:t>The quantity RC is called the </a:t>
            </a:r>
            <a:r>
              <a:rPr lang="en-US" sz="2400" b="1" u="sng" dirty="0">
                <a:solidFill>
                  <a:srgbClr val="FF0000"/>
                </a:solidFill>
              </a:rPr>
              <a:t>time constant </a:t>
            </a:r>
            <a:r>
              <a:rPr lang="en-US" sz="2400" dirty="0"/>
              <a:t>of the circuit, </a:t>
            </a:r>
            <a:r>
              <a:rPr lang="en-US" sz="2400" dirty="0" err="1">
                <a:latin typeface="Symbol" charset="2"/>
              </a:rPr>
              <a:t>τ</a:t>
            </a:r>
            <a:r>
              <a:rPr lang="en-US" sz="2400" dirty="0"/>
              <a:t> </a:t>
            </a:r>
          </a:p>
          <a:p>
            <a:pPr lvl="2"/>
            <a:r>
              <a:rPr lang="en-US" sz="2000" dirty="0"/>
              <a:t> </a:t>
            </a:r>
            <a:r>
              <a:rPr lang="en-US" sz="2000" dirty="0" err="1">
                <a:latin typeface="Symbol" charset="2"/>
              </a:rPr>
              <a:t>τ</a:t>
            </a:r>
            <a:r>
              <a:rPr lang="en-US" sz="2000" dirty="0">
                <a:latin typeface="Symbol" charset="2"/>
              </a:rPr>
              <a:t>=</a:t>
            </a:r>
            <a:r>
              <a:rPr lang="en-US" sz="2000" dirty="0"/>
              <a:t>RC, What is the unit?</a:t>
            </a:r>
          </a:p>
          <a:p>
            <a:pPr lvl="1"/>
            <a:r>
              <a:rPr lang="en-US" sz="2400" dirty="0"/>
              <a:t>What is the physical meaning?</a:t>
            </a:r>
          </a:p>
          <a:p>
            <a:pPr lvl="2"/>
            <a:r>
              <a:rPr lang="en-US" sz="2000" dirty="0"/>
              <a:t>The time required for the capacitor to reach (1 - e</a:t>
            </a:r>
            <a:r>
              <a:rPr lang="en-US" sz="2000" baseline="30000" dirty="0"/>
              <a:t>-1</a:t>
            </a:r>
            <a:r>
              <a:rPr lang="en-US" sz="2000" dirty="0"/>
              <a:t>)=0.63 or 63% of the full charge</a:t>
            </a:r>
          </a:p>
          <a:p>
            <a:r>
              <a:rPr lang="en-US" sz="2800" dirty="0"/>
              <a:t>The current is </a:t>
            </a:r>
          </a:p>
        </p:txBody>
      </p:sp>
      <p:sp>
        <p:nvSpPr>
          <p:cNvPr id="340995" name="Rectangle 3"/>
          <p:cNvSpPr>
            <a:spLocks noGrp="1" noChangeArrowheads="1"/>
          </p:cNvSpPr>
          <p:nvPr>
            <p:ph type="title"/>
          </p:nvPr>
        </p:nvSpPr>
        <p:spPr>
          <a:xfrm>
            <a:off x="381000" y="76200"/>
            <a:ext cx="8534400" cy="609600"/>
          </a:xfrm>
        </p:spPr>
        <p:txBody>
          <a:bodyPr/>
          <a:lstStyle/>
          <a:p>
            <a:r>
              <a:rPr lang="en-US"/>
              <a:t> Analysis of RC Circuits</a:t>
            </a:r>
          </a:p>
        </p:txBody>
      </p:sp>
      <p:graphicFrame>
        <p:nvGraphicFramePr>
          <p:cNvPr id="34099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68873" name="Equation" r:id="rId3" imgW="914400" imgH="190080" progId="Equation.DSMT4">
                  <p:embed/>
                </p:oleObj>
              </mc:Choice>
              <mc:Fallback>
                <p:oleObj name="Equation" r:id="rId3" imgW="914400" imgH="190080" progId="Equation.DSMT4">
                  <p:embed/>
                  <p:pic>
                    <p:nvPicPr>
                      <p:cNvPr id="34099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0997"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68874" name="Equation" r:id="rId5" imgW="914400" imgH="190080" progId="Equation.DSMT4">
                  <p:embed/>
                </p:oleObj>
              </mc:Choice>
              <mc:Fallback>
                <p:oleObj name="Equation" r:id="rId5" imgW="914400" imgH="190080" progId="Equation.DSMT4">
                  <p:embed/>
                  <p:pic>
                    <p:nvPicPr>
                      <p:cNvPr id="34099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0998"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68875" name="Equation" r:id="rId6" imgW="914400" imgH="190080" progId="Equation.DSMT4">
                  <p:embed/>
                </p:oleObj>
              </mc:Choice>
              <mc:Fallback>
                <p:oleObj name="Equation" r:id="rId6" imgW="914400" imgH="190080" progId="Equation.DSMT4">
                  <p:embed/>
                  <p:pic>
                    <p:nvPicPr>
                      <p:cNvPr id="34099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0999" name="Object 7"/>
          <p:cNvGraphicFramePr>
            <a:graphicFrameLocks noChangeAspect="1"/>
          </p:cNvGraphicFramePr>
          <p:nvPr>
            <p:extLst>
              <p:ext uri="{D42A27DB-BD31-4B8C-83A1-F6EECF244321}">
                <p14:modId xmlns:p14="http://schemas.microsoft.com/office/powerpoint/2010/main" val="785394243"/>
              </p:ext>
            </p:extLst>
          </p:nvPr>
        </p:nvGraphicFramePr>
        <p:xfrm>
          <a:off x="2789237" y="685800"/>
          <a:ext cx="2239963" cy="574675"/>
        </p:xfrm>
        <a:graphic>
          <a:graphicData uri="http://schemas.openxmlformats.org/presentationml/2006/ole">
            <mc:AlternateContent xmlns:mc="http://schemas.openxmlformats.org/markup-compatibility/2006">
              <mc:Choice xmlns:v="urn:schemas-microsoft-com:vml" Requires="v">
                <p:oleObj spid="_x0000_s168876" name="Equation" r:id="rId7" imgW="1091880" imgH="279360" progId="Equation.DSMT4">
                  <p:embed/>
                </p:oleObj>
              </mc:Choice>
              <mc:Fallback>
                <p:oleObj name="Equation" r:id="rId7" imgW="1091880" imgH="279360" progId="Equation.DSMT4">
                  <p:embed/>
                  <p:pic>
                    <p:nvPicPr>
                      <p:cNvPr id="340999"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9237" y="685800"/>
                        <a:ext cx="2239963" cy="574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1000" name="Object 8"/>
          <p:cNvGraphicFramePr>
            <a:graphicFrameLocks noChangeAspect="1"/>
          </p:cNvGraphicFramePr>
          <p:nvPr/>
        </p:nvGraphicFramePr>
        <p:xfrm>
          <a:off x="5942012" y="720725"/>
          <a:ext cx="2135188" cy="573088"/>
        </p:xfrm>
        <a:graphic>
          <a:graphicData uri="http://schemas.openxmlformats.org/presentationml/2006/ole">
            <mc:AlternateContent xmlns:mc="http://schemas.openxmlformats.org/markup-compatibility/2006">
              <mc:Choice xmlns:v="urn:schemas-microsoft-com:vml" Requires="v">
                <p:oleObj spid="_x0000_s168877" name="Equation" r:id="rId9" imgW="1041120" imgH="279360" progId="Equation.DSMT4">
                  <p:embed/>
                </p:oleObj>
              </mc:Choice>
              <mc:Fallback>
                <p:oleObj name="Equation" r:id="rId9" imgW="1041120" imgH="279360" progId="Equation.DSMT4">
                  <p:embed/>
                  <p:pic>
                    <p:nvPicPr>
                      <p:cNvPr id="34100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2012" y="720725"/>
                        <a:ext cx="2135188" cy="5730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1001" name="Text Box 9"/>
          <p:cNvSpPr txBox="1">
            <a:spLocks noChangeArrowheads="1"/>
          </p:cNvSpPr>
          <p:nvPr/>
        </p:nvSpPr>
        <p:spPr bwMode="auto">
          <a:xfrm>
            <a:off x="3886200" y="3486090"/>
            <a:ext cx="606256" cy="400110"/>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a:solidFill>
                  <a:srgbClr val="CC0000"/>
                </a:solidFill>
                <a:latin typeface="Arial Narrow" charset="0"/>
              </a:rPr>
              <a:t>Sec.</a:t>
            </a:r>
          </a:p>
        </p:txBody>
      </p:sp>
      <p:graphicFrame>
        <p:nvGraphicFramePr>
          <p:cNvPr id="341002" name="Object 10"/>
          <p:cNvGraphicFramePr>
            <a:graphicFrameLocks noChangeAspect="1"/>
          </p:cNvGraphicFramePr>
          <p:nvPr>
            <p:extLst>
              <p:ext uri="{D42A27DB-BD31-4B8C-83A1-F6EECF244321}">
                <p14:modId xmlns:p14="http://schemas.microsoft.com/office/powerpoint/2010/main" val="287286023"/>
              </p:ext>
            </p:extLst>
          </p:nvPr>
        </p:nvGraphicFramePr>
        <p:xfrm>
          <a:off x="2808288" y="5429250"/>
          <a:ext cx="468312" cy="312738"/>
        </p:xfrm>
        <a:graphic>
          <a:graphicData uri="http://schemas.openxmlformats.org/presentationml/2006/ole">
            <mc:AlternateContent xmlns:mc="http://schemas.openxmlformats.org/markup-compatibility/2006">
              <mc:Choice xmlns:v="urn:schemas-microsoft-com:vml" Requires="v">
                <p:oleObj spid="_x0000_s168878" name="Equation" r:id="rId11" imgW="228600" imgH="152280" progId="Equation.DSMT4">
                  <p:embed/>
                </p:oleObj>
              </mc:Choice>
              <mc:Fallback>
                <p:oleObj name="Equation" r:id="rId11" imgW="228600" imgH="152280" progId="Equation.DSMT4">
                  <p:embed/>
                  <p:pic>
                    <p:nvPicPr>
                      <p:cNvPr id="341002"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08288" y="5429250"/>
                        <a:ext cx="468312" cy="3127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1003" name="Object 11"/>
          <p:cNvGraphicFramePr>
            <a:graphicFrameLocks noChangeAspect="1"/>
          </p:cNvGraphicFramePr>
          <p:nvPr>
            <p:extLst>
              <p:ext uri="{D42A27DB-BD31-4B8C-83A1-F6EECF244321}">
                <p14:modId xmlns:p14="http://schemas.microsoft.com/office/powerpoint/2010/main" val="4113096497"/>
              </p:ext>
            </p:extLst>
          </p:nvPr>
        </p:nvGraphicFramePr>
        <p:xfrm>
          <a:off x="3232150" y="5207000"/>
          <a:ext cx="730250" cy="757238"/>
        </p:xfrm>
        <a:graphic>
          <a:graphicData uri="http://schemas.openxmlformats.org/presentationml/2006/ole">
            <mc:AlternateContent xmlns:mc="http://schemas.openxmlformats.org/markup-compatibility/2006">
              <mc:Choice xmlns:v="urn:schemas-microsoft-com:vml" Requires="v">
                <p:oleObj spid="_x0000_s168879" name="Equation" r:id="rId13" imgW="355320" imgH="368280" progId="Equation.DSMT4">
                  <p:embed/>
                </p:oleObj>
              </mc:Choice>
              <mc:Fallback>
                <p:oleObj name="Equation" r:id="rId13" imgW="355320" imgH="368280" progId="Equation.DSMT4">
                  <p:embed/>
                  <p:pic>
                    <p:nvPicPr>
                      <p:cNvPr id="341003"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2150" y="5207000"/>
                        <a:ext cx="730250" cy="7572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1004" name="Object 12"/>
          <p:cNvGraphicFramePr>
            <a:graphicFrameLocks noChangeAspect="1"/>
          </p:cNvGraphicFramePr>
          <p:nvPr>
            <p:extLst>
              <p:ext uri="{D42A27DB-BD31-4B8C-83A1-F6EECF244321}">
                <p14:modId xmlns:p14="http://schemas.microsoft.com/office/powerpoint/2010/main" val="546641661"/>
              </p:ext>
            </p:extLst>
          </p:nvPr>
        </p:nvGraphicFramePr>
        <p:xfrm>
          <a:off x="4038600" y="5181600"/>
          <a:ext cx="990600" cy="757238"/>
        </p:xfrm>
        <a:graphic>
          <a:graphicData uri="http://schemas.openxmlformats.org/presentationml/2006/ole">
            <mc:AlternateContent xmlns:mc="http://schemas.openxmlformats.org/markup-compatibility/2006">
              <mc:Choice xmlns:v="urn:schemas-microsoft-com:vml" Requires="v">
                <p:oleObj spid="_x0000_s168880" name="Equation" r:id="rId15" imgW="482400" imgH="368280" progId="Equation.DSMT4">
                  <p:embed/>
                </p:oleObj>
              </mc:Choice>
              <mc:Fallback>
                <p:oleObj name="Equation" r:id="rId15" imgW="482400" imgH="368280" progId="Equation.DSMT4">
                  <p:embed/>
                  <p:pic>
                    <p:nvPicPr>
                      <p:cNvPr id="341004"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38600" y="5181600"/>
                        <a:ext cx="990600" cy="7572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0387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0994">
                                            <p:txEl>
                                              <p:pRg st="0" end="0"/>
                                            </p:txEl>
                                          </p:spTgt>
                                        </p:tgtEl>
                                        <p:attrNameLst>
                                          <p:attrName>style.visibility</p:attrName>
                                        </p:attrNameLst>
                                      </p:cBhvr>
                                      <p:to>
                                        <p:strVal val="visible"/>
                                      </p:to>
                                    </p:set>
                                    <p:animEffect transition="in" filter="wipe(left)">
                                      <p:cBhvr>
                                        <p:cTn id="7" dur="500"/>
                                        <p:tgtEl>
                                          <p:spTgt spid="340994">
                                            <p:txEl>
                                              <p:pRg st="0" end="0"/>
                                            </p:txEl>
                                          </p:spTgt>
                                        </p:tgtEl>
                                      </p:cBhvr>
                                    </p:animEffect>
                                  </p:childTnLst>
                                </p:cTn>
                              </p:par>
                            </p:childTnLst>
                          </p:cTn>
                        </p:par>
                        <p:par>
                          <p:cTn id="8" fill="hold">
                            <p:stCondLst>
                              <p:cond delay="700"/>
                            </p:stCondLst>
                            <p:childTnLst>
                              <p:par>
                                <p:cTn id="9" presetID="22" presetClass="entr" presetSubtype="8" fill="hold" nodeType="afterEffect">
                                  <p:stCondLst>
                                    <p:cond delay="0"/>
                                  </p:stCondLst>
                                  <p:childTnLst>
                                    <p:set>
                                      <p:cBhvr>
                                        <p:cTn id="10" dur="1" fill="hold">
                                          <p:stCondLst>
                                            <p:cond delay="0"/>
                                          </p:stCondLst>
                                        </p:cTn>
                                        <p:tgtEl>
                                          <p:spTgt spid="340999"/>
                                        </p:tgtEl>
                                        <p:attrNameLst>
                                          <p:attrName>style.visibility</p:attrName>
                                        </p:attrNameLst>
                                      </p:cBhvr>
                                      <p:to>
                                        <p:strVal val="visible"/>
                                      </p:to>
                                    </p:set>
                                    <p:animEffect transition="in" filter="wipe(left)">
                                      <p:cBhvr>
                                        <p:cTn id="11" dur="500"/>
                                        <p:tgtEl>
                                          <p:spTgt spid="340999"/>
                                        </p:tgtEl>
                                      </p:cBhvr>
                                    </p:animEffect>
                                  </p:childTnLst>
                                </p:cTn>
                              </p:par>
                            </p:childTnLst>
                          </p:cTn>
                        </p:par>
                        <p:par>
                          <p:cTn id="12" fill="hold">
                            <p:stCondLst>
                              <p:cond delay="1200"/>
                            </p:stCondLst>
                            <p:childTnLst>
                              <p:par>
                                <p:cTn id="13" presetID="22" presetClass="entr" presetSubtype="8" fill="hold" nodeType="afterEffect">
                                  <p:stCondLst>
                                    <p:cond delay="0"/>
                                  </p:stCondLst>
                                  <p:childTnLst>
                                    <p:set>
                                      <p:cBhvr>
                                        <p:cTn id="14" dur="1" fill="hold">
                                          <p:stCondLst>
                                            <p:cond delay="0"/>
                                          </p:stCondLst>
                                        </p:cTn>
                                        <p:tgtEl>
                                          <p:spTgt spid="341000"/>
                                        </p:tgtEl>
                                        <p:attrNameLst>
                                          <p:attrName>style.visibility</p:attrName>
                                        </p:attrNameLst>
                                      </p:cBhvr>
                                      <p:to>
                                        <p:strVal val="visible"/>
                                      </p:to>
                                    </p:set>
                                    <p:animEffect transition="in" filter="wipe(left)">
                                      <p:cBhvr>
                                        <p:cTn id="15" dur="500"/>
                                        <p:tgtEl>
                                          <p:spTgt spid="34100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40994">
                                            <p:txEl>
                                              <p:pRg st="1" end="1"/>
                                            </p:txEl>
                                          </p:spTgt>
                                        </p:tgtEl>
                                        <p:attrNameLst>
                                          <p:attrName>style.visibility</p:attrName>
                                        </p:attrNameLst>
                                      </p:cBhvr>
                                      <p:to>
                                        <p:strVal val="visible"/>
                                      </p:to>
                                    </p:set>
                                    <p:animEffect transition="in" filter="wipe(left)">
                                      <p:cBhvr>
                                        <p:cTn id="20" dur="500"/>
                                        <p:tgtEl>
                                          <p:spTgt spid="34099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wd">
                                    <p:tmPct val="10000"/>
                                  </p:iterate>
                                  <p:childTnLst>
                                    <p:set>
                                      <p:cBhvr>
                                        <p:cTn id="24" dur="1" fill="hold">
                                          <p:stCondLst>
                                            <p:cond delay="0"/>
                                          </p:stCondLst>
                                        </p:cTn>
                                        <p:tgtEl>
                                          <p:spTgt spid="340994">
                                            <p:txEl>
                                              <p:pRg st="2" end="2"/>
                                            </p:txEl>
                                          </p:spTgt>
                                        </p:tgtEl>
                                        <p:attrNameLst>
                                          <p:attrName>style.visibility</p:attrName>
                                        </p:attrNameLst>
                                      </p:cBhvr>
                                      <p:to>
                                        <p:strVal val="visible"/>
                                      </p:to>
                                    </p:set>
                                    <p:animEffect transition="in" filter="wipe(left)">
                                      <p:cBhvr>
                                        <p:cTn id="25" dur="500"/>
                                        <p:tgtEl>
                                          <p:spTgt spid="34099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40994">
                                            <p:txEl>
                                              <p:pRg st="3" end="3"/>
                                            </p:txEl>
                                          </p:spTgt>
                                        </p:tgtEl>
                                        <p:attrNameLst>
                                          <p:attrName>style.visibility</p:attrName>
                                        </p:attrNameLst>
                                      </p:cBhvr>
                                      <p:to>
                                        <p:strVal val="visible"/>
                                      </p:to>
                                    </p:set>
                                    <p:animEffect transition="in" filter="wipe(left)">
                                      <p:cBhvr>
                                        <p:cTn id="30" dur="500"/>
                                        <p:tgtEl>
                                          <p:spTgt spid="34099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40994">
                                            <p:txEl>
                                              <p:pRg st="4" end="4"/>
                                            </p:txEl>
                                          </p:spTgt>
                                        </p:tgtEl>
                                        <p:attrNameLst>
                                          <p:attrName>style.visibility</p:attrName>
                                        </p:attrNameLst>
                                      </p:cBhvr>
                                      <p:to>
                                        <p:strVal val="visible"/>
                                      </p:to>
                                    </p:set>
                                    <p:animEffect transition="in" filter="wipe(left)">
                                      <p:cBhvr>
                                        <p:cTn id="35" dur="500"/>
                                        <p:tgtEl>
                                          <p:spTgt spid="34099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340994">
                                            <p:txEl>
                                              <p:pRg st="5" end="5"/>
                                            </p:txEl>
                                          </p:spTgt>
                                        </p:tgtEl>
                                        <p:attrNameLst>
                                          <p:attrName>style.visibility</p:attrName>
                                        </p:attrNameLst>
                                      </p:cBhvr>
                                      <p:to>
                                        <p:strVal val="visible"/>
                                      </p:to>
                                    </p:set>
                                    <p:animEffect transition="in" filter="wipe(left)">
                                      <p:cBhvr>
                                        <p:cTn id="40" dur="500"/>
                                        <p:tgtEl>
                                          <p:spTgt spid="340994">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41001"/>
                                        </p:tgtEl>
                                        <p:attrNameLst>
                                          <p:attrName>style.visibility</p:attrName>
                                        </p:attrNameLst>
                                      </p:cBhvr>
                                      <p:to>
                                        <p:strVal val="visible"/>
                                      </p:to>
                                    </p:set>
                                    <p:animEffect transition="in" filter="wipe(left)">
                                      <p:cBhvr>
                                        <p:cTn id="45" dur="500"/>
                                        <p:tgtEl>
                                          <p:spTgt spid="34100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340994">
                                            <p:txEl>
                                              <p:pRg st="6" end="6"/>
                                            </p:txEl>
                                          </p:spTgt>
                                        </p:tgtEl>
                                        <p:attrNameLst>
                                          <p:attrName>style.visibility</p:attrName>
                                        </p:attrNameLst>
                                      </p:cBhvr>
                                      <p:to>
                                        <p:strVal val="visible"/>
                                      </p:to>
                                    </p:set>
                                    <p:animEffect transition="in" filter="wipe(left)">
                                      <p:cBhvr>
                                        <p:cTn id="50" dur="500"/>
                                        <p:tgtEl>
                                          <p:spTgt spid="340994">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40994">
                                            <p:txEl>
                                              <p:pRg st="7" end="7"/>
                                            </p:txEl>
                                          </p:spTgt>
                                        </p:tgtEl>
                                        <p:attrNameLst>
                                          <p:attrName>style.visibility</p:attrName>
                                        </p:attrNameLst>
                                      </p:cBhvr>
                                      <p:to>
                                        <p:strVal val="visible"/>
                                      </p:to>
                                    </p:set>
                                    <p:animEffect transition="in" filter="wipe(left)">
                                      <p:cBhvr>
                                        <p:cTn id="55" dur="500"/>
                                        <p:tgtEl>
                                          <p:spTgt spid="340994">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40994">
                                            <p:txEl>
                                              <p:pRg st="8" end="8"/>
                                            </p:txEl>
                                          </p:spTgt>
                                        </p:tgtEl>
                                        <p:attrNameLst>
                                          <p:attrName>style.visibility</p:attrName>
                                        </p:attrNameLst>
                                      </p:cBhvr>
                                      <p:to>
                                        <p:strVal val="visible"/>
                                      </p:to>
                                    </p:set>
                                    <p:animEffect transition="in" filter="wipe(left)">
                                      <p:cBhvr>
                                        <p:cTn id="60" dur="500"/>
                                        <p:tgtEl>
                                          <p:spTgt spid="340994">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341002"/>
                                        </p:tgtEl>
                                        <p:attrNameLst>
                                          <p:attrName>style.visibility</p:attrName>
                                        </p:attrNameLst>
                                      </p:cBhvr>
                                      <p:to>
                                        <p:strVal val="visible"/>
                                      </p:to>
                                    </p:set>
                                    <p:animEffect transition="in" filter="wipe(left)">
                                      <p:cBhvr>
                                        <p:cTn id="65" dur="500"/>
                                        <p:tgtEl>
                                          <p:spTgt spid="34100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41003"/>
                                        </p:tgtEl>
                                        <p:attrNameLst>
                                          <p:attrName>style.visibility</p:attrName>
                                        </p:attrNameLst>
                                      </p:cBhvr>
                                      <p:to>
                                        <p:strVal val="visible"/>
                                      </p:to>
                                    </p:set>
                                    <p:animEffect transition="in" filter="wipe(left)">
                                      <p:cBhvr>
                                        <p:cTn id="70" dur="500"/>
                                        <p:tgtEl>
                                          <p:spTgt spid="34100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341004"/>
                                        </p:tgtEl>
                                        <p:attrNameLst>
                                          <p:attrName>style.visibility</p:attrName>
                                        </p:attrNameLst>
                                      </p:cBhvr>
                                      <p:to>
                                        <p:strVal val="visible"/>
                                      </p:to>
                                    </p:set>
                                    <p:animEffect transition="in" filter="wipe(left)">
                                      <p:cBhvr>
                                        <p:cTn id="75" dur="500"/>
                                        <p:tgtEl>
                                          <p:spTgt spid="341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4" grpId="0" build="p"/>
      <p:bldP spid="3410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Date Placeholder 3"/>
          <p:cNvSpPr>
            <a:spLocks noGrp="1"/>
          </p:cNvSpPr>
          <p:nvPr>
            <p:ph type="dt" sz="half" idx="10"/>
          </p:nvPr>
        </p:nvSpPr>
        <p:spPr/>
        <p:txBody>
          <a:bodyPr/>
          <a:lstStyle/>
          <a:p>
            <a:r>
              <a:rPr lang="en-US"/>
              <a:t>Tuesday, June 25, 2019</a:t>
            </a:r>
          </a:p>
        </p:txBody>
      </p:sp>
      <p:sp>
        <p:nvSpPr>
          <p:cNvPr id="54" name="Footer Placeholder 4"/>
          <p:cNvSpPr>
            <a:spLocks noGrp="1"/>
          </p:cNvSpPr>
          <p:nvPr>
            <p:ph type="ftr" sz="quarter" idx="11"/>
          </p:nvPr>
        </p:nvSpPr>
        <p:spPr/>
        <p:txBody>
          <a:bodyPr/>
          <a:lstStyle/>
          <a:p>
            <a:r>
              <a:rPr lang="de-DE"/>
              <a:t>PHYS 1444-001, Summer 2019             Dr. Jaehoon Yu</a:t>
            </a:r>
            <a:endParaRPr lang="en-US"/>
          </a:p>
        </p:txBody>
      </p:sp>
      <p:sp>
        <p:nvSpPr>
          <p:cNvPr id="55" name="Slide Number Placeholder 5"/>
          <p:cNvSpPr>
            <a:spLocks noGrp="1"/>
          </p:cNvSpPr>
          <p:nvPr>
            <p:ph type="sldNum" sz="quarter" idx="12"/>
          </p:nvPr>
        </p:nvSpPr>
        <p:spPr/>
        <p:txBody>
          <a:bodyPr/>
          <a:lstStyle/>
          <a:p>
            <a:fld id="{E04B510B-C271-3147-8A57-49C48135F8AC}" type="slidenum">
              <a:rPr lang="en-US"/>
              <a:pPr/>
              <a:t>14</a:t>
            </a:fld>
            <a:endParaRPr lang="en-US"/>
          </a:p>
        </p:txBody>
      </p:sp>
      <p:pic>
        <p:nvPicPr>
          <p:cNvPr id="342018" name="Picture 2" descr="FG26_018A"/>
          <p:cNvPicPr>
            <a:picLocks noChangeAspect="1" noChangeArrowheads="1"/>
          </p:cNvPicPr>
          <p:nvPr/>
        </p:nvPicPr>
        <p:blipFill>
          <a:blip r:embed="rId3"/>
          <a:srcRect/>
          <a:stretch>
            <a:fillRect/>
          </a:stretch>
        </p:blipFill>
        <p:spPr bwMode="auto">
          <a:xfrm>
            <a:off x="6096000" y="285750"/>
            <a:ext cx="3276600" cy="2457450"/>
          </a:xfrm>
          <a:prstGeom prst="rect">
            <a:avLst/>
          </a:prstGeom>
          <a:noFill/>
        </p:spPr>
      </p:pic>
      <p:sp>
        <p:nvSpPr>
          <p:cNvPr id="342019" name="Rectangle 3"/>
          <p:cNvSpPr>
            <a:spLocks noGrp="1" noChangeArrowheads="1"/>
          </p:cNvSpPr>
          <p:nvPr>
            <p:ph type="title"/>
          </p:nvPr>
        </p:nvSpPr>
        <p:spPr>
          <a:xfrm>
            <a:off x="228600" y="-76200"/>
            <a:ext cx="8686800" cy="762000"/>
          </a:xfrm>
        </p:spPr>
        <p:txBody>
          <a:bodyPr/>
          <a:lstStyle/>
          <a:p>
            <a:r>
              <a:rPr lang="en-US" dirty="0"/>
              <a:t>Example 26 – 12 </a:t>
            </a:r>
          </a:p>
        </p:txBody>
      </p:sp>
      <p:sp>
        <p:nvSpPr>
          <p:cNvPr id="342020" name="Text Box 4"/>
          <p:cNvSpPr txBox="1">
            <a:spLocks noChangeArrowheads="1"/>
          </p:cNvSpPr>
          <p:nvPr/>
        </p:nvSpPr>
        <p:spPr bwMode="auto">
          <a:xfrm>
            <a:off x="228600" y="536575"/>
            <a:ext cx="6553200" cy="2225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RC circuit, with </a:t>
            </a:r>
            <a:r>
              <a:rPr lang="en-US" sz="2000" b="1" dirty="0" err="1">
                <a:solidFill>
                  <a:schemeClr val="accent2"/>
                </a:solidFill>
                <a:latin typeface="Arial Narrow" charset="0"/>
              </a:rPr>
              <a:t>emf</a:t>
            </a:r>
            <a:r>
              <a:rPr lang="en-US" sz="2000" b="1" dirty="0">
                <a:solidFill>
                  <a:schemeClr val="accent2"/>
                </a:solidFill>
                <a:latin typeface="Arial Narrow" charset="0"/>
              </a:rPr>
              <a:t>. </a:t>
            </a:r>
            <a:r>
              <a:rPr lang="en-US" sz="2000" dirty="0">
                <a:solidFill>
                  <a:schemeClr val="accent2"/>
                </a:solidFill>
                <a:latin typeface="Arial Narrow" charset="0"/>
              </a:rPr>
              <a:t>The capacitance in the circuit of the figure is C=0.30</a:t>
            </a:r>
            <a:r>
              <a:rPr lang="en-US" sz="2000" dirty="0">
                <a:solidFill>
                  <a:schemeClr val="accent2"/>
                </a:solidFill>
                <a:latin typeface="Symbol" charset="2"/>
              </a:rPr>
              <a:t>μ</a:t>
            </a:r>
            <a:r>
              <a:rPr lang="en-US" sz="2000" dirty="0">
                <a:solidFill>
                  <a:schemeClr val="accent2"/>
                </a:solidFill>
                <a:latin typeface="Arial Narrow" charset="0"/>
              </a:rPr>
              <a:t>F, the total resistance is 20k</a:t>
            </a:r>
            <a:r>
              <a:rPr lang="en-US" sz="2000" dirty="0">
                <a:solidFill>
                  <a:schemeClr val="accent2"/>
                </a:solidFill>
                <a:latin typeface="Symbol" charset="2"/>
              </a:rPr>
              <a:t>Ω</a:t>
            </a:r>
            <a:r>
              <a:rPr lang="en-US" sz="2000" dirty="0">
                <a:solidFill>
                  <a:schemeClr val="accent2"/>
                </a:solidFill>
                <a:latin typeface="Arial Narrow" charset="0"/>
              </a:rPr>
              <a:t>, and the battery </a:t>
            </a:r>
            <a:r>
              <a:rPr lang="en-US" sz="2000" dirty="0" err="1">
                <a:solidFill>
                  <a:schemeClr val="accent2"/>
                </a:solidFill>
                <a:latin typeface="Arial Narrow" charset="0"/>
              </a:rPr>
              <a:t>emf</a:t>
            </a:r>
            <a:r>
              <a:rPr lang="en-US" sz="2000" dirty="0">
                <a:solidFill>
                  <a:schemeClr val="accent2"/>
                </a:solidFill>
                <a:latin typeface="Arial Narrow" charset="0"/>
              </a:rPr>
              <a:t> is 12V.  Determine (a) the time constant, (</a:t>
            </a:r>
            <a:r>
              <a:rPr lang="en-US" sz="2000" dirty="0" err="1">
                <a:solidFill>
                  <a:schemeClr val="accent2"/>
                </a:solidFill>
                <a:latin typeface="Arial Narrow" charset="0"/>
              </a:rPr>
              <a:t>b</a:t>
            </a:r>
            <a:r>
              <a:rPr lang="en-US" sz="2000" dirty="0">
                <a:solidFill>
                  <a:schemeClr val="accent2"/>
                </a:solidFill>
                <a:latin typeface="Arial Narrow" charset="0"/>
              </a:rPr>
              <a:t>) the maximum charge the capacitor could acquire, (</a:t>
            </a:r>
            <a:r>
              <a:rPr lang="en-US" sz="2000" dirty="0" err="1">
                <a:solidFill>
                  <a:schemeClr val="accent2"/>
                </a:solidFill>
                <a:latin typeface="Arial Narrow" charset="0"/>
              </a:rPr>
              <a:t>c</a:t>
            </a:r>
            <a:r>
              <a:rPr lang="en-US" sz="2000" dirty="0">
                <a:solidFill>
                  <a:schemeClr val="accent2"/>
                </a:solidFill>
                <a:latin typeface="Arial Narrow" charset="0"/>
              </a:rPr>
              <a:t>) the time it takes for the charge to reach 99% of this value, (</a:t>
            </a:r>
            <a:r>
              <a:rPr lang="en-US" sz="2000" dirty="0" err="1">
                <a:solidFill>
                  <a:schemeClr val="accent2"/>
                </a:solidFill>
                <a:latin typeface="Arial Narrow" charset="0"/>
              </a:rPr>
              <a:t>d</a:t>
            </a:r>
            <a:r>
              <a:rPr lang="en-US" sz="2000" dirty="0">
                <a:solidFill>
                  <a:schemeClr val="accent2"/>
                </a:solidFill>
                <a:latin typeface="Arial Narrow" charset="0"/>
              </a:rPr>
              <a:t>) the current </a:t>
            </a:r>
            <a:r>
              <a:rPr lang="en-US" sz="2000" b="1" dirty="0">
                <a:solidFill>
                  <a:schemeClr val="accent2"/>
                </a:solidFill>
                <a:latin typeface="Monotype Corsiva"/>
                <a:cs typeface="Monotype Corsiva"/>
              </a:rPr>
              <a:t>I</a:t>
            </a:r>
            <a:r>
              <a:rPr lang="en-US" sz="2000" dirty="0">
                <a:solidFill>
                  <a:schemeClr val="accent2"/>
                </a:solidFill>
                <a:latin typeface="Arial Narrow" charset="0"/>
              </a:rPr>
              <a:t> when the charge Q is half its maximum value, (</a:t>
            </a:r>
            <a:r>
              <a:rPr lang="en-US" sz="2000" dirty="0" err="1">
                <a:solidFill>
                  <a:schemeClr val="accent2"/>
                </a:solidFill>
                <a:latin typeface="Arial Narrow" charset="0"/>
              </a:rPr>
              <a:t>e</a:t>
            </a:r>
            <a:r>
              <a:rPr lang="en-US" sz="2000" dirty="0">
                <a:solidFill>
                  <a:schemeClr val="accent2"/>
                </a:solidFill>
                <a:latin typeface="Arial Narrow" charset="0"/>
              </a:rPr>
              <a:t>) the maximum current, and (</a:t>
            </a:r>
            <a:r>
              <a:rPr lang="en-US" sz="2000" dirty="0" err="1">
                <a:solidFill>
                  <a:schemeClr val="accent2"/>
                </a:solidFill>
                <a:latin typeface="Arial Narrow" charset="0"/>
              </a:rPr>
              <a:t>f</a:t>
            </a:r>
            <a:r>
              <a:rPr lang="en-US" sz="2000" dirty="0">
                <a:solidFill>
                  <a:schemeClr val="accent2"/>
                </a:solidFill>
                <a:latin typeface="Arial Narrow" charset="0"/>
              </a:rPr>
              <a:t>) the charge Q when, the current </a:t>
            </a:r>
            <a:r>
              <a:rPr lang="en-US" sz="2000" b="1" dirty="0">
                <a:solidFill>
                  <a:schemeClr val="accent2"/>
                </a:solidFill>
                <a:latin typeface="Monotype Corsiva"/>
                <a:cs typeface="Monotype Corsiva"/>
              </a:rPr>
              <a:t>I</a:t>
            </a:r>
            <a:r>
              <a:rPr lang="en-US" sz="2000" dirty="0">
                <a:solidFill>
                  <a:schemeClr val="accent2"/>
                </a:solidFill>
                <a:latin typeface="Arial Narrow" charset="0"/>
              </a:rPr>
              <a:t> is 0.20 its maximum value. </a:t>
            </a:r>
          </a:p>
        </p:txBody>
      </p:sp>
      <p:sp>
        <p:nvSpPr>
          <p:cNvPr id="342021" name="Text Box 5"/>
          <p:cNvSpPr txBox="1">
            <a:spLocks noChangeArrowheads="1"/>
          </p:cNvSpPr>
          <p:nvPr/>
        </p:nvSpPr>
        <p:spPr bwMode="auto">
          <a:xfrm>
            <a:off x="304800" y="2681288"/>
            <a:ext cx="1371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Since </a:t>
            </a:r>
          </a:p>
        </p:txBody>
      </p:sp>
      <p:graphicFrame>
        <p:nvGraphicFramePr>
          <p:cNvPr id="342022" name="Object 6"/>
          <p:cNvGraphicFramePr>
            <a:graphicFrameLocks noChangeAspect="1"/>
          </p:cNvGraphicFramePr>
          <p:nvPr/>
        </p:nvGraphicFramePr>
        <p:xfrm>
          <a:off x="4419600" y="2859088"/>
          <a:ext cx="398463" cy="265112"/>
        </p:xfrm>
        <a:graphic>
          <a:graphicData uri="http://schemas.openxmlformats.org/presentationml/2006/ole">
            <mc:AlternateContent xmlns:mc="http://schemas.openxmlformats.org/markup-compatibility/2006">
              <mc:Choice xmlns:v="urn:schemas-microsoft-com:vml" Requires="v">
                <p:oleObj spid="_x0000_s275690" name="Equation" r:id="rId4" imgW="228600" imgH="126720" progId="Equation.DSMT4">
                  <p:embed/>
                </p:oleObj>
              </mc:Choice>
              <mc:Fallback>
                <p:oleObj name="Equation" r:id="rId4" imgW="228600" imgH="126720" progId="Equation.DSMT4">
                  <p:embed/>
                  <p:pic>
                    <p:nvPicPr>
                      <p:cNvPr id="34202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859088"/>
                        <a:ext cx="398463" cy="2651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42023" name="Object 7"/>
          <p:cNvGraphicFramePr>
            <a:graphicFrameLocks noChangeAspect="1"/>
          </p:cNvGraphicFramePr>
          <p:nvPr/>
        </p:nvGraphicFramePr>
        <p:xfrm>
          <a:off x="1600200" y="2895600"/>
          <a:ext cx="433388" cy="288925"/>
        </p:xfrm>
        <a:graphic>
          <a:graphicData uri="http://schemas.openxmlformats.org/presentationml/2006/ole">
            <mc:AlternateContent xmlns:mc="http://schemas.openxmlformats.org/markup-compatibility/2006">
              <mc:Choice xmlns:v="urn:schemas-microsoft-com:vml" Requires="v">
                <p:oleObj spid="_x0000_s275691" name="Equation" r:id="rId6" imgW="228600" imgH="126720" progId="Equation.DSMT4">
                  <p:embed/>
                </p:oleObj>
              </mc:Choice>
              <mc:Fallback>
                <p:oleObj name="Equation" r:id="rId6" imgW="228600" imgH="126720" progId="Equation.DSMT4">
                  <p:embed/>
                  <p:pic>
                    <p:nvPicPr>
                      <p:cNvPr id="342023"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2895600"/>
                        <a:ext cx="433388" cy="2889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42024" name="Text Box 8"/>
          <p:cNvSpPr txBox="1">
            <a:spLocks noChangeArrowheads="1"/>
          </p:cNvSpPr>
          <p:nvPr/>
        </p:nvSpPr>
        <p:spPr bwMode="auto">
          <a:xfrm>
            <a:off x="3048000" y="274320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obtain </a:t>
            </a:r>
          </a:p>
        </p:txBody>
      </p:sp>
      <p:graphicFrame>
        <p:nvGraphicFramePr>
          <p:cNvPr id="342025" name="Object 9"/>
          <p:cNvGraphicFramePr>
            <a:graphicFrameLocks noChangeAspect="1"/>
          </p:cNvGraphicFramePr>
          <p:nvPr/>
        </p:nvGraphicFramePr>
        <p:xfrm>
          <a:off x="3124200" y="3149600"/>
          <a:ext cx="896938" cy="409575"/>
        </p:xfrm>
        <a:graphic>
          <a:graphicData uri="http://schemas.openxmlformats.org/presentationml/2006/ole">
            <mc:AlternateContent xmlns:mc="http://schemas.openxmlformats.org/markup-compatibility/2006">
              <mc:Choice xmlns:v="urn:schemas-microsoft-com:vml" Requires="v">
                <p:oleObj spid="_x0000_s275692" name="Equation" r:id="rId8" imgW="419040" imgH="203040" progId="Equation.DSMT4">
                  <p:embed/>
                </p:oleObj>
              </mc:Choice>
              <mc:Fallback>
                <p:oleObj name="Equation" r:id="rId8" imgW="419040" imgH="203040" progId="Equation.DSMT4">
                  <p:embed/>
                  <p:pic>
                    <p:nvPicPr>
                      <p:cNvPr id="342025"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3149600"/>
                        <a:ext cx="896938" cy="409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342026" name="Text Box 10"/>
          <p:cNvSpPr txBox="1">
            <a:spLocks noChangeArrowheads="1"/>
          </p:cNvSpPr>
          <p:nvPr/>
        </p:nvSpPr>
        <p:spPr bwMode="auto">
          <a:xfrm>
            <a:off x="304800" y="3546475"/>
            <a:ext cx="1295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(c) Since </a:t>
            </a:r>
          </a:p>
        </p:txBody>
      </p:sp>
      <p:sp>
        <p:nvSpPr>
          <p:cNvPr id="342027" name="Text Box 11"/>
          <p:cNvSpPr txBox="1">
            <a:spLocks noChangeArrowheads="1"/>
          </p:cNvSpPr>
          <p:nvPr/>
        </p:nvSpPr>
        <p:spPr bwMode="auto">
          <a:xfrm>
            <a:off x="457200" y="4865688"/>
            <a:ext cx="35814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CC"/>
                </a:solidFill>
                <a:latin typeface="Arial Narrow" charset="0"/>
              </a:rPr>
              <a:t>The current when Q is 0.5Q</a:t>
            </a:r>
            <a:r>
              <a:rPr lang="en-US" sz="2000" baseline="-25000">
                <a:solidFill>
                  <a:srgbClr val="CC00CC"/>
                </a:solidFill>
                <a:latin typeface="Arial Narrow" charset="0"/>
              </a:rPr>
              <a:t>max</a:t>
            </a:r>
          </a:p>
        </p:txBody>
      </p:sp>
      <p:sp>
        <p:nvSpPr>
          <p:cNvPr id="342028" name="Text Box 12"/>
          <p:cNvSpPr txBox="1">
            <a:spLocks noChangeArrowheads="1"/>
          </p:cNvSpPr>
          <p:nvPr/>
        </p:nvSpPr>
        <p:spPr bwMode="auto">
          <a:xfrm>
            <a:off x="304800" y="3127375"/>
            <a:ext cx="2971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Maximum charge is  </a:t>
            </a:r>
          </a:p>
        </p:txBody>
      </p:sp>
      <p:graphicFrame>
        <p:nvGraphicFramePr>
          <p:cNvPr id="342029" name="Object 13"/>
          <p:cNvGraphicFramePr>
            <a:graphicFrameLocks noChangeAspect="1"/>
          </p:cNvGraphicFramePr>
          <p:nvPr/>
        </p:nvGraphicFramePr>
        <p:xfrm>
          <a:off x="1524000" y="3595688"/>
          <a:ext cx="520700" cy="392112"/>
        </p:xfrm>
        <a:graphic>
          <a:graphicData uri="http://schemas.openxmlformats.org/presentationml/2006/ole">
            <mc:AlternateContent xmlns:mc="http://schemas.openxmlformats.org/markup-compatibility/2006">
              <mc:Choice xmlns:v="urn:schemas-microsoft-com:vml" Requires="v">
                <p:oleObj spid="_x0000_s275693" name="Equation" r:id="rId10" imgW="253800" imgH="190440" progId="Equation.DSMT4">
                  <p:embed/>
                </p:oleObj>
              </mc:Choice>
              <mc:Fallback>
                <p:oleObj name="Equation" r:id="rId10" imgW="253800" imgH="190440" progId="Equation.DSMT4">
                  <p:embed/>
                  <p:pic>
                    <p:nvPicPr>
                      <p:cNvPr id="342029"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3595688"/>
                        <a:ext cx="520700" cy="3921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2030" name="Text Box 14"/>
          <p:cNvSpPr txBox="1">
            <a:spLocks noChangeArrowheads="1"/>
          </p:cNvSpPr>
          <p:nvPr/>
        </p:nvSpPr>
        <p:spPr bwMode="auto">
          <a:xfrm>
            <a:off x="3810000" y="3546475"/>
            <a:ext cx="2362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For 99% we obtain </a:t>
            </a:r>
          </a:p>
        </p:txBody>
      </p:sp>
      <p:graphicFrame>
        <p:nvGraphicFramePr>
          <p:cNvPr id="342031" name="Object 15"/>
          <p:cNvGraphicFramePr>
            <a:graphicFrameLocks noChangeAspect="1"/>
          </p:cNvGraphicFramePr>
          <p:nvPr/>
        </p:nvGraphicFramePr>
        <p:xfrm>
          <a:off x="6116638" y="3622675"/>
          <a:ext cx="1198562" cy="339725"/>
        </p:xfrm>
        <a:graphic>
          <a:graphicData uri="http://schemas.openxmlformats.org/presentationml/2006/ole">
            <mc:AlternateContent xmlns:mc="http://schemas.openxmlformats.org/markup-compatibility/2006">
              <mc:Choice xmlns:v="urn:schemas-microsoft-com:vml" Requires="v">
                <p:oleObj spid="_x0000_s275694" name="Equation" r:id="rId12" imgW="583920" imgH="164880" progId="Equation.DSMT4">
                  <p:embed/>
                </p:oleObj>
              </mc:Choice>
              <mc:Fallback>
                <p:oleObj name="Equation" r:id="rId12" imgW="583920" imgH="164880" progId="Equation.DSMT4">
                  <p:embed/>
                  <p:pic>
                    <p:nvPicPr>
                      <p:cNvPr id="342031"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16638" y="3622675"/>
                        <a:ext cx="1198562" cy="339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32" name="Object 16"/>
          <p:cNvGraphicFramePr>
            <a:graphicFrameLocks noChangeAspect="1"/>
          </p:cNvGraphicFramePr>
          <p:nvPr/>
        </p:nvGraphicFramePr>
        <p:xfrm>
          <a:off x="544513" y="4016375"/>
          <a:ext cx="1589087" cy="444500"/>
        </p:xfrm>
        <a:graphic>
          <a:graphicData uri="http://schemas.openxmlformats.org/presentationml/2006/ole">
            <mc:AlternateContent xmlns:mc="http://schemas.openxmlformats.org/markup-compatibility/2006">
              <mc:Choice xmlns:v="urn:schemas-microsoft-com:vml" Requires="v">
                <p:oleObj spid="_x0000_s275695" name="Equation" r:id="rId14" imgW="774360" imgH="215640" progId="Equation.DSMT4">
                  <p:embed/>
                </p:oleObj>
              </mc:Choice>
              <mc:Fallback>
                <p:oleObj name="Equation" r:id="rId14" imgW="774360" imgH="215640" progId="Equation.DSMT4">
                  <p:embed/>
                  <p:pic>
                    <p:nvPicPr>
                      <p:cNvPr id="342032"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4513" y="4016375"/>
                        <a:ext cx="1589087"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33" name="Object 17"/>
          <p:cNvGraphicFramePr>
            <a:graphicFrameLocks noChangeAspect="1"/>
          </p:cNvGraphicFramePr>
          <p:nvPr/>
        </p:nvGraphicFramePr>
        <p:xfrm>
          <a:off x="2286000" y="4043363"/>
          <a:ext cx="2084388" cy="417512"/>
        </p:xfrm>
        <a:graphic>
          <a:graphicData uri="http://schemas.openxmlformats.org/presentationml/2006/ole">
            <mc:AlternateContent xmlns:mc="http://schemas.openxmlformats.org/markup-compatibility/2006">
              <mc:Choice xmlns:v="urn:schemas-microsoft-com:vml" Requires="v">
                <p:oleObj spid="_x0000_s275696" name="Equation" r:id="rId16" imgW="1015920" imgH="203040" progId="Equation.DSMT4">
                  <p:embed/>
                </p:oleObj>
              </mc:Choice>
              <mc:Fallback>
                <p:oleObj name="Equation" r:id="rId16" imgW="1015920" imgH="203040" progId="Equation.DSMT4">
                  <p:embed/>
                  <p:pic>
                    <p:nvPicPr>
                      <p:cNvPr id="342033" name="Object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6000" y="4043363"/>
                        <a:ext cx="2084388" cy="4175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34" name="Object 18"/>
          <p:cNvGraphicFramePr>
            <a:graphicFrameLocks noChangeAspect="1"/>
          </p:cNvGraphicFramePr>
          <p:nvPr/>
        </p:nvGraphicFramePr>
        <p:xfrm>
          <a:off x="4460875" y="4056063"/>
          <a:ext cx="415925" cy="312737"/>
        </p:xfrm>
        <a:graphic>
          <a:graphicData uri="http://schemas.openxmlformats.org/presentationml/2006/ole">
            <mc:AlternateContent xmlns:mc="http://schemas.openxmlformats.org/markup-compatibility/2006">
              <mc:Choice xmlns:v="urn:schemas-microsoft-com:vml" Requires="v">
                <p:oleObj spid="_x0000_s275697" name="Equation" r:id="rId18" imgW="203040" imgH="152280" progId="Equation.DSMT4">
                  <p:embed/>
                </p:oleObj>
              </mc:Choice>
              <mc:Fallback>
                <p:oleObj name="Equation" r:id="rId18" imgW="203040" imgH="152280" progId="Equation.DSMT4">
                  <p:embed/>
                  <p:pic>
                    <p:nvPicPr>
                      <p:cNvPr id="342034" name="Object 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60875" y="4056063"/>
                        <a:ext cx="415925" cy="3127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2035" name="Text Box 19"/>
          <p:cNvSpPr txBox="1">
            <a:spLocks noChangeArrowheads="1"/>
          </p:cNvSpPr>
          <p:nvPr/>
        </p:nvSpPr>
        <p:spPr bwMode="auto">
          <a:xfrm>
            <a:off x="304800" y="4425950"/>
            <a:ext cx="1219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(d) Since</a:t>
            </a:r>
            <a:endParaRPr lang="en-US" baseline="-25000">
              <a:solidFill>
                <a:srgbClr val="CC00CC"/>
              </a:solidFill>
              <a:latin typeface="Arial Narrow" charset="0"/>
            </a:endParaRPr>
          </a:p>
        </p:txBody>
      </p:sp>
      <p:graphicFrame>
        <p:nvGraphicFramePr>
          <p:cNvPr id="342036" name="Object 20"/>
          <p:cNvGraphicFramePr>
            <a:graphicFrameLocks noChangeAspect="1"/>
          </p:cNvGraphicFramePr>
          <p:nvPr/>
        </p:nvGraphicFramePr>
        <p:xfrm>
          <a:off x="1600200" y="4511675"/>
          <a:ext cx="493713" cy="287338"/>
        </p:xfrm>
        <a:graphic>
          <a:graphicData uri="http://schemas.openxmlformats.org/presentationml/2006/ole">
            <mc:AlternateContent xmlns:mc="http://schemas.openxmlformats.org/markup-compatibility/2006">
              <mc:Choice xmlns:v="urn:schemas-microsoft-com:vml" Requires="v">
                <p:oleObj spid="_x0000_s275698" name="Equation" r:id="rId20" imgW="241200" imgH="139680" progId="Equation.DSMT4">
                  <p:embed/>
                </p:oleObj>
              </mc:Choice>
              <mc:Fallback>
                <p:oleObj name="Equation" r:id="rId20" imgW="241200" imgH="139680" progId="Equation.DSMT4">
                  <p:embed/>
                  <p:pic>
                    <p:nvPicPr>
                      <p:cNvPr id="342036" name="Object 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00200" y="4511675"/>
                        <a:ext cx="493713" cy="2873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37" name="Object 21"/>
          <p:cNvGraphicFramePr>
            <a:graphicFrameLocks noChangeAspect="1"/>
          </p:cNvGraphicFramePr>
          <p:nvPr/>
        </p:nvGraphicFramePr>
        <p:xfrm>
          <a:off x="4953000" y="4497388"/>
          <a:ext cx="468313" cy="312737"/>
        </p:xfrm>
        <a:graphic>
          <a:graphicData uri="http://schemas.openxmlformats.org/presentationml/2006/ole">
            <mc:AlternateContent xmlns:mc="http://schemas.openxmlformats.org/markup-compatibility/2006">
              <mc:Choice xmlns:v="urn:schemas-microsoft-com:vml" Requires="v">
                <p:oleObj spid="_x0000_s275699" name="Equation" r:id="rId22" imgW="228600" imgH="152280" progId="Equation.DSMT4">
                  <p:embed/>
                </p:oleObj>
              </mc:Choice>
              <mc:Fallback>
                <p:oleObj name="Equation" r:id="rId22" imgW="228600" imgH="152280" progId="Equation.DSMT4">
                  <p:embed/>
                  <p:pic>
                    <p:nvPicPr>
                      <p:cNvPr id="342037" name="Object 2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953000" y="4497388"/>
                        <a:ext cx="468313" cy="3127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2038" name="Text Box 22"/>
          <p:cNvSpPr txBox="1">
            <a:spLocks noChangeArrowheads="1"/>
          </p:cNvSpPr>
          <p:nvPr/>
        </p:nvSpPr>
        <p:spPr bwMode="auto">
          <a:xfrm>
            <a:off x="3476625" y="442595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obtain </a:t>
            </a:r>
          </a:p>
        </p:txBody>
      </p:sp>
      <p:graphicFrame>
        <p:nvGraphicFramePr>
          <p:cNvPr id="342039" name="Object 23"/>
          <p:cNvGraphicFramePr>
            <a:graphicFrameLocks noChangeAspect="1"/>
          </p:cNvGraphicFramePr>
          <p:nvPr/>
        </p:nvGraphicFramePr>
        <p:xfrm>
          <a:off x="3505200" y="4953000"/>
          <a:ext cx="403225" cy="268288"/>
        </p:xfrm>
        <a:graphic>
          <a:graphicData uri="http://schemas.openxmlformats.org/presentationml/2006/ole">
            <mc:AlternateContent xmlns:mc="http://schemas.openxmlformats.org/markup-compatibility/2006">
              <mc:Choice xmlns:v="urn:schemas-microsoft-com:vml" Requires="v">
                <p:oleObj spid="_x0000_s275700" name="Equation" r:id="rId24" imgW="228600" imgH="152280" progId="Equation.DSMT4">
                  <p:embed/>
                </p:oleObj>
              </mc:Choice>
              <mc:Fallback>
                <p:oleObj name="Equation" r:id="rId24" imgW="228600" imgH="152280" progId="Equation.DSMT4">
                  <p:embed/>
                  <p:pic>
                    <p:nvPicPr>
                      <p:cNvPr id="342039" name="Object 2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05200" y="4953000"/>
                        <a:ext cx="403225" cy="2682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2040" name="Text Box 24"/>
          <p:cNvSpPr txBox="1">
            <a:spLocks noChangeArrowheads="1"/>
          </p:cNvSpPr>
          <p:nvPr/>
        </p:nvSpPr>
        <p:spPr bwMode="auto">
          <a:xfrm>
            <a:off x="304800" y="5257800"/>
            <a:ext cx="3048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(e) When is I maximum?</a:t>
            </a:r>
            <a:endParaRPr lang="en-US" baseline="-25000">
              <a:solidFill>
                <a:srgbClr val="CC00CC"/>
              </a:solidFill>
              <a:latin typeface="Arial Narrow" charset="0"/>
            </a:endParaRPr>
          </a:p>
        </p:txBody>
      </p:sp>
      <p:graphicFrame>
        <p:nvGraphicFramePr>
          <p:cNvPr id="342041" name="Object 25"/>
          <p:cNvGraphicFramePr>
            <a:graphicFrameLocks noChangeAspect="1"/>
          </p:cNvGraphicFramePr>
          <p:nvPr/>
        </p:nvGraphicFramePr>
        <p:xfrm>
          <a:off x="4832350" y="5341938"/>
          <a:ext cx="501650" cy="334962"/>
        </p:xfrm>
        <a:graphic>
          <a:graphicData uri="http://schemas.openxmlformats.org/presentationml/2006/ole">
            <mc:AlternateContent xmlns:mc="http://schemas.openxmlformats.org/markup-compatibility/2006">
              <mc:Choice xmlns:v="urn:schemas-microsoft-com:vml" Requires="v">
                <p:oleObj spid="_x0000_s275701" name="Equation" r:id="rId26" imgW="228600" imgH="152280" progId="Equation.DSMT4">
                  <p:embed/>
                </p:oleObj>
              </mc:Choice>
              <mc:Fallback>
                <p:oleObj name="Equation" r:id="rId26" imgW="228600" imgH="152280" progId="Equation.DSMT4">
                  <p:embed/>
                  <p:pic>
                    <p:nvPicPr>
                      <p:cNvPr id="342041" name="Object 2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832350" y="5341938"/>
                        <a:ext cx="501650" cy="3349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2042" name="Text Box 26"/>
          <p:cNvSpPr txBox="1">
            <a:spLocks noChangeArrowheads="1"/>
          </p:cNvSpPr>
          <p:nvPr/>
        </p:nvSpPr>
        <p:spPr bwMode="auto">
          <a:xfrm>
            <a:off x="3276600" y="525780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when Q=0:</a:t>
            </a:r>
            <a:endParaRPr lang="en-US" baseline="-25000">
              <a:solidFill>
                <a:srgbClr val="CC00CC"/>
              </a:solidFill>
              <a:latin typeface="Arial Narrow" charset="0"/>
            </a:endParaRPr>
          </a:p>
        </p:txBody>
      </p:sp>
      <p:sp>
        <p:nvSpPr>
          <p:cNvPr id="342043" name="Text Box 27"/>
          <p:cNvSpPr txBox="1">
            <a:spLocks noChangeArrowheads="1"/>
          </p:cNvSpPr>
          <p:nvPr/>
        </p:nvSpPr>
        <p:spPr bwMode="auto">
          <a:xfrm>
            <a:off x="304800" y="5715000"/>
            <a:ext cx="3581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 What is Q when I=120mA?</a:t>
            </a:r>
            <a:endParaRPr lang="en-US" baseline="-25000">
              <a:solidFill>
                <a:srgbClr val="CC00CC"/>
              </a:solidFill>
              <a:latin typeface="Arial Narrow" charset="0"/>
            </a:endParaRPr>
          </a:p>
        </p:txBody>
      </p:sp>
      <p:graphicFrame>
        <p:nvGraphicFramePr>
          <p:cNvPr id="342044" name="Object 28"/>
          <p:cNvGraphicFramePr>
            <a:graphicFrameLocks noChangeAspect="1"/>
          </p:cNvGraphicFramePr>
          <p:nvPr/>
        </p:nvGraphicFramePr>
        <p:xfrm>
          <a:off x="3810000" y="5754688"/>
          <a:ext cx="527050" cy="395287"/>
        </p:xfrm>
        <a:graphic>
          <a:graphicData uri="http://schemas.openxmlformats.org/presentationml/2006/ole">
            <mc:AlternateContent xmlns:mc="http://schemas.openxmlformats.org/markup-compatibility/2006">
              <mc:Choice xmlns:v="urn:schemas-microsoft-com:vml" Requires="v">
                <p:oleObj spid="_x0000_s275702" name="Equation" r:id="rId28" imgW="253800" imgH="190440" progId="Equation.DSMT4">
                  <p:embed/>
                </p:oleObj>
              </mc:Choice>
              <mc:Fallback>
                <p:oleObj name="Equation" r:id="rId28" imgW="253800" imgH="190440" progId="Equation.DSMT4">
                  <p:embed/>
                  <p:pic>
                    <p:nvPicPr>
                      <p:cNvPr id="342044" name="Object 2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810000" y="5754688"/>
                        <a:ext cx="527050" cy="3952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45" name="Object 29"/>
          <p:cNvGraphicFramePr>
            <a:graphicFrameLocks noChangeAspect="1"/>
          </p:cNvGraphicFramePr>
          <p:nvPr/>
        </p:nvGraphicFramePr>
        <p:xfrm>
          <a:off x="3956050" y="6156325"/>
          <a:ext cx="5035550" cy="473075"/>
        </p:xfrm>
        <a:graphic>
          <a:graphicData uri="http://schemas.openxmlformats.org/presentationml/2006/ole">
            <mc:AlternateContent xmlns:mc="http://schemas.openxmlformats.org/markup-compatibility/2006">
              <mc:Choice xmlns:v="urn:schemas-microsoft-com:vml" Requires="v">
                <p:oleObj spid="_x0000_s275703" name="Equation" r:id="rId30" imgW="2971800" imgH="279360" progId="Equation.DSMT4">
                  <p:embed/>
                </p:oleObj>
              </mc:Choice>
              <mc:Fallback>
                <p:oleObj name="Equation" r:id="rId30" imgW="2971800" imgH="279360" progId="Equation.DSMT4">
                  <p:embed/>
                  <p:pic>
                    <p:nvPicPr>
                      <p:cNvPr id="342045" name="Object 29"/>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956050" y="6156325"/>
                        <a:ext cx="5035550" cy="473075"/>
                      </a:xfrm>
                      <a:prstGeom prst="rect">
                        <a:avLst/>
                      </a:prstGeom>
                      <a:solidFill>
                        <a:schemeClr val="bg1"/>
                      </a:solidFill>
                    </p:spPr>
                  </p:pic>
                </p:oleObj>
              </mc:Fallback>
            </mc:AlternateContent>
          </a:graphicData>
        </a:graphic>
      </p:graphicFrame>
      <p:graphicFrame>
        <p:nvGraphicFramePr>
          <p:cNvPr id="342046" name="Object 30"/>
          <p:cNvGraphicFramePr>
            <a:graphicFrameLocks noChangeAspect="1"/>
          </p:cNvGraphicFramePr>
          <p:nvPr/>
        </p:nvGraphicFramePr>
        <p:xfrm>
          <a:off x="2057400" y="2819400"/>
          <a:ext cx="457200" cy="374650"/>
        </p:xfrm>
        <a:graphic>
          <a:graphicData uri="http://schemas.openxmlformats.org/presentationml/2006/ole">
            <mc:AlternateContent xmlns:mc="http://schemas.openxmlformats.org/markup-compatibility/2006">
              <mc:Choice xmlns:v="urn:schemas-microsoft-com:vml" Requires="v">
                <p:oleObj spid="_x0000_s275704" name="Equation" r:id="rId32" imgW="241200" imgH="164880" progId="Equation.DSMT4">
                  <p:embed/>
                </p:oleObj>
              </mc:Choice>
              <mc:Fallback>
                <p:oleObj name="Equation" r:id="rId32" imgW="241200" imgH="164880" progId="Equation.DSMT4">
                  <p:embed/>
                  <p:pic>
                    <p:nvPicPr>
                      <p:cNvPr id="342046" name="Object 3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057400" y="2819400"/>
                        <a:ext cx="457200" cy="3746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42047" name="Object 31"/>
          <p:cNvGraphicFramePr>
            <a:graphicFrameLocks noChangeAspect="1"/>
          </p:cNvGraphicFramePr>
          <p:nvPr/>
        </p:nvGraphicFramePr>
        <p:xfrm>
          <a:off x="4800600" y="2700338"/>
          <a:ext cx="971550" cy="423862"/>
        </p:xfrm>
        <a:graphic>
          <a:graphicData uri="http://schemas.openxmlformats.org/presentationml/2006/ole">
            <mc:AlternateContent xmlns:mc="http://schemas.openxmlformats.org/markup-compatibility/2006">
              <mc:Choice xmlns:v="urn:schemas-microsoft-com:vml" Requires="v">
                <p:oleObj spid="_x0000_s275705" name="Equation" r:id="rId34" imgW="558720" imgH="203040" progId="Equation.DSMT4">
                  <p:embed/>
                </p:oleObj>
              </mc:Choice>
              <mc:Fallback>
                <p:oleObj name="Equation" r:id="rId34" imgW="558720" imgH="203040" progId="Equation.DSMT4">
                  <p:embed/>
                  <p:pic>
                    <p:nvPicPr>
                      <p:cNvPr id="342047" name="Object 3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800600" y="2700338"/>
                        <a:ext cx="971550" cy="4238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42048" name="Object 32"/>
          <p:cNvGraphicFramePr>
            <a:graphicFrameLocks noChangeAspect="1"/>
          </p:cNvGraphicFramePr>
          <p:nvPr/>
        </p:nvGraphicFramePr>
        <p:xfrm>
          <a:off x="5715000" y="2700338"/>
          <a:ext cx="1325563" cy="423862"/>
        </p:xfrm>
        <a:graphic>
          <a:graphicData uri="http://schemas.openxmlformats.org/presentationml/2006/ole">
            <mc:AlternateContent xmlns:mc="http://schemas.openxmlformats.org/markup-compatibility/2006">
              <mc:Choice xmlns:v="urn:schemas-microsoft-com:vml" Requires="v">
                <p:oleObj spid="_x0000_s275706" name="Equation" r:id="rId36" imgW="761760" imgH="203040" progId="Equation.DSMT4">
                  <p:embed/>
                </p:oleObj>
              </mc:Choice>
              <mc:Fallback>
                <p:oleObj name="Equation" r:id="rId36" imgW="761760" imgH="203040" progId="Equation.DSMT4">
                  <p:embed/>
                  <p:pic>
                    <p:nvPicPr>
                      <p:cNvPr id="342048" name="Object 3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715000" y="2700338"/>
                        <a:ext cx="1325563" cy="4238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42049" name="Object 33"/>
          <p:cNvGraphicFramePr>
            <a:graphicFrameLocks noChangeAspect="1"/>
          </p:cNvGraphicFramePr>
          <p:nvPr/>
        </p:nvGraphicFramePr>
        <p:xfrm>
          <a:off x="7034213" y="2700338"/>
          <a:ext cx="1347787" cy="423862"/>
        </p:xfrm>
        <a:graphic>
          <a:graphicData uri="http://schemas.openxmlformats.org/presentationml/2006/ole">
            <mc:AlternateContent xmlns:mc="http://schemas.openxmlformats.org/markup-compatibility/2006">
              <mc:Choice xmlns:v="urn:schemas-microsoft-com:vml" Requires="v">
                <p:oleObj spid="_x0000_s275707" name="Equation" r:id="rId38" imgW="774360" imgH="203040" progId="Equation.DSMT4">
                  <p:embed/>
                </p:oleObj>
              </mc:Choice>
              <mc:Fallback>
                <p:oleObj name="Equation" r:id="rId38" imgW="774360" imgH="203040" progId="Equation.DSMT4">
                  <p:embed/>
                  <p:pic>
                    <p:nvPicPr>
                      <p:cNvPr id="342049" name="Object 33"/>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034213" y="2700338"/>
                        <a:ext cx="1347787" cy="4238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42050" name="Object 34"/>
          <p:cNvGraphicFramePr>
            <a:graphicFrameLocks noChangeAspect="1"/>
          </p:cNvGraphicFramePr>
          <p:nvPr/>
        </p:nvGraphicFramePr>
        <p:xfrm>
          <a:off x="3990975" y="3200400"/>
          <a:ext cx="733425" cy="331788"/>
        </p:xfrm>
        <a:graphic>
          <a:graphicData uri="http://schemas.openxmlformats.org/presentationml/2006/ole">
            <mc:AlternateContent xmlns:mc="http://schemas.openxmlformats.org/markup-compatibility/2006">
              <mc:Choice xmlns:v="urn:schemas-microsoft-com:vml" Requires="v">
                <p:oleObj spid="_x0000_s275708" name="Equation" r:id="rId40" imgW="342720" imgH="164880" progId="Equation.DSMT4">
                  <p:embed/>
                </p:oleObj>
              </mc:Choice>
              <mc:Fallback>
                <p:oleObj name="Equation" r:id="rId40" imgW="342720" imgH="164880" progId="Equation.DSMT4">
                  <p:embed/>
                  <p:pic>
                    <p:nvPicPr>
                      <p:cNvPr id="342050" name="Object 34"/>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990975" y="3200400"/>
                        <a:ext cx="733425" cy="3317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42051" name="Object 35"/>
          <p:cNvGraphicFramePr>
            <a:graphicFrameLocks noChangeAspect="1"/>
          </p:cNvGraphicFramePr>
          <p:nvPr/>
        </p:nvGraphicFramePr>
        <p:xfrm>
          <a:off x="4648200" y="3124200"/>
          <a:ext cx="1603375" cy="409575"/>
        </p:xfrm>
        <a:graphic>
          <a:graphicData uri="http://schemas.openxmlformats.org/presentationml/2006/ole">
            <mc:AlternateContent xmlns:mc="http://schemas.openxmlformats.org/markup-compatibility/2006">
              <mc:Choice xmlns:v="urn:schemas-microsoft-com:vml" Requires="v">
                <p:oleObj spid="_x0000_s275709" name="Equation" r:id="rId42" imgW="749160" imgH="203040" progId="Equation.DSMT4">
                  <p:embed/>
                </p:oleObj>
              </mc:Choice>
              <mc:Fallback>
                <p:oleObj name="Equation" r:id="rId42" imgW="749160" imgH="203040" progId="Equation.DSMT4">
                  <p:embed/>
                  <p:pic>
                    <p:nvPicPr>
                      <p:cNvPr id="342051" name="Object 35"/>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648200" y="3124200"/>
                        <a:ext cx="1603375" cy="409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42052" name="Object 36"/>
          <p:cNvGraphicFramePr>
            <a:graphicFrameLocks noChangeAspect="1"/>
          </p:cNvGraphicFramePr>
          <p:nvPr/>
        </p:nvGraphicFramePr>
        <p:xfrm>
          <a:off x="6259513" y="3200400"/>
          <a:ext cx="598487" cy="306388"/>
        </p:xfrm>
        <a:graphic>
          <a:graphicData uri="http://schemas.openxmlformats.org/presentationml/2006/ole">
            <mc:AlternateContent xmlns:mc="http://schemas.openxmlformats.org/markup-compatibility/2006">
              <mc:Choice xmlns:v="urn:schemas-microsoft-com:vml" Requires="v">
                <p:oleObj spid="_x0000_s275710" name="Equation" r:id="rId44" imgW="279360" imgH="152280" progId="Equation.DSMT4">
                  <p:embed/>
                </p:oleObj>
              </mc:Choice>
              <mc:Fallback>
                <p:oleObj name="Equation" r:id="rId44" imgW="279360" imgH="152280" progId="Equation.DSMT4">
                  <p:embed/>
                  <p:pic>
                    <p:nvPicPr>
                      <p:cNvPr id="342052" name="Object 36"/>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259513" y="3200400"/>
                        <a:ext cx="598487" cy="3063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42053" name="Object 37"/>
          <p:cNvGraphicFramePr>
            <a:graphicFrameLocks noChangeAspect="1"/>
          </p:cNvGraphicFramePr>
          <p:nvPr/>
        </p:nvGraphicFramePr>
        <p:xfrm>
          <a:off x="6781800" y="3124200"/>
          <a:ext cx="1495425" cy="407988"/>
        </p:xfrm>
        <a:graphic>
          <a:graphicData uri="http://schemas.openxmlformats.org/presentationml/2006/ole">
            <mc:AlternateContent xmlns:mc="http://schemas.openxmlformats.org/markup-compatibility/2006">
              <mc:Choice xmlns:v="urn:schemas-microsoft-com:vml" Requires="v">
                <p:oleObj spid="_x0000_s275711" name="Equation" r:id="rId46" imgW="698400" imgH="203040" progId="Equation.DSMT4">
                  <p:embed/>
                </p:oleObj>
              </mc:Choice>
              <mc:Fallback>
                <p:oleObj name="Equation" r:id="rId46" imgW="698400" imgH="203040" progId="Equation.DSMT4">
                  <p:embed/>
                  <p:pic>
                    <p:nvPicPr>
                      <p:cNvPr id="342053" name="Object 37"/>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781800" y="3124200"/>
                        <a:ext cx="1495425" cy="4079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42054" name="Object 38"/>
          <p:cNvGraphicFramePr>
            <a:graphicFrameLocks noChangeAspect="1"/>
          </p:cNvGraphicFramePr>
          <p:nvPr/>
        </p:nvGraphicFramePr>
        <p:xfrm>
          <a:off x="2057400" y="3622675"/>
          <a:ext cx="468313" cy="339725"/>
        </p:xfrm>
        <a:graphic>
          <a:graphicData uri="http://schemas.openxmlformats.org/presentationml/2006/ole">
            <mc:AlternateContent xmlns:mc="http://schemas.openxmlformats.org/markup-compatibility/2006">
              <mc:Choice xmlns:v="urn:schemas-microsoft-com:vml" Requires="v">
                <p:oleObj spid="_x0000_s275712" name="Equation" r:id="rId48" imgW="228600" imgH="164880" progId="Equation.DSMT4">
                  <p:embed/>
                </p:oleObj>
              </mc:Choice>
              <mc:Fallback>
                <p:oleObj name="Equation" r:id="rId48" imgW="228600" imgH="164880" progId="Equation.DSMT4">
                  <p:embed/>
                  <p:pic>
                    <p:nvPicPr>
                      <p:cNvPr id="342054" name="Object 38"/>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057400" y="3622675"/>
                        <a:ext cx="468313" cy="339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55" name="Object 39"/>
          <p:cNvGraphicFramePr>
            <a:graphicFrameLocks noChangeAspect="1"/>
          </p:cNvGraphicFramePr>
          <p:nvPr/>
        </p:nvGraphicFramePr>
        <p:xfrm>
          <a:off x="2454275" y="3505200"/>
          <a:ext cx="1355725" cy="574675"/>
        </p:xfrm>
        <a:graphic>
          <a:graphicData uri="http://schemas.openxmlformats.org/presentationml/2006/ole">
            <mc:AlternateContent xmlns:mc="http://schemas.openxmlformats.org/markup-compatibility/2006">
              <mc:Choice xmlns:v="urn:schemas-microsoft-com:vml" Requires="v">
                <p:oleObj spid="_x0000_s275713" name="Equation" r:id="rId50" imgW="660240" imgH="279360" progId="Equation.DSMT4">
                  <p:embed/>
                </p:oleObj>
              </mc:Choice>
              <mc:Fallback>
                <p:oleObj name="Equation" r:id="rId50" imgW="660240" imgH="279360" progId="Equation.DSMT4">
                  <p:embed/>
                  <p:pic>
                    <p:nvPicPr>
                      <p:cNvPr id="342055" name="Object 39"/>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454275" y="3505200"/>
                        <a:ext cx="1355725" cy="574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56" name="Object 40"/>
          <p:cNvGraphicFramePr>
            <a:graphicFrameLocks noChangeAspect="1"/>
          </p:cNvGraphicFramePr>
          <p:nvPr/>
        </p:nvGraphicFramePr>
        <p:xfrm>
          <a:off x="7296150" y="3505200"/>
          <a:ext cx="1771650" cy="573088"/>
        </p:xfrm>
        <a:graphic>
          <a:graphicData uri="http://schemas.openxmlformats.org/presentationml/2006/ole">
            <mc:AlternateContent xmlns:mc="http://schemas.openxmlformats.org/markup-compatibility/2006">
              <mc:Choice xmlns:v="urn:schemas-microsoft-com:vml" Requires="v">
                <p:oleObj spid="_x0000_s275714" name="Equation" r:id="rId52" imgW="863280" imgH="279360" progId="Equation.DSMT4">
                  <p:embed/>
                </p:oleObj>
              </mc:Choice>
              <mc:Fallback>
                <p:oleObj name="Equation" r:id="rId52" imgW="863280" imgH="279360" progId="Equation.DSMT4">
                  <p:embed/>
                  <p:pic>
                    <p:nvPicPr>
                      <p:cNvPr id="342056" name="Object 40"/>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7296150" y="3505200"/>
                        <a:ext cx="1771650" cy="5730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57" name="Object 41"/>
          <p:cNvGraphicFramePr>
            <a:graphicFrameLocks noChangeAspect="1"/>
          </p:cNvGraphicFramePr>
          <p:nvPr/>
        </p:nvGraphicFramePr>
        <p:xfrm>
          <a:off x="4811713" y="4079875"/>
          <a:ext cx="1589087" cy="339725"/>
        </p:xfrm>
        <a:graphic>
          <a:graphicData uri="http://schemas.openxmlformats.org/presentationml/2006/ole">
            <mc:AlternateContent xmlns:mc="http://schemas.openxmlformats.org/markup-compatibility/2006">
              <mc:Choice xmlns:v="urn:schemas-microsoft-com:vml" Requires="v">
                <p:oleObj spid="_x0000_s275715" name="Equation" r:id="rId54" imgW="774360" imgH="164880" progId="Equation.DSMT4">
                  <p:embed/>
                </p:oleObj>
              </mc:Choice>
              <mc:Fallback>
                <p:oleObj name="Equation" r:id="rId54" imgW="774360" imgH="164880" progId="Equation.DSMT4">
                  <p:embed/>
                  <p:pic>
                    <p:nvPicPr>
                      <p:cNvPr id="342057" name="Object 41"/>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4811713" y="4079875"/>
                        <a:ext cx="1589087" cy="339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58" name="Object 42"/>
          <p:cNvGraphicFramePr>
            <a:graphicFrameLocks noChangeAspect="1"/>
          </p:cNvGraphicFramePr>
          <p:nvPr/>
        </p:nvGraphicFramePr>
        <p:xfrm>
          <a:off x="6400800" y="4079875"/>
          <a:ext cx="1066800" cy="339725"/>
        </p:xfrm>
        <a:graphic>
          <a:graphicData uri="http://schemas.openxmlformats.org/presentationml/2006/ole">
            <mc:AlternateContent xmlns:mc="http://schemas.openxmlformats.org/markup-compatibility/2006">
              <mc:Choice xmlns:v="urn:schemas-microsoft-com:vml" Requires="v">
                <p:oleObj spid="_x0000_s275716" name="Equation" r:id="rId56" imgW="520560" imgH="164880" progId="Equation.DSMT4">
                  <p:embed/>
                </p:oleObj>
              </mc:Choice>
              <mc:Fallback>
                <p:oleObj name="Equation" r:id="rId56" imgW="520560" imgH="164880" progId="Equation.DSMT4">
                  <p:embed/>
                  <p:pic>
                    <p:nvPicPr>
                      <p:cNvPr id="342058" name="Object 42"/>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6400800" y="4079875"/>
                        <a:ext cx="1066800" cy="339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59" name="Object 43"/>
          <p:cNvGraphicFramePr>
            <a:graphicFrameLocks noChangeAspect="1"/>
          </p:cNvGraphicFramePr>
          <p:nvPr/>
        </p:nvGraphicFramePr>
        <p:xfrm>
          <a:off x="7391400" y="4002088"/>
          <a:ext cx="1536700" cy="417512"/>
        </p:xfrm>
        <a:graphic>
          <a:graphicData uri="http://schemas.openxmlformats.org/presentationml/2006/ole">
            <mc:AlternateContent xmlns:mc="http://schemas.openxmlformats.org/markup-compatibility/2006">
              <mc:Choice xmlns:v="urn:schemas-microsoft-com:vml" Requires="v">
                <p:oleObj spid="_x0000_s275717" name="Equation" r:id="rId58" imgW="749160" imgH="203040" progId="Equation.DSMT4">
                  <p:embed/>
                </p:oleObj>
              </mc:Choice>
              <mc:Fallback>
                <p:oleObj name="Equation" r:id="rId58" imgW="749160" imgH="203040" progId="Equation.DSMT4">
                  <p:embed/>
                  <p:pic>
                    <p:nvPicPr>
                      <p:cNvPr id="342059" name="Object 43"/>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7391400" y="4002088"/>
                        <a:ext cx="1536700" cy="4175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0" name="Object 44"/>
          <p:cNvGraphicFramePr>
            <a:graphicFrameLocks noChangeAspect="1"/>
          </p:cNvGraphicFramePr>
          <p:nvPr/>
        </p:nvGraphicFramePr>
        <p:xfrm>
          <a:off x="2124075" y="4495800"/>
          <a:ext cx="390525" cy="312738"/>
        </p:xfrm>
        <a:graphic>
          <a:graphicData uri="http://schemas.openxmlformats.org/presentationml/2006/ole">
            <mc:AlternateContent xmlns:mc="http://schemas.openxmlformats.org/markup-compatibility/2006">
              <mc:Choice xmlns:v="urn:schemas-microsoft-com:vml" Requires="v">
                <p:oleObj spid="_x0000_s275718" name="Equation" r:id="rId60" imgW="190440" imgH="152280" progId="Equation.DSMT4">
                  <p:embed/>
                </p:oleObj>
              </mc:Choice>
              <mc:Fallback>
                <p:oleObj name="Equation" r:id="rId60" imgW="190440" imgH="152280" progId="Equation.DSMT4">
                  <p:embed/>
                  <p:pic>
                    <p:nvPicPr>
                      <p:cNvPr id="342060" name="Object 44"/>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2124075" y="4495800"/>
                        <a:ext cx="390525" cy="3127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1" name="Object 45"/>
          <p:cNvGraphicFramePr>
            <a:graphicFrameLocks noChangeAspect="1"/>
          </p:cNvGraphicFramePr>
          <p:nvPr/>
        </p:nvGraphicFramePr>
        <p:xfrm>
          <a:off x="2443163" y="4459288"/>
          <a:ext cx="833437" cy="417512"/>
        </p:xfrm>
        <a:graphic>
          <a:graphicData uri="http://schemas.openxmlformats.org/presentationml/2006/ole">
            <mc:AlternateContent xmlns:mc="http://schemas.openxmlformats.org/markup-compatibility/2006">
              <mc:Choice xmlns:v="urn:schemas-microsoft-com:vml" Requires="v">
                <p:oleObj spid="_x0000_s275719" name="Equation" r:id="rId62" imgW="406080" imgH="203040" progId="Equation.DSMT4">
                  <p:embed/>
                </p:oleObj>
              </mc:Choice>
              <mc:Fallback>
                <p:oleObj name="Equation" r:id="rId62" imgW="406080" imgH="203040" progId="Equation.DSMT4">
                  <p:embed/>
                  <p:pic>
                    <p:nvPicPr>
                      <p:cNvPr id="342061" name="Object 45"/>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443163" y="4459288"/>
                        <a:ext cx="833437" cy="4175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2" name="Object 46"/>
          <p:cNvGraphicFramePr>
            <a:graphicFrameLocks noChangeAspect="1"/>
          </p:cNvGraphicFramePr>
          <p:nvPr/>
        </p:nvGraphicFramePr>
        <p:xfrm>
          <a:off x="5410200" y="4419600"/>
          <a:ext cx="1301750" cy="469900"/>
        </p:xfrm>
        <a:graphic>
          <a:graphicData uri="http://schemas.openxmlformats.org/presentationml/2006/ole">
            <mc:AlternateContent xmlns:mc="http://schemas.openxmlformats.org/markup-compatibility/2006">
              <mc:Choice xmlns:v="urn:schemas-microsoft-com:vml" Requires="v">
                <p:oleObj spid="_x0000_s275720" name="Equation" r:id="rId64" imgW="634680" imgH="228600" progId="Equation.DSMT4">
                  <p:embed/>
                </p:oleObj>
              </mc:Choice>
              <mc:Fallback>
                <p:oleObj name="Equation" r:id="rId64" imgW="634680" imgH="228600" progId="Equation.DSMT4">
                  <p:embed/>
                  <p:pic>
                    <p:nvPicPr>
                      <p:cNvPr id="342062" name="Object 46"/>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5410200" y="4419600"/>
                        <a:ext cx="1301750" cy="469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3" name="Object 47"/>
          <p:cNvGraphicFramePr>
            <a:graphicFrameLocks noChangeAspect="1"/>
          </p:cNvGraphicFramePr>
          <p:nvPr/>
        </p:nvGraphicFramePr>
        <p:xfrm>
          <a:off x="6565900" y="4419600"/>
          <a:ext cx="520700" cy="417513"/>
        </p:xfrm>
        <a:graphic>
          <a:graphicData uri="http://schemas.openxmlformats.org/presentationml/2006/ole">
            <mc:AlternateContent xmlns:mc="http://schemas.openxmlformats.org/markup-compatibility/2006">
              <mc:Choice xmlns:v="urn:schemas-microsoft-com:vml" Requires="v">
                <p:oleObj spid="_x0000_s275721" name="Equation" r:id="rId66" imgW="253800" imgH="203040" progId="Equation.DSMT4">
                  <p:embed/>
                </p:oleObj>
              </mc:Choice>
              <mc:Fallback>
                <p:oleObj name="Equation" r:id="rId66" imgW="253800" imgH="203040" progId="Equation.DSMT4">
                  <p:embed/>
                  <p:pic>
                    <p:nvPicPr>
                      <p:cNvPr id="342063" name="Object 47"/>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6565900" y="4419600"/>
                        <a:ext cx="520700" cy="417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4" name="Object 48"/>
          <p:cNvGraphicFramePr>
            <a:graphicFrameLocks noChangeAspect="1"/>
          </p:cNvGraphicFramePr>
          <p:nvPr/>
        </p:nvGraphicFramePr>
        <p:xfrm>
          <a:off x="3886200" y="4876800"/>
          <a:ext cx="4011613" cy="493713"/>
        </p:xfrm>
        <a:graphic>
          <a:graphicData uri="http://schemas.openxmlformats.org/presentationml/2006/ole">
            <mc:AlternateContent xmlns:mc="http://schemas.openxmlformats.org/markup-compatibility/2006">
              <mc:Choice xmlns:v="urn:schemas-microsoft-com:vml" Requires="v">
                <p:oleObj spid="_x0000_s275722" name="Equation" r:id="rId68" imgW="2273040" imgH="279360" progId="Equation.DSMT4">
                  <p:embed/>
                </p:oleObj>
              </mc:Choice>
              <mc:Fallback>
                <p:oleObj name="Equation" r:id="rId68" imgW="2273040" imgH="279360" progId="Equation.DSMT4">
                  <p:embed/>
                  <p:pic>
                    <p:nvPicPr>
                      <p:cNvPr id="342064" name="Object 48"/>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3886200" y="4876800"/>
                        <a:ext cx="4011613" cy="4937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5" name="Object 49"/>
          <p:cNvGraphicFramePr>
            <a:graphicFrameLocks noChangeAspect="1"/>
          </p:cNvGraphicFramePr>
          <p:nvPr/>
        </p:nvGraphicFramePr>
        <p:xfrm>
          <a:off x="7848600" y="4876800"/>
          <a:ext cx="1008063" cy="358775"/>
        </p:xfrm>
        <a:graphic>
          <a:graphicData uri="http://schemas.openxmlformats.org/presentationml/2006/ole">
            <mc:AlternateContent xmlns:mc="http://schemas.openxmlformats.org/markup-compatibility/2006">
              <mc:Choice xmlns:v="urn:schemas-microsoft-com:vml" Requires="v">
                <p:oleObj spid="_x0000_s275723" name="Equation" r:id="rId70" imgW="571320" imgH="203040" progId="Equation.DSMT4">
                  <p:embed/>
                </p:oleObj>
              </mc:Choice>
              <mc:Fallback>
                <p:oleObj name="Equation" r:id="rId70" imgW="571320" imgH="203040" progId="Equation.DSMT4">
                  <p:embed/>
                  <p:pic>
                    <p:nvPicPr>
                      <p:cNvPr id="342065" name="Object 49"/>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7848600" y="4876800"/>
                        <a:ext cx="1008063" cy="358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6" name="Object 50"/>
          <p:cNvGraphicFramePr>
            <a:graphicFrameLocks noChangeAspect="1"/>
          </p:cNvGraphicFramePr>
          <p:nvPr/>
        </p:nvGraphicFramePr>
        <p:xfrm>
          <a:off x="5257800" y="5257800"/>
          <a:ext cx="1755775" cy="503238"/>
        </p:xfrm>
        <a:graphic>
          <a:graphicData uri="http://schemas.openxmlformats.org/presentationml/2006/ole">
            <mc:AlternateContent xmlns:mc="http://schemas.openxmlformats.org/markup-compatibility/2006">
              <mc:Choice xmlns:v="urn:schemas-microsoft-com:vml" Requires="v">
                <p:oleObj spid="_x0000_s275724" name="Equation" r:id="rId72" imgW="799920" imgH="228600" progId="Equation.DSMT4">
                  <p:embed/>
                </p:oleObj>
              </mc:Choice>
              <mc:Fallback>
                <p:oleObj name="Equation" r:id="rId72" imgW="799920" imgH="228600" progId="Equation.DSMT4">
                  <p:embed/>
                  <p:pic>
                    <p:nvPicPr>
                      <p:cNvPr id="342066" name="Object 50"/>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5257800" y="5257800"/>
                        <a:ext cx="1755775" cy="5032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7" name="Object 51"/>
          <p:cNvGraphicFramePr>
            <a:graphicFrameLocks noChangeAspect="1"/>
          </p:cNvGraphicFramePr>
          <p:nvPr/>
        </p:nvGraphicFramePr>
        <p:xfrm>
          <a:off x="6975475" y="5257800"/>
          <a:ext cx="1254125" cy="446088"/>
        </p:xfrm>
        <a:graphic>
          <a:graphicData uri="http://schemas.openxmlformats.org/presentationml/2006/ole">
            <mc:AlternateContent xmlns:mc="http://schemas.openxmlformats.org/markup-compatibility/2006">
              <mc:Choice xmlns:v="urn:schemas-microsoft-com:vml" Requires="v">
                <p:oleObj spid="_x0000_s275725" name="Equation" r:id="rId74" imgW="571320" imgH="203040" progId="Equation.DSMT4">
                  <p:embed/>
                </p:oleObj>
              </mc:Choice>
              <mc:Fallback>
                <p:oleObj name="Equation" r:id="rId74" imgW="571320" imgH="203040" progId="Equation.DSMT4">
                  <p:embed/>
                  <p:pic>
                    <p:nvPicPr>
                      <p:cNvPr id="342067" name="Object 51"/>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6975475" y="5257800"/>
                        <a:ext cx="1254125" cy="4460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8" name="Object 52"/>
          <p:cNvGraphicFramePr>
            <a:graphicFrameLocks noChangeAspect="1"/>
          </p:cNvGraphicFramePr>
          <p:nvPr/>
        </p:nvGraphicFramePr>
        <p:xfrm>
          <a:off x="4360863" y="5715000"/>
          <a:ext cx="1582737" cy="474663"/>
        </p:xfrm>
        <a:graphic>
          <a:graphicData uri="http://schemas.openxmlformats.org/presentationml/2006/ole">
            <mc:AlternateContent xmlns:mc="http://schemas.openxmlformats.org/markup-compatibility/2006">
              <mc:Choice xmlns:v="urn:schemas-microsoft-com:vml" Requires="v">
                <p:oleObj spid="_x0000_s275726" name="Equation" r:id="rId76" imgW="761760" imgH="228600" progId="Equation.DSMT4">
                  <p:embed/>
                </p:oleObj>
              </mc:Choice>
              <mc:Fallback>
                <p:oleObj name="Equation" r:id="rId76" imgW="761760" imgH="228600" progId="Equation.DSMT4">
                  <p:embed/>
                  <p:pic>
                    <p:nvPicPr>
                      <p:cNvPr id="342068" name="Object 52"/>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4360863" y="5715000"/>
                        <a:ext cx="1582737" cy="4746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5694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2020"/>
                                        </p:tgtEl>
                                        <p:attrNameLst>
                                          <p:attrName>style.visibility</p:attrName>
                                        </p:attrNameLst>
                                      </p:cBhvr>
                                      <p:to>
                                        <p:strVal val="visible"/>
                                      </p:to>
                                    </p:set>
                                    <p:animEffect transition="in" filter="wipe(left)">
                                      <p:cBhvr>
                                        <p:cTn id="7" dur="500"/>
                                        <p:tgtEl>
                                          <p:spTgt spid="3420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42018"/>
                                        </p:tgtEl>
                                        <p:attrNameLst>
                                          <p:attrName>style.visibility</p:attrName>
                                        </p:attrNameLst>
                                      </p:cBhvr>
                                      <p:to>
                                        <p:strVal val="visible"/>
                                      </p:to>
                                    </p:set>
                                    <p:anim calcmode="lin" valueType="num">
                                      <p:cBhvr>
                                        <p:cTn id="12" dur="500" fill="hold"/>
                                        <p:tgtEl>
                                          <p:spTgt spid="342018"/>
                                        </p:tgtEl>
                                        <p:attrNameLst>
                                          <p:attrName>ppt_w</p:attrName>
                                        </p:attrNameLst>
                                      </p:cBhvr>
                                      <p:tavLst>
                                        <p:tav tm="0">
                                          <p:val>
                                            <p:fltVal val="0"/>
                                          </p:val>
                                        </p:tav>
                                        <p:tav tm="100000">
                                          <p:val>
                                            <p:strVal val="#ppt_w"/>
                                          </p:val>
                                        </p:tav>
                                      </p:tavLst>
                                    </p:anim>
                                    <p:anim calcmode="lin" valueType="num">
                                      <p:cBhvr>
                                        <p:cTn id="13" dur="500" fill="hold"/>
                                        <p:tgtEl>
                                          <p:spTgt spid="342018"/>
                                        </p:tgtEl>
                                        <p:attrNameLst>
                                          <p:attrName>ppt_h</p:attrName>
                                        </p:attrNameLst>
                                      </p:cBhvr>
                                      <p:tavLst>
                                        <p:tav tm="0">
                                          <p:val>
                                            <p:fltVal val="0"/>
                                          </p:val>
                                        </p:tav>
                                        <p:tav tm="100000">
                                          <p:val>
                                            <p:strVal val="#ppt_h"/>
                                          </p:val>
                                        </p:tav>
                                      </p:tavLst>
                                    </p:anim>
                                    <p:animEffect transition="in" filter="fade">
                                      <p:cBhvr>
                                        <p:cTn id="14" dur="500"/>
                                        <p:tgtEl>
                                          <p:spTgt spid="3420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42021"/>
                                        </p:tgtEl>
                                        <p:attrNameLst>
                                          <p:attrName>style.visibility</p:attrName>
                                        </p:attrNameLst>
                                      </p:cBhvr>
                                      <p:to>
                                        <p:strVal val="visible"/>
                                      </p:to>
                                    </p:set>
                                    <p:animEffect transition="in" filter="wipe(left)">
                                      <p:cBhvr>
                                        <p:cTn id="19" dur="500"/>
                                        <p:tgtEl>
                                          <p:spTgt spid="3420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42023"/>
                                        </p:tgtEl>
                                        <p:attrNameLst>
                                          <p:attrName>style.visibility</p:attrName>
                                        </p:attrNameLst>
                                      </p:cBhvr>
                                      <p:to>
                                        <p:strVal val="visible"/>
                                      </p:to>
                                    </p:set>
                                    <p:animEffect transition="in" filter="wipe(left)">
                                      <p:cBhvr>
                                        <p:cTn id="24" dur="500"/>
                                        <p:tgtEl>
                                          <p:spTgt spid="3420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42046"/>
                                        </p:tgtEl>
                                        <p:attrNameLst>
                                          <p:attrName>style.visibility</p:attrName>
                                        </p:attrNameLst>
                                      </p:cBhvr>
                                      <p:to>
                                        <p:strVal val="visible"/>
                                      </p:to>
                                    </p:set>
                                    <p:animEffect transition="in" filter="wipe(left)">
                                      <p:cBhvr>
                                        <p:cTn id="29" dur="500"/>
                                        <p:tgtEl>
                                          <p:spTgt spid="34204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42024"/>
                                        </p:tgtEl>
                                        <p:attrNameLst>
                                          <p:attrName>style.visibility</p:attrName>
                                        </p:attrNameLst>
                                      </p:cBhvr>
                                      <p:to>
                                        <p:strVal val="visible"/>
                                      </p:to>
                                    </p:set>
                                    <p:animEffect transition="in" filter="wipe(left)">
                                      <p:cBhvr>
                                        <p:cTn id="34" dur="500"/>
                                        <p:tgtEl>
                                          <p:spTgt spid="3420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42022"/>
                                        </p:tgtEl>
                                        <p:attrNameLst>
                                          <p:attrName>style.visibility</p:attrName>
                                        </p:attrNameLst>
                                      </p:cBhvr>
                                      <p:to>
                                        <p:strVal val="visible"/>
                                      </p:to>
                                    </p:set>
                                    <p:animEffect transition="in" filter="wipe(left)">
                                      <p:cBhvr>
                                        <p:cTn id="39" dur="500"/>
                                        <p:tgtEl>
                                          <p:spTgt spid="3420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42047"/>
                                        </p:tgtEl>
                                        <p:attrNameLst>
                                          <p:attrName>style.visibility</p:attrName>
                                        </p:attrNameLst>
                                      </p:cBhvr>
                                      <p:to>
                                        <p:strVal val="visible"/>
                                      </p:to>
                                    </p:set>
                                    <p:animEffect transition="in" filter="wipe(left)">
                                      <p:cBhvr>
                                        <p:cTn id="44" dur="500"/>
                                        <p:tgtEl>
                                          <p:spTgt spid="34204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42048"/>
                                        </p:tgtEl>
                                        <p:attrNameLst>
                                          <p:attrName>style.visibility</p:attrName>
                                        </p:attrNameLst>
                                      </p:cBhvr>
                                      <p:to>
                                        <p:strVal val="visible"/>
                                      </p:to>
                                    </p:set>
                                    <p:animEffect transition="in" filter="wipe(left)">
                                      <p:cBhvr>
                                        <p:cTn id="49" dur="500"/>
                                        <p:tgtEl>
                                          <p:spTgt spid="34204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42049"/>
                                        </p:tgtEl>
                                        <p:attrNameLst>
                                          <p:attrName>style.visibility</p:attrName>
                                        </p:attrNameLst>
                                      </p:cBhvr>
                                      <p:to>
                                        <p:strVal val="visible"/>
                                      </p:to>
                                    </p:set>
                                    <p:animEffect transition="in" filter="wipe(left)">
                                      <p:cBhvr>
                                        <p:cTn id="54" dur="500"/>
                                        <p:tgtEl>
                                          <p:spTgt spid="34204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42028"/>
                                        </p:tgtEl>
                                        <p:attrNameLst>
                                          <p:attrName>style.visibility</p:attrName>
                                        </p:attrNameLst>
                                      </p:cBhvr>
                                      <p:to>
                                        <p:strVal val="visible"/>
                                      </p:to>
                                    </p:set>
                                    <p:animEffect transition="in" filter="wipe(left)">
                                      <p:cBhvr>
                                        <p:cTn id="59" dur="500"/>
                                        <p:tgtEl>
                                          <p:spTgt spid="34202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42025"/>
                                        </p:tgtEl>
                                        <p:attrNameLst>
                                          <p:attrName>style.visibility</p:attrName>
                                        </p:attrNameLst>
                                      </p:cBhvr>
                                      <p:to>
                                        <p:strVal val="visible"/>
                                      </p:to>
                                    </p:set>
                                    <p:animEffect transition="in" filter="wipe(left)">
                                      <p:cBhvr>
                                        <p:cTn id="64" dur="500"/>
                                        <p:tgtEl>
                                          <p:spTgt spid="34202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42050"/>
                                        </p:tgtEl>
                                        <p:attrNameLst>
                                          <p:attrName>style.visibility</p:attrName>
                                        </p:attrNameLst>
                                      </p:cBhvr>
                                      <p:to>
                                        <p:strVal val="visible"/>
                                      </p:to>
                                    </p:set>
                                    <p:animEffect transition="in" filter="wipe(left)">
                                      <p:cBhvr>
                                        <p:cTn id="69" dur="500"/>
                                        <p:tgtEl>
                                          <p:spTgt spid="34205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42051"/>
                                        </p:tgtEl>
                                        <p:attrNameLst>
                                          <p:attrName>style.visibility</p:attrName>
                                        </p:attrNameLst>
                                      </p:cBhvr>
                                      <p:to>
                                        <p:strVal val="visible"/>
                                      </p:to>
                                    </p:set>
                                    <p:animEffect transition="in" filter="wipe(left)">
                                      <p:cBhvr>
                                        <p:cTn id="74" dur="500"/>
                                        <p:tgtEl>
                                          <p:spTgt spid="34205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342052"/>
                                        </p:tgtEl>
                                        <p:attrNameLst>
                                          <p:attrName>style.visibility</p:attrName>
                                        </p:attrNameLst>
                                      </p:cBhvr>
                                      <p:to>
                                        <p:strVal val="visible"/>
                                      </p:to>
                                    </p:set>
                                    <p:animEffect transition="in" filter="wipe(left)">
                                      <p:cBhvr>
                                        <p:cTn id="79" dur="500"/>
                                        <p:tgtEl>
                                          <p:spTgt spid="34205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342053"/>
                                        </p:tgtEl>
                                        <p:attrNameLst>
                                          <p:attrName>style.visibility</p:attrName>
                                        </p:attrNameLst>
                                      </p:cBhvr>
                                      <p:to>
                                        <p:strVal val="visible"/>
                                      </p:to>
                                    </p:set>
                                    <p:animEffect transition="in" filter="wipe(left)">
                                      <p:cBhvr>
                                        <p:cTn id="84" dur="500"/>
                                        <p:tgtEl>
                                          <p:spTgt spid="34205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342026"/>
                                        </p:tgtEl>
                                        <p:attrNameLst>
                                          <p:attrName>style.visibility</p:attrName>
                                        </p:attrNameLst>
                                      </p:cBhvr>
                                      <p:to>
                                        <p:strVal val="visible"/>
                                      </p:to>
                                    </p:set>
                                    <p:animEffect transition="in" filter="wipe(left)">
                                      <p:cBhvr>
                                        <p:cTn id="89" dur="500"/>
                                        <p:tgtEl>
                                          <p:spTgt spid="342026"/>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342029"/>
                                        </p:tgtEl>
                                        <p:attrNameLst>
                                          <p:attrName>style.visibility</p:attrName>
                                        </p:attrNameLst>
                                      </p:cBhvr>
                                      <p:to>
                                        <p:strVal val="visible"/>
                                      </p:to>
                                    </p:set>
                                    <p:animEffect transition="in" filter="wipe(left)">
                                      <p:cBhvr>
                                        <p:cTn id="94" dur="500"/>
                                        <p:tgtEl>
                                          <p:spTgt spid="34202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342054"/>
                                        </p:tgtEl>
                                        <p:attrNameLst>
                                          <p:attrName>style.visibility</p:attrName>
                                        </p:attrNameLst>
                                      </p:cBhvr>
                                      <p:to>
                                        <p:strVal val="visible"/>
                                      </p:to>
                                    </p:set>
                                    <p:animEffect transition="in" filter="wipe(left)">
                                      <p:cBhvr>
                                        <p:cTn id="99" dur="500"/>
                                        <p:tgtEl>
                                          <p:spTgt spid="342054"/>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342055"/>
                                        </p:tgtEl>
                                        <p:attrNameLst>
                                          <p:attrName>style.visibility</p:attrName>
                                        </p:attrNameLst>
                                      </p:cBhvr>
                                      <p:to>
                                        <p:strVal val="visible"/>
                                      </p:to>
                                    </p:set>
                                    <p:animEffect transition="in" filter="wipe(left)">
                                      <p:cBhvr>
                                        <p:cTn id="104" dur="500"/>
                                        <p:tgtEl>
                                          <p:spTgt spid="342055"/>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342030"/>
                                        </p:tgtEl>
                                        <p:attrNameLst>
                                          <p:attrName>style.visibility</p:attrName>
                                        </p:attrNameLst>
                                      </p:cBhvr>
                                      <p:to>
                                        <p:strVal val="visible"/>
                                      </p:to>
                                    </p:set>
                                    <p:animEffect transition="in" filter="wipe(left)">
                                      <p:cBhvr>
                                        <p:cTn id="109" dur="500"/>
                                        <p:tgtEl>
                                          <p:spTgt spid="342030"/>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342031"/>
                                        </p:tgtEl>
                                        <p:attrNameLst>
                                          <p:attrName>style.visibility</p:attrName>
                                        </p:attrNameLst>
                                      </p:cBhvr>
                                      <p:to>
                                        <p:strVal val="visible"/>
                                      </p:to>
                                    </p:set>
                                    <p:animEffect transition="in" filter="wipe(left)">
                                      <p:cBhvr>
                                        <p:cTn id="114" dur="500"/>
                                        <p:tgtEl>
                                          <p:spTgt spid="342031"/>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342056"/>
                                        </p:tgtEl>
                                        <p:attrNameLst>
                                          <p:attrName>style.visibility</p:attrName>
                                        </p:attrNameLst>
                                      </p:cBhvr>
                                      <p:to>
                                        <p:strVal val="visible"/>
                                      </p:to>
                                    </p:set>
                                    <p:animEffect transition="in" filter="wipe(left)">
                                      <p:cBhvr>
                                        <p:cTn id="119" dur="500"/>
                                        <p:tgtEl>
                                          <p:spTgt spid="342056"/>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342032"/>
                                        </p:tgtEl>
                                        <p:attrNameLst>
                                          <p:attrName>style.visibility</p:attrName>
                                        </p:attrNameLst>
                                      </p:cBhvr>
                                      <p:to>
                                        <p:strVal val="visible"/>
                                      </p:to>
                                    </p:set>
                                    <p:animEffect transition="in" filter="wipe(left)">
                                      <p:cBhvr>
                                        <p:cTn id="124" dur="500"/>
                                        <p:tgtEl>
                                          <p:spTgt spid="342032"/>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342033"/>
                                        </p:tgtEl>
                                        <p:attrNameLst>
                                          <p:attrName>style.visibility</p:attrName>
                                        </p:attrNameLst>
                                      </p:cBhvr>
                                      <p:to>
                                        <p:strVal val="visible"/>
                                      </p:to>
                                    </p:set>
                                    <p:animEffect transition="in" filter="wipe(left)">
                                      <p:cBhvr>
                                        <p:cTn id="129" dur="500"/>
                                        <p:tgtEl>
                                          <p:spTgt spid="342033"/>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childTnLst>
                                    <p:set>
                                      <p:cBhvr>
                                        <p:cTn id="133" dur="1" fill="hold">
                                          <p:stCondLst>
                                            <p:cond delay="0"/>
                                          </p:stCondLst>
                                        </p:cTn>
                                        <p:tgtEl>
                                          <p:spTgt spid="342034"/>
                                        </p:tgtEl>
                                        <p:attrNameLst>
                                          <p:attrName>style.visibility</p:attrName>
                                        </p:attrNameLst>
                                      </p:cBhvr>
                                      <p:to>
                                        <p:strVal val="visible"/>
                                      </p:to>
                                    </p:set>
                                    <p:animEffect transition="in" filter="wipe(left)">
                                      <p:cBhvr>
                                        <p:cTn id="134" dur="500"/>
                                        <p:tgtEl>
                                          <p:spTgt spid="342034"/>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nodeType="clickEffect">
                                  <p:stCondLst>
                                    <p:cond delay="0"/>
                                  </p:stCondLst>
                                  <p:childTnLst>
                                    <p:set>
                                      <p:cBhvr>
                                        <p:cTn id="138" dur="1" fill="hold">
                                          <p:stCondLst>
                                            <p:cond delay="0"/>
                                          </p:stCondLst>
                                        </p:cTn>
                                        <p:tgtEl>
                                          <p:spTgt spid="342057"/>
                                        </p:tgtEl>
                                        <p:attrNameLst>
                                          <p:attrName>style.visibility</p:attrName>
                                        </p:attrNameLst>
                                      </p:cBhvr>
                                      <p:to>
                                        <p:strVal val="visible"/>
                                      </p:to>
                                    </p:set>
                                    <p:animEffect transition="in" filter="wipe(left)">
                                      <p:cBhvr>
                                        <p:cTn id="139" dur="500"/>
                                        <p:tgtEl>
                                          <p:spTgt spid="342057"/>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nodeType="clickEffect">
                                  <p:stCondLst>
                                    <p:cond delay="0"/>
                                  </p:stCondLst>
                                  <p:childTnLst>
                                    <p:set>
                                      <p:cBhvr>
                                        <p:cTn id="143" dur="1" fill="hold">
                                          <p:stCondLst>
                                            <p:cond delay="0"/>
                                          </p:stCondLst>
                                        </p:cTn>
                                        <p:tgtEl>
                                          <p:spTgt spid="342058"/>
                                        </p:tgtEl>
                                        <p:attrNameLst>
                                          <p:attrName>style.visibility</p:attrName>
                                        </p:attrNameLst>
                                      </p:cBhvr>
                                      <p:to>
                                        <p:strVal val="visible"/>
                                      </p:to>
                                    </p:set>
                                    <p:animEffect transition="in" filter="wipe(left)">
                                      <p:cBhvr>
                                        <p:cTn id="144" dur="500"/>
                                        <p:tgtEl>
                                          <p:spTgt spid="342058"/>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nodeType="clickEffect">
                                  <p:stCondLst>
                                    <p:cond delay="0"/>
                                  </p:stCondLst>
                                  <p:childTnLst>
                                    <p:set>
                                      <p:cBhvr>
                                        <p:cTn id="148" dur="1" fill="hold">
                                          <p:stCondLst>
                                            <p:cond delay="0"/>
                                          </p:stCondLst>
                                        </p:cTn>
                                        <p:tgtEl>
                                          <p:spTgt spid="342059"/>
                                        </p:tgtEl>
                                        <p:attrNameLst>
                                          <p:attrName>style.visibility</p:attrName>
                                        </p:attrNameLst>
                                      </p:cBhvr>
                                      <p:to>
                                        <p:strVal val="visible"/>
                                      </p:to>
                                    </p:set>
                                    <p:animEffect transition="in" filter="wipe(left)">
                                      <p:cBhvr>
                                        <p:cTn id="149" dur="500"/>
                                        <p:tgtEl>
                                          <p:spTgt spid="342059"/>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iterate type="wd">
                                    <p:tmPct val="10000"/>
                                  </p:iterate>
                                  <p:childTnLst>
                                    <p:set>
                                      <p:cBhvr>
                                        <p:cTn id="153" dur="1" fill="hold">
                                          <p:stCondLst>
                                            <p:cond delay="0"/>
                                          </p:stCondLst>
                                        </p:cTn>
                                        <p:tgtEl>
                                          <p:spTgt spid="342035"/>
                                        </p:tgtEl>
                                        <p:attrNameLst>
                                          <p:attrName>style.visibility</p:attrName>
                                        </p:attrNameLst>
                                      </p:cBhvr>
                                      <p:to>
                                        <p:strVal val="visible"/>
                                      </p:to>
                                    </p:set>
                                    <p:animEffect transition="in" filter="wipe(left)">
                                      <p:cBhvr>
                                        <p:cTn id="154" dur="500"/>
                                        <p:tgtEl>
                                          <p:spTgt spid="342035"/>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nodeType="clickEffect">
                                  <p:stCondLst>
                                    <p:cond delay="0"/>
                                  </p:stCondLst>
                                  <p:childTnLst>
                                    <p:set>
                                      <p:cBhvr>
                                        <p:cTn id="158" dur="1" fill="hold">
                                          <p:stCondLst>
                                            <p:cond delay="0"/>
                                          </p:stCondLst>
                                        </p:cTn>
                                        <p:tgtEl>
                                          <p:spTgt spid="342036"/>
                                        </p:tgtEl>
                                        <p:attrNameLst>
                                          <p:attrName>style.visibility</p:attrName>
                                        </p:attrNameLst>
                                      </p:cBhvr>
                                      <p:to>
                                        <p:strVal val="visible"/>
                                      </p:to>
                                    </p:set>
                                    <p:animEffect transition="in" filter="wipe(left)">
                                      <p:cBhvr>
                                        <p:cTn id="159" dur="500"/>
                                        <p:tgtEl>
                                          <p:spTgt spid="342036"/>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nodeType="clickEffect">
                                  <p:stCondLst>
                                    <p:cond delay="0"/>
                                  </p:stCondLst>
                                  <p:childTnLst>
                                    <p:set>
                                      <p:cBhvr>
                                        <p:cTn id="163" dur="1" fill="hold">
                                          <p:stCondLst>
                                            <p:cond delay="0"/>
                                          </p:stCondLst>
                                        </p:cTn>
                                        <p:tgtEl>
                                          <p:spTgt spid="342060"/>
                                        </p:tgtEl>
                                        <p:attrNameLst>
                                          <p:attrName>style.visibility</p:attrName>
                                        </p:attrNameLst>
                                      </p:cBhvr>
                                      <p:to>
                                        <p:strVal val="visible"/>
                                      </p:to>
                                    </p:set>
                                    <p:animEffect transition="in" filter="wipe(left)">
                                      <p:cBhvr>
                                        <p:cTn id="164" dur="500"/>
                                        <p:tgtEl>
                                          <p:spTgt spid="342060"/>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nodeType="clickEffect">
                                  <p:stCondLst>
                                    <p:cond delay="0"/>
                                  </p:stCondLst>
                                  <p:childTnLst>
                                    <p:set>
                                      <p:cBhvr>
                                        <p:cTn id="168" dur="1" fill="hold">
                                          <p:stCondLst>
                                            <p:cond delay="0"/>
                                          </p:stCondLst>
                                        </p:cTn>
                                        <p:tgtEl>
                                          <p:spTgt spid="342061"/>
                                        </p:tgtEl>
                                        <p:attrNameLst>
                                          <p:attrName>style.visibility</p:attrName>
                                        </p:attrNameLst>
                                      </p:cBhvr>
                                      <p:to>
                                        <p:strVal val="visible"/>
                                      </p:to>
                                    </p:set>
                                    <p:animEffect transition="in" filter="wipe(left)">
                                      <p:cBhvr>
                                        <p:cTn id="169" dur="500"/>
                                        <p:tgtEl>
                                          <p:spTgt spid="342061"/>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grpId="0" nodeType="clickEffect">
                                  <p:stCondLst>
                                    <p:cond delay="0"/>
                                  </p:stCondLst>
                                  <p:iterate type="wd">
                                    <p:tmPct val="10000"/>
                                  </p:iterate>
                                  <p:childTnLst>
                                    <p:set>
                                      <p:cBhvr>
                                        <p:cTn id="173" dur="1" fill="hold">
                                          <p:stCondLst>
                                            <p:cond delay="0"/>
                                          </p:stCondLst>
                                        </p:cTn>
                                        <p:tgtEl>
                                          <p:spTgt spid="342038"/>
                                        </p:tgtEl>
                                        <p:attrNameLst>
                                          <p:attrName>style.visibility</p:attrName>
                                        </p:attrNameLst>
                                      </p:cBhvr>
                                      <p:to>
                                        <p:strVal val="visible"/>
                                      </p:to>
                                    </p:set>
                                    <p:animEffect transition="in" filter="wipe(left)">
                                      <p:cBhvr>
                                        <p:cTn id="174" dur="500"/>
                                        <p:tgtEl>
                                          <p:spTgt spid="342038"/>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nodeType="clickEffect">
                                  <p:stCondLst>
                                    <p:cond delay="0"/>
                                  </p:stCondLst>
                                  <p:childTnLst>
                                    <p:set>
                                      <p:cBhvr>
                                        <p:cTn id="178" dur="1" fill="hold">
                                          <p:stCondLst>
                                            <p:cond delay="0"/>
                                          </p:stCondLst>
                                        </p:cTn>
                                        <p:tgtEl>
                                          <p:spTgt spid="342037"/>
                                        </p:tgtEl>
                                        <p:attrNameLst>
                                          <p:attrName>style.visibility</p:attrName>
                                        </p:attrNameLst>
                                      </p:cBhvr>
                                      <p:to>
                                        <p:strVal val="visible"/>
                                      </p:to>
                                    </p:set>
                                    <p:animEffect transition="in" filter="wipe(left)">
                                      <p:cBhvr>
                                        <p:cTn id="179" dur="500"/>
                                        <p:tgtEl>
                                          <p:spTgt spid="342037"/>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nodeType="clickEffect">
                                  <p:stCondLst>
                                    <p:cond delay="0"/>
                                  </p:stCondLst>
                                  <p:childTnLst>
                                    <p:set>
                                      <p:cBhvr>
                                        <p:cTn id="183" dur="1" fill="hold">
                                          <p:stCondLst>
                                            <p:cond delay="0"/>
                                          </p:stCondLst>
                                        </p:cTn>
                                        <p:tgtEl>
                                          <p:spTgt spid="342062"/>
                                        </p:tgtEl>
                                        <p:attrNameLst>
                                          <p:attrName>style.visibility</p:attrName>
                                        </p:attrNameLst>
                                      </p:cBhvr>
                                      <p:to>
                                        <p:strVal val="visible"/>
                                      </p:to>
                                    </p:set>
                                    <p:animEffect transition="in" filter="wipe(left)">
                                      <p:cBhvr>
                                        <p:cTn id="184" dur="500"/>
                                        <p:tgtEl>
                                          <p:spTgt spid="342062"/>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8" fill="hold" nodeType="clickEffect">
                                  <p:stCondLst>
                                    <p:cond delay="0"/>
                                  </p:stCondLst>
                                  <p:childTnLst>
                                    <p:set>
                                      <p:cBhvr>
                                        <p:cTn id="188" dur="1" fill="hold">
                                          <p:stCondLst>
                                            <p:cond delay="0"/>
                                          </p:stCondLst>
                                        </p:cTn>
                                        <p:tgtEl>
                                          <p:spTgt spid="342063"/>
                                        </p:tgtEl>
                                        <p:attrNameLst>
                                          <p:attrName>style.visibility</p:attrName>
                                        </p:attrNameLst>
                                      </p:cBhvr>
                                      <p:to>
                                        <p:strVal val="visible"/>
                                      </p:to>
                                    </p:set>
                                    <p:animEffect transition="in" filter="wipe(left)">
                                      <p:cBhvr>
                                        <p:cTn id="189" dur="500"/>
                                        <p:tgtEl>
                                          <p:spTgt spid="342063"/>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8" fill="hold" grpId="0" nodeType="clickEffect">
                                  <p:stCondLst>
                                    <p:cond delay="0"/>
                                  </p:stCondLst>
                                  <p:iterate type="wd">
                                    <p:tmPct val="10000"/>
                                  </p:iterate>
                                  <p:childTnLst>
                                    <p:set>
                                      <p:cBhvr>
                                        <p:cTn id="193" dur="1" fill="hold">
                                          <p:stCondLst>
                                            <p:cond delay="0"/>
                                          </p:stCondLst>
                                        </p:cTn>
                                        <p:tgtEl>
                                          <p:spTgt spid="342027"/>
                                        </p:tgtEl>
                                        <p:attrNameLst>
                                          <p:attrName>style.visibility</p:attrName>
                                        </p:attrNameLst>
                                      </p:cBhvr>
                                      <p:to>
                                        <p:strVal val="visible"/>
                                      </p:to>
                                    </p:set>
                                    <p:animEffect transition="in" filter="wipe(left)">
                                      <p:cBhvr>
                                        <p:cTn id="194" dur="500"/>
                                        <p:tgtEl>
                                          <p:spTgt spid="342027"/>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nodeType="clickEffect">
                                  <p:stCondLst>
                                    <p:cond delay="0"/>
                                  </p:stCondLst>
                                  <p:childTnLst>
                                    <p:set>
                                      <p:cBhvr>
                                        <p:cTn id="198" dur="1" fill="hold">
                                          <p:stCondLst>
                                            <p:cond delay="0"/>
                                          </p:stCondLst>
                                        </p:cTn>
                                        <p:tgtEl>
                                          <p:spTgt spid="342039"/>
                                        </p:tgtEl>
                                        <p:attrNameLst>
                                          <p:attrName>style.visibility</p:attrName>
                                        </p:attrNameLst>
                                      </p:cBhvr>
                                      <p:to>
                                        <p:strVal val="visible"/>
                                      </p:to>
                                    </p:set>
                                    <p:animEffect transition="in" filter="wipe(left)">
                                      <p:cBhvr>
                                        <p:cTn id="199" dur="500"/>
                                        <p:tgtEl>
                                          <p:spTgt spid="342039"/>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8" fill="hold" nodeType="clickEffect">
                                  <p:stCondLst>
                                    <p:cond delay="0"/>
                                  </p:stCondLst>
                                  <p:childTnLst>
                                    <p:set>
                                      <p:cBhvr>
                                        <p:cTn id="203" dur="1" fill="hold">
                                          <p:stCondLst>
                                            <p:cond delay="0"/>
                                          </p:stCondLst>
                                        </p:cTn>
                                        <p:tgtEl>
                                          <p:spTgt spid="342064"/>
                                        </p:tgtEl>
                                        <p:attrNameLst>
                                          <p:attrName>style.visibility</p:attrName>
                                        </p:attrNameLst>
                                      </p:cBhvr>
                                      <p:to>
                                        <p:strVal val="visible"/>
                                      </p:to>
                                    </p:set>
                                    <p:animEffect transition="in" filter="wipe(left)">
                                      <p:cBhvr>
                                        <p:cTn id="204" dur="500"/>
                                        <p:tgtEl>
                                          <p:spTgt spid="342064"/>
                                        </p:tgtEl>
                                      </p:cBhvr>
                                    </p:animEffect>
                                  </p:childTnLst>
                                </p:cTn>
                              </p:par>
                            </p:childTnLst>
                          </p:cTn>
                        </p:par>
                      </p:childTnLst>
                    </p:cTn>
                  </p:par>
                  <p:par>
                    <p:cTn id="205" fill="hold">
                      <p:stCondLst>
                        <p:cond delay="indefinite"/>
                      </p:stCondLst>
                      <p:childTnLst>
                        <p:par>
                          <p:cTn id="206" fill="hold">
                            <p:stCondLst>
                              <p:cond delay="0"/>
                            </p:stCondLst>
                            <p:childTnLst>
                              <p:par>
                                <p:cTn id="207" presetID="22" presetClass="entr" presetSubtype="8" fill="hold" nodeType="clickEffect">
                                  <p:stCondLst>
                                    <p:cond delay="0"/>
                                  </p:stCondLst>
                                  <p:childTnLst>
                                    <p:set>
                                      <p:cBhvr>
                                        <p:cTn id="208" dur="1" fill="hold">
                                          <p:stCondLst>
                                            <p:cond delay="0"/>
                                          </p:stCondLst>
                                        </p:cTn>
                                        <p:tgtEl>
                                          <p:spTgt spid="342065"/>
                                        </p:tgtEl>
                                        <p:attrNameLst>
                                          <p:attrName>style.visibility</p:attrName>
                                        </p:attrNameLst>
                                      </p:cBhvr>
                                      <p:to>
                                        <p:strVal val="visible"/>
                                      </p:to>
                                    </p:set>
                                    <p:animEffect transition="in" filter="wipe(left)">
                                      <p:cBhvr>
                                        <p:cTn id="209" dur="500"/>
                                        <p:tgtEl>
                                          <p:spTgt spid="342065"/>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8" fill="hold" grpId="0" nodeType="clickEffect">
                                  <p:stCondLst>
                                    <p:cond delay="0"/>
                                  </p:stCondLst>
                                  <p:iterate type="wd">
                                    <p:tmPct val="10000"/>
                                  </p:iterate>
                                  <p:childTnLst>
                                    <p:set>
                                      <p:cBhvr>
                                        <p:cTn id="213" dur="1" fill="hold">
                                          <p:stCondLst>
                                            <p:cond delay="0"/>
                                          </p:stCondLst>
                                        </p:cTn>
                                        <p:tgtEl>
                                          <p:spTgt spid="342040"/>
                                        </p:tgtEl>
                                        <p:attrNameLst>
                                          <p:attrName>style.visibility</p:attrName>
                                        </p:attrNameLst>
                                      </p:cBhvr>
                                      <p:to>
                                        <p:strVal val="visible"/>
                                      </p:to>
                                    </p:set>
                                    <p:animEffect transition="in" filter="wipe(left)">
                                      <p:cBhvr>
                                        <p:cTn id="214" dur="500"/>
                                        <p:tgtEl>
                                          <p:spTgt spid="342040"/>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iterate type="wd">
                                    <p:tmPct val="10000"/>
                                  </p:iterate>
                                  <p:childTnLst>
                                    <p:set>
                                      <p:cBhvr>
                                        <p:cTn id="218" dur="1" fill="hold">
                                          <p:stCondLst>
                                            <p:cond delay="0"/>
                                          </p:stCondLst>
                                        </p:cTn>
                                        <p:tgtEl>
                                          <p:spTgt spid="342042"/>
                                        </p:tgtEl>
                                        <p:attrNameLst>
                                          <p:attrName>style.visibility</p:attrName>
                                        </p:attrNameLst>
                                      </p:cBhvr>
                                      <p:to>
                                        <p:strVal val="visible"/>
                                      </p:to>
                                    </p:set>
                                    <p:animEffect transition="in" filter="wipe(left)">
                                      <p:cBhvr>
                                        <p:cTn id="219" dur="500"/>
                                        <p:tgtEl>
                                          <p:spTgt spid="342042"/>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nodeType="clickEffect">
                                  <p:stCondLst>
                                    <p:cond delay="0"/>
                                  </p:stCondLst>
                                  <p:childTnLst>
                                    <p:set>
                                      <p:cBhvr>
                                        <p:cTn id="223" dur="1" fill="hold">
                                          <p:stCondLst>
                                            <p:cond delay="0"/>
                                          </p:stCondLst>
                                        </p:cTn>
                                        <p:tgtEl>
                                          <p:spTgt spid="342041"/>
                                        </p:tgtEl>
                                        <p:attrNameLst>
                                          <p:attrName>style.visibility</p:attrName>
                                        </p:attrNameLst>
                                      </p:cBhvr>
                                      <p:to>
                                        <p:strVal val="visible"/>
                                      </p:to>
                                    </p:set>
                                    <p:animEffect transition="in" filter="wipe(left)">
                                      <p:cBhvr>
                                        <p:cTn id="224" dur="500"/>
                                        <p:tgtEl>
                                          <p:spTgt spid="342041"/>
                                        </p:tgtEl>
                                      </p:cBhvr>
                                    </p:animEffect>
                                  </p:childTnLst>
                                </p:cTn>
                              </p:par>
                            </p:childTnLst>
                          </p:cTn>
                        </p:par>
                      </p:childTnLst>
                    </p:cTn>
                  </p:par>
                  <p:par>
                    <p:cTn id="225" fill="hold">
                      <p:stCondLst>
                        <p:cond delay="indefinite"/>
                      </p:stCondLst>
                      <p:childTnLst>
                        <p:par>
                          <p:cTn id="226" fill="hold">
                            <p:stCondLst>
                              <p:cond delay="0"/>
                            </p:stCondLst>
                            <p:childTnLst>
                              <p:par>
                                <p:cTn id="227" presetID="22" presetClass="entr" presetSubtype="8" fill="hold" nodeType="clickEffect">
                                  <p:stCondLst>
                                    <p:cond delay="0"/>
                                  </p:stCondLst>
                                  <p:childTnLst>
                                    <p:set>
                                      <p:cBhvr>
                                        <p:cTn id="228" dur="1" fill="hold">
                                          <p:stCondLst>
                                            <p:cond delay="0"/>
                                          </p:stCondLst>
                                        </p:cTn>
                                        <p:tgtEl>
                                          <p:spTgt spid="342066"/>
                                        </p:tgtEl>
                                        <p:attrNameLst>
                                          <p:attrName>style.visibility</p:attrName>
                                        </p:attrNameLst>
                                      </p:cBhvr>
                                      <p:to>
                                        <p:strVal val="visible"/>
                                      </p:to>
                                    </p:set>
                                    <p:animEffect transition="in" filter="wipe(left)">
                                      <p:cBhvr>
                                        <p:cTn id="229" dur="500"/>
                                        <p:tgtEl>
                                          <p:spTgt spid="342066"/>
                                        </p:tgtEl>
                                      </p:cBhvr>
                                    </p:animEffect>
                                  </p:childTnLst>
                                </p:cTn>
                              </p:par>
                            </p:childTnLst>
                          </p:cTn>
                        </p:par>
                      </p:childTnLst>
                    </p:cTn>
                  </p:par>
                  <p:par>
                    <p:cTn id="230" fill="hold">
                      <p:stCondLst>
                        <p:cond delay="indefinite"/>
                      </p:stCondLst>
                      <p:childTnLst>
                        <p:par>
                          <p:cTn id="231" fill="hold">
                            <p:stCondLst>
                              <p:cond delay="0"/>
                            </p:stCondLst>
                            <p:childTnLst>
                              <p:par>
                                <p:cTn id="232" presetID="22" presetClass="entr" presetSubtype="8" fill="hold" nodeType="clickEffect">
                                  <p:stCondLst>
                                    <p:cond delay="0"/>
                                  </p:stCondLst>
                                  <p:childTnLst>
                                    <p:set>
                                      <p:cBhvr>
                                        <p:cTn id="233" dur="1" fill="hold">
                                          <p:stCondLst>
                                            <p:cond delay="0"/>
                                          </p:stCondLst>
                                        </p:cTn>
                                        <p:tgtEl>
                                          <p:spTgt spid="342067"/>
                                        </p:tgtEl>
                                        <p:attrNameLst>
                                          <p:attrName>style.visibility</p:attrName>
                                        </p:attrNameLst>
                                      </p:cBhvr>
                                      <p:to>
                                        <p:strVal val="visible"/>
                                      </p:to>
                                    </p:set>
                                    <p:animEffect transition="in" filter="wipe(left)">
                                      <p:cBhvr>
                                        <p:cTn id="234" dur="500"/>
                                        <p:tgtEl>
                                          <p:spTgt spid="342067"/>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8" fill="hold" grpId="0" nodeType="clickEffect">
                                  <p:stCondLst>
                                    <p:cond delay="0"/>
                                  </p:stCondLst>
                                  <p:iterate type="wd">
                                    <p:tmPct val="10000"/>
                                  </p:iterate>
                                  <p:childTnLst>
                                    <p:set>
                                      <p:cBhvr>
                                        <p:cTn id="238" dur="1" fill="hold">
                                          <p:stCondLst>
                                            <p:cond delay="0"/>
                                          </p:stCondLst>
                                        </p:cTn>
                                        <p:tgtEl>
                                          <p:spTgt spid="342043"/>
                                        </p:tgtEl>
                                        <p:attrNameLst>
                                          <p:attrName>style.visibility</p:attrName>
                                        </p:attrNameLst>
                                      </p:cBhvr>
                                      <p:to>
                                        <p:strVal val="visible"/>
                                      </p:to>
                                    </p:set>
                                    <p:animEffect transition="in" filter="wipe(left)">
                                      <p:cBhvr>
                                        <p:cTn id="239" dur="500"/>
                                        <p:tgtEl>
                                          <p:spTgt spid="342043"/>
                                        </p:tgtEl>
                                      </p:cBhvr>
                                    </p:animEffect>
                                  </p:childTnLst>
                                </p:cTn>
                              </p:par>
                            </p:childTnLst>
                          </p:cTn>
                        </p:par>
                      </p:childTnLst>
                    </p:cTn>
                  </p:par>
                  <p:par>
                    <p:cTn id="240" fill="hold">
                      <p:stCondLst>
                        <p:cond delay="indefinite"/>
                      </p:stCondLst>
                      <p:childTnLst>
                        <p:par>
                          <p:cTn id="241" fill="hold">
                            <p:stCondLst>
                              <p:cond delay="0"/>
                            </p:stCondLst>
                            <p:childTnLst>
                              <p:par>
                                <p:cTn id="242" presetID="22" presetClass="entr" presetSubtype="8" fill="hold" nodeType="clickEffect">
                                  <p:stCondLst>
                                    <p:cond delay="0"/>
                                  </p:stCondLst>
                                  <p:childTnLst>
                                    <p:set>
                                      <p:cBhvr>
                                        <p:cTn id="243" dur="1" fill="hold">
                                          <p:stCondLst>
                                            <p:cond delay="0"/>
                                          </p:stCondLst>
                                        </p:cTn>
                                        <p:tgtEl>
                                          <p:spTgt spid="342044"/>
                                        </p:tgtEl>
                                        <p:attrNameLst>
                                          <p:attrName>style.visibility</p:attrName>
                                        </p:attrNameLst>
                                      </p:cBhvr>
                                      <p:to>
                                        <p:strVal val="visible"/>
                                      </p:to>
                                    </p:set>
                                    <p:animEffect transition="in" filter="wipe(left)">
                                      <p:cBhvr>
                                        <p:cTn id="244" dur="500"/>
                                        <p:tgtEl>
                                          <p:spTgt spid="342044"/>
                                        </p:tgtEl>
                                      </p:cBhvr>
                                    </p:animEffect>
                                  </p:childTnLst>
                                </p:cTn>
                              </p:par>
                            </p:childTnLst>
                          </p:cTn>
                        </p:par>
                      </p:childTnLst>
                    </p:cTn>
                  </p:par>
                  <p:par>
                    <p:cTn id="245" fill="hold">
                      <p:stCondLst>
                        <p:cond delay="indefinite"/>
                      </p:stCondLst>
                      <p:childTnLst>
                        <p:par>
                          <p:cTn id="246" fill="hold">
                            <p:stCondLst>
                              <p:cond delay="0"/>
                            </p:stCondLst>
                            <p:childTnLst>
                              <p:par>
                                <p:cTn id="247" presetID="22" presetClass="entr" presetSubtype="8" fill="hold" nodeType="clickEffect">
                                  <p:stCondLst>
                                    <p:cond delay="0"/>
                                  </p:stCondLst>
                                  <p:childTnLst>
                                    <p:set>
                                      <p:cBhvr>
                                        <p:cTn id="248" dur="1" fill="hold">
                                          <p:stCondLst>
                                            <p:cond delay="0"/>
                                          </p:stCondLst>
                                        </p:cTn>
                                        <p:tgtEl>
                                          <p:spTgt spid="342068"/>
                                        </p:tgtEl>
                                        <p:attrNameLst>
                                          <p:attrName>style.visibility</p:attrName>
                                        </p:attrNameLst>
                                      </p:cBhvr>
                                      <p:to>
                                        <p:strVal val="visible"/>
                                      </p:to>
                                    </p:set>
                                    <p:animEffect transition="in" filter="wipe(left)">
                                      <p:cBhvr>
                                        <p:cTn id="249" dur="500"/>
                                        <p:tgtEl>
                                          <p:spTgt spid="342068"/>
                                        </p:tgtEl>
                                      </p:cBhvr>
                                    </p:animEffect>
                                  </p:childTnLst>
                                </p:cTn>
                              </p:par>
                            </p:childTnLst>
                          </p:cTn>
                        </p:par>
                      </p:childTnLst>
                    </p:cTn>
                  </p:par>
                  <p:par>
                    <p:cTn id="250" fill="hold">
                      <p:stCondLst>
                        <p:cond delay="indefinite"/>
                      </p:stCondLst>
                      <p:childTnLst>
                        <p:par>
                          <p:cTn id="251" fill="hold">
                            <p:stCondLst>
                              <p:cond delay="0"/>
                            </p:stCondLst>
                            <p:childTnLst>
                              <p:par>
                                <p:cTn id="252" presetID="22" presetClass="entr" presetSubtype="8" fill="hold" nodeType="clickEffect">
                                  <p:stCondLst>
                                    <p:cond delay="0"/>
                                  </p:stCondLst>
                                  <p:childTnLst>
                                    <p:set>
                                      <p:cBhvr>
                                        <p:cTn id="253" dur="1" fill="hold">
                                          <p:stCondLst>
                                            <p:cond delay="0"/>
                                          </p:stCondLst>
                                        </p:cTn>
                                        <p:tgtEl>
                                          <p:spTgt spid="342045"/>
                                        </p:tgtEl>
                                        <p:attrNameLst>
                                          <p:attrName>style.visibility</p:attrName>
                                        </p:attrNameLst>
                                      </p:cBhvr>
                                      <p:to>
                                        <p:strVal val="visible"/>
                                      </p:to>
                                    </p:set>
                                    <p:animEffect transition="in" filter="wipe(left)">
                                      <p:cBhvr>
                                        <p:cTn id="254" dur="500"/>
                                        <p:tgtEl>
                                          <p:spTgt spid="342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0" grpId="0"/>
      <p:bldP spid="342021" grpId="0"/>
      <p:bldP spid="342024" grpId="0"/>
      <p:bldP spid="342026" grpId="0"/>
      <p:bldP spid="342027" grpId="0"/>
      <p:bldP spid="342028" grpId="0"/>
      <p:bldP spid="342030" grpId="0"/>
      <p:bldP spid="342035" grpId="0"/>
      <p:bldP spid="342038" grpId="0"/>
      <p:bldP spid="342040" grpId="0"/>
      <p:bldP spid="342042" grpId="0"/>
      <p:bldP spid="3420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a:t>Tuesday, June 25, 2019</a:t>
            </a:r>
          </a:p>
        </p:txBody>
      </p:sp>
      <p:sp>
        <p:nvSpPr>
          <p:cNvPr id="17" name="Footer Placeholder 4"/>
          <p:cNvSpPr>
            <a:spLocks noGrp="1"/>
          </p:cNvSpPr>
          <p:nvPr>
            <p:ph type="ftr" sz="quarter" idx="11"/>
          </p:nvPr>
        </p:nvSpPr>
        <p:spPr/>
        <p:txBody>
          <a:bodyPr/>
          <a:lstStyle/>
          <a:p>
            <a:r>
              <a:rPr lang="de-DE"/>
              <a:t>PHYS 1444-001, Summer 2019             Dr. Jaehoon Yu</a:t>
            </a:r>
            <a:endParaRPr lang="en-US"/>
          </a:p>
        </p:txBody>
      </p:sp>
      <p:sp>
        <p:nvSpPr>
          <p:cNvPr id="18" name="Slide Number Placeholder 5"/>
          <p:cNvSpPr>
            <a:spLocks noGrp="1"/>
          </p:cNvSpPr>
          <p:nvPr>
            <p:ph type="sldNum" sz="quarter" idx="12"/>
          </p:nvPr>
        </p:nvSpPr>
        <p:spPr/>
        <p:txBody>
          <a:bodyPr/>
          <a:lstStyle/>
          <a:p>
            <a:fld id="{E5C16F05-E739-D244-93FC-DE27C2B688DE}" type="slidenum">
              <a:rPr lang="en-US"/>
              <a:pPr/>
              <a:t>15</a:t>
            </a:fld>
            <a:endParaRPr lang="en-US"/>
          </a:p>
        </p:txBody>
      </p:sp>
      <p:grpSp>
        <p:nvGrpSpPr>
          <p:cNvPr id="2" name="Group 2"/>
          <p:cNvGrpSpPr>
            <a:grpSpLocks/>
          </p:cNvGrpSpPr>
          <p:nvPr/>
        </p:nvGrpSpPr>
        <p:grpSpPr bwMode="auto">
          <a:xfrm>
            <a:off x="7391400" y="-457200"/>
            <a:ext cx="5334000" cy="3657600"/>
            <a:chOff x="480" y="480"/>
            <a:chExt cx="5040" cy="3600"/>
          </a:xfrm>
        </p:grpSpPr>
        <p:pic>
          <p:nvPicPr>
            <p:cNvPr id="343043" name="Picture 3" descr="FG26_019"/>
            <p:cNvPicPr>
              <a:picLocks noChangeAspect="1" noChangeArrowheads="1"/>
            </p:cNvPicPr>
            <p:nvPr/>
          </p:nvPicPr>
          <p:blipFill>
            <a:blip r:embed="rId3"/>
            <a:srcRect/>
            <a:stretch>
              <a:fillRect/>
            </a:stretch>
          </p:blipFill>
          <p:spPr bwMode="auto">
            <a:xfrm>
              <a:off x="480" y="480"/>
              <a:ext cx="4800" cy="3600"/>
            </a:xfrm>
            <a:prstGeom prst="rect">
              <a:avLst/>
            </a:prstGeom>
            <a:noFill/>
          </p:spPr>
        </p:pic>
        <p:sp>
          <p:nvSpPr>
            <p:cNvPr id="343044" name="Rectangle 4"/>
            <p:cNvSpPr>
              <a:spLocks noChangeArrowheads="1"/>
            </p:cNvSpPr>
            <p:nvPr/>
          </p:nvSpPr>
          <p:spPr bwMode="auto">
            <a:xfrm>
              <a:off x="1968" y="816"/>
              <a:ext cx="3552" cy="283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
        <p:nvSpPr>
          <p:cNvPr id="343045" name="Rectangle 5"/>
          <p:cNvSpPr>
            <a:spLocks noGrp="1" noChangeArrowheads="1"/>
          </p:cNvSpPr>
          <p:nvPr>
            <p:ph type="body" idx="1"/>
          </p:nvPr>
        </p:nvSpPr>
        <p:spPr>
          <a:xfrm>
            <a:off x="228600" y="3048000"/>
            <a:ext cx="8458200" cy="3352800"/>
          </a:xfrm>
        </p:spPr>
        <p:txBody>
          <a:bodyPr/>
          <a:lstStyle/>
          <a:p>
            <a:pPr lvl="1"/>
            <a:r>
              <a:rPr lang="en-US" dirty="0"/>
              <a:t>The rate at which the charge leaves the capacitor equals the negative of the current flows through the resistor</a:t>
            </a:r>
          </a:p>
          <a:p>
            <a:pPr lvl="2"/>
            <a:r>
              <a:rPr lang="en-US" dirty="0">
                <a:latin typeface="Monotype Corsiva" charset="0"/>
              </a:rPr>
              <a:t>I</a:t>
            </a:r>
            <a:r>
              <a:rPr lang="en-US" dirty="0"/>
              <a:t>= - </a:t>
            </a:r>
            <a:r>
              <a:rPr lang="en-US" dirty="0" err="1"/>
              <a:t>dQ</a:t>
            </a:r>
            <a:r>
              <a:rPr lang="en-US" dirty="0"/>
              <a:t>/</a:t>
            </a:r>
            <a:r>
              <a:rPr lang="en-US" dirty="0" err="1"/>
              <a:t>dt</a:t>
            </a:r>
            <a:endParaRPr lang="en-US" dirty="0"/>
          </a:p>
          <a:p>
            <a:pPr lvl="2"/>
            <a:r>
              <a:rPr lang="en-US" dirty="0"/>
              <a:t>This is because the current is leaving the capacitor </a:t>
            </a:r>
          </a:p>
          <a:p>
            <a:pPr lvl="1"/>
            <a:r>
              <a:rPr lang="en-US" dirty="0"/>
              <a:t>Thus the voltage equation becomes a differential equation</a:t>
            </a:r>
          </a:p>
        </p:txBody>
      </p:sp>
      <p:sp>
        <p:nvSpPr>
          <p:cNvPr id="343046" name="Rectangle 6"/>
          <p:cNvSpPr>
            <a:spLocks noGrp="1" noChangeArrowheads="1"/>
          </p:cNvSpPr>
          <p:nvPr>
            <p:ph type="title"/>
          </p:nvPr>
        </p:nvSpPr>
        <p:spPr>
          <a:xfrm>
            <a:off x="381000" y="76200"/>
            <a:ext cx="8534400" cy="609600"/>
          </a:xfrm>
        </p:spPr>
        <p:txBody>
          <a:bodyPr/>
          <a:lstStyle/>
          <a:p>
            <a:r>
              <a:rPr lang="en-US"/>
              <a:t> Discharging RC Circuits</a:t>
            </a:r>
          </a:p>
        </p:txBody>
      </p:sp>
      <p:graphicFrame>
        <p:nvGraphicFramePr>
          <p:cNvPr id="343047" name="Object 7"/>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70804" name="Equation" r:id="rId4" imgW="914400" imgH="190080" progId="Equation.DSMT4">
                  <p:embed/>
                </p:oleObj>
              </mc:Choice>
              <mc:Fallback>
                <p:oleObj name="Equation" r:id="rId4" imgW="914400" imgH="190080" progId="Equation.DSMT4">
                  <p:embed/>
                  <p:pic>
                    <p:nvPicPr>
                      <p:cNvPr id="34304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3048" name="Object 8"/>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70805" name="Equation" r:id="rId6" imgW="914400" imgH="190080" progId="Equation.DSMT4">
                  <p:embed/>
                </p:oleObj>
              </mc:Choice>
              <mc:Fallback>
                <p:oleObj name="Equation" r:id="rId6" imgW="914400" imgH="190080" progId="Equation.DSMT4">
                  <p:embed/>
                  <p:pic>
                    <p:nvPicPr>
                      <p:cNvPr id="34304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3049" name="Object 9"/>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70806" name="Equation" r:id="rId7" imgW="914400" imgH="190080" progId="Equation.DSMT4">
                  <p:embed/>
                </p:oleObj>
              </mc:Choice>
              <mc:Fallback>
                <p:oleObj name="Equation" r:id="rId7" imgW="914400" imgH="190080" progId="Equation.DSMT4">
                  <p:embed/>
                  <p:pic>
                    <p:nvPicPr>
                      <p:cNvPr id="343049"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3050" name="Rectangle 10"/>
          <p:cNvSpPr>
            <a:spLocks noChangeArrowheads="1"/>
          </p:cNvSpPr>
          <p:nvPr/>
        </p:nvSpPr>
        <p:spPr bwMode="auto">
          <a:xfrm>
            <a:off x="228600" y="685800"/>
            <a:ext cx="7391400" cy="2438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When a capacitor is already charged, it is allowed to discharge through a resistance R.</a:t>
            </a:r>
          </a:p>
          <a:p>
            <a:pPr marL="742950" lvl="1" indent="-285750">
              <a:spcBef>
                <a:spcPct val="20000"/>
              </a:spcBef>
              <a:buFontTx/>
              <a:buChar char="–"/>
            </a:pPr>
            <a:r>
              <a:rPr lang="en-US" sz="2800" dirty="0">
                <a:solidFill>
                  <a:srgbClr val="660066"/>
                </a:solidFill>
                <a:latin typeface="Arial Narrow" charset="0"/>
                <a:ea typeface="ＭＳ Ｐゴシック" charset="-128"/>
              </a:rPr>
              <a:t>When the switch S is closed, the voltage across the resistor at any instant equals that across the capacitor. Thus IR=Q/C.</a:t>
            </a:r>
          </a:p>
        </p:txBody>
      </p:sp>
      <p:graphicFrame>
        <p:nvGraphicFramePr>
          <p:cNvPr id="343051" name="Object 11"/>
          <p:cNvGraphicFramePr>
            <a:graphicFrameLocks noChangeAspect="1"/>
          </p:cNvGraphicFramePr>
          <p:nvPr/>
        </p:nvGraphicFramePr>
        <p:xfrm>
          <a:off x="1114425" y="5338763"/>
          <a:ext cx="1171575" cy="757237"/>
        </p:xfrm>
        <a:graphic>
          <a:graphicData uri="http://schemas.openxmlformats.org/presentationml/2006/ole">
            <mc:AlternateContent xmlns:mc="http://schemas.openxmlformats.org/markup-compatibility/2006">
              <mc:Choice xmlns:v="urn:schemas-microsoft-com:vml" Requires="v">
                <p:oleObj spid="_x0000_s170807" name="Equation" r:id="rId8" imgW="571320" imgH="368280" progId="Equation.DSMT4">
                  <p:embed/>
                </p:oleObj>
              </mc:Choice>
              <mc:Fallback>
                <p:oleObj name="Equation" r:id="rId8" imgW="571320" imgH="368280" progId="Equation.DSMT4">
                  <p:embed/>
                  <p:pic>
                    <p:nvPicPr>
                      <p:cNvPr id="343051"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4425" y="5338763"/>
                        <a:ext cx="1171575" cy="7572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3052" name="Object 12"/>
          <p:cNvGraphicFramePr>
            <a:graphicFrameLocks noChangeAspect="1"/>
          </p:cNvGraphicFramePr>
          <p:nvPr/>
        </p:nvGraphicFramePr>
        <p:xfrm>
          <a:off x="5181600" y="5334000"/>
          <a:ext cx="728663" cy="835025"/>
        </p:xfrm>
        <a:graphic>
          <a:graphicData uri="http://schemas.openxmlformats.org/presentationml/2006/ole">
            <mc:AlternateContent xmlns:mc="http://schemas.openxmlformats.org/markup-compatibility/2006">
              <mc:Choice xmlns:v="urn:schemas-microsoft-com:vml" Requires="v">
                <p:oleObj spid="_x0000_s170808" name="Equation" r:id="rId10" imgW="355320" imgH="406080" progId="Equation.DSMT4">
                  <p:embed/>
                </p:oleObj>
              </mc:Choice>
              <mc:Fallback>
                <p:oleObj name="Equation" r:id="rId10" imgW="355320" imgH="406080" progId="Equation.DSMT4">
                  <p:embed/>
                  <p:pic>
                    <p:nvPicPr>
                      <p:cNvPr id="343052"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1600" y="5334000"/>
                        <a:ext cx="728663" cy="8350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3053" name="AutoShape 13"/>
          <p:cNvSpPr>
            <a:spLocks noChangeArrowheads="1"/>
          </p:cNvSpPr>
          <p:nvPr/>
        </p:nvSpPr>
        <p:spPr bwMode="auto">
          <a:xfrm>
            <a:off x="2998788" y="5426075"/>
            <a:ext cx="2105025" cy="730250"/>
          </a:xfrm>
          <a:prstGeom prst="rightArrow">
            <a:avLst>
              <a:gd name="adj1" fmla="val 50000"/>
              <a:gd name="adj2" fmla="val 7206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Rearrange terms</a:t>
            </a:r>
          </a:p>
        </p:txBody>
      </p:sp>
      <p:graphicFrame>
        <p:nvGraphicFramePr>
          <p:cNvPr id="343054" name="Object 14"/>
          <p:cNvGraphicFramePr>
            <a:graphicFrameLocks noChangeAspect="1"/>
          </p:cNvGraphicFramePr>
          <p:nvPr/>
        </p:nvGraphicFramePr>
        <p:xfrm>
          <a:off x="2301875" y="5334000"/>
          <a:ext cx="365125" cy="757238"/>
        </p:xfrm>
        <a:graphic>
          <a:graphicData uri="http://schemas.openxmlformats.org/presentationml/2006/ole">
            <mc:AlternateContent xmlns:mc="http://schemas.openxmlformats.org/markup-compatibility/2006">
              <mc:Choice xmlns:v="urn:schemas-microsoft-com:vml" Requires="v">
                <p:oleObj spid="_x0000_s170809" name="Equation" r:id="rId12" imgW="177480" imgH="368280" progId="Equation.DSMT4">
                  <p:embed/>
                </p:oleObj>
              </mc:Choice>
              <mc:Fallback>
                <p:oleObj name="Equation" r:id="rId12" imgW="177480" imgH="368280" progId="Equation.DSMT4">
                  <p:embed/>
                  <p:pic>
                    <p:nvPicPr>
                      <p:cNvPr id="343054"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01875" y="5334000"/>
                        <a:ext cx="365125" cy="7572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3055" name="Object 15"/>
          <p:cNvGraphicFramePr>
            <a:graphicFrameLocks noChangeAspect="1"/>
          </p:cNvGraphicFramePr>
          <p:nvPr/>
        </p:nvGraphicFramePr>
        <p:xfrm>
          <a:off x="5949950" y="5340350"/>
          <a:ext cx="755650" cy="755650"/>
        </p:xfrm>
        <a:graphic>
          <a:graphicData uri="http://schemas.openxmlformats.org/presentationml/2006/ole">
            <mc:AlternateContent xmlns:mc="http://schemas.openxmlformats.org/markup-compatibility/2006">
              <mc:Choice xmlns:v="urn:schemas-microsoft-com:vml" Requires="v">
                <p:oleObj spid="_x0000_s170810" name="Equation" r:id="rId14" imgW="368280" imgH="368280" progId="Equation.DSMT4">
                  <p:embed/>
                </p:oleObj>
              </mc:Choice>
              <mc:Fallback>
                <p:oleObj name="Equation" r:id="rId14" imgW="368280" imgH="368280" progId="Equation.DSMT4">
                  <p:embed/>
                  <p:pic>
                    <p:nvPicPr>
                      <p:cNvPr id="343055"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9950" y="5340350"/>
                        <a:ext cx="755650" cy="7556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4364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3050">
                                            <p:txEl>
                                              <p:pRg st="0" end="0"/>
                                            </p:txEl>
                                          </p:spTgt>
                                        </p:tgtEl>
                                        <p:attrNameLst>
                                          <p:attrName>style.visibility</p:attrName>
                                        </p:attrNameLst>
                                      </p:cBhvr>
                                      <p:to>
                                        <p:strVal val="visible"/>
                                      </p:to>
                                    </p:set>
                                    <p:animEffect transition="in" filter="wipe(left)">
                                      <p:cBhvr>
                                        <p:cTn id="7" dur="500"/>
                                        <p:tgtEl>
                                          <p:spTgt spid="3430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43050">
                                            <p:txEl>
                                              <p:pRg st="1" end="1"/>
                                            </p:txEl>
                                          </p:spTgt>
                                        </p:tgtEl>
                                        <p:attrNameLst>
                                          <p:attrName>style.visibility</p:attrName>
                                        </p:attrNameLst>
                                      </p:cBhvr>
                                      <p:to>
                                        <p:strVal val="visible"/>
                                      </p:to>
                                    </p:set>
                                    <p:animEffect transition="in" filter="wipe(left)">
                                      <p:cBhvr>
                                        <p:cTn id="19" dur="500"/>
                                        <p:tgtEl>
                                          <p:spTgt spid="34305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43045">
                                            <p:txEl>
                                              <p:pRg st="0" end="0"/>
                                            </p:txEl>
                                          </p:spTgt>
                                        </p:tgtEl>
                                        <p:attrNameLst>
                                          <p:attrName>style.visibility</p:attrName>
                                        </p:attrNameLst>
                                      </p:cBhvr>
                                      <p:to>
                                        <p:strVal val="visible"/>
                                      </p:to>
                                    </p:set>
                                    <p:animEffect transition="in" filter="wipe(left)">
                                      <p:cBhvr>
                                        <p:cTn id="24" dur="500"/>
                                        <p:tgtEl>
                                          <p:spTgt spid="34304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43045">
                                            <p:txEl>
                                              <p:pRg st="1" end="1"/>
                                            </p:txEl>
                                          </p:spTgt>
                                        </p:tgtEl>
                                        <p:attrNameLst>
                                          <p:attrName>style.visibility</p:attrName>
                                        </p:attrNameLst>
                                      </p:cBhvr>
                                      <p:to>
                                        <p:strVal val="visible"/>
                                      </p:to>
                                    </p:set>
                                    <p:animEffect transition="in" filter="wipe(left)">
                                      <p:cBhvr>
                                        <p:cTn id="29" dur="500"/>
                                        <p:tgtEl>
                                          <p:spTgt spid="34304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43045">
                                            <p:txEl>
                                              <p:pRg st="2" end="2"/>
                                            </p:txEl>
                                          </p:spTgt>
                                        </p:tgtEl>
                                        <p:attrNameLst>
                                          <p:attrName>style.visibility</p:attrName>
                                        </p:attrNameLst>
                                      </p:cBhvr>
                                      <p:to>
                                        <p:strVal val="visible"/>
                                      </p:to>
                                    </p:set>
                                    <p:animEffect transition="in" filter="wipe(left)">
                                      <p:cBhvr>
                                        <p:cTn id="34" dur="500"/>
                                        <p:tgtEl>
                                          <p:spTgt spid="34304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43045">
                                            <p:txEl>
                                              <p:pRg st="3" end="3"/>
                                            </p:txEl>
                                          </p:spTgt>
                                        </p:tgtEl>
                                        <p:attrNameLst>
                                          <p:attrName>style.visibility</p:attrName>
                                        </p:attrNameLst>
                                      </p:cBhvr>
                                      <p:to>
                                        <p:strVal val="visible"/>
                                      </p:to>
                                    </p:set>
                                    <p:animEffect transition="in" filter="wipe(left)">
                                      <p:cBhvr>
                                        <p:cTn id="39" dur="500"/>
                                        <p:tgtEl>
                                          <p:spTgt spid="34304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43051"/>
                                        </p:tgtEl>
                                        <p:attrNameLst>
                                          <p:attrName>style.visibility</p:attrName>
                                        </p:attrNameLst>
                                      </p:cBhvr>
                                      <p:to>
                                        <p:strVal val="visible"/>
                                      </p:to>
                                    </p:set>
                                    <p:animEffect transition="in" filter="wipe(left)">
                                      <p:cBhvr>
                                        <p:cTn id="44" dur="500"/>
                                        <p:tgtEl>
                                          <p:spTgt spid="34305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43054"/>
                                        </p:tgtEl>
                                        <p:attrNameLst>
                                          <p:attrName>style.visibility</p:attrName>
                                        </p:attrNameLst>
                                      </p:cBhvr>
                                      <p:to>
                                        <p:strVal val="visible"/>
                                      </p:to>
                                    </p:set>
                                    <p:animEffect transition="in" filter="wipe(left)">
                                      <p:cBhvr>
                                        <p:cTn id="49" dur="500"/>
                                        <p:tgtEl>
                                          <p:spTgt spid="34305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43053"/>
                                        </p:tgtEl>
                                        <p:attrNameLst>
                                          <p:attrName>style.visibility</p:attrName>
                                        </p:attrNameLst>
                                      </p:cBhvr>
                                      <p:to>
                                        <p:strVal val="visible"/>
                                      </p:to>
                                    </p:set>
                                    <p:animEffect transition="in" filter="wipe(left)">
                                      <p:cBhvr>
                                        <p:cTn id="54" dur="500"/>
                                        <p:tgtEl>
                                          <p:spTgt spid="34305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43052"/>
                                        </p:tgtEl>
                                        <p:attrNameLst>
                                          <p:attrName>style.visibility</p:attrName>
                                        </p:attrNameLst>
                                      </p:cBhvr>
                                      <p:to>
                                        <p:strVal val="visible"/>
                                      </p:to>
                                    </p:set>
                                    <p:animEffect transition="in" filter="wipe(left)">
                                      <p:cBhvr>
                                        <p:cTn id="59" dur="500"/>
                                        <p:tgtEl>
                                          <p:spTgt spid="34305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43055"/>
                                        </p:tgtEl>
                                        <p:attrNameLst>
                                          <p:attrName>style.visibility</p:attrName>
                                        </p:attrNameLst>
                                      </p:cBhvr>
                                      <p:to>
                                        <p:strVal val="visible"/>
                                      </p:to>
                                    </p:set>
                                    <p:animEffect transition="in" filter="wipe(left)">
                                      <p:cBhvr>
                                        <p:cTn id="64" dur="500"/>
                                        <p:tgtEl>
                                          <p:spTgt spid="343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5" grpId="0" build="p"/>
      <p:bldP spid="343050" grpId="0" build="p"/>
      <p:bldP spid="3430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a:t>Tuesday, June 25, 2019</a:t>
            </a:r>
          </a:p>
        </p:txBody>
      </p:sp>
      <p:sp>
        <p:nvSpPr>
          <p:cNvPr id="21" name="Footer Placeholder 4"/>
          <p:cNvSpPr>
            <a:spLocks noGrp="1"/>
          </p:cNvSpPr>
          <p:nvPr>
            <p:ph type="ftr" sz="quarter" idx="11"/>
          </p:nvPr>
        </p:nvSpPr>
        <p:spPr/>
        <p:txBody>
          <a:bodyPr/>
          <a:lstStyle/>
          <a:p>
            <a:r>
              <a:rPr lang="de-DE"/>
              <a:t>PHYS 1444-001, Summer 2019             Dr. Jaehoon Yu</a:t>
            </a:r>
            <a:endParaRPr lang="en-US"/>
          </a:p>
        </p:txBody>
      </p:sp>
      <p:sp>
        <p:nvSpPr>
          <p:cNvPr id="22" name="Slide Number Placeholder 5"/>
          <p:cNvSpPr>
            <a:spLocks noGrp="1"/>
          </p:cNvSpPr>
          <p:nvPr>
            <p:ph type="sldNum" sz="quarter" idx="12"/>
          </p:nvPr>
        </p:nvSpPr>
        <p:spPr/>
        <p:txBody>
          <a:bodyPr/>
          <a:lstStyle/>
          <a:p>
            <a:fld id="{FEE9D4CA-406F-DC4C-B0CF-5F5D38D9E15A}" type="slidenum">
              <a:rPr lang="en-US"/>
              <a:pPr/>
              <a:t>16</a:t>
            </a:fld>
            <a:endParaRPr lang="en-US"/>
          </a:p>
        </p:txBody>
      </p:sp>
      <p:sp>
        <p:nvSpPr>
          <p:cNvPr id="344066" name="Rectangle 2"/>
          <p:cNvSpPr>
            <a:spLocks noGrp="1" noChangeArrowheads="1"/>
          </p:cNvSpPr>
          <p:nvPr>
            <p:ph type="body" idx="1"/>
          </p:nvPr>
        </p:nvSpPr>
        <p:spPr>
          <a:xfrm>
            <a:off x="152400" y="685800"/>
            <a:ext cx="8458200" cy="5715000"/>
          </a:xfrm>
        </p:spPr>
        <p:txBody>
          <a:bodyPr/>
          <a:lstStyle/>
          <a:p>
            <a:pPr lvl="1">
              <a:lnSpc>
                <a:spcPct val="90000"/>
              </a:lnSpc>
            </a:pPr>
            <a:r>
              <a:rPr lang="en-US" dirty="0"/>
              <a:t>Now, let’s integrate from </a:t>
            </a:r>
            <a:r>
              <a:rPr lang="en-US" dirty="0" err="1"/>
              <a:t>t</a:t>
            </a:r>
            <a:r>
              <a:rPr lang="en-US" dirty="0"/>
              <a:t>=0 when the charge is Q</a:t>
            </a:r>
            <a:r>
              <a:rPr lang="en-US" baseline="-25000" dirty="0"/>
              <a:t>0</a:t>
            </a:r>
            <a:r>
              <a:rPr lang="en-US" dirty="0"/>
              <a:t> to </a:t>
            </a:r>
            <a:r>
              <a:rPr lang="en-US" dirty="0" err="1"/>
              <a:t>t</a:t>
            </a:r>
            <a:r>
              <a:rPr lang="en-US" dirty="0"/>
              <a:t> when the charge is Q</a:t>
            </a:r>
          </a:p>
          <a:p>
            <a:pPr lvl="1">
              <a:lnSpc>
                <a:spcPct val="90000"/>
              </a:lnSpc>
            </a:pPr>
            <a:endParaRPr lang="en-US" dirty="0"/>
          </a:p>
          <a:p>
            <a:pPr lvl="1">
              <a:lnSpc>
                <a:spcPct val="90000"/>
              </a:lnSpc>
            </a:pPr>
            <a:r>
              <a:rPr lang="en-US" dirty="0"/>
              <a:t>The result is</a:t>
            </a:r>
          </a:p>
          <a:p>
            <a:pPr lvl="1">
              <a:lnSpc>
                <a:spcPct val="90000"/>
              </a:lnSpc>
            </a:pPr>
            <a:r>
              <a:rPr lang="en-US" dirty="0"/>
              <a:t>Thus, we obtain</a:t>
            </a:r>
          </a:p>
          <a:p>
            <a:pPr lvl="1">
              <a:lnSpc>
                <a:spcPct val="90000"/>
              </a:lnSpc>
            </a:pPr>
            <a:endParaRPr lang="en-US" dirty="0"/>
          </a:p>
          <a:p>
            <a:pPr lvl="1">
              <a:lnSpc>
                <a:spcPct val="90000"/>
              </a:lnSpc>
            </a:pPr>
            <a:r>
              <a:rPr lang="en-US" dirty="0"/>
              <a:t>What does this tell you about the charge on the capacitor?</a:t>
            </a:r>
          </a:p>
          <a:p>
            <a:pPr lvl="2">
              <a:lnSpc>
                <a:spcPct val="90000"/>
              </a:lnSpc>
            </a:pPr>
            <a:r>
              <a:rPr lang="en-US" dirty="0"/>
              <a:t>It decreases exponentially w/ time at the time constant RC</a:t>
            </a:r>
          </a:p>
          <a:p>
            <a:pPr lvl="2">
              <a:lnSpc>
                <a:spcPct val="90000"/>
              </a:lnSpc>
            </a:pPr>
            <a:r>
              <a:rPr lang="en-US" dirty="0"/>
              <a:t>Just like the case of charging</a:t>
            </a:r>
          </a:p>
          <a:p>
            <a:pPr lvl="1">
              <a:lnSpc>
                <a:spcPct val="90000"/>
              </a:lnSpc>
            </a:pPr>
            <a:r>
              <a:rPr lang="en-US" dirty="0"/>
              <a:t>The current is:</a:t>
            </a:r>
          </a:p>
          <a:p>
            <a:pPr lvl="1">
              <a:lnSpc>
                <a:spcPct val="90000"/>
              </a:lnSpc>
            </a:pPr>
            <a:endParaRPr lang="en-US" dirty="0"/>
          </a:p>
          <a:p>
            <a:pPr lvl="2">
              <a:lnSpc>
                <a:spcPct val="90000"/>
              </a:lnSpc>
            </a:pPr>
            <a:r>
              <a:rPr lang="en-US" dirty="0"/>
              <a:t>The current also decreases exponentially w/ time w/ the time constant RC</a:t>
            </a:r>
          </a:p>
        </p:txBody>
      </p:sp>
      <p:sp>
        <p:nvSpPr>
          <p:cNvPr id="344067" name="Rectangle 3"/>
          <p:cNvSpPr>
            <a:spLocks noGrp="1" noChangeArrowheads="1"/>
          </p:cNvSpPr>
          <p:nvPr>
            <p:ph type="title"/>
          </p:nvPr>
        </p:nvSpPr>
        <p:spPr>
          <a:xfrm>
            <a:off x="381000" y="76200"/>
            <a:ext cx="8534400" cy="609600"/>
          </a:xfrm>
        </p:spPr>
        <p:txBody>
          <a:bodyPr/>
          <a:lstStyle/>
          <a:p>
            <a:r>
              <a:rPr lang="en-US"/>
              <a:t> Discharging RC Circuits</a:t>
            </a:r>
          </a:p>
        </p:txBody>
      </p:sp>
      <p:graphicFrame>
        <p:nvGraphicFramePr>
          <p:cNvPr id="344068"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6802" name="Equation" r:id="rId3" imgW="914400" imgH="190080" progId="Equation.DSMT4">
                  <p:embed/>
                </p:oleObj>
              </mc:Choice>
              <mc:Fallback>
                <p:oleObj name="Equation" r:id="rId3" imgW="914400" imgH="190080" progId="Equation.DSMT4">
                  <p:embed/>
                  <p:pic>
                    <p:nvPicPr>
                      <p:cNvPr id="34406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4069"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6803" name="Equation" r:id="rId5" imgW="914400" imgH="190080" progId="Equation.DSMT4">
                  <p:embed/>
                </p:oleObj>
              </mc:Choice>
              <mc:Fallback>
                <p:oleObj name="Equation" r:id="rId5" imgW="914400" imgH="190080" progId="Equation.DSMT4">
                  <p:embed/>
                  <p:pic>
                    <p:nvPicPr>
                      <p:cNvPr id="34406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4070"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6804" name="Equation" r:id="rId6" imgW="914400" imgH="190080" progId="Equation.DSMT4">
                  <p:embed/>
                </p:oleObj>
              </mc:Choice>
              <mc:Fallback>
                <p:oleObj name="Equation" r:id="rId6" imgW="914400" imgH="190080" progId="Equation.DSMT4">
                  <p:embed/>
                  <p:pic>
                    <p:nvPicPr>
                      <p:cNvPr id="34407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4071" name="Object 7"/>
          <p:cNvGraphicFramePr>
            <a:graphicFrameLocks noChangeAspect="1"/>
          </p:cNvGraphicFramePr>
          <p:nvPr/>
        </p:nvGraphicFramePr>
        <p:xfrm>
          <a:off x="4038600" y="990600"/>
          <a:ext cx="1271588" cy="969963"/>
        </p:xfrm>
        <a:graphic>
          <a:graphicData uri="http://schemas.openxmlformats.org/presentationml/2006/ole">
            <mc:AlternateContent xmlns:mc="http://schemas.openxmlformats.org/markup-compatibility/2006">
              <mc:Choice xmlns:v="urn:schemas-microsoft-com:vml" Requires="v">
                <p:oleObj spid="_x0000_s226805" name="Equation" r:id="rId7" imgW="533160" imgH="406080" progId="Equation.DSMT4">
                  <p:embed/>
                </p:oleObj>
              </mc:Choice>
              <mc:Fallback>
                <p:oleObj name="Equation" r:id="rId7" imgW="533160" imgH="406080" progId="Equation.DSMT4">
                  <p:embed/>
                  <p:pic>
                    <p:nvPicPr>
                      <p:cNvPr id="344071"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990600"/>
                        <a:ext cx="1271588" cy="9699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4072" name="Object 8"/>
          <p:cNvGraphicFramePr>
            <a:graphicFrameLocks noChangeAspect="1"/>
          </p:cNvGraphicFramePr>
          <p:nvPr/>
        </p:nvGraphicFramePr>
        <p:xfrm>
          <a:off x="2870200" y="1946275"/>
          <a:ext cx="1092200" cy="600075"/>
        </p:xfrm>
        <a:graphic>
          <a:graphicData uri="http://schemas.openxmlformats.org/presentationml/2006/ole">
            <mc:AlternateContent xmlns:mc="http://schemas.openxmlformats.org/markup-compatibility/2006">
              <mc:Choice xmlns:v="urn:schemas-microsoft-com:vml" Requires="v">
                <p:oleObj spid="_x0000_s226806" name="Equation" r:id="rId9" imgW="533160" imgH="291960" progId="Equation.DSMT4">
                  <p:embed/>
                </p:oleObj>
              </mc:Choice>
              <mc:Fallback>
                <p:oleObj name="Equation" r:id="rId9" imgW="533160" imgH="291960" progId="Equation.DSMT4">
                  <p:embed/>
                  <p:pic>
                    <p:nvPicPr>
                      <p:cNvPr id="344072"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200" y="1946275"/>
                        <a:ext cx="1092200" cy="6000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4073" name="Object 9"/>
          <p:cNvGraphicFramePr>
            <a:graphicFrameLocks noChangeAspect="1"/>
          </p:cNvGraphicFramePr>
          <p:nvPr/>
        </p:nvGraphicFramePr>
        <p:xfrm>
          <a:off x="3276600" y="2743200"/>
          <a:ext cx="2514600" cy="666750"/>
        </p:xfrm>
        <a:graphic>
          <a:graphicData uri="http://schemas.openxmlformats.org/presentationml/2006/ole">
            <mc:AlternateContent xmlns:mc="http://schemas.openxmlformats.org/markup-compatibility/2006">
              <mc:Choice xmlns:v="urn:schemas-microsoft-com:vml" Requires="v">
                <p:oleObj spid="_x0000_s226807" name="Equation" r:id="rId11" imgW="914400" imgH="241200" progId="Equation.DSMT4">
                  <p:embed/>
                </p:oleObj>
              </mc:Choice>
              <mc:Fallback>
                <p:oleObj name="Equation" r:id="rId11" imgW="914400" imgH="241200" progId="Equation.DSMT4">
                  <p:embed/>
                  <p:pic>
                    <p:nvPicPr>
                      <p:cNvPr id="344073"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6600" y="2743200"/>
                        <a:ext cx="2514600" cy="6667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44074" name="Object 10"/>
          <p:cNvGraphicFramePr>
            <a:graphicFrameLocks noChangeAspect="1"/>
          </p:cNvGraphicFramePr>
          <p:nvPr/>
        </p:nvGraphicFramePr>
        <p:xfrm>
          <a:off x="2960688" y="4945063"/>
          <a:ext cx="468312" cy="314325"/>
        </p:xfrm>
        <a:graphic>
          <a:graphicData uri="http://schemas.openxmlformats.org/presentationml/2006/ole">
            <mc:AlternateContent xmlns:mc="http://schemas.openxmlformats.org/markup-compatibility/2006">
              <mc:Choice xmlns:v="urn:schemas-microsoft-com:vml" Requires="v">
                <p:oleObj spid="_x0000_s226808" name="Equation" r:id="rId13" imgW="228600" imgH="152280" progId="Equation.DSMT4">
                  <p:embed/>
                </p:oleObj>
              </mc:Choice>
              <mc:Fallback>
                <p:oleObj name="Equation" r:id="rId13" imgW="228600" imgH="152280" progId="Equation.DSMT4">
                  <p:embed/>
                  <p:pic>
                    <p:nvPicPr>
                      <p:cNvPr id="344074"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60688" y="4945063"/>
                        <a:ext cx="468312" cy="314325"/>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44075" name="Object 11"/>
          <p:cNvGraphicFramePr>
            <a:graphicFrameLocks noChangeAspect="1"/>
          </p:cNvGraphicFramePr>
          <p:nvPr/>
        </p:nvGraphicFramePr>
        <p:xfrm>
          <a:off x="5864225" y="4857750"/>
          <a:ext cx="1908175" cy="552450"/>
        </p:xfrm>
        <a:graphic>
          <a:graphicData uri="http://schemas.openxmlformats.org/presentationml/2006/ole">
            <mc:AlternateContent xmlns:mc="http://schemas.openxmlformats.org/markup-compatibility/2006">
              <mc:Choice xmlns:v="urn:schemas-microsoft-com:vml" Requires="v">
                <p:oleObj spid="_x0000_s226809" name="Equation" r:id="rId15" imgW="838080" imgH="241200" progId="Equation.DSMT4">
                  <p:embed/>
                </p:oleObj>
              </mc:Choice>
              <mc:Fallback>
                <p:oleObj name="Equation" r:id="rId15" imgW="838080" imgH="241200" progId="Equation.DSMT4">
                  <p:embed/>
                  <p:pic>
                    <p:nvPicPr>
                      <p:cNvPr id="344075"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64225" y="4857750"/>
                        <a:ext cx="1908175" cy="552450"/>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44076" name="Oval 12"/>
          <p:cNvSpPr>
            <a:spLocks noChangeArrowheads="1"/>
          </p:cNvSpPr>
          <p:nvPr/>
        </p:nvSpPr>
        <p:spPr bwMode="auto">
          <a:xfrm>
            <a:off x="4267200" y="4724400"/>
            <a:ext cx="533400" cy="838200"/>
          </a:xfrm>
          <a:prstGeom prst="ellipse">
            <a:avLst/>
          </a:prstGeom>
          <a:noFill/>
          <a:ln w="38100">
            <a:solidFill>
              <a:srgbClr val="CC0000"/>
            </a:solidFill>
            <a:round/>
            <a:headEnd/>
            <a:tailEnd/>
          </a:ln>
          <a:effectLst/>
        </p:spPr>
        <p:txBody>
          <a:bodyPr anchor="ctr">
            <a:prstTxWarp prst="textNoShape">
              <a:avLst/>
            </a:prstTxWarp>
            <a:spAutoFit/>
          </a:bodyPr>
          <a:lstStyle/>
          <a:p>
            <a:endParaRPr lang="en-US"/>
          </a:p>
        </p:txBody>
      </p:sp>
      <p:graphicFrame>
        <p:nvGraphicFramePr>
          <p:cNvPr id="344077" name="Object 13"/>
          <p:cNvGraphicFramePr>
            <a:graphicFrameLocks noChangeAspect="1"/>
          </p:cNvGraphicFramePr>
          <p:nvPr/>
        </p:nvGraphicFramePr>
        <p:xfrm>
          <a:off x="3962400" y="1828800"/>
          <a:ext cx="962025" cy="835025"/>
        </p:xfrm>
        <a:graphic>
          <a:graphicData uri="http://schemas.openxmlformats.org/presentationml/2006/ole">
            <mc:AlternateContent xmlns:mc="http://schemas.openxmlformats.org/markup-compatibility/2006">
              <mc:Choice xmlns:v="urn:schemas-microsoft-com:vml" Requires="v">
                <p:oleObj spid="_x0000_s226810" name="Equation" r:id="rId17" imgW="469800" imgH="406080" progId="Equation.DSMT4">
                  <p:embed/>
                </p:oleObj>
              </mc:Choice>
              <mc:Fallback>
                <p:oleObj name="Equation" r:id="rId17" imgW="469800" imgH="406080" progId="Equation.DSMT4">
                  <p:embed/>
                  <p:pic>
                    <p:nvPicPr>
                      <p:cNvPr id="344077"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62400" y="1828800"/>
                        <a:ext cx="962025" cy="8350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4078" name="Object 14"/>
          <p:cNvGraphicFramePr>
            <a:graphicFrameLocks noChangeAspect="1"/>
          </p:cNvGraphicFramePr>
          <p:nvPr/>
        </p:nvGraphicFramePr>
        <p:xfrm>
          <a:off x="4884738" y="1833563"/>
          <a:ext cx="754062" cy="757237"/>
        </p:xfrm>
        <a:graphic>
          <a:graphicData uri="http://schemas.openxmlformats.org/presentationml/2006/ole">
            <mc:AlternateContent xmlns:mc="http://schemas.openxmlformats.org/markup-compatibility/2006">
              <mc:Choice xmlns:v="urn:schemas-microsoft-com:vml" Requires="v">
                <p:oleObj spid="_x0000_s226811" name="Equation" r:id="rId19" imgW="368280" imgH="368280" progId="Equation.DSMT4">
                  <p:embed/>
                </p:oleObj>
              </mc:Choice>
              <mc:Fallback>
                <p:oleObj name="Equation" r:id="rId19" imgW="368280" imgH="368280" progId="Equation.DSMT4">
                  <p:embed/>
                  <p:pic>
                    <p:nvPicPr>
                      <p:cNvPr id="344078" name="Object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84738" y="1833563"/>
                        <a:ext cx="754062" cy="7572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4079" name="Object 15"/>
          <p:cNvGraphicFramePr>
            <a:graphicFrameLocks noChangeAspect="1"/>
          </p:cNvGraphicFramePr>
          <p:nvPr/>
        </p:nvGraphicFramePr>
        <p:xfrm>
          <a:off x="3405188" y="4724400"/>
          <a:ext cx="938212" cy="757238"/>
        </p:xfrm>
        <a:graphic>
          <a:graphicData uri="http://schemas.openxmlformats.org/presentationml/2006/ole">
            <mc:AlternateContent xmlns:mc="http://schemas.openxmlformats.org/markup-compatibility/2006">
              <mc:Choice xmlns:v="urn:schemas-microsoft-com:vml" Requires="v">
                <p:oleObj spid="_x0000_s226812" name="Equation" r:id="rId21" imgW="457200" imgH="368280" progId="Equation.DSMT4">
                  <p:embed/>
                </p:oleObj>
              </mc:Choice>
              <mc:Fallback>
                <p:oleObj name="Equation" r:id="rId21" imgW="457200" imgH="368280" progId="Equation.DSMT4">
                  <p:embed/>
                  <p:pic>
                    <p:nvPicPr>
                      <p:cNvPr id="344079" name="Object 1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05188" y="4724400"/>
                        <a:ext cx="938212" cy="757238"/>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44080" name="Object 16"/>
          <p:cNvGraphicFramePr>
            <a:graphicFrameLocks noChangeAspect="1"/>
          </p:cNvGraphicFramePr>
          <p:nvPr/>
        </p:nvGraphicFramePr>
        <p:xfrm>
          <a:off x="4287838" y="4724400"/>
          <a:ext cx="1198562" cy="757238"/>
        </p:xfrm>
        <a:graphic>
          <a:graphicData uri="http://schemas.openxmlformats.org/presentationml/2006/ole">
            <mc:AlternateContent xmlns:mc="http://schemas.openxmlformats.org/markup-compatibility/2006">
              <mc:Choice xmlns:v="urn:schemas-microsoft-com:vml" Requires="v">
                <p:oleObj spid="_x0000_s226813" name="Equation" r:id="rId23" imgW="583920" imgH="368280" progId="Equation.DSMT4">
                  <p:embed/>
                </p:oleObj>
              </mc:Choice>
              <mc:Fallback>
                <p:oleObj name="Equation" r:id="rId23" imgW="583920" imgH="368280" progId="Equation.DSMT4">
                  <p:embed/>
                  <p:pic>
                    <p:nvPicPr>
                      <p:cNvPr id="344080" name="Object 1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287838" y="4724400"/>
                        <a:ext cx="1198562" cy="757238"/>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44081" name="Text Box 17"/>
          <p:cNvSpPr txBox="1">
            <a:spLocks noChangeArrowheads="1"/>
          </p:cNvSpPr>
          <p:nvPr/>
        </p:nvSpPr>
        <p:spPr bwMode="auto">
          <a:xfrm>
            <a:off x="5410200" y="4341813"/>
            <a:ext cx="1246188" cy="365125"/>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What is this?</a:t>
            </a:r>
          </a:p>
        </p:txBody>
      </p:sp>
      <p:cxnSp>
        <p:nvCxnSpPr>
          <p:cNvPr id="344082" name="AutoShape 18"/>
          <p:cNvCxnSpPr>
            <a:cxnSpLocks noChangeShapeType="1"/>
            <a:stCxn id="344081" idx="1"/>
            <a:endCxn id="344076" idx="0"/>
          </p:cNvCxnSpPr>
          <p:nvPr/>
        </p:nvCxnSpPr>
        <p:spPr bwMode="auto">
          <a:xfrm rot="10800000" flipV="1">
            <a:off x="4533900" y="4524376"/>
            <a:ext cx="876300" cy="200024"/>
          </a:xfrm>
          <a:prstGeom prst="curvedConnector2">
            <a:avLst/>
          </a:prstGeom>
          <a:noFill/>
          <a:ln w="28575">
            <a:solidFill>
              <a:srgbClr val="CC0000"/>
            </a:solidFill>
            <a:round/>
            <a:headEnd/>
            <a:tailEnd type="triangle" w="med" len="med"/>
          </a:ln>
          <a:effectLst/>
        </p:spPr>
      </p:cxnSp>
      <p:graphicFrame>
        <p:nvGraphicFramePr>
          <p:cNvPr id="344083" name="Object 19"/>
          <p:cNvGraphicFramePr>
            <a:graphicFrameLocks noChangeAspect="1"/>
          </p:cNvGraphicFramePr>
          <p:nvPr/>
        </p:nvGraphicFramePr>
        <p:xfrm>
          <a:off x="5205413" y="990600"/>
          <a:ext cx="1119187" cy="879475"/>
        </p:xfrm>
        <a:graphic>
          <a:graphicData uri="http://schemas.openxmlformats.org/presentationml/2006/ole">
            <mc:AlternateContent xmlns:mc="http://schemas.openxmlformats.org/markup-compatibility/2006">
              <mc:Choice xmlns:v="urn:schemas-microsoft-com:vml" Requires="v">
                <p:oleObj spid="_x0000_s226814" name="Equation" r:id="rId25" imgW="469800" imgH="368280" progId="Equation.DSMT4">
                  <p:embed/>
                </p:oleObj>
              </mc:Choice>
              <mc:Fallback>
                <p:oleObj name="Equation" r:id="rId25" imgW="469800" imgH="368280" progId="Equation.DSMT4">
                  <p:embed/>
                  <p:pic>
                    <p:nvPicPr>
                      <p:cNvPr id="344083" name="Object 1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05413" y="990600"/>
                        <a:ext cx="1119187" cy="879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1477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4066">
                                            <p:txEl>
                                              <p:pRg st="0" end="0"/>
                                            </p:txEl>
                                          </p:spTgt>
                                        </p:tgtEl>
                                        <p:attrNameLst>
                                          <p:attrName>style.visibility</p:attrName>
                                        </p:attrNameLst>
                                      </p:cBhvr>
                                      <p:to>
                                        <p:strVal val="visible"/>
                                      </p:to>
                                    </p:set>
                                    <p:animEffect transition="in" filter="wipe(left)">
                                      <p:cBhvr>
                                        <p:cTn id="7" dur="500"/>
                                        <p:tgtEl>
                                          <p:spTgt spid="3440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4071"/>
                                        </p:tgtEl>
                                        <p:attrNameLst>
                                          <p:attrName>style.visibility</p:attrName>
                                        </p:attrNameLst>
                                      </p:cBhvr>
                                      <p:to>
                                        <p:strVal val="visible"/>
                                      </p:to>
                                    </p:set>
                                    <p:animEffect transition="in" filter="wipe(left)">
                                      <p:cBhvr>
                                        <p:cTn id="12" dur="500"/>
                                        <p:tgtEl>
                                          <p:spTgt spid="3440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4083"/>
                                        </p:tgtEl>
                                        <p:attrNameLst>
                                          <p:attrName>style.visibility</p:attrName>
                                        </p:attrNameLst>
                                      </p:cBhvr>
                                      <p:to>
                                        <p:strVal val="visible"/>
                                      </p:to>
                                    </p:set>
                                    <p:animEffect transition="in" filter="wipe(left)">
                                      <p:cBhvr>
                                        <p:cTn id="17" dur="500"/>
                                        <p:tgtEl>
                                          <p:spTgt spid="34408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44066">
                                            <p:txEl>
                                              <p:pRg st="2" end="2"/>
                                            </p:txEl>
                                          </p:spTgt>
                                        </p:tgtEl>
                                        <p:attrNameLst>
                                          <p:attrName>style.visibility</p:attrName>
                                        </p:attrNameLst>
                                      </p:cBhvr>
                                      <p:to>
                                        <p:strVal val="visible"/>
                                      </p:to>
                                    </p:set>
                                    <p:animEffect transition="in" filter="wipe(left)">
                                      <p:cBhvr>
                                        <p:cTn id="22" dur="500"/>
                                        <p:tgtEl>
                                          <p:spTgt spid="34406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4072"/>
                                        </p:tgtEl>
                                        <p:attrNameLst>
                                          <p:attrName>style.visibility</p:attrName>
                                        </p:attrNameLst>
                                      </p:cBhvr>
                                      <p:to>
                                        <p:strVal val="visible"/>
                                      </p:to>
                                    </p:set>
                                    <p:animEffect transition="in" filter="wipe(left)">
                                      <p:cBhvr>
                                        <p:cTn id="27" dur="500"/>
                                        <p:tgtEl>
                                          <p:spTgt spid="3440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44077"/>
                                        </p:tgtEl>
                                        <p:attrNameLst>
                                          <p:attrName>style.visibility</p:attrName>
                                        </p:attrNameLst>
                                      </p:cBhvr>
                                      <p:to>
                                        <p:strVal val="visible"/>
                                      </p:to>
                                    </p:set>
                                    <p:animEffect transition="in" filter="wipe(left)">
                                      <p:cBhvr>
                                        <p:cTn id="32" dur="500"/>
                                        <p:tgtEl>
                                          <p:spTgt spid="34407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44078"/>
                                        </p:tgtEl>
                                        <p:attrNameLst>
                                          <p:attrName>style.visibility</p:attrName>
                                        </p:attrNameLst>
                                      </p:cBhvr>
                                      <p:to>
                                        <p:strVal val="visible"/>
                                      </p:to>
                                    </p:set>
                                    <p:animEffect transition="in" filter="wipe(left)">
                                      <p:cBhvr>
                                        <p:cTn id="37" dur="500"/>
                                        <p:tgtEl>
                                          <p:spTgt spid="34407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44066">
                                            <p:txEl>
                                              <p:pRg st="3" end="3"/>
                                            </p:txEl>
                                          </p:spTgt>
                                        </p:tgtEl>
                                        <p:attrNameLst>
                                          <p:attrName>style.visibility</p:attrName>
                                        </p:attrNameLst>
                                      </p:cBhvr>
                                      <p:to>
                                        <p:strVal val="visible"/>
                                      </p:to>
                                    </p:set>
                                    <p:animEffect transition="in" filter="wipe(left)">
                                      <p:cBhvr>
                                        <p:cTn id="42" dur="500"/>
                                        <p:tgtEl>
                                          <p:spTgt spid="34406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44073"/>
                                        </p:tgtEl>
                                        <p:attrNameLst>
                                          <p:attrName>style.visibility</p:attrName>
                                        </p:attrNameLst>
                                      </p:cBhvr>
                                      <p:to>
                                        <p:strVal val="visible"/>
                                      </p:to>
                                    </p:set>
                                    <p:animEffect transition="in" filter="wipe(left)">
                                      <p:cBhvr>
                                        <p:cTn id="47" dur="500"/>
                                        <p:tgtEl>
                                          <p:spTgt spid="34407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44066">
                                            <p:txEl>
                                              <p:pRg st="5" end="5"/>
                                            </p:txEl>
                                          </p:spTgt>
                                        </p:tgtEl>
                                        <p:attrNameLst>
                                          <p:attrName>style.visibility</p:attrName>
                                        </p:attrNameLst>
                                      </p:cBhvr>
                                      <p:to>
                                        <p:strVal val="visible"/>
                                      </p:to>
                                    </p:set>
                                    <p:animEffect transition="in" filter="wipe(left)">
                                      <p:cBhvr>
                                        <p:cTn id="52" dur="500"/>
                                        <p:tgtEl>
                                          <p:spTgt spid="34406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44066">
                                            <p:txEl>
                                              <p:pRg st="6" end="6"/>
                                            </p:txEl>
                                          </p:spTgt>
                                        </p:tgtEl>
                                        <p:attrNameLst>
                                          <p:attrName>style.visibility</p:attrName>
                                        </p:attrNameLst>
                                      </p:cBhvr>
                                      <p:to>
                                        <p:strVal val="visible"/>
                                      </p:to>
                                    </p:set>
                                    <p:animEffect transition="in" filter="wipe(left)">
                                      <p:cBhvr>
                                        <p:cTn id="57" dur="500"/>
                                        <p:tgtEl>
                                          <p:spTgt spid="34406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44066">
                                            <p:txEl>
                                              <p:pRg st="7" end="7"/>
                                            </p:txEl>
                                          </p:spTgt>
                                        </p:tgtEl>
                                        <p:attrNameLst>
                                          <p:attrName>style.visibility</p:attrName>
                                        </p:attrNameLst>
                                      </p:cBhvr>
                                      <p:to>
                                        <p:strVal val="visible"/>
                                      </p:to>
                                    </p:set>
                                    <p:animEffect transition="in" filter="wipe(left)">
                                      <p:cBhvr>
                                        <p:cTn id="62" dur="500"/>
                                        <p:tgtEl>
                                          <p:spTgt spid="344066">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44066">
                                            <p:txEl>
                                              <p:pRg st="8" end="8"/>
                                            </p:txEl>
                                          </p:spTgt>
                                        </p:tgtEl>
                                        <p:attrNameLst>
                                          <p:attrName>style.visibility</p:attrName>
                                        </p:attrNameLst>
                                      </p:cBhvr>
                                      <p:to>
                                        <p:strVal val="visible"/>
                                      </p:to>
                                    </p:set>
                                    <p:animEffect transition="in" filter="wipe(left)">
                                      <p:cBhvr>
                                        <p:cTn id="67" dur="500"/>
                                        <p:tgtEl>
                                          <p:spTgt spid="344066">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44074"/>
                                        </p:tgtEl>
                                        <p:attrNameLst>
                                          <p:attrName>style.visibility</p:attrName>
                                        </p:attrNameLst>
                                      </p:cBhvr>
                                      <p:to>
                                        <p:strVal val="visible"/>
                                      </p:to>
                                    </p:set>
                                    <p:animEffect transition="in" filter="wipe(left)">
                                      <p:cBhvr>
                                        <p:cTn id="72" dur="500"/>
                                        <p:tgtEl>
                                          <p:spTgt spid="34407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44079"/>
                                        </p:tgtEl>
                                        <p:attrNameLst>
                                          <p:attrName>style.visibility</p:attrName>
                                        </p:attrNameLst>
                                      </p:cBhvr>
                                      <p:to>
                                        <p:strVal val="visible"/>
                                      </p:to>
                                    </p:set>
                                    <p:animEffect transition="in" filter="wipe(left)">
                                      <p:cBhvr>
                                        <p:cTn id="77" dur="500"/>
                                        <p:tgtEl>
                                          <p:spTgt spid="34407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344080"/>
                                        </p:tgtEl>
                                        <p:attrNameLst>
                                          <p:attrName>style.visibility</p:attrName>
                                        </p:attrNameLst>
                                      </p:cBhvr>
                                      <p:to>
                                        <p:strVal val="visible"/>
                                      </p:to>
                                    </p:set>
                                    <p:animEffect transition="in" filter="wipe(left)">
                                      <p:cBhvr>
                                        <p:cTn id="82" dur="500"/>
                                        <p:tgtEl>
                                          <p:spTgt spid="34408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344081"/>
                                        </p:tgtEl>
                                        <p:attrNameLst>
                                          <p:attrName>style.visibility</p:attrName>
                                        </p:attrNameLst>
                                      </p:cBhvr>
                                      <p:to>
                                        <p:strVal val="visible"/>
                                      </p:to>
                                    </p:set>
                                    <p:animEffect transition="in" filter="wipe(left)">
                                      <p:cBhvr>
                                        <p:cTn id="87" dur="500"/>
                                        <p:tgtEl>
                                          <p:spTgt spid="344081"/>
                                        </p:tgtEl>
                                      </p:cBhvr>
                                    </p:animEffect>
                                  </p:childTnLst>
                                </p:cTn>
                              </p:par>
                            </p:childTnLst>
                          </p:cTn>
                        </p:par>
                        <p:par>
                          <p:cTn id="88" fill="hold">
                            <p:stCondLst>
                              <p:cond delay="650"/>
                            </p:stCondLst>
                            <p:childTnLst>
                              <p:par>
                                <p:cTn id="89" presetID="22" presetClass="entr" presetSubtype="2" fill="hold" nodeType="afterEffect">
                                  <p:stCondLst>
                                    <p:cond delay="0"/>
                                  </p:stCondLst>
                                  <p:childTnLst>
                                    <p:set>
                                      <p:cBhvr>
                                        <p:cTn id="90" dur="1" fill="hold">
                                          <p:stCondLst>
                                            <p:cond delay="0"/>
                                          </p:stCondLst>
                                        </p:cTn>
                                        <p:tgtEl>
                                          <p:spTgt spid="344082"/>
                                        </p:tgtEl>
                                        <p:attrNameLst>
                                          <p:attrName>style.visibility</p:attrName>
                                        </p:attrNameLst>
                                      </p:cBhvr>
                                      <p:to>
                                        <p:strVal val="visible"/>
                                      </p:to>
                                    </p:set>
                                    <p:animEffect transition="in" filter="wipe(right)">
                                      <p:cBhvr>
                                        <p:cTn id="91" dur="500"/>
                                        <p:tgtEl>
                                          <p:spTgt spid="344082"/>
                                        </p:tgtEl>
                                      </p:cBhvr>
                                    </p:animEffect>
                                  </p:childTnLst>
                                </p:cTn>
                              </p:par>
                            </p:childTnLst>
                          </p:cTn>
                        </p:par>
                        <p:par>
                          <p:cTn id="92" fill="hold">
                            <p:stCondLst>
                              <p:cond delay="1150"/>
                            </p:stCondLst>
                            <p:childTnLst>
                              <p:par>
                                <p:cTn id="93" presetID="53" presetClass="entr" presetSubtype="0" fill="hold" grpId="0" nodeType="afterEffect">
                                  <p:stCondLst>
                                    <p:cond delay="0"/>
                                  </p:stCondLst>
                                  <p:childTnLst>
                                    <p:set>
                                      <p:cBhvr>
                                        <p:cTn id="94" dur="1" fill="hold">
                                          <p:stCondLst>
                                            <p:cond delay="0"/>
                                          </p:stCondLst>
                                        </p:cTn>
                                        <p:tgtEl>
                                          <p:spTgt spid="344076"/>
                                        </p:tgtEl>
                                        <p:attrNameLst>
                                          <p:attrName>style.visibility</p:attrName>
                                        </p:attrNameLst>
                                      </p:cBhvr>
                                      <p:to>
                                        <p:strVal val="visible"/>
                                      </p:to>
                                    </p:set>
                                    <p:anim calcmode="lin" valueType="num">
                                      <p:cBhvr>
                                        <p:cTn id="95" dur="500" fill="hold"/>
                                        <p:tgtEl>
                                          <p:spTgt spid="344076"/>
                                        </p:tgtEl>
                                        <p:attrNameLst>
                                          <p:attrName>ppt_w</p:attrName>
                                        </p:attrNameLst>
                                      </p:cBhvr>
                                      <p:tavLst>
                                        <p:tav tm="0">
                                          <p:val>
                                            <p:fltVal val="0"/>
                                          </p:val>
                                        </p:tav>
                                        <p:tav tm="100000">
                                          <p:val>
                                            <p:strVal val="#ppt_w"/>
                                          </p:val>
                                        </p:tav>
                                      </p:tavLst>
                                    </p:anim>
                                    <p:anim calcmode="lin" valueType="num">
                                      <p:cBhvr>
                                        <p:cTn id="96" dur="500" fill="hold"/>
                                        <p:tgtEl>
                                          <p:spTgt spid="344076"/>
                                        </p:tgtEl>
                                        <p:attrNameLst>
                                          <p:attrName>ppt_h</p:attrName>
                                        </p:attrNameLst>
                                      </p:cBhvr>
                                      <p:tavLst>
                                        <p:tav tm="0">
                                          <p:val>
                                            <p:fltVal val="0"/>
                                          </p:val>
                                        </p:tav>
                                        <p:tav tm="100000">
                                          <p:val>
                                            <p:strVal val="#ppt_h"/>
                                          </p:val>
                                        </p:tav>
                                      </p:tavLst>
                                    </p:anim>
                                    <p:animEffect transition="in" filter="fade">
                                      <p:cBhvr>
                                        <p:cTn id="97" dur="500"/>
                                        <p:tgtEl>
                                          <p:spTgt spid="34407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344075"/>
                                        </p:tgtEl>
                                        <p:attrNameLst>
                                          <p:attrName>style.visibility</p:attrName>
                                        </p:attrNameLst>
                                      </p:cBhvr>
                                      <p:to>
                                        <p:strVal val="visible"/>
                                      </p:to>
                                    </p:set>
                                    <p:animEffect transition="in" filter="wipe(left)">
                                      <p:cBhvr>
                                        <p:cTn id="102" dur="500"/>
                                        <p:tgtEl>
                                          <p:spTgt spid="34407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iterate type="wd">
                                    <p:tmPct val="10000"/>
                                  </p:iterate>
                                  <p:childTnLst>
                                    <p:set>
                                      <p:cBhvr>
                                        <p:cTn id="106" dur="1" fill="hold">
                                          <p:stCondLst>
                                            <p:cond delay="0"/>
                                          </p:stCondLst>
                                        </p:cTn>
                                        <p:tgtEl>
                                          <p:spTgt spid="344066">
                                            <p:txEl>
                                              <p:pRg st="10" end="10"/>
                                            </p:txEl>
                                          </p:spTgt>
                                        </p:tgtEl>
                                        <p:attrNameLst>
                                          <p:attrName>style.visibility</p:attrName>
                                        </p:attrNameLst>
                                      </p:cBhvr>
                                      <p:to>
                                        <p:strVal val="visible"/>
                                      </p:to>
                                    </p:set>
                                    <p:animEffect transition="in" filter="wipe(left)">
                                      <p:cBhvr>
                                        <p:cTn id="107" dur="500"/>
                                        <p:tgtEl>
                                          <p:spTgt spid="34406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6" grpId="0" build="p"/>
      <p:bldP spid="344076" grpId="0" animBg="1"/>
      <p:bldP spid="34408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3"/>
          <p:cNvSpPr>
            <a:spLocks noGrp="1"/>
          </p:cNvSpPr>
          <p:nvPr>
            <p:ph type="dt" sz="half" idx="10"/>
          </p:nvPr>
        </p:nvSpPr>
        <p:spPr/>
        <p:txBody>
          <a:bodyPr/>
          <a:lstStyle/>
          <a:p>
            <a:r>
              <a:rPr lang="en-US"/>
              <a:t>Tuesday, June 25, 2019</a:t>
            </a:r>
          </a:p>
        </p:txBody>
      </p:sp>
      <p:sp>
        <p:nvSpPr>
          <p:cNvPr id="31" name="Footer Placeholder 4"/>
          <p:cNvSpPr>
            <a:spLocks noGrp="1"/>
          </p:cNvSpPr>
          <p:nvPr>
            <p:ph type="ftr" sz="quarter" idx="11"/>
          </p:nvPr>
        </p:nvSpPr>
        <p:spPr/>
        <p:txBody>
          <a:bodyPr/>
          <a:lstStyle/>
          <a:p>
            <a:r>
              <a:rPr lang="de-DE"/>
              <a:t>PHYS 1444-001, Summer 2019             Dr. Jaehoon Yu</a:t>
            </a:r>
            <a:endParaRPr lang="en-US"/>
          </a:p>
        </p:txBody>
      </p:sp>
      <p:sp>
        <p:nvSpPr>
          <p:cNvPr id="32" name="Slide Number Placeholder 5"/>
          <p:cNvSpPr>
            <a:spLocks noGrp="1"/>
          </p:cNvSpPr>
          <p:nvPr>
            <p:ph type="sldNum" sz="quarter" idx="12"/>
          </p:nvPr>
        </p:nvSpPr>
        <p:spPr/>
        <p:txBody>
          <a:bodyPr/>
          <a:lstStyle/>
          <a:p>
            <a:fld id="{8594586E-D0B3-A344-B11D-9C94336125B6}" type="slidenum">
              <a:rPr lang="en-US"/>
              <a:pPr/>
              <a:t>17</a:t>
            </a:fld>
            <a:endParaRPr lang="en-US"/>
          </a:p>
        </p:txBody>
      </p:sp>
      <p:pic>
        <p:nvPicPr>
          <p:cNvPr id="345090" name="Picture 2" descr="FG26_020"/>
          <p:cNvPicPr>
            <a:picLocks noChangeAspect="1" noChangeArrowheads="1"/>
          </p:cNvPicPr>
          <p:nvPr/>
        </p:nvPicPr>
        <p:blipFill>
          <a:blip r:embed="rId3"/>
          <a:srcRect/>
          <a:stretch>
            <a:fillRect/>
          </a:stretch>
        </p:blipFill>
        <p:spPr bwMode="auto">
          <a:xfrm>
            <a:off x="6629400" y="-990600"/>
            <a:ext cx="2514600" cy="4038600"/>
          </a:xfrm>
          <a:prstGeom prst="rect">
            <a:avLst/>
          </a:prstGeom>
          <a:noFill/>
        </p:spPr>
      </p:pic>
      <p:sp>
        <p:nvSpPr>
          <p:cNvPr id="345091" name="Rectangle 3"/>
          <p:cNvSpPr>
            <a:spLocks noGrp="1" noChangeArrowheads="1"/>
          </p:cNvSpPr>
          <p:nvPr>
            <p:ph type="title"/>
          </p:nvPr>
        </p:nvSpPr>
        <p:spPr>
          <a:xfrm>
            <a:off x="228600" y="-76200"/>
            <a:ext cx="8686800" cy="762000"/>
          </a:xfrm>
        </p:spPr>
        <p:txBody>
          <a:bodyPr/>
          <a:lstStyle/>
          <a:p>
            <a:r>
              <a:rPr lang="en-US"/>
              <a:t>Example 26 – 13 </a:t>
            </a:r>
          </a:p>
        </p:txBody>
      </p:sp>
      <p:sp>
        <p:nvSpPr>
          <p:cNvPr id="345092" name="Text Box 4"/>
          <p:cNvSpPr txBox="1">
            <a:spLocks noChangeArrowheads="1"/>
          </p:cNvSpPr>
          <p:nvPr/>
        </p:nvSpPr>
        <p:spPr bwMode="auto">
          <a:xfrm>
            <a:off x="228600" y="536575"/>
            <a:ext cx="6553200" cy="138499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Discharging RC circuit. </a:t>
            </a:r>
            <a:r>
              <a:rPr lang="en-US" sz="2000" dirty="0">
                <a:solidFill>
                  <a:schemeClr val="accent2"/>
                </a:solidFill>
                <a:latin typeface="Arial Narrow" charset="0"/>
              </a:rPr>
              <a:t>In the RC circuit shown in the figure the battery has fully charged the capacitor, so Q</a:t>
            </a:r>
            <a:r>
              <a:rPr lang="en-US" sz="2000" baseline="-25000" dirty="0">
                <a:solidFill>
                  <a:schemeClr val="accent2"/>
                </a:solidFill>
                <a:latin typeface="Arial Narrow" charset="0"/>
              </a:rPr>
              <a:t>0</a:t>
            </a:r>
            <a:r>
              <a:rPr lang="en-US" sz="2000" dirty="0">
                <a:solidFill>
                  <a:schemeClr val="accent2"/>
                </a:solidFill>
                <a:latin typeface="Arial Narrow" charset="0"/>
              </a:rPr>
              <a:t>=C</a:t>
            </a:r>
            <a:r>
              <a:rPr lang="en-US" dirty="0">
                <a:solidFill>
                  <a:schemeClr val="accent2"/>
                </a:solidFill>
                <a:latin typeface="Edwardian Script ITC"/>
                <a:cs typeface="Edwardian Script ITC"/>
              </a:rPr>
              <a:t>E</a:t>
            </a:r>
            <a:r>
              <a:rPr lang="en-US" sz="2000" dirty="0">
                <a:solidFill>
                  <a:schemeClr val="accent2"/>
                </a:solidFill>
                <a:latin typeface="Arial Narrow" charset="0"/>
              </a:rPr>
              <a:t>.  Then at </a:t>
            </a:r>
            <a:r>
              <a:rPr lang="en-US" sz="2000" dirty="0" err="1">
                <a:solidFill>
                  <a:schemeClr val="accent2"/>
                </a:solidFill>
                <a:latin typeface="Arial Narrow" charset="0"/>
              </a:rPr>
              <a:t>t</a:t>
            </a:r>
            <a:r>
              <a:rPr lang="en-US" sz="2000" dirty="0">
                <a:solidFill>
                  <a:schemeClr val="accent2"/>
                </a:solidFill>
                <a:latin typeface="Arial Narrow" charset="0"/>
              </a:rPr>
              <a:t>=0, the switch is thrown from position a to </a:t>
            </a:r>
            <a:r>
              <a:rPr lang="en-US" sz="2000" dirty="0" err="1">
                <a:solidFill>
                  <a:schemeClr val="accent2"/>
                </a:solidFill>
                <a:latin typeface="Arial Narrow" charset="0"/>
              </a:rPr>
              <a:t>b</a:t>
            </a:r>
            <a:r>
              <a:rPr lang="en-US" sz="2000" dirty="0">
                <a:solidFill>
                  <a:schemeClr val="accent2"/>
                </a:solidFill>
                <a:latin typeface="Arial Narrow" charset="0"/>
              </a:rPr>
              <a:t>.  The battery </a:t>
            </a:r>
            <a:r>
              <a:rPr lang="en-US" sz="2000" dirty="0" err="1">
                <a:solidFill>
                  <a:schemeClr val="accent2"/>
                </a:solidFill>
                <a:latin typeface="Arial Narrow" charset="0"/>
              </a:rPr>
              <a:t>emf</a:t>
            </a:r>
            <a:r>
              <a:rPr lang="en-US" sz="2000" dirty="0">
                <a:solidFill>
                  <a:schemeClr val="accent2"/>
                </a:solidFill>
                <a:latin typeface="Arial Narrow" charset="0"/>
              </a:rPr>
              <a:t> is 20.0V, and the capacitance C=1.02</a:t>
            </a:r>
            <a:r>
              <a:rPr lang="en-US" sz="2000" dirty="0">
                <a:solidFill>
                  <a:schemeClr val="accent2"/>
                </a:solidFill>
                <a:latin typeface="Symbol" charset="2"/>
              </a:rPr>
              <a:t>μ</a:t>
            </a:r>
            <a:r>
              <a:rPr lang="en-US" sz="2000" dirty="0">
                <a:solidFill>
                  <a:schemeClr val="accent2"/>
                </a:solidFill>
                <a:latin typeface="Arial Narrow" charset="0"/>
              </a:rPr>
              <a:t>F.  The current </a:t>
            </a:r>
            <a:r>
              <a:rPr lang="en-US" sz="2000" dirty="0">
                <a:solidFill>
                  <a:schemeClr val="accent2"/>
                </a:solidFill>
                <a:latin typeface="Monotype Corsiva" charset="0"/>
              </a:rPr>
              <a:t>I</a:t>
            </a:r>
            <a:r>
              <a:rPr lang="en-US" sz="2000" dirty="0">
                <a:solidFill>
                  <a:schemeClr val="accent2"/>
                </a:solidFill>
                <a:latin typeface="Arial Narrow" charset="0"/>
              </a:rPr>
              <a:t> is observed to decrease to</a:t>
            </a:r>
          </a:p>
        </p:txBody>
      </p:sp>
      <p:sp>
        <p:nvSpPr>
          <p:cNvPr id="345093" name="Text Box 5"/>
          <p:cNvSpPr txBox="1">
            <a:spLocks noChangeArrowheads="1"/>
          </p:cNvSpPr>
          <p:nvPr/>
        </p:nvSpPr>
        <p:spPr bwMode="auto">
          <a:xfrm>
            <a:off x="228600" y="2514600"/>
            <a:ext cx="8839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 Since the current reaches to 0.5 of its initial value in 40</a:t>
            </a:r>
            <a:r>
              <a:rPr lang="en-US" dirty="0">
                <a:solidFill>
                  <a:srgbClr val="CC00CC"/>
                </a:solidFill>
                <a:latin typeface="Symbol" charset="2"/>
              </a:rPr>
              <a:t>μ</a:t>
            </a:r>
            <a:r>
              <a:rPr lang="en-US" dirty="0">
                <a:solidFill>
                  <a:srgbClr val="CC00CC"/>
                </a:solidFill>
                <a:latin typeface="Arial Narrow" charset="0"/>
              </a:rPr>
              <a:t>s, we can obtain </a:t>
            </a:r>
          </a:p>
        </p:txBody>
      </p:sp>
      <p:graphicFrame>
        <p:nvGraphicFramePr>
          <p:cNvPr id="345094" name="Object 6"/>
          <p:cNvGraphicFramePr>
            <a:graphicFrameLocks noChangeAspect="1"/>
          </p:cNvGraphicFramePr>
          <p:nvPr/>
        </p:nvGraphicFramePr>
        <p:xfrm>
          <a:off x="2335213" y="5464175"/>
          <a:ext cx="484187" cy="287338"/>
        </p:xfrm>
        <a:graphic>
          <a:graphicData uri="http://schemas.openxmlformats.org/presentationml/2006/ole">
            <mc:AlternateContent xmlns:mc="http://schemas.openxmlformats.org/markup-compatibility/2006">
              <mc:Choice xmlns:v="urn:schemas-microsoft-com:vml" Requires="v">
                <p:oleObj spid="_x0000_s225105" name="Equation" r:id="rId4" imgW="228600" imgH="126720" progId="Equation.DSMT4">
                  <p:embed/>
                </p:oleObj>
              </mc:Choice>
              <mc:Fallback>
                <p:oleObj name="Equation" r:id="rId4" imgW="228600" imgH="126720" progId="Equation.DSMT4">
                  <p:embed/>
                  <p:pic>
                    <p:nvPicPr>
                      <p:cNvPr id="34509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5213" y="5464175"/>
                        <a:ext cx="484187" cy="2873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45095" name="Text Box 7"/>
          <p:cNvSpPr txBox="1">
            <a:spLocks noChangeArrowheads="1"/>
          </p:cNvSpPr>
          <p:nvPr/>
        </p:nvSpPr>
        <p:spPr bwMode="auto">
          <a:xfrm>
            <a:off x="304800" y="4114800"/>
            <a:ext cx="3200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The value of Q at t=0 is</a:t>
            </a:r>
          </a:p>
        </p:txBody>
      </p:sp>
      <p:graphicFrame>
        <p:nvGraphicFramePr>
          <p:cNvPr id="345096" name="Object 8"/>
          <p:cNvGraphicFramePr>
            <a:graphicFrameLocks noChangeAspect="1"/>
          </p:cNvGraphicFramePr>
          <p:nvPr/>
        </p:nvGraphicFramePr>
        <p:xfrm>
          <a:off x="1939925" y="4611688"/>
          <a:ext cx="650875" cy="417512"/>
        </p:xfrm>
        <a:graphic>
          <a:graphicData uri="http://schemas.openxmlformats.org/presentationml/2006/ole">
            <mc:AlternateContent xmlns:mc="http://schemas.openxmlformats.org/markup-compatibility/2006">
              <mc:Choice xmlns:v="urn:schemas-microsoft-com:vml" Requires="v">
                <p:oleObj spid="_x0000_s225106" name="Equation" r:id="rId6" imgW="317160" imgH="203040" progId="Equation.DSMT4">
                  <p:embed/>
                </p:oleObj>
              </mc:Choice>
              <mc:Fallback>
                <p:oleObj name="Equation" r:id="rId6" imgW="317160" imgH="203040" progId="Equation.DSMT4">
                  <p:embed/>
                  <p:pic>
                    <p:nvPicPr>
                      <p:cNvPr id="345096"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9925" y="4611688"/>
                        <a:ext cx="650875" cy="4175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5097" name="Text Box 9"/>
          <p:cNvSpPr txBox="1">
            <a:spLocks noChangeArrowheads="1"/>
          </p:cNvSpPr>
          <p:nvPr/>
        </p:nvSpPr>
        <p:spPr bwMode="auto">
          <a:xfrm>
            <a:off x="228600" y="1828800"/>
            <a:ext cx="8305800" cy="701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dirty="0">
                <a:solidFill>
                  <a:schemeClr val="accent2"/>
                </a:solidFill>
                <a:latin typeface="Arial Narrow" charset="0"/>
              </a:rPr>
              <a:t>0.50 of its initial value in 40</a:t>
            </a:r>
            <a:r>
              <a:rPr lang="en-US" sz="2000" dirty="0">
                <a:solidFill>
                  <a:schemeClr val="accent2"/>
                </a:solidFill>
                <a:latin typeface="Symbol" charset="2"/>
              </a:rPr>
              <a:t>μ</a:t>
            </a:r>
            <a:r>
              <a:rPr lang="en-US" sz="2000" dirty="0">
                <a:solidFill>
                  <a:schemeClr val="accent2"/>
                </a:solidFill>
                <a:latin typeface="Arial Narrow" charset="0"/>
              </a:rPr>
              <a:t>s. (a) what is the value of R? (</a:t>
            </a:r>
            <a:r>
              <a:rPr lang="en-US" sz="2000" dirty="0" err="1">
                <a:solidFill>
                  <a:schemeClr val="accent2"/>
                </a:solidFill>
                <a:latin typeface="Arial Narrow" charset="0"/>
              </a:rPr>
              <a:t>b</a:t>
            </a:r>
            <a:r>
              <a:rPr lang="en-US" sz="2000" dirty="0">
                <a:solidFill>
                  <a:schemeClr val="accent2"/>
                </a:solidFill>
                <a:latin typeface="Arial Narrow" charset="0"/>
              </a:rPr>
              <a:t>) What is the value of Q, the charge on the capacitor, at </a:t>
            </a:r>
            <a:r>
              <a:rPr lang="en-US" sz="2000" dirty="0" err="1">
                <a:solidFill>
                  <a:schemeClr val="accent2"/>
                </a:solidFill>
                <a:latin typeface="Arial Narrow" charset="0"/>
              </a:rPr>
              <a:t>t</a:t>
            </a:r>
            <a:r>
              <a:rPr lang="en-US" sz="2000" dirty="0">
                <a:solidFill>
                  <a:schemeClr val="accent2"/>
                </a:solidFill>
                <a:latin typeface="Arial Narrow" charset="0"/>
              </a:rPr>
              <a:t>=0? (</a:t>
            </a:r>
            <a:r>
              <a:rPr lang="en-US" sz="2000" dirty="0" err="1">
                <a:solidFill>
                  <a:schemeClr val="accent2"/>
                </a:solidFill>
                <a:latin typeface="Arial Narrow" charset="0"/>
              </a:rPr>
              <a:t>c</a:t>
            </a:r>
            <a:r>
              <a:rPr lang="en-US" sz="2000" dirty="0">
                <a:solidFill>
                  <a:schemeClr val="accent2"/>
                </a:solidFill>
                <a:latin typeface="Arial Narrow" charset="0"/>
              </a:rPr>
              <a:t>) What is Q at </a:t>
            </a:r>
            <a:r>
              <a:rPr lang="en-US" sz="2000" dirty="0" err="1">
                <a:solidFill>
                  <a:schemeClr val="accent2"/>
                </a:solidFill>
                <a:latin typeface="Arial Narrow" charset="0"/>
              </a:rPr>
              <a:t>t</a:t>
            </a:r>
            <a:r>
              <a:rPr lang="en-US" sz="2000" dirty="0">
                <a:solidFill>
                  <a:schemeClr val="accent2"/>
                </a:solidFill>
                <a:latin typeface="Arial Narrow" charset="0"/>
              </a:rPr>
              <a:t>=60</a:t>
            </a:r>
            <a:r>
              <a:rPr lang="en-US" sz="2000" dirty="0">
                <a:solidFill>
                  <a:schemeClr val="accent2"/>
                </a:solidFill>
                <a:latin typeface="Symbol" charset="2"/>
              </a:rPr>
              <a:t>μ</a:t>
            </a:r>
            <a:r>
              <a:rPr lang="en-US" sz="2000" dirty="0">
                <a:solidFill>
                  <a:schemeClr val="accent2"/>
                </a:solidFill>
                <a:latin typeface="Arial Narrow" charset="0"/>
              </a:rPr>
              <a:t>s? </a:t>
            </a:r>
          </a:p>
        </p:txBody>
      </p:sp>
      <p:graphicFrame>
        <p:nvGraphicFramePr>
          <p:cNvPr id="345098" name="Object 10"/>
          <p:cNvGraphicFramePr>
            <a:graphicFrameLocks noChangeAspect="1"/>
          </p:cNvGraphicFramePr>
          <p:nvPr/>
        </p:nvGraphicFramePr>
        <p:xfrm>
          <a:off x="381000" y="3048000"/>
          <a:ext cx="1524000" cy="441325"/>
        </p:xfrm>
        <a:graphic>
          <a:graphicData uri="http://schemas.openxmlformats.org/presentationml/2006/ole">
            <mc:AlternateContent xmlns:mc="http://schemas.openxmlformats.org/markup-compatibility/2006">
              <mc:Choice xmlns:v="urn:schemas-microsoft-com:vml" Requires="v">
                <p:oleObj spid="_x0000_s225107" name="Equation" r:id="rId8" imgW="838080" imgH="241200" progId="Equation.DSMT4">
                  <p:embed/>
                </p:oleObj>
              </mc:Choice>
              <mc:Fallback>
                <p:oleObj name="Equation" r:id="rId8" imgW="838080" imgH="241200" progId="Equation.DSMT4">
                  <p:embed/>
                  <p:pic>
                    <p:nvPicPr>
                      <p:cNvPr id="345098"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3048000"/>
                        <a:ext cx="1524000" cy="4413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45099" name="Object 11"/>
          <p:cNvGraphicFramePr>
            <a:graphicFrameLocks noChangeAspect="1"/>
          </p:cNvGraphicFramePr>
          <p:nvPr/>
        </p:nvGraphicFramePr>
        <p:xfrm>
          <a:off x="3236913" y="3011488"/>
          <a:ext cx="1639887" cy="417512"/>
        </p:xfrm>
        <a:graphic>
          <a:graphicData uri="http://schemas.openxmlformats.org/presentationml/2006/ole">
            <mc:AlternateContent xmlns:mc="http://schemas.openxmlformats.org/markup-compatibility/2006">
              <mc:Choice xmlns:v="urn:schemas-microsoft-com:vml" Requires="v">
                <p:oleObj spid="_x0000_s225108" name="Equation" r:id="rId10" imgW="901440" imgH="228600" progId="Equation.DSMT4">
                  <p:embed/>
                </p:oleObj>
              </mc:Choice>
              <mc:Fallback>
                <p:oleObj name="Equation" r:id="rId10" imgW="901440" imgH="228600" progId="Equation.DSMT4">
                  <p:embed/>
                  <p:pic>
                    <p:nvPicPr>
                      <p:cNvPr id="345099"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6913" y="3011488"/>
                        <a:ext cx="1639887" cy="4175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45100" name="Object 12"/>
          <p:cNvGraphicFramePr>
            <a:graphicFrameLocks noChangeAspect="1"/>
          </p:cNvGraphicFramePr>
          <p:nvPr/>
        </p:nvGraphicFramePr>
        <p:xfrm>
          <a:off x="6689725" y="3048000"/>
          <a:ext cx="2378075" cy="371475"/>
        </p:xfrm>
        <a:graphic>
          <a:graphicData uri="http://schemas.openxmlformats.org/presentationml/2006/ole">
            <mc:AlternateContent xmlns:mc="http://schemas.openxmlformats.org/markup-compatibility/2006">
              <mc:Choice xmlns:v="urn:schemas-microsoft-com:vml" Requires="v">
                <p:oleObj spid="_x0000_s225109" name="Equation" r:id="rId12" imgW="1307880" imgH="203040" progId="Equation.DSMT4">
                  <p:embed/>
                </p:oleObj>
              </mc:Choice>
              <mc:Fallback>
                <p:oleObj name="Equation" r:id="rId12" imgW="1307880" imgH="203040" progId="Equation.DSMT4">
                  <p:embed/>
                  <p:pic>
                    <p:nvPicPr>
                      <p:cNvPr id="34510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89725" y="3048000"/>
                        <a:ext cx="2378075" cy="3714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45101" name="Object 13"/>
          <p:cNvGraphicFramePr>
            <a:graphicFrameLocks noChangeAspect="1"/>
          </p:cNvGraphicFramePr>
          <p:nvPr/>
        </p:nvGraphicFramePr>
        <p:xfrm>
          <a:off x="2057400" y="3719513"/>
          <a:ext cx="461963" cy="279400"/>
        </p:xfrm>
        <a:graphic>
          <a:graphicData uri="http://schemas.openxmlformats.org/presentationml/2006/ole">
            <mc:AlternateContent xmlns:mc="http://schemas.openxmlformats.org/markup-compatibility/2006">
              <mc:Choice xmlns:v="urn:schemas-microsoft-com:vml" Requires="v">
                <p:oleObj spid="_x0000_s225110" name="Equation" r:id="rId14" imgW="253800" imgH="152280" progId="Equation.DSMT4">
                  <p:embed/>
                </p:oleObj>
              </mc:Choice>
              <mc:Fallback>
                <p:oleObj name="Equation" r:id="rId14" imgW="253800" imgH="152280" progId="Equation.DSMT4">
                  <p:embed/>
                  <p:pic>
                    <p:nvPicPr>
                      <p:cNvPr id="345101"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57400" y="3719513"/>
                        <a:ext cx="461963" cy="2794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45102" name="AutoShape 14"/>
          <p:cNvSpPr>
            <a:spLocks noChangeArrowheads="1"/>
          </p:cNvSpPr>
          <p:nvPr/>
        </p:nvSpPr>
        <p:spPr bwMode="auto">
          <a:xfrm>
            <a:off x="2133600" y="2971800"/>
            <a:ext cx="996950" cy="609600"/>
          </a:xfrm>
          <a:prstGeom prst="rightArrow">
            <a:avLst>
              <a:gd name="adj1" fmla="val 50000"/>
              <a:gd name="adj2" fmla="val 4088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For 0.5</a:t>
            </a:r>
            <a:r>
              <a:rPr lang="en-US" sz="1600" b="1">
                <a:solidFill>
                  <a:srgbClr val="CC0000"/>
                </a:solidFill>
                <a:latin typeface="Monotype Corsiva" charset="0"/>
              </a:rPr>
              <a:t>I</a:t>
            </a:r>
            <a:r>
              <a:rPr lang="en-US" sz="1600" b="1" baseline="-25000">
                <a:solidFill>
                  <a:srgbClr val="CC0000"/>
                </a:solidFill>
                <a:latin typeface="Arial Narrow" charset="0"/>
              </a:rPr>
              <a:t>0</a:t>
            </a:r>
          </a:p>
        </p:txBody>
      </p:sp>
      <p:sp>
        <p:nvSpPr>
          <p:cNvPr id="345103" name="AutoShape 15"/>
          <p:cNvSpPr>
            <a:spLocks noChangeArrowheads="1"/>
          </p:cNvSpPr>
          <p:nvPr/>
        </p:nvSpPr>
        <p:spPr bwMode="auto">
          <a:xfrm>
            <a:off x="4906963" y="2971800"/>
            <a:ext cx="1722437" cy="609600"/>
          </a:xfrm>
          <a:prstGeom prst="rightArrow">
            <a:avLst>
              <a:gd name="adj1" fmla="val 50000"/>
              <a:gd name="adj2" fmla="val 70638"/>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Rearrange terms</a:t>
            </a:r>
          </a:p>
        </p:txBody>
      </p:sp>
      <p:sp>
        <p:nvSpPr>
          <p:cNvPr id="345104" name="AutoShape 16"/>
          <p:cNvSpPr>
            <a:spLocks noChangeArrowheads="1"/>
          </p:cNvSpPr>
          <p:nvPr/>
        </p:nvSpPr>
        <p:spPr bwMode="auto">
          <a:xfrm>
            <a:off x="457200" y="3429000"/>
            <a:ext cx="1468438" cy="730250"/>
          </a:xfrm>
          <a:prstGeom prst="rightArrow">
            <a:avLst>
              <a:gd name="adj1" fmla="val 50000"/>
              <a:gd name="adj2" fmla="val 5027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Solve for R</a:t>
            </a:r>
          </a:p>
        </p:txBody>
      </p:sp>
      <p:sp>
        <p:nvSpPr>
          <p:cNvPr id="345105" name="Text Box 17"/>
          <p:cNvSpPr txBox="1">
            <a:spLocks noChangeArrowheads="1"/>
          </p:cNvSpPr>
          <p:nvPr/>
        </p:nvSpPr>
        <p:spPr bwMode="auto">
          <a:xfrm>
            <a:off x="685800" y="5410200"/>
            <a:ext cx="1676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RC time</a:t>
            </a:r>
          </a:p>
        </p:txBody>
      </p:sp>
      <p:sp>
        <p:nvSpPr>
          <p:cNvPr id="345106" name="Text Box 18"/>
          <p:cNvSpPr txBox="1">
            <a:spLocks noChangeArrowheads="1"/>
          </p:cNvSpPr>
          <p:nvPr/>
        </p:nvSpPr>
        <p:spPr bwMode="auto">
          <a:xfrm>
            <a:off x="304800" y="4953000"/>
            <a:ext cx="78486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t>
            </a:r>
            <a:r>
              <a:rPr lang="en-US" dirty="0" err="1">
                <a:solidFill>
                  <a:srgbClr val="CC00CC"/>
                </a:solidFill>
                <a:latin typeface="Arial Narrow" charset="0"/>
              </a:rPr>
              <a:t>c</a:t>
            </a:r>
            <a:r>
              <a:rPr lang="en-US" dirty="0">
                <a:solidFill>
                  <a:srgbClr val="CC00CC"/>
                </a:solidFill>
                <a:latin typeface="Arial Narrow" charset="0"/>
              </a:rPr>
              <a:t>) What do we need to know first for the value of Q at </a:t>
            </a:r>
            <a:r>
              <a:rPr lang="en-US" dirty="0" err="1">
                <a:solidFill>
                  <a:srgbClr val="CC00CC"/>
                </a:solidFill>
                <a:latin typeface="Arial Narrow" charset="0"/>
              </a:rPr>
              <a:t>t</a:t>
            </a:r>
            <a:r>
              <a:rPr lang="en-US" dirty="0">
                <a:solidFill>
                  <a:srgbClr val="CC00CC"/>
                </a:solidFill>
                <a:latin typeface="Arial Narrow" charset="0"/>
              </a:rPr>
              <a:t>=60</a:t>
            </a:r>
            <a:r>
              <a:rPr lang="en-US" dirty="0">
                <a:solidFill>
                  <a:srgbClr val="CC00CC"/>
                </a:solidFill>
                <a:latin typeface="Symbol" charset="2"/>
              </a:rPr>
              <a:t>μ</a:t>
            </a:r>
            <a:r>
              <a:rPr lang="en-US" dirty="0">
                <a:solidFill>
                  <a:srgbClr val="CC00CC"/>
                </a:solidFill>
                <a:latin typeface="Arial Narrow" charset="0"/>
              </a:rPr>
              <a:t>s?</a:t>
            </a:r>
          </a:p>
        </p:txBody>
      </p:sp>
      <p:sp>
        <p:nvSpPr>
          <p:cNvPr id="345107" name="Text Box 19"/>
          <p:cNvSpPr txBox="1">
            <a:spLocks noChangeArrowheads="1"/>
          </p:cNvSpPr>
          <p:nvPr/>
        </p:nvSpPr>
        <p:spPr bwMode="auto">
          <a:xfrm>
            <a:off x="685800" y="57912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Thus</a:t>
            </a:r>
          </a:p>
        </p:txBody>
      </p:sp>
      <p:graphicFrame>
        <p:nvGraphicFramePr>
          <p:cNvPr id="345108" name="Object 20"/>
          <p:cNvGraphicFramePr>
            <a:graphicFrameLocks noChangeAspect="1"/>
          </p:cNvGraphicFramePr>
          <p:nvPr/>
        </p:nvGraphicFramePr>
        <p:xfrm>
          <a:off x="1600200" y="5846763"/>
          <a:ext cx="1798638" cy="477837"/>
        </p:xfrm>
        <a:graphic>
          <a:graphicData uri="http://schemas.openxmlformats.org/presentationml/2006/ole">
            <mc:AlternateContent xmlns:mc="http://schemas.openxmlformats.org/markup-compatibility/2006">
              <mc:Choice xmlns:v="urn:schemas-microsoft-com:vml" Requires="v">
                <p:oleObj spid="_x0000_s225111" name="Equation" r:id="rId16" imgW="863280" imgH="228600" progId="Equation.DSMT4">
                  <p:embed/>
                </p:oleObj>
              </mc:Choice>
              <mc:Fallback>
                <p:oleObj name="Equation" r:id="rId16" imgW="863280" imgH="228600" progId="Equation.DSMT4">
                  <p:embed/>
                  <p:pic>
                    <p:nvPicPr>
                      <p:cNvPr id="345108" name="Object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0200" y="5846763"/>
                        <a:ext cx="1798638" cy="4778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45109" name="Object 21"/>
          <p:cNvGraphicFramePr>
            <a:graphicFrameLocks noChangeAspect="1"/>
          </p:cNvGraphicFramePr>
          <p:nvPr/>
        </p:nvGraphicFramePr>
        <p:xfrm>
          <a:off x="2486025" y="3657600"/>
          <a:ext cx="1247775" cy="417513"/>
        </p:xfrm>
        <a:graphic>
          <a:graphicData uri="http://schemas.openxmlformats.org/presentationml/2006/ole">
            <mc:AlternateContent xmlns:mc="http://schemas.openxmlformats.org/markup-compatibility/2006">
              <mc:Choice xmlns:v="urn:schemas-microsoft-com:vml" Requires="v">
                <p:oleObj spid="_x0000_s225112" name="Equation" r:id="rId18" imgW="685800" imgH="228600" progId="Equation.DSMT4">
                  <p:embed/>
                </p:oleObj>
              </mc:Choice>
              <mc:Fallback>
                <p:oleObj name="Equation" r:id="rId18" imgW="685800" imgH="228600" progId="Equation.DSMT4">
                  <p:embed/>
                  <p:pic>
                    <p:nvPicPr>
                      <p:cNvPr id="345109" name="Object 2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86025" y="3657600"/>
                        <a:ext cx="1247775" cy="4175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45110" name="Object 22"/>
          <p:cNvGraphicFramePr>
            <a:graphicFrameLocks noChangeAspect="1"/>
          </p:cNvGraphicFramePr>
          <p:nvPr/>
        </p:nvGraphicFramePr>
        <p:xfrm>
          <a:off x="3657600" y="3581400"/>
          <a:ext cx="3811588" cy="511175"/>
        </p:xfrm>
        <a:graphic>
          <a:graphicData uri="http://schemas.openxmlformats.org/presentationml/2006/ole">
            <mc:AlternateContent xmlns:mc="http://schemas.openxmlformats.org/markup-compatibility/2006">
              <mc:Choice xmlns:v="urn:schemas-microsoft-com:vml" Requires="v">
                <p:oleObj spid="_x0000_s225113" name="Equation" r:id="rId20" imgW="2095200" imgH="279360" progId="Equation.DSMT4">
                  <p:embed/>
                </p:oleObj>
              </mc:Choice>
              <mc:Fallback>
                <p:oleObj name="Equation" r:id="rId20" imgW="2095200" imgH="279360" progId="Equation.DSMT4">
                  <p:embed/>
                  <p:pic>
                    <p:nvPicPr>
                      <p:cNvPr id="345110" name="Object 2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57600" y="3581400"/>
                        <a:ext cx="3811588" cy="5111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45111" name="Object 23"/>
          <p:cNvGraphicFramePr>
            <a:graphicFrameLocks noChangeAspect="1"/>
          </p:cNvGraphicFramePr>
          <p:nvPr/>
        </p:nvGraphicFramePr>
        <p:xfrm>
          <a:off x="2590800" y="4611688"/>
          <a:ext cx="858838" cy="417512"/>
        </p:xfrm>
        <a:graphic>
          <a:graphicData uri="http://schemas.openxmlformats.org/presentationml/2006/ole">
            <mc:AlternateContent xmlns:mc="http://schemas.openxmlformats.org/markup-compatibility/2006">
              <mc:Choice xmlns:v="urn:schemas-microsoft-com:vml" Requires="v">
                <p:oleObj spid="_x0000_s225114" name="Equation" r:id="rId22" imgW="419040" imgH="203040" progId="Equation.DSMT4">
                  <p:embed/>
                </p:oleObj>
              </mc:Choice>
              <mc:Fallback>
                <p:oleObj name="Equation" r:id="rId22" imgW="419040" imgH="203040" progId="Equation.DSMT4">
                  <p:embed/>
                  <p:pic>
                    <p:nvPicPr>
                      <p:cNvPr id="345111" name="Object 2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90800" y="4611688"/>
                        <a:ext cx="858838" cy="4175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5112" name="Object 24"/>
          <p:cNvGraphicFramePr>
            <a:graphicFrameLocks noChangeAspect="1"/>
          </p:cNvGraphicFramePr>
          <p:nvPr/>
        </p:nvGraphicFramePr>
        <p:xfrm>
          <a:off x="3413125" y="4648200"/>
          <a:ext cx="701675" cy="339725"/>
        </p:xfrm>
        <a:graphic>
          <a:graphicData uri="http://schemas.openxmlformats.org/presentationml/2006/ole">
            <mc:AlternateContent xmlns:mc="http://schemas.openxmlformats.org/markup-compatibility/2006">
              <mc:Choice xmlns:v="urn:schemas-microsoft-com:vml" Requires="v">
                <p:oleObj spid="_x0000_s225115" name="Equation" r:id="rId24" imgW="342720" imgH="164880" progId="Equation.DSMT4">
                  <p:embed/>
                </p:oleObj>
              </mc:Choice>
              <mc:Fallback>
                <p:oleObj name="Equation" r:id="rId24" imgW="342720" imgH="164880" progId="Equation.DSMT4">
                  <p:embed/>
                  <p:pic>
                    <p:nvPicPr>
                      <p:cNvPr id="345112" name="Object 2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413125" y="4648200"/>
                        <a:ext cx="701675" cy="339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5113" name="Object 25"/>
          <p:cNvGraphicFramePr>
            <a:graphicFrameLocks noChangeAspect="1"/>
          </p:cNvGraphicFramePr>
          <p:nvPr/>
        </p:nvGraphicFramePr>
        <p:xfrm>
          <a:off x="4059238" y="4559300"/>
          <a:ext cx="3255962" cy="469900"/>
        </p:xfrm>
        <a:graphic>
          <a:graphicData uri="http://schemas.openxmlformats.org/presentationml/2006/ole">
            <mc:AlternateContent xmlns:mc="http://schemas.openxmlformats.org/markup-compatibility/2006">
              <mc:Choice xmlns:v="urn:schemas-microsoft-com:vml" Requires="v">
                <p:oleObj spid="_x0000_s225116" name="Equation" r:id="rId26" imgW="1587240" imgH="228600" progId="Equation.DSMT4">
                  <p:embed/>
                </p:oleObj>
              </mc:Choice>
              <mc:Fallback>
                <p:oleObj name="Equation" r:id="rId26" imgW="1587240" imgH="228600" progId="Equation.DSMT4">
                  <p:embed/>
                  <p:pic>
                    <p:nvPicPr>
                      <p:cNvPr id="345113" name="Object 2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059238" y="4559300"/>
                        <a:ext cx="3255962" cy="469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5114" name="Object 26"/>
          <p:cNvGraphicFramePr>
            <a:graphicFrameLocks noChangeAspect="1"/>
          </p:cNvGraphicFramePr>
          <p:nvPr/>
        </p:nvGraphicFramePr>
        <p:xfrm>
          <a:off x="2743200" y="5410200"/>
          <a:ext cx="727075" cy="376238"/>
        </p:xfrm>
        <a:graphic>
          <a:graphicData uri="http://schemas.openxmlformats.org/presentationml/2006/ole">
            <mc:AlternateContent xmlns:mc="http://schemas.openxmlformats.org/markup-compatibility/2006">
              <mc:Choice xmlns:v="urn:schemas-microsoft-com:vml" Requires="v">
                <p:oleObj spid="_x0000_s225117" name="Equation" r:id="rId28" imgW="342720" imgH="164880" progId="Equation.DSMT4">
                  <p:embed/>
                </p:oleObj>
              </mc:Choice>
              <mc:Fallback>
                <p:oleObj name="Equation" r:id="rId28" imgW="342720" imgH="164880" progId="Equation.DSMT4">
                  <p:embed/>
                  <p:pic>
                    <p:nvPicPr>
                      <p:cNvPr id="345114" name="Object 2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743200" y="5410200"/>
                        <a:ext cx="727075" cy="3762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45115" name="Object 27"/>
          <p:cNvGraphicFramePr>
            <a:graphicFrameLocks noChangeAspect="1"/>
          </p:cNvGraphicFramePr>
          <p:nvPr/>
        </p:nvGraphicFramePr>
        <p:xfrm>
          <a:off x="3455988" y="5334000"/>
          <a:ext cx="3173412" cy="519113"/>
        </p:xfrm>
        <a:graphic>
          <a:graphicData uri="http://schemas.openxmlformats.org/presentationml/2006/ole">
            <mc:AlternateContent xmlns:mc="http://schemas.openxmlformats.org/markup-compatibility/2006">
              <mc:Choice xmlns:v="urn:schemas-microsoft-com:vml" Requires="v">
                <p:oleObj spid="_x0000_s225118" name="Equation" r:id="rId30" imgW="1498320" imgH="228600" progId="Equation.DSMT4">
                  <p:embed/>
                </p:oleObj>
              </mc:Choice>
              <mc:Fallback>
                <p:oleObj name="Equation" r:id="rId30" imgW="1498320" imgH="228600" progId="Equation.DSMT4">
                  <p:embed/>
                  <p:pic>
                    <p:nvPicPr>
                      <p:cNvPr id="345115" name="Object 27"/>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455988" y="5334000"/>
                        <a:ext cx="3173412" cy="5191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45116" name="Object 28"/>
          <p:cNvGraphicFramePr>
            <a:graphicFrameLocks noChangeAspect="1"/>
          </p:cNvGraphicFramePr>
          <p:nvPr/>
        </p:nvGraphicFramePr>
        <p:xfrm>
          <a:off x="3351213" y="5791200"/>
          <a:ext cx="1296987" cy="477838"/>
        </p:xfrm>
        <a:graphic>
          <a:graphicData uri="http://schemas.openxmlformats.org/presentationml/2006/ole">
            <mc:AlternateContent xmlns:mc="http://schemas.openxmlformats.org/markup-compatibility/2006">
              <mc:Choice xmlns:v="urn:schemas-microsoft-com:vml" Requires="v">
                <p:oleObj spid="_x0000_s225119" name="Equation" r:id="rId32" imgW="622080" imgH="228600" progId="Equation.DSMT4">
                  <p:embed/>
                </p:oleObj>
              </mc:Choice>
              <mc:Fallback>
                <p:oleObj name="Equation" r:id="rId32" imgW="622080" imgH="228600" progId="Equation.DSMT4">
                  <p:embed/>
                  <p:pic>
                    <p:nvPicPr>
                      <p:cNvPr id="345116" name="Object 2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351213" y="5791200"/>
                        <a:ext cx="1296987" cy="4778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45117" name="Object 29"/>
          <p:cNvGraphicFramePr>
            <a:graphicFrameLocks noChangeAspect="1"/>
          </p:cNvGraphicFramePr>
          <p:nvPr/>
        </p:nvGraphicFramePr>
        <p:xfrm>
          <a:off x="4645025" y="5791200"/>
          <a:ext cx="3889375" cy="477838"/>
        </p:xfrm>
        <a:graphic>
          <a:graphicData uri="http://schemas.openxmlformats.org/presentationml/2006/ole">
            <mc:AlternateContent xmlns:mc="http://schemas.openxmlformats.org/markup-compatibility/2006">
              <mc:Choice xmlns:v="urn:schemas-microsoft-com:vml" Requires="v">
                <p:oleObj spid="_x0000_s225120" name="Equation" r:id="rId34" imgW="1866600" imgH="228600" progId="Equation.DSMT4">
                  <p:embed/>
                </p:oleObj>
              </mc:Choice>
              <mc:Fallback>
                <p:oleObj name="Equation" r:id="rId34" imgW="1866600" imgH="228600" progId="Equation.DSMT4">
                  <p:embed/>
                  <p:pic>
                    <p:nvPicPr>
                      <p:cNvPr id="345117" name="Object 29"/>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645025" y="5791200"/>
                        <a:ext cx="3889375" cy="4778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6446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5092"/>
                                        </p:tgtEl>
                                        <p:attrNameLst>
                                          <p:attrName>style.visibility</p:attrName>
                                        </p:attrNameLst>
                                      </p:cBhvr>
                                      <p:to>
                                        <p:strVal val="visible"/>
                                      </p:to>
                                    </p:set>
                                    <p:animEffect transition="in" filter="wipe(left)">
                                      <p:cBhvr>
                                        <p:cTn id="7" dur="500"/>
                                        <p:tgtEl>
                                          <p:spTgt spid="345092"/>
                                        </p:tgtEl>
                                      </p:cBhvr>
                                    </p:animEffect>
                                  </p:childTnLst>
                                </p:cTn>
                              </p:par>
                            </p:childTnLst>
                          </p:cTn>
                        </p:par>
                        <p:par>
                          <p:cTn id="8" fill="hold">
                            <p:stCondLst>
                              <p:cond delay="3550"/>
                            </p:stCondLst>
                            <p:childTnLst>
                              <p:par>
                                <p:cTn id="9" presetID="22" presetClass="entr" presetSubtype="8" fill="hold" grpId="0" nodeType="afterEffect">
                                  <p:stCondLst>
                                    <p:cond delay="0"/>
                                  </p:stCondLst>
                                  <p:iterate type="wd">
                                    <p:tmPct val="10000"/>
                                  </p:iterate>
                                  <p:childTnLst>
                                    <p:set>
                                      <p:cBhvr>
                                        <p:cTn id="10" dur="1" fill="hold">
                                          <p:stCondLst>
                                            <p:cond delay="0"/>
                                          </p:stCondLst>
                                        </p:cTn>
                                        <p:tgtEl>
                                          <p:spTgt spid="345097"/>
                                        </p:tgtEl>
                                        <p:attrNameLst>
                                          <p:attrName>style.visibility</p:attrName>
                                        </p:attrNameLst>
                                      </p:cBhvr>
                                      <p:to>
                                        <p:strVal val="visible"/>
                                      </p:to>
                                    </p:set>
                                    <p:animEffect transition="in" filter="wipe(left)">
                                      <p:cBhvr>
                                        <p:cTn id="11" dur="500"/>
                                        <p:tgtEl>
                                          <p:spTgt spid="34509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345090"/>
                                        </p:tgtEl>
                                        <p:attrNameLst>
                                          <p:attrName>style.visibility</p:attrName>
                                        </p:attrNameLst>
                                      </p:cBhvr>
                                      <p:to>
                                        <p:strVal val="visible"/>
                                      </p:to>
                                    </p:set>
                                    <p:anim calcmode="lin" valueType="num">
                                      <p:cBhvr>
                                        <p:cTn id="16" dur="500" fill="hold"/>
                                        <p:tgtEl>
                                          <p:spTgt spid="345090"/>
                                        </p:tgtEl>
                                        <p:attrNameLst>
                                          <p:attrName>ppt_w</p:attrName>
                                        </p:attrNameLst>
                                      </p:cBhvr>
                                      <p:tavLst>
                                        <p:tav tm="0">
                                          <p:val>
                                            <p:fltVal val="0"/>
                                          </p:val>
                                        </p:tav>
                                        <p:tav tm="100000">
                                          <p:val>
                                            <p:strVal val="#ppt_w"/>
                                          </p:val>
                                        </p:tav>
                                      </p:tavLst>
                                    </p:anim>
                                    <p:anim calcmode="lin" valueType="num">
                                      <p:cBhvr>
                                        <p:cTn id="17" dur="500" fill="hold"/>
                                        <p:tgtEl>
                                          <p:spTgt spid="345090"/>
                                        </p:tgtEl>
                                        <p:attrNameLst>
                                          <p:attrName>ppt_h</p:attrName>
                                        </p:attrNameLst>
                                      </p:cBhvr>
                                      <p:tavLst>
                                        <p:tav tm="0">
                                          <p:val>
                                            <p:fltVal val="0"/>
                                          </p:val>
                                        </p:tav>
                                        <p:tav tm="100000">
                                          <p:val>
                                            <p:strVal val="#ppt_h"/>
                                          </p:val>
                                        </p:tav>
                                      </p:tavLst>
                                    </p:anim>
                                    <p:animEffect transition="in" filter="fade">
                                      <p:cBhvr>
                                        <p:cTn id="18" dur="500"/>
                                        <p:tgtEl>
                                          <p:spTgt spid="34509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345093"/>
                                        </p:tgtEl>
                                        <p:attrNameLst>
                                          <p:attrName>style.visibility</p:attrName>
                                        </p:attrNameLst>
                                      </p:cBhvr>
                                      <p:to>
                                        <p:strVal val="visible"/>
                                      </p:to>
                                    </p:set>
                                    <p:animEffect transition="in" filter="wipe(left)">
                                      <p:cBhvr>
                                        <p:cTn id="23" dur="500"/>
                                        <p:tgtEl>
                                          <p:spTgt spid="34509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45098"/>
                                        </p:tgtEl>
                                        <p:attrNameLst>
                                          <p:attrName>style.visibility</p:attrName>
                                        </p:attrNameLst>
                                      </p:cBhvr>
                                      <p:to>
                                        <p:strVal val="visible"/>
                                      </p:to>
                                    </p:set>
                                    <p:animEffect transition="in" filter="wipe(left)">
                                      <p:cBhvr>
                                        <p:cTn id="28" dur="500"/>
                                        <p:tgtEl>
                                          <p:spTgt spid="34509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345102"/>
                                        </p:tgtEl>
                                        <p:attrNameLst>
                                          <p:attrName>style.visibility</p:attrName>
                                        </p:attrNameLst>
                                      </p:cBhvr>
                                      <p:to>
                                        <p:strVal val="visible"/>
                                      </p:to>
                                    </p:set>
                                    <p:animEffect transition="in" filter="wipe(left)">
                                      <p:cBhvr>
                                        <p:cTn id="33" dur="500"/>
                                        <p:tgtEl>
                                          <p:spTgt spid="34510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45099"/>
                                        </p:tgtEl>
                                        <p:attrNameLst>
                                          <p:attrName>style.visibility</p:attrName>
                                        </p:attrNameLst>
                                      </p:cBhvr>
                                      <p:to>
                                        <p:strVal val="visible"/>
                                      </p:to>
                                    </p:set>
                                    <p:animEffect transition="in" filter="wipe(left)">
                                      <p:cBhvr>
                                        <p:cTn id="38" dur="500"/>
                                        <p:tgtEl>
                                          <p:spTgt spid="34509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345103"/>
                                        </p:tgtEl>
                                        <p:attrNameLst>
                                          <p:attrName>style.visibility</p:attrName>
                                        </p:attrNameLst>
                                      </p:cBhvr>
                                      <p:to>
                                        <p:strVal val="visible"/>
                                      </p:to>
                                    </p:set>
                                    <p:animEffect transition="in" filter="wipe(left)">
                                      <p:cBhvr>
                                        <p:cTn id="43" dur="500"/>
                                        <p:tgtEl>
                                          <p:spTgt spid="34510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45100"/>
                                        </p:tgtEl>
                                        <p:attrNameLst>
                                          <p:attrName>style.visibility</p:attrName>
                                        </p:attrNameLst>
                                      </p:cBhvr>
                                      <p:to>
                                        <p:strVal val="visible"/>
                                      </p:to>
                                    </p:set>
                                    <p:animEffect transition="in" filter="wipe(left)">
                                      <p:cBhvr>
                                        <p:cTn id="48" dur="500"/>
                                        <p:tgtEl>
                                          <p:spTgt spid="34510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345104"/>
                                        </p:tgtEl>
                                        <p:attrNameLst>
                                          <p:attrName>style.visibility</p:attrName>
                                        </p:attrNameLst>
                                      </p:cBhvr>
                                      <p:to>
                                        <p:strVal val="visible"/>
                                      </p:to>
                                    </p:set>
                                    <p:animEffect transition="in" filter="wipe(left)">
                                      <p:cBhvr>
                                        <p:cTn id="53" dur="500"/>
                                        <p:tgtEl>
                                          <p:spTgt spid="34510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45101"/>
                                        </p:tgtEl>
                                        <p:attrNameLst>
                                          <p:attrName>style.visibility</p:attrName>
                                        </p:attrNameLst>
                                      </p:cBhvr>
                                      <p:to>
                                        <p:strVal val="visible"/>
                                      </p:to>
                                    </p:set>
                                    <p:animEffect transition="in" filter="wipe(left)">
                                      <p:cBhvr>
                                        <p:cTn id="58" dur="500"/>
                                        <p:tgtEl>
                                          <p:spTgt spid="34510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345109"/>
                                        </p:tgtEl>
                                        <p:attrNameLst>
                                          <p:attrName>style.visibility</p:attrName>
                                        </p:attrNameLst>
                                      </p:cBhvr>
                                      <p:to>
                                        <p:strVal val="visible"/>
                                      </p:to>
                                    </p:set>
                                    <p:animEffect transition="in" filter="wipe(left)">
                                      <p:cBhvr>
                                        <p:cTn id="63" dur="500"/>
                                        <p:tgtEl>
                                          <p:spTgt spid="34510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45110"/>
                                        </p:tgtEl>
                                        <p:attrNameLst>
                                          <p:attrName>style.visibility</p:attrName>
                                        </p:attrNameLst>
                                      </p:cBhvr>
                                      <p:to>
                                        <p:strVal val="visible"/>
                                      </p:to>
                                    </p:set>
                                    <p:animEffect transition="in" filter="wipe(left)">
                                      <p:cBhvr>
                                        <p:cTn id="68" dur="500"/>
                                        <p:tgtEl>
                                          <p:spTgt spid="34511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345095"/>
                                        </p:tgtEl>
                                        <p:attrNameLst>
                                          <p:attrName>style.visibility</p:attrName>
                                        </p:attrNameLst>
                                      </p:cBhvr>
                                      <p:to>
                                        <p:strVal val="visible"/>
                                      </p:to>
                                    </p:set>
                                    <p:animEffect transition="in" filter="wipe(left)">
                                      <p:cBhvr>
                                        <p:cTn id="73" dur="500"/>
                                        <p:tgtEl>
                                          <p:spTgt spid="34509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345096"/>
                                        </p:tgtEl>
                                        <p:attrNameLst>
                                          <p:attrName>style.visibility</p:attrName>
                                        </p:attrNameLst>
                                      </p:cBhvr>
                                      <p:to>
                                        <p:strVal val="visible"/>
                                      </p:to>
                                    </p:set>
                                    <p:animEffect transition="in" filter="wipe(left)">
                                      <p:cBhvr>
                                        <p:cTn id="78" dur="500"/>
                                        <p:tgtEl>
                                          <p:spTgt spid="34509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345111"/>
                                        </p:tgtEl>
                                        <p:attrNameLst>
                                          <p:attrName>style.visibility</p:attrName>
                                        </p:attrNameLst>
                                      </p:cBhvr>
                                      <p:to>
                                        <p:strVal val="visible"/>
                                      </p:to>
                                    </p:set>
                                    <p:animEffect transition="in" filter="wipe(left)">
                                      <p:cBhvr>
                                        <p:cTn id="83" dur="500"/>
                                        <p:tgtEl>
                                          <p:spTgt spid="34511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345112"/>
                                        </p:tgtEl>
                                        <p:attrNameLst>
                                          <p:attrName>style.visibility</p:attrName>
                                        </p:attrNameLst>
                                      </p:cBhvr>
                                      <p:to>
                                        <p:strVal val="visible"/>
                                      </p:to>
                                    </p:set>
                                    <p:animEffect transition="in" filter="wipe(left)">
                                      <p:cBhvr>
                                        <p:cTn id="88" dur="500"/>
                                        <p:tgtEl>
                                          <p:spTgt spid="34511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345113"/>
                                        </p:tgtEl>
                                        <p:attrNameLst>
                                          <p:attrName>style.visibility</p:attrName>
                                        </p:attrNameLst>
                                      </p:cBhvr>
                                      <p:to>
                                        <p:strVal val="visible"/>
                                      </p:to>
                                    </p:set>
                                    <p:animEffect transition="in" filter="wipe(left)">
                                      <p:cBhvr>
                                        <p:cTn id="93" dur="500"/>
                                        <p:tgtEl>
                                          <p:spTgt spid="34511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iterate type="wd">
                                    <p:tmPct val="10000"/>
                                  </p:iterate>
                                  <p:childTnLst>
                                    <p:set>
                                      <p:cBhvr>
                                        <p:cTn id="97" dur="1" fill="hold">
                                          <p:stCondLst>
                                            <p:cond delay="0"/>
                                          </p:stCondLst>
                                        </p:cTn>
                                        <p:tgtEl>
                                          <p:spTgt spid="345106"/>
                                        </p:tgtEl>
                                        <p:attrNameLst>
                                          <p:attrName>style.visibility</p:attrName>
                                        </p:attrNameLst>
                                      </p:cBhvr>
                                      <p:to>
                                        <p:strVal val="visible"/>
                                      </p:to>
                                    </p:set>
                                    <p:animEffect transition="in" filter="wipe(left)">
                                      <p:cBhvr>
                                        <p:cTn id="98" dur="500"/>
                                        <p:tgtEl>
                                          <p:spTgt spid="345106"/>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iterate type="wd">
                                    <p:tmPct val="10000"/>
                                  </p:iterate>
                                  <p:childTnLst>
                                    <p:set>
                                      <p:cBhvr>
                                        <p:cTn id="102" dur="1" fill="hold">
                                          <p:stCondLst>
                                            <p:cond delay="0"/>
                                          </p:stCondLst>
                                        </p:cTn>
                                        <p:tgtEl>
                                          <p:spTgt spid="345105"/>
                                        </p:tgtEl>
                                        <p:attrNameLst>
                                          <p:attrName>style.visibility</p:attrName>
                                        </p:attrNameLst>
                                      </p:cBhvr>
                                      <p:to>
                                        <p:strVal val="visible"/>
                                      </p:to>
                                    </p:set>
                                    <p:animEffect transition="in" filter="wipe(left)">
                                      <p:cBhvr>
                                        <p:cTn id="103" dur="500"/>
                                        <p:tgtEl>
                                          <p:spTgt spid="345105"/>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345094"/>
                                        </p:tgtEl>
                                        <p:attrNameLst>
                                          <p:attrName>style.visibility</p:attrName>
                                        </p:attrNameLst>
                                      </p:cBhvr>
                                      <p:to>
                                        <p:strVal val="visible"/>
                                      </p:to>
                                    </p:set>
                                    <p:animEffect transition="in" filter="wipe(left)">
                                      <p:cBhvr>
                                        <p:cTn id="108" dur="500"/>
                                        <p:tgtEl>
                                          <p:spTgt spid="345094"/>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345114"/>
                                        </p:tgtEl>
                                        <p:attrNameLst>
                                          <p:attrName>style.visibility</p:attrName>
                                        </p:attrNameLst>
                                      </p:cBhvr>
                                      <p:to>
                                        <p:strVal val="visible"/>
                                      </p:to>
                                    </p:set>
                                    <p:animEffect transition="in" filter="wipe(left)">
                                      <p:cBhvr>
                                        <p:cTn id="113" dur="500"/>
                                        <p:tgtEl>
                                          <p:spTgt spid="345114"/>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345115"/>
                                        </p:tgtEl>
                                        <p:attrNameLst>
                                          <p:attrName>style.visibility</p:attrName>
                                        </p:attrNameLst>
                                      </p:cBhvr>
                                      <p:to>
                                        <p:strVal val="visible"/>
                                      </p:to>
                                    </p:set>
                                    <p:animEffect transition="in" filter="wipe(left)">
                                      <p:cBhvr>
                                        <p:cTn id="118" dur="500"/>
                                        <p:tgtEl>
                                          <p:spTgt spid="345115"/>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iterate type="wd">
                                    <p:tmPct val="10000"/>
                                  </p:iterate>
                                  <p:childTnLst>
                                    <p:set>
                                      <p:cBhvr>
                                        <p:cTn id="122" dur="1" fill="hold">
                                          <p:stCondLst>
                                            <p:cond delay="0"/>
                                          </p:stCondLst>
                                        </p:cTn>
                                        <p:tgtEl>
                                          <p:spTgt spid="345107"/>
                                        </p:tgtEl>
                                        <p:attrNameLst>
                                          <p:attrName>style.visibility</p:attrName>
                                        </p:attrNameLst>
                                      </p:cBhvr>
                                      <p:to>
                                        <p:strVal val="visible"/>
                                      </p:to>
                                    </p:set>
                                    <p:animEffect transition="in" filter="wipe(left)">
                                      <p:cBhvr>
                                        <p:cTn id="123" dur="500"/>
                                        <p:tgtEl>
                                          <p:spTgt spid="345107"/>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345108"/>
                                        </p:tgtEl>
                                        <p:attrNameLst>
                                          <p:attrName>style.visibility</p:attrName>
                                        </p:attrNameLst>
                                      </p:cBhvr>
                                      <p:to>
                                        <p:strVal val="visible"/>
                                      </p:to>
                                    </p:set>
                                    <p:animEffect transition="in" filter="wipe(left)">
                                      <p:cBhvr>
                                        <p:cTn id="128" dur="500"/>
                                        <p:tgtEl>
                                          <p:spTgt spid="345108"/>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345116"/>
                                        </p:tgtEl>
                                        <p:attrNameLst>
                                          <p:attrName>style.visibility</p:attrName>
                                        </p:attrNameLst>
                                      </p:cBhvr>
                                      <p:to>
                                        <p:strVal val="visible"/>
                                      </p:to>
                                    </p:set>
                                    <p:animEffect transition="in" filter="wipe(left)">
                                      <p:cBhvr>
                                        <p:cTn id="133" dur="500"/>
                                        <p:tgtEl>
                                          <p:spTgt spid="345116"/>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nodeType="clickEffect">
                                  <p:stCondLst>
                                    <p:cond delay="0"/>
                                  </p:stCondLst>
                                  <p:childTnLst>
                                    <p:set>
                                      <p:cBhvr>
                                        <p:cTn id="137" dur="1" fill="hold">
                                          <p:stCondLst>
                                            <p:cond delay="0"/>
                                          </p:stCondLst>
                                        </p:cTn>
                                        <p:tgtEl>
                                          <p:spTgt spid="345117"/>
                                        </p:tgtEl>
                                        <p:attrNameLst>
                                          <p:attrName>style.visibility</p:attrName>
                                        </p:attrNameLst>
                                      </p:cBhvr>
                                      <p:to>
                                        <p:strVal val="visible"/>
                                      </p:to>
                                    </p:set>
                                    <p:animEffect transition="in" filter="wipe(left)">
                                      <p:cBhvr>
                                        <p:cTn id="138" dur="500"/>
                                        <p:tgtEl>
                                          <p:spTgt spid="345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2" grpId="0"/>
      <p:bldP spid="345093" grpId="0"/>
      <p:bldP spid="345095" grpId="0"/>
      <p:bldP spid="345097" grpId="0"/>
      <p:bldP spid="345102" grpId="0" animBg="1"/>
      <p:bldP spid="345103" grpId="0" animBg="1"/>
      <p:bldP spid="345104" grpId="0" animBg="1"/>
      <p:bldP spid="345105" grpId="0"/>
      <p:bldP spid="345106" grpId="0"/>
      <p:bldP spid="34510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Tuesday, June 25, 2019</a:t>
            </a:r>
          </a:p>
        </p:txBody>
      </p:sp>
      <p:sp>
        <p:nvSpPr>
          <p:cNvPr id="16" name="Footer Placeholder 4"/>
          <p:cNvSpPr>
            <a:spLocks noGrp="1"/>
          </p:cNvSpPr>
          <p:nvPr>
            <p:ph type="ftr" sz="quarter" idx="11"/>
          </p:nvPr>
        </p:nvSpPr>
        <p:spPr/>
        <p:txBody>
          <a:bodyPr/>
          <a:lstStyle/>
          <a:p>
            <a:r>
              <a:rPr lang="de-DE"/>
              <a:t>PHYS 1444-001, Summer 2019             Dr. Jaehoon Yu</a:t>
            </a:r>
            <a:endParaRPr lang="en-US"/>
          </a:p>
        </p:txBody>
      </p:sp>
      <p:sp>
        <p:nvSpPr>
          <p:cNvPr id="17" name="Slide Number Placeholder 5"/>
          <p:cNvSpPr>
            <a:spLocks noGrp="1"/>
          </p:cNvSpPr>
          <p:nvPr>
            <p:ph type="sldNum" sz="quarter" idx="12"/>
          </p:nvPr>
        </p:nvSpPr>
        <p:spPr/>
        <p:txBody>
          <a:bodyPr/>
          <a:lstStyle/>
          <a:p>
            <a:fld id="{B82EEA1A-E26B-CA4E-9F51-E8BAD8AA4DBB}" type="slidenum">
              <a:rPr lang="en-US"/>
              <a:pPr/>
              <a:t>18</a:t>
            </a:fld>
            <a:endParaRPr lang="en-US"/>
          </a:p>
        </p:txBody>
      </p:sp>
      <p:grpSp>
        <p:nvGrpSpPr>
          <p:cNvPr id="2" name="Group 2"/>
          <p:cNvGrpSpPr>
            <a:grpSpLocks/>
          </p:cNvGrpSpPr>
          <p:nvPr/>
        </p:nvGrpSpPr>
        <p:grpSpPr bwMode="auto">
          <a:xfrm>
            <a:off x="6324600" y="3200400"/>
            <a:ext cx="3505200" cy="3200400"/>
            <a:chOff x="144" y="1248"/>
            <a:chExt cx="3888" cy="2928"/>
          </a:xfrm>
        </p:grpSpPr>
        <p:pic>
          <p:nvPicPr>
            <p:cNvPr id="346115" name="Picture 3" descr="FG26_021"/>
            <p:cNvPicPr>
              <a:picLocks noChangeAspect="1" noChangeArrowheads="1"/>
            </p:cNvPicPr>
            <p:nvPr/>
          </p:nvPicPr>
          <p:blipFill>
            <a:blip r:embed="rId4"/>
            <a:srcRect/>
            <a:stretch>
              <a:fillRect/>
            </a:stretch>
          </p:blipFill>
          <p:spPr bwMode="auto">
            <a:xfrm>
              <a:off x="144" y="1248"/>
              <a:ext cx="3888" cy="2916"/>
            </a:xfrm>
            <a:prstGeom prst="rect">
              <a:avLst/>
            </a:prstGeom>
            <a:noFill/>
          </p:spPr>
        </p:pic>
        <p:sp>
          <p:nvSpPr>
            <p:cNvPr id="346116" name="Rectangle 4"/>
            <p:cNvSpPr>
              <a:spLocks noChangeArrowheads="1"/>
            </p:cNvSpPr>
            <p:nvPr/>
          </p:nvSpPr>
          <p:spPr bwMode="auto">
            <a:xfrm>
              <a:off x="1056" y="1248"/>
              <a:ext cx="2064" cy="144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46117" name="Rectangle 5"/>
            <p:cNvSpPr>
              <a:spLocks noChangeArrowheads="1"/>
            </p:cNvSpPr>
            <p:nvPr/>
          </p:nvSpPr>
          <p:spPr bwMode="auto">
            <a:xfrm>
              <a:off x="1872" y="3984"/>
              <a:ext cx="480"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6"/>
          <p:cNvGrpSpPr>
            <a:grpSpLocks/>
          </p:cNvGrpSpPr>
          <p:nvPr/>
        </p:nvGrpSpPr>
        <p:grpSpPr bwMode="auto">
          <a:xfrm>
            <a:off x="6705600" y="1371600"/>
            <a:ext cx="3124200" cy="3048000"/>
            <a:chOff x="480" y="1620"/>
            <a:chExt cx="3120" cy="2364"/>
          </a:xfrm>
        </p:grpSpPr>
        <p:pic>
          <p:nvPicPr>
            <p:cNvPr id="346119" name="Picture 7" descr="FG26_021"/>
            <p:cNvPicPr>
              <a:picLocks noChangeAspect="1" noChangeArrowheads="1"/>
            </p:cNvPicPr>
            <p:nvPr/>
          </p:nvPicPr>
          <p:blipFill>
            <a:blip r:embed="rId4"/>
            <a:srcRect/>
            <a:stretch>
              <a:fillRect/>
            </a:stretch>
          </p:blipFill>
          <p:spPr bwMode="auto">
            <a:xfrm>
              <a:off x="480" y="1620"/>
              <a:ext cx="3120" cy="2340"/>
            </a:xfrm>
            <a:prstGeom prst="rect">
              <a:avLst/>
            </a:prstGeom>
            <a:noFill/>
          </p:spPr>
        </p:pic>
        <p:sp>
          <p:nvSpPr>
            <p:cNvPr id="346120" name="Rectangle 8"/>
            <p:cNvSpPr>
              <a:spLocks noChangeArrowheads="1"/>
            </p:cNvSpPr>
            <p:nvPr/>
          </p:nvSpPr>
          <p:spPr bwMode="auto">
            <a:xfrm>
              <a:off x="1008" y="2640"/>
              <a:ext cx="2208" cy="1344"/>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
        <p:nvSpPr>
          <p:cNvPr id="346121" name="Rectangle 9"/>
          <p:cNvSpPr>
            <a:spLocks noGrp="1" noChangeArrowheads="1"/>
          </p:cNvSpPr>
          <p:nvPr>
            <p:ph type="body" idx="1"/>
          </p:nvPr>
        </p:nvSpPr>
        <p:spPr>
          <a:xfrm>
            <a:off x="228600" y="685800"/>
            <a:ext cx="8610600" cy="5715000"/>
          </a:xfrm>
        </p:spPr>
        <p:txBody>
          <a:bodyPr/>
          <a:lstStyle/>
          <a:p>
            <a:r>
              <a:rPr lang="en-US"/>
              <a:t>What do you think the charging and discharging characteristics of RC circuits can be used for?</a:t>
            </a:r>
          </a:p>
          <a:p>
            <a:pPr lvl="1"/>
            <a:r>
              <a:rPr lang="en-US"/>
              <a:t>To produce voltage pulses at a regular frequency</a:t>
            </a:r>
          </a:p>
          <a:p>
            <a:pPr lvl="1"/>
            <a:r>
              <a:rPr lang="en-US"/>
              <a:t> How?</a:t>
            </a:r>
          </a:p>
          <a:p>
            <a:pPr lvl="2"/>
            <a:r>
              <a:rPr lang="en-US"/>
              <a:t>The capacitor charges up to a particular voltage and discharges</a:t>
            </a:r>
          </a:p>
          <a:p>
            <a:pPr lvl="2"/>
            <a:r>
              <a:rPr lang="en-US"/>
              <a:t>A simple way of doing this is to use breakdown of voltage in a gas filled tube</a:t>
            </a:r>
          </a:p>
          <a:p>
            <a:pPr lvl="3"/>
            <a:r>
              <a:rPr lang="en-US"/>
              <a:t>The discharge occurs when the voltage breaks down at V</a:t>
            </a:r>
            <a:r>
              <a:rPr lang="en-US" baseline="-25000"/>
              <a:t>0</a:t>
            </a:r>
          </a:p>
          <a:p>
            <a:pPr lvl="3"/>
            <a:r>
              <a:rPr lang="en-US"/>
              <a:t>After the completion of discharge, the tube no longer conducts</a:t>
            </a:r>
          </a:p>
          <a:p>
            <a:pPr lvl="3"/>
            <a:r>
              <a:rPr lang="en-US"/>
              <a:t>Then the voltage is at V</a:t>
            </a:r>
            <a:r>
              <a:rPr lang="en-US" baseline="-25000"/>
              <a:t>0</a:t>
            </a:r>
            <a:r>
              <a:rPr lang="en-US"/>
              <a:t>’ and it starts charging up</a:t>
            </a:r>
          </a:p>
          <a:p>
            <a:pPr lvl="3"/>
            <a:r>
              <a:rPr lang="en-US"/>
              <a:t>How do you think the voltage as a function of time look?</a:t>
            </a:r>
          </a:p>
          <a:p>
            <a:pPr lvl="4"/>
            <a:r>
              <a:rPr lang="en-US"/>
              <a:t>A sawtooth shape</a:t>
            </a:r>
          </a:p>
          <a:p>
            <a:pPr lvl="2"/>
            <a:r>
              <a:rPr lang="en-US"/>
              <a:t>Pace maker, intermittent windshield wiper, etc</a:t>
            </a:r>
          </a:p>
        </p:txBody>
      </p:sp>
      <p:sp>
        <p:nvSpPr>
          <p:cNvPr id="346122" name="Rectangle 10"/>
          <p:cNvSpPr>
            <a:spLocks noGrp="1" noChangeArrowheads="1"/>
          </p:cNvSpPr>
          <p:nvPr>
            <p:ph type="title"/>
          </p:nvPr>
        </p:nvSpPr>
        <p:spPr>
          <a:xfrm>
            <a:off x="381000" y="76200"/>
            <a:ext cx="8534400" cy="609600"/>
          </a:xfrm>
        </p:spPr>
        <p:txBody>
          <a:bodyPr/>
          <a:lstStyle/>
          <a:p>
            <a:r>
              <a:rPr lang="en-US"/>
              <a:t> Application of RC Circuits</a:t>
            </a:r>
          </a:p>
        </p:txBody>
      </p:sp>
      <p:graphicFrame>
        <p:nvGraphicFramePr>
          <p:cNvPr id="346123" name="Object 11"/>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73408" name="Equation" r:id="rId5" imgW="914400" imgH="190080" progId="Equation.DSMT4">
                  <p:embed/>
                </p:oleObj>
              </mc:Choice>
              <mc:Fallback>
                <p:oleObj name="Equation" r:id="rId5" imgW="914400" imgH="190080" progId="Equation.DSMT4">
                  <p:embed/>
                  <p:pic>
                    <p:nvPicPr>
                      <p:cNvPr id="34612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6124" name="Object 12"/>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73409" name="Equation" r:id="rId7" imgW="914400" imgH="190080" progId="Equation.DSMT4">
                  <p:embed/>
                </p:oleObj>
              </mc:Choice>
              <mc:Fallback>
                <p:oleObj name="Equation" r:id="rId7" imgW="914400" imgH="190080" progId="Equation.DSMT4">
                  <p:embed/>
                  <p:pic>
                    <p:nvPicPr>
                      <p:cNvPr id="346124"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6125" name="Object 13"/>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73410" name="Equation" r:id="rId8" imgW="914400" imgH="190080" progId="Equation.DSMT4">
                  <p:embed/>
                </p:oleObj>
              </mc:Choice>
              <mc:Fallback>
                <p:oleObj name="Equation" r:id="rId8" imgW="914400" imgH="190080" progId="Equation.DSMT4">
                  <p:embed/>
                  <p:pic>
                    <p:nvPicPr>
                      <p:cNvPr id="346125"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6126" name="Oval 14"/>
          <p:cNvSpPr>
            <a:spLocks noChangeArrowheads="1"/>
          </p:cNvSpPr>
          <p:nvPr/>
        </p:nvSpPr>
        <p:spPr bwMode="auto">
          <a:xfrm>
            <a:off x="8534400" y="1905000"/>
            <a:ext cx="609600" cy="685800"/>
          </a:xfrm>
          <a:prstGeom prst="ellipse">
            <a:avLst/>
          </a:prstGeom>
          <a:noFill/>
          <a:ln w="28575">
            <a:solidFill>
              <a:srgbClr val="CC0000"/>
            </a:solidFill>
            <a:round/>
            <a:headEnd/>
            <a:tailEnd/>
          </a:ln>
          <a:effectLst/>
        </p:spPr>
        <p:txBody>
          <a:bodyPr wrap="none" anchor="ctr">
            <a:prstTxWarp prst="textNoShape">
              <a:avLst/>
            </a:prstTxWarp>
            <a:spAutoFit/>
          </a:bodyPr>
          <a:lstStyle/>
          <a:p>
            <a:endParaRPr lang="en-US"/>
          </a:p>
        </p:txBody>
      </p:sp>
    </p:spTree>
    <p:extLst>
      <p:ext uri="{BB962C8B-B14F-4D97-AF65-F5344CB8AC3E}">
        <p14:creationId xmlns:p14="http://schemas.microsoft.com/office/powerpoint/2010/main" val="117419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6121">
                                            <p:txEl>
                                              <p:pRg st="0" end="0"/>
                                            </p:txEl>
                                          </p:spTgt>
                                        </p:tgtEl>
                                        <p:attrNameLst>
                                          <p:attrName>style.visibility</p:attrName>
                                        </p:attrNameLst>
                                      </p:cBhvr>
                                      <p:to>
                                        <p:strVal val="visible"/>
                                      </p:to>
                                    </p:set>
                                    <p:animEffect transition="in" filter="wipe(left)">
                                      <p:cBhvr>
                                        <p:cTn id="7" dur="500"/>
                                        <p:tgtEl>
                                          <p:spTgt spid="3461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46121">
                                            <p:txEl>
                                              <p:pRg st="1" end="1"/>
                                            </p:txEl>
                                          </p:spTgt>
                                        </p:tgtEl>
                                        <p:attrNameLst>
                                          <p:attrName>style.visibility</p:attrName>
                                        </p:attrNameLst>
                                      </p:cBhvr>
                                      <p:to>
                                        <p:strVal val="visible"/>
                                      </p:to>
                                    </p:set>
                                    <p:animEffect transition="in" filter="wipe(left)">
                                      <p:cBhvr>
                                        <p:cTn id="12" dur="500"/>
                                        <p:tgtEl>
                                          <p:spTgt spid="3461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6121">
                                            <p:txEl>
                                              <p:pRg st="2" end="2"/>
                                            </p:txEl>
                                          </p:spTgt>
                                        </p:tgtEl>
                                        <p:attrNameLst>
                                          <p:attrName>style.visibility</p:attrName>
                                        </p:attrNameLst>
                                      </p:cBhvr>
                                      <p:to>
                                        <p:strVal val="visible"/>
                                      </p:to>
                                    </p:set>
                                    <p:animEffect transition="in" filter="wipe(left)">
                                      <p:cBhvr>
                                        <p:cTn id="17" dur="500"/>
                                        <p:tgtEl>
                                          <p:spTgt spid="3461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46121">
                                            <p:txEl>
                                              <p:pRg st="3" end="3"/>
                                            </p:txEl>
                                          </p:spTgt>
                                        </p:tgtEl>
                                        <p:attrNameLst>
                                          <p:attrName>style.visibility</p:attrName>
                                        </p:attrNameLst>
                                      </p:cBhvr>
                                      <p:to>
                                        <p:strVal val="visible"/>
                                      </p:to>
                                    </p:set>
                                    <p:animEffect transition="in" filter="wipe(left)">
                                      <p:cBhvr>
                                        <p:cTn id="22" dur="500"/>
                                        <p:tgtEl>
                                          <p:spTgt spid="3461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46121">
                                            <p:txEl>
                                              <p:pRg st="4" end="4"/>
                                            </p:txEl>
                                          </p:spTgt>
                                        </p:tgtEl>
                                        <p:attrNameLst>
                                          <p:attrName>style.visibility</p:attrName>
                                        </p:attrNameLst>
                                      </p:cBhvr>
                                      <p:to>
                                        <p:strVal val="visible"/>
                                      </p:to>
                                    </p:set>
                                    <p:animEffect transition="in" filter="wipe(left)">
                                      <p:cBhvr>
                                        <p:cTn id="27" dur="500"/>
                                        <p:tgtEl>
                                          <p:spTgt spid="34612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346126"/>
                                        </p:tgtEl>
                                        <p:attrNameLst>
                                          <p:attrName>style.visibility</p:attrName>
                                        </p:attrNameLst>
                                      </p:cBhvr>
                                      <p:to>
                                        <p:strVal val="visible"/>
                                      </p:to>
                                    </p:set>
                                    <p:anim calcmode="lin" valueType="num">
                                      <p:cBhvr>
                                        <p:cTn id="39" dur="500" fill="hold"/>
                                        <p:tgtEl>
                                          <p:spTgt spid="346126"/>
                                        </p:tgtEl>
                                        <p:attrNameLst>
                                          <p:attrName>ppt_w</p:attrName>
                                        </p:attrNameLst>
                                      </p:cBhvr>
                                      <p:tavLst>
                                        <p:tav tm="0">
                                          <p:val>
                                            <p:fltVal val="0"/>
                                          </p:val>
                                        </p:tav>
                                        <p:tav tm="100000">
                                          <p:val>
                                            <p:strVal val="#ppt_w"/>
                                          </p:val>
                                        </p:tav>
                                      </p:tavLst>
                                    </p:anim>
                                    <p:anim calcmode="lin" valueType="num">
                                      <p:cBhvr>
                                        <p:cTn id="40" dur="500" fill="hold"/>
                                        <p:tgtEl>
                                          <p:spTgt spid="346126"/>
                                        </p:tgtEl>
                                        <p:attrNameLst>
                                          <p:attrName>ppt_h</p:attrName>
                                        </p:attrNameLst>
                                      </p:cBhvr>
                                      <p:tavLst>
                                        <p:tav tm="0">
                                          <p:val>
                                            <p:fltVal val="0"/>
                                          </p:val>
                                        </p:tav>
                                        <p:tav tm="100000">
                                          <p:val>
                                            <p:strVal val="#ppt_h"/>
                                          </p:val>
                                        </p:tav>
                                      </p:tavLst>
                                    </p:anim>
                                    <p:animEffect transition="in" filter="fade">
                                      <p:cBhvr>
                                        <p:cTn id="41" dur="500"/>
                                        <p:tgtEl>
                                          <p:spTgt spid="34612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346121">
                                            <p:txEl>
                                              <p:pRg st="5" end="5"/>
                                            </p:txEl>
                                          </p:spTgt>
                                        </p:tgtEl>
                                        <p:attrNameLst>
                                          <p:attrName>style.visibility</p:attrName>
                                        </p:attrNameLst>
                                      </p:cBhvr>
                                      <p:to>
                                        <p:strVal val="visible"/>
                                      </p:to>
                                    </p:set>
                                    <p:animEffect transition="in" filter="wipe(left)">
                                      <p:cBhvr>
                                        <p:cTn id="46" dur="500"/>
                                        <p:tgtEl>
                                          <p:spTgt spid="346121">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346121">
                                            <p:txEl>
                                              <p:pRg st="6" end="6"/>
                                            </p:txEl>
                                          </p:spTgt>
                                        </p:tgtEl>
                                        <p:attrNameLst>
                                          <p:attrName>style.visibility</p:attrName>
                                        </p:attrNameLst>
                                      </p:cBhvr>
                                      <p:to>
                                        <p:strVal val="visible"/>
                                      </p:to>
                                    </p:set>
                                    <p:animEffect transition="in" filter="wipe(left)">
                                      <p:cBhvr>
                                        <p:cTn id="51" dur="500"/>
                                        <p:tgtEl>
                                          <p:spTgt spid="346121">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346121">
                                            <p:txEl>
                                              <p:pRg st="7" end="7"/>
                                            </p:txEl>
                                          </p:spTgt>
                                        </p:tgtEl>
                                        <p:attrNameLst>
                                          <p:attrName>style.visibility</p:attrName>
                                        </p:attrNameLst>
                                      </p:cBhvr>
                                      <p:to>
                                        <p:strVal val="visible"/>
                                      </p:to>
                                    </p:set>
                                    <p:animEffect transition="in" filter="wipe(left)">
                                      <p:cBhvr>
                                        <p:cTn id="56" dur="500"/>
                                        <p:tgtEl>
                                          <p:spTgt spid="346121">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346121">
                                            <p:txEl>
                                              <p:pRg st="8" end="8"/>
                                            </p:txEl>
                                          </p:spTgt>
                                        </p:tgtEl>
                                        <p:attrNameLst>
                                          <p:attrName>style.visibility</p:attrName>
                                        </p:attrNameLst>
                                      </p:cBhvr>
                                      <p:to>
                                        <p:strVal val="visible"/>
                                      </p:to>
                                    </p:set>
                                    <p:animEffect transition="in" filter="wipe(left)">
                                      <p:cBhvr>
                                        <p:cTn id="61" dur="500"/>
                                        <p:tgtEl>
                                          <p:spTgt spid="346121">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346121">
                                            <p:txEl>
                                              <p:pRg st="9" end="9"/>
                                            </p:txEl>
                                          </p:spTgt>
                                        </p:tgtEl>
                                        <p:attrNameLst>
                                          <p:attrName>style.visibility</p:attrName>
                                        </p:attrNameLst>
                                      </p:cBhvr>
                                      <p:to>
                                        <p:strVal val="visible"/>
                                      </p:to>
                                    </p:set>
                                    <p:animEffect transition="in" filter="wipe(left)">
                                      <p:cBhvr>
                                        <p:cTn id="66" dur="500"/>
                                        <p:tgtEl>
                                          <p:spTgt spid="346121">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wipe(left)">
                                      <p:cBhvr>
                                        <p:cTn id="71" dur="500"/>
                                        <p:tgtEl>
                                          <p:spTgt spid="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346121">
                                            <p:txEl>
                                              <p:pRg st="10" end="10"/>
                                            </p:txEl>
                                          </p:spTgt>
                                        </p:tgtEl>
                                        <p:attrNameLst>
                                          <p:attrName>style.visibility</p:attrName>
                                        </p:attrNameLst>
                                      </p:cBhvr>
                                      <p:to>
                                        <p:strVal val="visible"/>
                                      </p:to>
                                    </p:set>
                                    <p:animEffect transition="in" filter="wipe(left)">
                                      <p:cBhvr>
                                        <p:cTn id="76" dur="500"/>
                                        <p:tgtEl>
                                          <p:spTgt spid="34612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21" grpId="0" build="p"/>
      <p:bldP spid="3461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Tuesday, June 25, 2019</a:t>
            </a:r>
          </a:p>
        </p:txBody>
      </p:sp>
      <p:sp>
        <p:nvSpPr>
          <p:cNvPr id="13" name="Footer Placeholder 4"/>
          <p:cNvSpPr>
            <a:spLocks noGrp="1"/>
          </p:cNvSpPr>
          <p:nvPr>
            <p:ph type="ftr" sz="quarter" idx="11"/>
          </p:nvPr>
        </p:nvSpPr>
        <p:spPr/>
        <p:txBody>
          <a:bodyPr/>
          <a:lstStyle/>
          <a:p>
            <a:r>
              <a:rPr lang="de-DE"/>
              <a:t>PHYS 1444-001, Summer 2019             Dr. Jaehoon Yu</a:t>
            </a:r>
            <a:endParaRPr lang="en-US"/>
          </a:p>
        </p:txBody>
      </p:sp>
      <p:sp>
        <p:nvSpPr>
          <p:cNvPr id="14" name="Slide Number Placeholder 5"/>
          <p:cNvSpPr>
            <a:spLocks noGrp="1"/>
          </p:cNvSpPr>
          <p:nvPr>
            <p:ph type="sldNum" sz="quarter" idx="12"/>
          </p:nvPr>
        </p:nvSpPr>
        <p:spPr/>
        <p:txBody>
          <a:bodyPr/>
          <a:lstStyle/>
          <a:p>
            <a:fld id="{3EC58C06-1CD7-E843-9C07-7DEE38A5493D}" type="slidenum">
              <a:rPr lang="en-US"/>
              <a:pPr/>
              <a:t>19</a:t>
            </a:fld>
            <a:endParaRPr lang="en-US"/>
          </a:p>
        </p:txBody>
      </p:sp>
      <p:sp>
        <p:nvSpPr>
          <p:cNvPr id="347138" name="Rectangle 2"/>
          <p:cNvSpPr>
            <a:spLocks noGrp="1" noChangeArrowheads="1"/>
          </p:cNvSpPr>
          <p:nvPr>
            <p:ph type="title"/>
          </p:nvPr>
        </p:nvSpPr>
        <p:spPr>
          <a:xfrm>
            <a:off x="381000" y="76200"/>
            <a:ext cx="8534400" cy="609600"/>
          </a:xfrm>
        </p:spPr>
        <p:txBody>
          <a:bodyPr/>
          <a:lstStyle/>
          <a:p>
            <a:r>
              <a:rPr lang="en-US"/>
              <a:t> Magnetism</a:t>
            </a:r>
          </a:p>
        </p:txBody>
      </p:sp>
      <p:graphicFrame>
        <p:nvGraphicFramePr>
          <p:cNvPr id="347139"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74432" name="Equation" r:id="rId3" imgW="914400" imgH="190080" progId="Equation.DSMT4">
                  <p:embed/>
                </p:oleObj>
              </mc:Choice>
              <mc:Fallback>
                <p:oleObj name="Equation" r:id="rId3" imgW="914400" imgH="190080" progId="Equation.DSMT4">
                  <p:embed/>
                  <p:pic>
                    <p:nvPicPr>
                      <p:cNvPr id="34713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7140"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74433" name="Equation" r:id="rId5" imgW="914400" imgH="190080" progId="Equation.DSMT4">
                  <p:embed/>
                </p:oleObj>
              </mc:Choice>
              <mc:Fallback>
                <p:oleObj name="Equation" r:id="rId5" imgW="914400" imgH="190080" progId="Equation.DSMT4">
                  <p:embed/>
                  <p:pic>
                    <p:nvPicPr>
                      <p:cNvPr id="34714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7141"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74434" name="Equation" r:id="rId6" imgW="914400" imgH="190080" progId="Equation.DSMT4">
                  <p:embed/>
                </p:oleObj>
              </mc:Choice>
              <mc:Fallback>
                <p:oleObj name="Equation" r:id="rId6" imgW="914400" imgH="190080" progId="Equation.DSMT4">
                  <p:embed/>
                  <p:pic>
                    <p:nvPicPr>
                      <p:cNvPr id="34714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7142" name="Rectangle 6"/>
          <p:cNvSpPr>
            <a:spLocks noGrp="1" noChangeArrowheads="1"/>
          </p:cNvSpPr>
          <p:nvPr>
            <p:ph type="body" idx="1"/>
          </p:nvPr>
        </p:nvSpPr>
        <p:spPr>
          <a:xfrm>
            <a:off x="609600" y="609600"/>
            <a:ext cx="8229600" cy="3581400"/>
          </a:xfrm>
        </p:spPr>
        <p:txBody>
          <a:bodyPr/>
          <a:lstStyle/>
          <a:p>
            <a:pPr>
              <a:lnSpc>
                <a:spcPct val="90000"/>
              </a:lnSpc>
            </a:pPr>
            <a:r>
              <a:rPr lang="en-US" sz="2800" dirty="0"/>
              <a:t>What are magnets?</a:t>
            </a:r>
          </a:p>
          <a:p>
            <a:pPr lvl="1">
              <a:lnSpc>
                <a:spcPct val="90000"/>
              </a:lnSpc>
            </a:pPr>
            <a:r>
              <a:rPr lang="en-US" sz="2400" dirty="0"/>
              <a:t>Objects with two poles, North and South poles</a:t>
            </a:r>
          </a:p>
          <a:p>
            <a:pPr lvl="2">
              <a:lnSpc>
                <a:spcPct val="90000"/>
              </a:lnSpc>
            </a:pPr>
            <a:r>
              <a:rPr lang="en-US" sz="2000" dirty="0"/>
              <a:t>The pole that points to the geographical North is the North pole and the other is the South pole</a:t>
            </a:r>
          </a:p>
          <a:p>
            <a:pPr lvl="3">
              <a:lnSpc>
                <a:spcPct val="90000"/>
              </a:lnSpc>
            </a:pPr>
            <a:r>
              <a:rPr lang="en-US" sz="1800" dirty="0"/>
              <a:t>Principle of compass</a:t>
            </a:r>
          </a:p>
          <a:p>
            <a:pPr lvl="1">
              <a:lnSpc>
                <a:spcPct val="90000"/>
              </a:lnSpc>
            </a:pPr>
            <a:r>
              <a:rPr lang="en-US" sz="2400" dirty="0"/>
              <a:t>These are called the magnet due to the name of the region, Magnesia, where the rocks that attract each other were found</a:t>
            </a:r>
          </a:p>
          <a:p>
            <a:pPr>
              <a:lnSpc>
                <a:spcPct val="90000"/>
              </a:lnSpc>
            </a:pPr>
            <a:r>
              <a:rPr lang="en-US" sz="2800" dirty="0"/>
              <a:t>What happens when two magnets are brought to each other?</a:t>
            </a:r>
          </a:p>
        </p:txBody>
      </p:sp>
      <p:sp>
        <p:nvSpPr>
          <p:cNvPr id="347143" name="Rectangle 7"/>
          <p:cNvSpPr>
            <a:spLocks noChangeArrowheads="1"/>
          </p:cNvSpPr>
          <p:nvPr/>
        </p:nvSpPr>
        <p:spPr bwMode="auto">
          <a:xfrm>
            <a:off x="762000" y="3886200"/>
            <a:ext cx="5105400" cy="2590800"/>
          </a:xfrm>
          <a:prstGeom prst="rect">
            <a:avLst/>
          </a:prstGeom>
          <a:no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They exert force onto each other</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What kind?</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Both repulsive and attractive forces depending on the configurations</a:t>
            </a:r>
            <a:endParaRPr lang="en-US" dirty="0">
              <a:solidFill>
                <a:srgbClr val="660066"/>
              </a:solidFill>
              <a:latin typeface="Arial Narrow" charset="0"/>
              <a:ea typeface="ＭＳ Ｐゴシック" charset="-128"/>
              <a:sym typeface="Wingdings" charset="2"/>
            </a:endParaRPr>
          </a:p>
          <a:p>
            <a:pPr marL="1143000" lvl="2" indent="-228600">
              <a:lnSpc>
                <a:spcPct val="90000"/>
              </a:lnSpc>
              <a:spcBef>
                <a:spcPct val="20000"/>
              </a:spcBef>
              <a:buFontTx/>
              <a:buChar char="•"/>
            </a:pPr>
            <a:r>
              <a:rPr lang="en-US" sz="2000" dirty="0">
                <a:solidFill>
                  <a:srgbClr val="003300"/>
                </a:solidFill>
                <a:latin typeface="Arial Narrow" charset="0"/>
                <a:ea typeface="ＭＳ Ｐゴシック" charset="-128"/>
                <a:sym typeface="Wingdings" charset="2"/>
              </a:rPr>
              <a:t>Like poles repel each other while the unlike poles attract</a:t>
            </a:r>
            <a:r>
              <a:rPr lang="en-US" sz="2000" dirty="0">
                <a:solidFill>
                  <a:srgbClr val="003300"/>
                </a:solidFill>
                <a:latin typeface="Arial Narrow" charset="0"/>
                <a:ea typeface="ＭＳ Ｐゴシック" charset="-128"/>
              </a:rPr>
              <a:t> </a:t>
            </a:r>
          </a:p>
        </p:txBody>
      </p:sp>
      <p:pic>
        <p:nvPicPr>
          <p:cNvPr id="347144" name="Picture 8" descr="FG27_001"/>
          <p:cNvPicPr>
            <a:picLocks noChangeAspect="1" noChangeArrowheads="1"/>
          </p:cNvPicPr>
          <p:nvPr/>
        </p:nvPicPr>
        <p:blipFill>
          <a:blip r:embed="rId7"/>
          <a:srcRect/>
          <a:stretch>
            <a:fillRect/>
          </a:stretch>
        </p:blipFill>
        <p:spPr bwMode="auto">
          <a:xfrm>
            <a:off x="5638800" y="3657600"/>
            <a:ext cx="3505200" cy="2895600"/>
          </a:xfrm>
          <a:prstGeom prst="rect">
            <a:avLst/>
          </a:prstGeom>
          <a:noFill/>
        </p:spPr>
      </p:pic>
      <p:sp>
        <p:nvSpPr>
          <p:cNvPr id="347145" name="Rectangle 9"/>
          <p:cNvSpPr>
            <a:spLocks noChangeArrowheads="1"/>
          </p:cNvSpPr>
          <p:nvPr/>
        </p:nvSpPr>
        <p:spPr bwMode="auto">
          <a:xfrm>
            <a:off x="6858000" y="4267200"/>
            <a:ext cx="1066800" cy="30480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47146" name="Rectangle 10"/>
          <p:cNvSpPr>
            <a:spLocks noChangeArrowheads="1"/>
          </p:cNvSpPr>
          <p:nvPr/>
        </p:nvSpPr>
        <p:spPr bwMode="auto">
          <a:xfrm>
            <a:off x="6934200" y="5257800"/>
            <a:ext cx="1066800" cy="30480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47147" name="Rectangle 11"/>
          <p:cNvSpPr>
            <a:spLocks noChangeArrowheads="1"/>
          </p:cNvSpPr>
          <p:nvPr/>
        </p:nvSpPr>
        <p:spPr bwMode="auto">
          <a:xfrm>
            <a:off x="6934200" y="6324600"/>
            <a:ext cx="1066800" cy="30480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Tree>
    <p:extLst>
      <p:ext uri="{BB962C8B-B14F-4D97-AF65-F5344CB8AC3E}">
        <p14:creationId xmlns:p14="http://schemas.microsoft.com/office/powerpoint/2010/main" val="282443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7142">
                                            <p:txEl>
                                              <p:pRg st="0" end="0"/>
                                            </p:txEl>
                                          </p:spTgt>
                                        </p:tgtEl>
                                        <p:attrNameLst>
                                          <p:attrName>style.visibility</p:attrName>
                                        </p:attrNameLst>
                                      </p:cBhvr>
                                      <p:to>
                                        <p:strVal val="visible"/>
                                      </p:to>
                                    </p:set>
                                    <p:animEffect transition="in" filter="wipe(left)">
                                      <p:cBhvr>
                                        <p:cTn id="7" dur="500"/>
                                        <p:tgtEl>
                                          <p:spTgt spid="347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47142">
                                            <p:txEl>
                                              <p:pRg st="1" end="1"/>
                                            </p:txEl>
                                          </p:spTgt>
                                        </p:tgtEl>
                                        <p:attrNameLst>
                                          <p:attrName>style.visibility</p:attrName>
                                        </p:attrNameLst>
                                      </p:cBhvr>
                                      <p:to>
                                        <p:strVal val="visible"/>
                                      </p:to>
                                    </p:set>
                                    <p:animEffect transition="in" filter="wipe(left)">
                                      <p:cBhvr>
                                        <p:cTn id="12" dur="500"/>
                                        <p:tgtEl>
                                          <p:spTgt spid="3471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7142">
                                            <p:txEl>
                                              <p:pRg st="2" end="2"/>
                                            </p:txEl>
                                          </p:spTgt>
                                        </p:tgtEl>
                                        <p:attrNameLst>
                                          <p:attrName>style.visibility</p:attrName>
                                        </p:attrNameLst>
                                      </p:cBhvr>
                                      <p:to>
                                        <p:strVal val="visible"/>
                                      </p:to>
                                    </p:set>
                                    <p:animEffect transition="in" filter="wipe(left)">
                                      <p:cBhvr>
                                        <p:cTn id="17" dur="500"/>
                                        <p:tgtEl>
                                          <p:spTgt spid="3471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47142">
                                            <p:txEl>
                                              <p:pRg st="3" end="3"/>
                                            </p:txEl>
                                          </p:spTgt>
                                        </p:tgtEl>
                                        <p:attrNameLst>
                                          <p:attrName>style.visibility</p:attrName>
                                        </p:attrNameLst>
                                      </p:cBhvr>
                                      <p:to>
                                        <p:strVal val="visible"/>
                                      </p:to>
                                    </p:set>
                                    <p:animEffect transition="in" filter="wipe(left)">
                                      <p:cBhvr>
                                        <p:cTn id="22" dur="500"/>
                                        <p:tgtEl>
                                          <p:spTgt spid="3471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47142">
                                            <p:txEl>
                                              <p:pRg st="4" end="4"/>
                                            </p:txEl>
                                          </p:spTgt>
                                        </p:tgtEl>
                                        <p:attrNameLst>
                                          <p:attrName>style.visibility</p:attrName>
                                        </p:attrNameLst>
                                      </p:cBhvr>
                                      <p:to>
                                        <p:strVal val="visible"/>
                                      </p:to>
                                    </p:set>
                                    <p:animEffect transition="in" filter="wipe(left)">
                                      <p:cBhvr>
                                        <p:cTn id="27" dur="500"/>
                                        <p:tgtEl>
                                          <p:spTgt spid="3471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47142">
                                            <p:txEl>
                                              <p:pRg st="5" end="5"/>
                                            </p:txEl>
                                          </p:spTgt>
                                        </p:tgtEl>
                                        <p:attrNameLst>
                                          <p:attrName>style.visibility</p:attrName>
                                        </p:attrNameLst>
                                      </p:cBhvr>
                                      <p:to>
                                        <p:strVal val="visible"/>
                                      </p:to>
                                    </p:set>
                                    <p:animEffect transition="in" filter="wipe(left)">
                                      <p:cBhvr>
                                        <p:cTn id="32" dur="500"/>
                                        <p:tgtEl>
                                          <p:spTgt spid="3471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47143">
                                            <p:txEl>
                                              <p:pRg st="0" end="0"/>
                                            </p:txEl>
                                          </p:spTgt>
                                        </p:tgtEl>
                                        <p:attrNameLst>
                                          <p:attrName>style.visibility</p:attrName>
                                        </p:attrNameLst>
                                      </p:cBhvr>
                                      <p:to>
                                        <p:strVal val="visible"/>
                                      </p:to>
                                    </p:set>
                                    <p:animEffect transition="in" filter="wipe(left)">
                                      <p:cBhvr>
                                        <p:cTn id="37" dur="500"/>
                                        <p:tgtEl>
                                          <p:spTgt spid="34714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47143">
                                            <p:txEl>
                                              <p:pRg st="1" end="1"/>
                                            </p:txEl>
                                          </p:spTgt>
                                        </p:tgtEl>
                                        <p:attrNameLst>
                                          <p:attrName>style.visibility</p:attrName>
                                        </p:attrNameLst>
                                      </p:cBhvr>
                                      <p:to>
                                        <p:strVal val="visible"/>
                                      </p:to>
                                    </p:set>
                                    <p:animEffect transition="in" filter="wipe(left)">
                                      <p:cBhvr>
                                        <p:cTn id="42" dur="500"/>
                                        <p:tgtEl>
                                          <p:spTgt spid="34714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47143">
                                            <p:txEl>
                                              <p:pRg st="2" end="2"/>
                                            </p:txEl>
                                          </p:spTgt>
                                        </p:tgtEl>
                                        <p:attrNameLst>
                                          <p:attrName>style.visibility</p:attrName>
                                        </p:attrNameLst>
                                      </p:cBhvr>
                                      <p:to>
                                        <p:strVal val="visible"/>
                                      </p:to>
                                    </p:set>
                                    <p:animEffect transition="in" filter="wipe(left)">
                                      <p:cBhvr>
                                        <p:cTn id="47" dur="500"/>
                                        <p:tgtEl>
                                          <p:spTgt spid="34714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47143">
                                            <p:txEl>
                                              <p:pRg st="3" end="3"/>
                                            </p:txEl>
                                          </p:spTgt>
                                        </p:tgtEl>
                                        <p:attrNameLst>
                                          <p:attrName>style.visibility</p:attrName>
                                        </p:attrNameLst>
                                      </p:cBhvr>
                                      <p:to>
                                        <p:strVal val="visible"/>
                                      </p:to>
                                    </p:set>
                                    <p:animEffect transition="in" filter="wipe(left)">
                                      <p:cBhvr>
                                        <p:cTn id="52" dur="500"/>
                                        <p:tgtEl>
                                          <p:spTgt spid="34714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347144"/>
                                        </p:tgtEl>
                                        <p:attrNameLst>
                                          <p:attrName>style.visibility</p:attrName>
                                        </p:attrNameLst>
                                      </p:cBhvr>
                                      <p:to>
                                        <p:strVal val="visible"/>
                                      </p:to>
                                    </p:set>
                                    <p:anim calcmode="lin" valueType="num">
                                      <p:cBhvr>
                                        <p:cTn id="57" dur="500" fill="hold"/>
                                        <p:tgtEl>
                                          <p:spTgt spid="347144"/>
                                        </p:tgtEl>
                                        <p:attrNameLst>
                                          <p:attrName>ppt_w</p:attrName>
                                        </p:attrNameLst>
                                      </p:cBhvr>
                                      <p:tavLst>
                                        <p:tav tm="0">
                                          <p:val>
                                            <p:fltVal val="0"/>
                                          </p:val>
                                        </p:tav>
                                        <p:tav tm="100000">
                                          <p:val>
                                            <p:strVal val="#ppt_w"/>
                                          </p:val>
                                        </p:tav>
                                      </p:tavLst>
                                    </p:anim>
                                    <p:anim calcmode="lin" valueType="num">
                                      <p:cBhvr>
                                        <p:cTn id="58" dur="500" fill="hold"/>
                                        <p:tgtEl>
                                          <p:spTgt spid="347144"/>
                                        </p:tgtEl>
                                        <p:attrNameLst>
                                          <p:attrName>ppt_h</p:attrName>
                                        </p:attrNameLst>
                                      </p:cBhvr>
                                      <p:tavLst>
                                        <p:tav tm="0">
                                          <p:val>
                                            <p:fltVal val="0"/>
                                          </p:val>
                                        </p:tav>
                                        <p:tav tm="100000">
                                          <p:val>
                                            <p:strVal val="#ppt_h"/>
                                          </p:val>
                                        </p:tav>
                                      </p:tavLst>
                                    </p:anim>
                                    <p:animEffect transition="in" filter="fade">
                                      <p:cBhvr>
                                        <p:cTn id="59" dur="500"/>
                                        <p:tgtEl>
                                          <p:spTgt spid="347144"/>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47145"/>
                                        </p:tgtEl>
                                        <p:attrNameLst>
                                          <p:attrName>style.visibility</p:attrName>
                                        </p:attrNameLst>
                                      </p:cBhvr>
                                      <p:to>
                                        <p:strVal val="visible"/>
                                      </p:to>
                                    </p:set>
                                    <p:animEffect transition="in" filter="wipe(down)">
                                      <p:cBhvr>
                                        <p:cTn id="62" dur="500"/>
                                        <p:tgtEl>
                                          <p:spTgt spid="347145"/>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347146"/>
                                        </p:tgtEl>
                                        <p:attrNameLst>
                                          <p:attrName>style.visibility</p:attrName>
                                        </p:attrNameLst>
                                      </p:cBhvr>
                                      <p:to>
                                        <p:strVal val="visible"/>
                                      </p:to>
                                    </p:set>
                                    <p:animEffect transition="in" filter="wipe(down)">
                                      <p:cBhvr>
                                        <p:cTn id="65" dur="500"/>
                                        <p:tgtEl>
                                          <p:spTgt spid="347146"/>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347147"/>
                                        </p:tgtEl>
                                        <p:attrNameLst>
                                          <p:attrName>style.visibility</p:attrName>
                                        </p:attrNameLst>
                                      </p:cBhvr>
                                      <p:to>
                                        <p:strVal val="visible"/>
                                      </p:to>
                                    </p:set>
                                    <p:animEffect transition="in" filter="wipe(down)">
                                      <p:cBhvr>
                                        <p:cTn id="68" dur="500"/>
                                        <p:tgtEl>
                                          <p:spTgt spid="347147"/>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xit" presetSubtype="10" fill="hold" grpId="1" nodeType="clickEffect">
                                  <p:stCondLst>
                                    <p:cond delay="0"/>
                                  </p:stCondLst>
                                  <p:childTnLst>
                                    <p:animEffect transition="out" filter="checkerboard(across)">
                                      <p:cBhvr>
                                        <p:cTn id="72" dur="500"/>
                                        <p:tgtEl>
                                          <p:spTgt spid="347145"/>
                                        </p:tgtEl>
                                      </p:cBhvr>
                                    </p:animEffect>
                                    <p:set>
                                      <p:cBhvr>
                                        <p:cTn id="73" dur="1" fill="hold">
                                          <p:stCondLst>
                                            <p:cond delay="499"/>
                                          </p:stCondLst>
                                        </p:cTn>
                                        <p:tgtEl>
                                          <p:spTgt spid="347145"/>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5" presetClass="exit" presetSubtype="10" fill="hold" grpId="1" nodeType="clickEffect">
                                  <p:stCondLst>
                                    <p:cond delay="0"/>
                                  </p:stCondLst>
                                  <p:childTnLst>
                                    <p:animEffect transition="out" filter="checkerboard(across)">
                                      <p:cBhvr>
                                        <p:cTn id="77" dur="500"/>
                                        <p:tgtEl>
                                          <p:spTgt spid="347146"/>
                                        </p:tgtEl>
                                      </p:cBhvr>
                                    </p:animEffect>
                                    <p:set>
                                      <p:cBhvr>
                                        <p:cTn id="78" dur="1" fill="hold">
                                          <p:stCondLst>
                                            <p:cond delay="499"/>
                                          </p:stCondLst>
                                        </p:cTn>
                                        <p:tgtEl>
                                          <p:spTgt spid="34714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5" presetClass="exit" presetSubtype="10" fill="hold" grpId="1" nodeType="clickEffect">
                                  <p:stCondLst>
                                    <p:cond delay="0"/>
                                  </p:stCondLst>
                                  <p:childTnLst>
                                    <p:animEffect transition="out" filter="checkerboard(across)">
                                      <p:cBhvr>
                                        <p:cTn id="82" dur="500"/>
                                        <p:tgtEl>
                                          <p:spTgt spid="347147"/>
                                        </p:tgtEl>
                                      </p:cBhvr>
                                    </p:animEffect>
                                    <p:set>
                                      <p:cBhvr>
                                        <p:cTn id="83" dur="1" fill="hold">
                                          <p:stCondLst>
                                            <p:cond delay="499"/>
                                          </p:stCondLst>
                                        </p:cTn>
                                        <p:tgtEl>
                                          <p:spTgt spid="3471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2" grpId="0" build="p"/>
      <p:bldP spid="347143" grpId="0" build="p"/>
      <p:bldP spid="347145" grpId="0" animBg="1"/>
      <p:bldP spid="347145" grpId="1" animBg="1"/>
      <p:bldP spid="347146" grpId="0" animBg="1"/>
      <p:bldP spid="347146" grpId="1" animBg="1"/>
      <p:bldP spid="347147" grpId="0" animBg="1"/>
      <p:bldP spid="34714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Tuesday, June 25, 2019</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2019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685800" y="0"/>
            <a:ext cx="7772400" cy="609600"/>
          </a:xfrm>
        </p:spPr>
        <p:txBody>
          <a:bodyPr/>
          <a:lstStyle/>
          <a:p>
            <a:r>
              <a:rPr lang="en-US" sz="5400"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76200" y="762000"/>
            <a:ext cx="8915400" cy="5445895"/>
          </a:xfrm>
        </p:spPr>
        <p:txBody>
          <a:bodyPr/>
          <a:lstStyle/>
          <a:p>
            <a:r>
              <a:rPr lang="en-US" dirty="0"/>
              <a:t>2</a:t>
            </a:r>
            <a:r>
              <a:rPr lang="en-US" baseline="30000" dirty="0"/>
              <a:t>nd</a:t>
            </a:r>
            <a:r>
              <a:rPr lang="en-US" dirty="0"/>
              <a:t> Term Exam</a:t>
            </a:r>
          </a:p>
          <a:p>
            <a:pPr lvl="1"/>
            <a:r>
              <a:rPr lang="en-US" sz="2400" dirty="0"/>
              <a:t>First 80min this Wednesday, June 26, tomorrow</a:t>
            </a:r>
          </a:p>
          <a:p>
            <a:pPr lvl="1"/>
            <a:r>
              <a:rPr lang="en-US" sz="2400" dirty="0"/>
              <a:t>Covers CH25.1 through what we learn today</a:t>
            </a:r>
          </a:p>
          <a:p>
            <a:pPr lvl="1" eaLnBrk="1" hangingPunct="1"/>
            <a:r>
              <a:rPr lang="en-US" sz="2400" dirty="0"/>
              <a:t>BYOF: You may bring one 8.5x11.5 sheet (front and back) of </a:t>
            </a:r>
            <a:r>
              <a:rPr lang="en-US" sz="2400" b="1" u="sng" dirty="0">
                <a:solidFill>
                  <a:srgbClr val="FF0000"/>
                </a:solidFill>
              </a:rPr>
              <a:t>handwritten</a:t>
            </a:r>
            <a:r>
              <a:rPr lang="en-US" sz="2400" dirty="0"/>
              <a:t> formulae and values of constants for the exam</a:t>
            </a:r>
          </a:p>
          <a:p>
            <a:pPr lvl="1" eaLnBrk="1" hangingPunct="1"/>
            <a:r>
              <a:rPr lang="en-US" sz="2400" dirty="0"/>
              <a:t>No derivations, word definitions, setups or solutions of any problems!</a:t>
            </a:r>
          </a:p>
          <a:p>
            <a:pPr lvl="1" eaLnBrk="1" hangingPunct="1"/>
            <a:r>
              <a:rPr lang="en-US" sz="2400" dirty="0"/>
              <a:t>No additional formulae or values of constants will be provided!</a:t>
            </a:r>
          </a:p>
          <a:p>
            <a:pPr eaLnBrk="1" hangingPunct="1"/>
            <a:r>
              <a:rPr lang="en-US" sz="2800" dirty="0"/>
              <a:t>Quiz 3 results</a:t>
            </a:r>
          </a:p>
          <a:p>
            <a:pPr lvl="1" eaLnBrk="1" hangingPunct="1"/>
            <a:r>
              <a:rPr lang="en-US" sz="2400" dirty="0"/>
              <a:t>Class average: 40.7/60</a:t>
            </a:r>
          </a:p>
          <a:p>
            <a:pPr lvl="2" eaLnBrk="1" hangingPunct="1"/>
            <a:r>
              <a:rPr lang="en-US" sz="2000" dirty="0"/>
              <a:t>Equivalent to 67.8/100</a:t>
            </a:r>
          </a:p>
          <a:p>
            <a:pPr lvl="2" eaLnBrk="1" hangingPunct="1"/>
            <a:r>
              <a:rPr lang="en-US" sz="2000" dirty="0"/>
              <a:t>Previous quizzes: 44.3/100 and 54.2/100</a:t>
            </a:r>
          </a:p>
          <a:p>
            <a:pPr lvl="1" eaLnBrk="1" hangingPunct="1"/>
            <a:r>
              <a:rPr lang="en-US" sz="2400" dirty="0"/>
              <a:t>Top score: 60/60</a:t>
            </a:r>
          </a:p>
        </p:txBody>
      </p:sp>
    </p:spTree>
    <p:extLst>
      <p:ext uri="{BB962C8B-B14F-4D97-AF65-F5344CB8AC3E}">
        <p14:creationId xmlns:p14="http://schemas.microsoft.com/office/powerpoint/2010/main" val="39775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down)">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down)">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down)">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down)">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down)">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down)">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down)">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down)">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down)">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down)">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down)">
                                      <p:cBhvr>
                                        <p:cTn id="57" dur="500"/>
                                        <p:tgtEl>
                                          <p:spTgt spid="1116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Tuesday, June 25, 2019</a:t>
            </a:r>
          </a:p>
        </p:txBody>
      </p:sp>
      <p:sp>
        <p:nvSpPr>
          <p:cNvPr id="9" name="Footer Placeholder 4"/>
          <p:cNvSpPr>
            <a:spLocks noGrp="1"/>
          </p:cNvSpPr>
          <p:nvPr>
            <p:ph type="ftr" sz="quarter" idx="11"/>
          </p:nvPr>
        </p:nvSpPr>
        <p:spPr/>
        <p:txBody>
          <a:bodyPr/>
          <a:lstStyle/>
          <a:p>
            <a:r>
              <a:rPr lang="de-DE"/>
              <a:t>PHYS 1444-001, Summer 2019             Dr. Jaehoon Yu</a:t>
            </a:r>
            <a:endParaRPr lang="en-US"/>
          </a:p>
        </p:txBody>
      </p:sp>
      <p:sp>
        <p:nvSpPr>
          <p:cNvPr id="10" name="Slide Number Placeholder 5"/>
          <p:cNvSpPr>
            <a:spLocks noGrp="1"/>
          </p:cNvSpPr>
          <p:nvPr>
            <p:ph type="sldNum" sz="quarter" idx="12"/>
          </p:nvPr>
        </p:nvSpPr>
        <p:spPr/>
        <p:txBody>
          <a:bodyPr/>
          <a:lstStyle/>
          <a:p>
            <a:fld id="{676B417D-463B-4744-9278-0479293CB6B1}" type="slidenum">
              <a:rPr lang="en-US"/>
              <a:pPr/>
              <a:t>20</a:t>
            </a:fld>
            <a:endParaRPr lang="en-US"/>
          </a:p>
        </p:txBody>
      </p:sp>
      <p:pic>
        <p:nvPicPr>
          <p:cNvPr id="348162" name="Picture 2" descr="FG27_002"/>
          <p:cNvPicPr>
            <a:picLocks noChangeAspect="1" noChangeArrowheads="1"/>
          </p:cNvPicPr>
          <p:nvPr/>
        </p:nvPicPr>
        <p:blipFill>
          <a:blip r:embed="rId3"/>
          <a:srcRect/>
          <a:stretch>
            <a:fillRect/>
          </a:stretch>
        </p:blipFill>
        <p:spPr bwMode="auto">
          <a:xfrm>
            <a:off x="6477000" y="1828800"/>
            <a:ext cx="2590800" cy="1828800"/>
          </a:xfrm>
          <a:prstGeom prst="rect">
            <a:avLst/>
          </a:prstGeom>
          <a:noFill/>
        </p:spPr>
      </p:pic>
      <p:sp>
        <p:nvSpPr>
          <p:cNvPr id="348163" name="Rectangle 3"/>
          <p:cNvSpPr>
            <a:spLocks noGrp="1" noChangeArrowheads="1"/>
          </p:cNvSpPr>
          <p:nvPr>
            <p:ph type="title"/>
          </p:nvPr>
        </p:nvSpPr>
        <p:spPr>
          <a:xfrm>
            <a:off x="381000" y="76200"/>
            <a:ext cx="8534400" cy="609600"/>
          </a:xfrm>
        </p:spPr>
        <p:txBody>
          <a:bodyPr/>
          <a:lstStyle/>
          <a:p>
            <a:r>
              <a:rPr lang="en-US"/>
              <a:t> Magnetism</a:t>
            </a:r>
          </a:p>
        </p:txBody>
      </p:sp>
      <p:graphicFrame>
        <p:nvGraphicFramePr>
          <p:cNvPr id="34816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75456" name="Equation" r:id="rId4" imgW="914400" imgH="190080" progId="Equation.DSMT4">
                  <p:embed/>
                </p:oleObj>
              </mc:Choice>
              <mc:Fallback>
                <p:oleObj name="Equation" r:id="rId4" imgW="914400" imgH="190080" progId="Equation.DSMT4">
                  <p:embed/>
                  <p:pic>
                    <p:nvPicPr>
                      <p:cNvPr id="34816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75457" name="Equation" r:id="rId6" imgW="914400" imgH="190080" progId="Equation.DSMT4">
                  <p:embed/>
                </p:oleObj>
              </mc:Choice>
              <mc:Fallback>
                <p:oleObj name="Equation" r:id="rId6" imgW="914400" imgH="190080" progId="Equation.DSMT4">
                  <p:embed/>
                  <p:pic>
                    <p:nvPicPr>
                      <p:cNvPr id="34816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75458" name="Equation" r:id="rId7" imgW="914400" imgH="190080" progId="Equation.DSMT4">
                  <p:embed/>
                </p:oleObj>
              </mc:Choice>
              <mc:Fallback>
                <p:oleObj name="Equation" r:id="rId7" imgW="914400" imgH="190080" progId="Equation.DSMT4">
                  <p:embed/>
                  <p:pic>
                    <p:nvPicPr>
                      <p:cNvPr id="34816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167" name="Rectangle 7"/>
          <p:cNvSpPr>
            <a:spLocks noGrp="1" noChangeArrowheads="1"/>
          </p:cNvSpPr>
          <p:nvPr>
            <p:ph type="body" idx="1"/>
          </p:nvPr>
        </p:nvSpPr>
        <p:spPr>
          <a:xfrm>
            <a:off x="381000" y="762000"/>
            <a:ext cx="8458200" cy="5257800"/>
          </a:xfrm>
        </p:spPr>
        <p:txBody>
          <a:bodyPr/>
          <a:lstStyle/>
          <a:p>
            <a:pPr>
              <a:lnSpc>
                <a:spcPct val="90000"/>
              </a:lnSpc>
            </a:pPr>
            <a:r>
              <a:rPr lang="en-US" sz="2800" dirty="0"/>
              <a:t>So the magnetic poles are the same as the electric charge?</a:t>
            </a:r>
          </a:p>
          <a:p>
            <a:pPr lvl="1">
              <a:lnSpc>
                <a:spcPct val="90000"/>
              </a:lnSpc>
            </a:pPr>
            <a:r>
              <a:rPr lang="en-US" sz="2400" dirty="0"/>
              <a:t>No.  Why not?</a:t>
            </a:r>
          </a:p>
          <a:p>
            <a:pPr lvl="1">
              <a:lnSpc>
                <a:spcPct val="90000"/>
              </a:lnSpc>
            </a:pPr>
            <a:r>
              <a:rPr lang="en-US" sz="2400" dirty="0"/>
              <a:t>While the electric charges (positive and negative) can be isolated, the magnetic poles cannot be isolated.</a:t>
            </a:r>
          </a:p>
          <a:p>
            <a:pPr lvl="1">
              <a:lnSpc>
                <a:spcPct val="90000"/>
              </a:lnSpc>
            </a:pPr>
            <a:r>
              <a:rPr lang="en-US" sz="2400" dirty="0"/>
              <a:t>So what happens when a magnet is cut?</a:t>
            </a:r>
          </a:p>
          <a:p>
            <a:pPr lvl="2">
              <a:lnSpc>
                <a:spcPct val="90000"/>
              </a:lnSpc>
            </a:pPr>
            <a:r>
              <a:rPr lang="en-US" sz="2000" dirty="0"/>
              <a:t>If a magnet is cut, two magnets are made.</a:t>
            </a:r>
          </a:p>
          <a:p>
            <a:pPr lvl="2">
              <a:lnSpc>
                <a:spcPct val="90000"/>
              </a:lnSpc>
            </a:pPr>
            <a:r>
              <a:rPr lang="en-US" sz="2000" dirty="0"/>
              <a:t>The more they get cut, the more magnets are made</a:t>
            </a:r>
          </a:p>
          <a:p>
            <a:pPr lvl="1">
              <a:lnSpc>
                <a:spcPct val="90000"/>
              </a:lnSpc>
            </a:pPr>
            <a:r>
              <a:rPr lang="en-US" sz="2400" dirty="0"/>
              <a:t>Single pole magnets are called the monopole but it has not been seen yet</a:t>
            </a:r>
          </a:p>
          <a:p>
            <a:pPr>
              <a:lnSpc>
                <a:spcPct val="90000"/>
              </a:lnSpc>
            </a:pPr>
            <a:r>
              <a:rPr lang="en-US" sz="2800" dirty="0"/>
              <a:t>Ferromagnetic materials: Materials that show strong magnetic effects</a:t>
            </a:r>
          </a:p>
          <a:p>
            <a:pPr lvl="1">
              <a:lnSpc>
                <a:spcPct val="90000"/>
              </a:lnSpc>
            </a:pPr>
            <a:r>
              <a:rPr lang="en-US" sz="2400" dirty="0"/>
              <a:t>Iron, cobalt, nickel, gadolinium and certain alloys</a:t>
            </a:r>
          </a:p>
          <a:p>
            <a:pPr>
              <a:lnSpc>
                <a:spcPct val="90000"/>
              </a:lnSpc>
            </a:pPr>
            <a:r>
              <a:rPr lang="en-US" sz="2800" dirty="0"/>
              <a:t>Other materials show very weak magnetic effects</a:t>
            </a:r>
          </a:p>
        </p:txBody>
      </p:sp>
    </p:spTree>
    <p:extLst>
      <p:ext uri="{BB962C8B-B14F-4D97-AF65-F5344CB8AC3E}">
        <p14:creationId xmlns:p14="http://schemas.microsoft.com/office/powerpoint/2010/main" val="153783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8167">
                                            <p:txEl>
                                              <p:pRg st="0" end="0"/>
                                            </p:txEl>
                                          </p:spTgt>
                                        </p:tgtEl>
                                        <p:attrNameLst>
                                          <p:attrName>style.visibility</p:attrName>
                                        </p:attrNameLst>
                                      </p:cBhvr>
                                      <p:to>
                                        <p:strVal val="visible"/>
                                      </p:to>
                                    </p:set>
                                    <p:animEffect transition="in" filter="wipe(left)">
                                      <p:cBhvr>
                                        <p:cTn id="7" dur="500"/>
                                        <p:tgtEl>
                                          <p:spTgt spid="3481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48167">
                                            <p:txEl>
                                              <p:pRg st="1" end="1"/>
                                            </p:txEl>
                                          </p:spTgt>
                                        </p:tgtEl>
                                        <p:attrNameLst>
                                          <p:attrName>style.visibility</p:attrName>
                                        </p:attrNameLst>
                                      </p:cBhvr>
                                      <p:to>
                                        <p:strVal val="visible"/>
                                      </p:to>
                                    </p:set>
                                    <p:animEffect transition="in" filter="wipe(left)">
                                      <p:cBhvr>
                                        <p:cTn id="12" dur="500"/>
                                        <p:tgtEl>
                                          <p:spTgt spid="3481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8167">
                                            <p:txEl>
                                              <p:pRg st="2" end="2"/>
                                            </p:txEl>
                                          </p:spTgt>
                                        </p:tgtEl>
                                        <p:attrNameLst>
                                          <p:attrName>style.visibility</p:attrName>
                                        </p:attrNameLst>
                                      </p:cBhvr>
                                      <p:to>
                                        <p:strVal val="visible"/>
                                      </p:to>
                                    </p:set>
                                    <p:animEffect transition="in" filter="wipe(left)">
                                      <p:cBhvr>
                                        <p:cTn id="17" dur="500"/>
                                        <p:tgtEl>
                                          <p:spTgt spid="3481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48167">
                                            <p:txEl>
                                              <p:pRg st="3" end="3"/>
                                            </p:txEl>
                                          </p:spTgt>
                                        </p:tgtEl>
                                        <p:attrNameLst>
                                          <p:attrName>style.visibility</p:attrName>
                                        </p:attrNameLst>
                                      </p:cBhvr>
                                      <p:to>
                                        <p:strVal val="visible"/>
                                      </p:to>
                                    </p:set>
                                    <p:animEffect transition="in" filter="wipe(left)">
                                      <p:cBhvr>
                                        <p:cTn id="22" dur="500"/>
                                        <p:tgtEl>
                                          <p:spTgt spid="3481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48167">
                                            <p:txEl>
                                              <p:pRg st="4" end="4"/>
                                            </p:txEl>
                                          </p:spTgt>
                                        </p:tgtEl>
                                        <p:attrNameLst>
                                          <p:attrName>style.visibility</p:attrName>
                                        </p:attrNameLst>
                                      </p:cBhvr>
                                      <p:to>
                                        <p:strVal val="visible"/>
                                      </p:to>
                                    </p:set>
                                    <p:animEffect transition="in" filter="wipe(left)">
                                      <p:cBhvr>
                                        <p:cTn id="27" dur="500"/>
                                        <p:tgtEl>
                                          <p:spTgt spid="3481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48167">
                                            <p:txEl>
                                              <p:pRg st="5" end="5"/>
                                            </p:txEl>
                                          </p:spTgt>
                                        </p:tgtEl>
                                        <p:attrNameLst>
                                          <p:attrName>style.visibility</p:attrName>
                                        </p:attrNameLst>
                                      </p:cBhvr>
                                      <p:to>
                                        <p:strVal val="visible"/>
                                      </p:to>
                                    </p:set>
                                    <p:animEffect transition="in" filter="wipe(left)">
                                      <p:cBhvr>
                                        <p:cTn id="32" dur="500"/>
                                        <p:tgtEl>
                                          <p:spTgt spid="3481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348162"/>
                                        </p:tgtEl>
                                        <p:attrNameLst>
                                          <p:attrName>style.visibility</p:attrName>
                                        </p:attrNameLst>
                                      </p:cBhvr>
                                      <p:to>
                                        <p:strVal val="visible"/>
                                      </p:to>
                                    </p:set>
                                    <p:anim calcmode="lin" valueType="num">
                                      <p:cBhvr>
                                        <p:cTn id="37" dur="500" fill="hold"/>
                                        <p:tgtEl>
                                          <p:spTgt spid="348162"/>
                                        </p:tgtEl>
                                        <p:attrNameLst>
                                          <p:attrName>ppt_w</p:attrName>
                                        </p:attrNameLst>
                                      </p:cBhvr>
                                      <p:tavLst>
                                        <p:tav tm="0">
                                          <p:val>
                                            <p:fltVal val="0"/>
                                          </p:val>
                                        </p:tav>
                                        <p:tav tm="100000">
                                          <p:val>
                                            <p:strVal val="#ppt_w"/>
                                          </p:val>
                                        </p:tav>
                                      </p:tavLst>
                                    </p:anim>
                                    <p:anim calcmode="lin" valueType="num">
                                      <p:cBhvr>
                                        <p:cTn id="38" dur="500" fill="hold"/>
                                        <p:tgtEl>
                                          <p:spTgt spid="348162"/>
                                        </p:tgtEl>
                                        <p:attrNameLst>
                                          <p:attrName>ppt_h</p:attrName>
                                        </p:attrNameLst>
                                      </p:cBhvr>
                                      <p:tavLst>
                                        <p:tav tm="0">
                                          <p:val>
                                            <p:fltVal val="0"/>
                                          </p:val>
                                        </p:tav>
                                        <p:tav tm="100000">
                                          <p:val>
                                            <p:strVal val="#ppt_h"/>
                                          </p:val>
                                        </p:tav>
                                      </p:tavLst>
                                    </p:anim>
                                    <p:animEffect transition="in" filter="fade">
                                      <p:cBhvr>
                                        <p:cTn id="39" dur="500"/>
                                        <p:tgtEl>
                                          <p:spTgt spid="34816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48167">
                                            <p:txEl>
                                              <p:pRg st="6" end="6"/>
                                            </p:txEl>
                                          </p:spTgt>
                                        </p:tgtEl>
                                        <p:attrNameLst>
                                          <p:attrName>style.visibility</p:attrName>
                                        </p:attrNameLst>
                                      </p:cBhvr>
                                      <p:to>
                                        <p:strVal val="visible"/>
                                      </p:to>
                                    </p:set>
                                    <p:animEffect transition="in" filter="wipe(left)">
                                      <p:cBhvr>
                                        <p:cTn id="44" dur="500"/>
                                        <p:tgtEl>
                                          <p:spTgt spid="348167">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48167">
                                            <p:txEl>
                                              <p:pRg st="7" end="7"/>
                                            </p:txEl>
                                          </p:spTgt>
                                        </p:tgtEl>
                                        <p:attrNameLst>
                                          <p:attrName>style.visibility</p:attrName>
                                        </p:attrNameLst>
                                      </p:cBhvr>
                                      <p:to>
                                        <p:strVal val="visible"/>
                                      </p:to>
                                    </p:set>
                                    <p:animEffect transition="in" filter="wipe(left)">
                                      <p:cBhvr>
                                        <p:cTn id="49" dur="500"/>
                                        <p:tgtEl>
                                          <p:spTgt spid="348167">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48167">
                                            <p:txEl>
                                              <p:pRg st="8" end="8"/>
                                            </p:txEl>
                                          </p:spTgt>
                                        </p:tgtEl>
                                        <p:attrNameLst>
                                          <p:attrName>style.visibility</p:attrName>
                                        </p:attrNameLst>
                                      </p:cBhvr>
                                      <p:to>
                                        <p:strVal val="visible"/>
                                      </p:to>
                                    </p:set>
                                    <p:animEffect transition="in" filter="wipe(left)">
                                      <p:cBhvr>
                                        <p:cTn id="54" dur="500"/>
                                        <p:tgtEl>
                                          <p:spTgt spid="348167">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48167">
                                            <p:txEl>
                                              <p:pRg st="9" end="9"/>
                                            </p:txEl>
                                          </p:spTgt>
                                        </p:tgtEl>
                                        <p:attrNameLst>
                                          <p:attrName>style.visibility</p:attrName>
                                        </p:attrNameLst>
                                      </p:cBhvr>
                                      <p:to>
                                        <p:strVal val="visible"/>
                                      </p:to>
                                    </p:set>
                                    <p:animEffect transition="in" filter="wipe(left)">
                                      <p:cBhvr>
                                        <p:cTn id="59" dur="500"/>
                                        <p:tgtEl>
                                          <p:spTgt spid="3481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Tuesday, June 25, 2019</a:t>
            </a:r>
          </a:p>
        </p:txBody>
      </p:sp>
      <p:sp>
        <p:nvSpPr>
          <p:cNvPr id="12" name="Footer Placeholder 4"/>
          <p:cNvSpPr>
            <a:spLocks noGrp="1"/>
          </p:cNvSpPr>
          <p:nvPr>
            <p:ph type="ftr" sz="quarter" idx="11"/>
          </p:nvPr>
        </p:nvSpPr>
        <p:spPr/>
        <p:txBody>
          <a:bodyPr/>
          <a:lstStyle/>
          <a:p>
            <a:r>
              <a:rPr lang="de-DE"/>
              <a:t>PHYS 1444-001, Summer 2019             Dr. Jaehoon Yu</a:t>
            </a:r>
            <a:endParaRPr lang="en-US"/>
          </a:p>
        </p:txBody>
      </p:sp>
      <p:sp>
        <p:nvSpPr>
          <p:cNvPr id="13" name="Slide Number Placeholder 5"/>
          <p:cNvSpPr>
            <a:spLocks noGrp="1"/>
          </p:cNvSpPr>
          <p:nvPr>
            <p:ph type="sldNum" sz="quarter" idx="12"/>
          </p:nvPr>
        </p:nvSpPr>
        <p:spPr/>
        <p:txBody>
          <a:bodyPr/>
          <a:lstStyle/>
          <a:p>
            <a:fld id="{F3C831CF-EE74-7C4A-8E1D-4DCC28CDCD9C}" type="slidenum">
              <a:rPr lang="en-US"/>
              <a:pPr/>
              <a:t>21</a:t>
            </a:fld>
            <a:endParaRPr lang="en-US"/>
          </a:p>
        </p:txBody>
      </p:sp>
      <p:sp>
        <p:nvSpPr>
          <p:cNvPr id="349186" name="Rectangle 2"/>
          <p:cNvSpPr>
            <a:spLocks noChangeArrowheads="1"/>
          </p:cNvSpPr>
          <p:nvPr/>
        </p:nvSpPr>
        <p:spPr bwMode="auto">
          <a:xfrm>
            <a:off x="533400" y="3429000"/>
            <a:ext cx="6096000" cy="2971800"/>
          </a:xfrm>
          <a:prstGeom prst="rect">
            <a:avLst/>
          </a:prstGeom>
          <a:solidFill>
            <a:schemeClr val="bg1"/>
          </a:solid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direction of the magnetic field is tangential to the field line at any point</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direction of the field is the direction the north pole of a compass would point to; out of N and into S</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number of lines per unit area is proportional to the strength of the magnetic field</a:t>
            </a:r>
          </a:p>
          <a:p>
            <a:pPr marL="742950" lvl="1" indent="-285750">
              <a:spcBef>
                <a:spcPct val="20000"/>
              </a:spcBef>
              <a:buFontTx/>
              <a:buChar char="–"/>
            </a:pPr>
            <a:r>
              <a:rPr lang="en-US" sz="2000" dirty="0">
                <a:solidFill>
                  <a:srgbClr val="660066"/>
                </a:solidFill>
                <a:latin typeface="Arial Narrow" charset="0"/>
                <a:ea typeface="ＭＳ Ｐゴシック" charset="-128"/>
              </a:rPr>
              <a:t>Magnetic field lines continue inside the magnet</a:t>
            </a:r>
          </a:p>
          <a:p>
            <a:pPr marL="742950" lvl="1" indent="-285750">
              <a:spcBef>
                <a:spcPct val="20000"/>
              </a:spcBef>
              <a:buFontTx/>
              <a:buChar char="–"/>
            </a:pPr>
            <a:r>
              <a:rPr lang="en-US" sz="2000" dirty="0">
                <a:solidFill>
                  <a:srgbClr val="660066"/>
                </a:solidFill>
                <a:latin typeface="Arial Narrow" charset="0"/>
                <a:ea typeface="ＭＳ Ｐゴシック" charset="-128"/>
              </a:rPr>
              <a:t>Since magnets always have both the poles, magnetic field lines form closed loops unlike electric field lines</a:t>
            </a:r>
          </a:p>
        </p:txBody>
      </p:sp>
      <p:pic>
        <p:nvPicPr>
          <p:cNvPr id="349187" name="Picture 3" descr="FG27_003A"/>
          <p:cNvPicPr>
            <a:picLocks noChangeAspect="1" noChangeArrowheads="1"/>
          </p:cNvPicPr>
          <p:nvPr/>
        </p:nvPicPr>
        <p:blipFill>
          <a:blip r:embed="rId3"/>
          <a:srcRect/>
          <a:stretch>
            <a:fillRect/>
          </a:stretch>
        </p:blipFill>
        <p:spPr bwMode="auto">
          <a:xfrm>
            <a:off x="6553200" y="2971800"/>
            <a:ext cx="2514600" cy="1981200"/>
          </a:xfrm>
          <a:prstGeom prst="rect">
            <a:avLst/>
          </a:prstGeom>
          <a:noFill/>
        </p:spPr>
      </p:pic>
      <p:sp>
        <p:nvSpPr>
          <p:cNvPr id="349188" name="Rectangle 4"/>
          <p:cNvSpPr>
            <a:spLocks noGrp="1" noChangeArrowheads="1"/>
          </p:cNvSpPr>
          <p:nvPr>
            <p:ph type="title"/>
          </p:nvPr>
        </p:nvSpPr>
        <p:spPr>
          <a:xfrm>
            <a:off x="381000" y="76200"/>
            <a:ext cx="8534400" cy="609600"/>
          </a:xfrm>
        </p:spPr>
        <p:txBody>
          <a:bodyPr/>
          <a:lstStyle/>
          <a:p>
            <a:r>
              <a:rPr lang="en-US"/>
              <a:t> Magnetic Field</a:t>
            </a:r>
          </a:p>
        </p:txBody>
      </p:sp>
      <p:graphicFrame>
        <p:nvGraphicFramePr>
          <p:cNvPr id="349189"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76480" name="Equation" r:id="rId4" imgW="914400" imgH="190080" progId="Equation.DSMT4">
                  <p:embed/>
                </p:oleObj>
              </mc:Choice>
              <mc:Fallback>
                <p:oleObj name="Equation" r:id="rId4" imgW="914400" imgH="190080" progId="Equation.DSMT4">
                  <p:embed/>
                  <p:pic>
                    <p:nvPicPr>
                      <p:cNvPr id="34918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9190"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76481" name="Equation" r:id="rId6" imgW="914400" imgH="190080" progId="Equation.DSMT4">
                  <p:embed/>
                </p:oleObj>
              </mc:Choice>
              <mc:Fallback>
                <p:oleObj name="Equation" r:id="rId6" imgW="914400" imgH="190080" progId="Equation.DSMT4">
                  <p:embed/>
                  <p:pic>
                    <p:nvPicPr>
                      <p:cNvPr id="34919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919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76482" name="Equation" r:id="rId7" imgW="914400" imgH="190080" progId="Equation.DSMT4">
                  <p:embed/>
                </p:oleObj>
              </mc:Choice>
              <mc:Fallback>
                <p:oleObj name="Equation" r:id="rId7" imgW="914400" imgH="190080" progId="Equation.DSMT4">
                  <p:embed/>
                  <p:pic>
                    <p:nvPicPr>
                      <p:cNvPr id="34919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9192" name="Rectangle 8"/>
          <p:cNvSpPr>
            <a:spLocks noGrp="1" noChangeArrowheads="1"/>
          </p:cNvSpPr>
          <p:nvPr>
            <p:ph type="body" idx="1"/>
          </p:nvPr>
        </p:nvSpPr>
        <p:spPr>
          <a:xfrm>
            <a:off x="533400" y="609600"/>
            <a:ext cx="8229600" cy="3048000"/>
          </a:xfrm>
        </p:spPr>
        <p:txBody>
          <a:bodyPr/>
          <a:lstStyle/>
          <a:p>
            <a:pPr>
              <a:lnSpc>
                <a:spcPct val="90000"/>
              </a:lnSpc>
            </a:pPr>
            <a:r>
              <a:rPr lang="en-US" sz="2400" dirty="0"/>
              <a:t>Just like the electric field that surrounds electric charge, a magnetic field surrounds a magnet</a:t>
            </a:r>
          </a:p>
          <a:p>
            <a:pPr>
              <a:lnSpc>
                <a:spcPct val="90000"/>
              </a:lnSpc>
            </a:pPr>
            <a:r>
              <a:rPr lang="en-US" sz="2400" dirty="0"/>
              <a:t>What does this mean?</a:t>
            </a:r>
          </a:p>
          <a:p>
            <a:pPr lvl="1">
              <a:lnSpc>
                <a:spcPct val="90000"/>
              </a:lnSpc>
            </a:pPr>
            <a:r>
              <a:rPr lang="en-US" sz="2000" dirty="0"/>
              <a:t>Magnetic force is also a field force</a:t>
            </a:r>
          </a:p>
          <a:p>
            <a:pPr lvl="1">
              <a:lnSpc>
                <a:spcPct val="90000"/>
              </a:lnSpc>
            </a:pPr>
            <a:r>
              <a:rPr lang="en-US" sz="2000" dirty="0"/>
              <a:t>The force one magnet exerts onto another can be viewed as the interaction between the magnet and the magnetic field produced by the other magnet</a:t>
            </a:r>
          </a:p>
          <a:p>
            <a:pPr lvl="1">
              <a:lnSpc>
                <a:spcPct val="90000"/>
              </a:lnSpc>
            </a:pPr>
            <a:r>
              <a:rPr lang="en-US" sz="2000" dirty="0"/>
              <a:t>What kind of quantity is the magnetic field?  Vector or Scalar?</a:t>
            </a:r>
          </a:p>
          <a:p>
            <a:pPr>
              <a:lnSpc>
                <a:spcPct val="90000"/>
              </a:lnSpc>
            </a:pPr>
            <a:r>
              <a:rPr lang="en-US" sz="2400" dirty="0"/>
              <a:t>So one can draw magnetic field lines, too.</a:t>
            </a:r>
          </a:p>
        </p:txBody>
      </p:sp>
      <p:sp>
        <p:nvSpPr>
          <p:cNvPr id="349193" name="Text Box 9"/>
          <p:cNvSpPr txBox="1">
            <a:spLocks noChangeArrowheads="1"/>
          </p:cNvSpPr>
          <p:nvPr/>
        </p:nvSpPr>
        <p:spPr bwMode="auto">
          <a:xfrm>
            <a:off x="7239000" y="2682875"/>
            <a:ext cx="730250" cy="365125"/>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Vector</a:t>
            </a:r>
          </a:p>
        </p:txBody>
      </p:sp>
      <p:pic>
        <p:nvPicPr>
          <p:cNvPr id="349194" name="Picture 10" descr="FG27_003B"/>
          <p:cNvPicPr>
            <a:picLocks noChangeAspect="1" noChangeArrowheads="1"/>
          </p:cNvPicPr>
          <p:nvPr/>
        </p:nvPicPr>
        <p:blipFill>
          <a:blip r:embed="rId8"/>
          <a:srcRect/>
          <a:stretch>
            <a:fillRect/>
          </a:stretch>
        </p:blipFill>
        <p:spPr bwMode="auto">
          <a:xfrm>
            <a:off x="6553200" y="4876800"/>
            <a:ext cx="2514600" cy="1524000"/>
          </a:xfrm>
          <a:prstGeom prst="rect">
            <a:avLst/>
          </a:prstGeom>
          <a:noFill/>
        </p:spPr>
      </p:pic>
    </p:spTree>
    <p:extLst>
      <p:ext uri="{BB962C8B-B14F-4D97-AF65-F5344CB8AC3E}">
        <p14:creationId xmlns:p14="http://schemas.microsoft.com/office/powerpoint/2010/main" val="155937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9192">
                                            <p:txEl>
                                              <p:pRg st="0" end="0"/>
                                            </p:txEl>
                                          </p:spTgt>
                                        </p:tgtEl>
                                        <p:attrNameLst>
                                          <p:attrName>style.visibility</p:attrName>
                                        </p:attrNameLst>
                                      </p:cBhvr>
                                      <p:to>
                                        <p:strVal val="visible"/>
                                      </p:to>
                                    </p:set>
                                    <p:animEffect transition="in" filter="wipe(left)">
                                      <p:cBhvr>
                                        <p:cTn id="7" dur="500"/>
                                        <p:tgtEl>
                                          <p:spTgt spid="3491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49192">
                                            <p:txEl>
                                              <p:pRg st="1" end="1"/>
                                            </p:txEl>
                                          </p:spTgt>
                                        </p:tgtEl>
                                        <p:attrNameLst>
                                          <p:attrName>style.visibility</p:attrName>
                                        </p:attrNameLst>
                                      </p:cBhvr>
                                      <p:to>
                                        <p:strVal val="visible"/>
                                      </p:to>
                                    </p:set>
                                    <p:animEffect transition="in" filter="wipe(left)">
                                      <p:cBhvr>
                                        <p:cTn id="12" dur="500"/>
                                        <p:tgtEl>
                                          <p:spTgt spid="3491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9192">
                                            <p:txEl>
                                              <p:pRg st="2" end="2"/>
                                            </p:txEl>
                                          </p:spTgt>
                                        </p:tgtEl>
                                        <p:attrNameLst>
                                          <p:attrName>style.visibility</p:attrName>
                                        </p:attrNameLst>
                                      </p:cBhvr>
                                      <p:to>
                                        <p:strVal val="visible"/>
                                      </p:to>
                                    </p:set>
                                    <p:animEffect transition="in" filter="wipe(left)">
                                      <p:cBhvr>
                                        <p:cTn id="17" dur="500"/>
                                        <p:tgtEl>
                                          <p:spTgt spid="3491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49192">
                                            <p:txEl>
                                              <p:pRg st="3" end="3"/>
                                            </p:txEl>
                                          </p:spTgt>
                                        </p:tgtEl>
                                        <p:attrNameLst>
                                          <p:attrName>style.visibility</p:attrName>
                                        </p:attrNameLst>
                                      </p:cBhvr>
                                      <p:to>
                                        <p:strVal val="visible"/>
                                      </p:to>
                                    </p:set>
                                    <p:animEffect transition="in" filter="wipe(left)">
                                      <p:cBhvr>
                                        <p:cTn id="22" dur="500"/>
                                        <p:tgtEl>
                                          <p:spTgt spid="3491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49192">
                                            <p:txEl>
                                              <p:pRg st="4" end="4"/>
                                            </p:txEl>
                                          </p:spTgt>
                                        </p:tgtEl>
                                        <p:attrNameLst>
                                          <p:attrName>style.visibility</p:attrName>
                                        </p:attrNameLst>
                                      </p:cBhvr>
                                      <p:to>
                                        <p:strVal val="visible"/>
                                      </p:to>
                                    </p:set>
                                    <p:animEffect transition="in" filter="wipe(left)">
                                      <p:cBhvr>
                                        <p:cTn id="27" dur="500"/>
                                        <p:tgtEl>
                                          <p:spTgt spid="34919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49193"/>
                                        </p:tgtEl>
                                        <p:attrNameLst>
                                          <p:attrName>style.visibility</p:attrName>
                                        </p:attrNameLst>
                                      </p:cBhvr>
                                      <p:to>
                                        <p:strVal val="visible"/>
                                      </p:to>
                                    </p:set>
                                    <p:animEffect transition="in" filter="wipe(left)">
                                      <p:cBhvr>
                                        <p:cTn id="32" dur="500"/>
                                        <p:tgtEl>
                                          <p:spTgt spid="34919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49192">
                                            <p:txEl>
                                              <p:pRg st="5" end="5"/>
                                            </p:txEl>
                                          </p:spTgt>
                                        </p:tgtEl>
                                        <p:attrNameLst>
                                          <p:attrName>style.visibility</p:attrName>
                                        </p:attrNameLst>
                                      </p:cBhvr>
                                      <p:to>
                                        <p:strVal val="visible"/>
                                      </p:to>
                                    </p:set>
                                    <p:animEffect transition="in" filter="wipe(left)">
                                      <p:cBhvr>
                                        <p:cTn id="37" dur="500"/>
                                        <p:tgtEl>
                                          <p:spTgt spid="34919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49186">
                                            <p:txEl>
                                              <p:pRg st="0" end="0"/>
                                            </p:txEl>
                                          </p:spTgt>
                                        </p:tgtEl>
                                        <p:attrNameLst>
                                          <p:attrName>style.visibility</p:attrName>
                                        </p:attrNameLst>
                                      </p:cBhvr>
                                      <p:to>
                                        <p:strVal val="visible"/>
                                      </p:to>
                                    </p:set>
                                    <p:animEffect transition="in" filter="wipe(left)">
                                      <p:cBhvr>
                                        <p:cTn id="42" dur="500"/>
                                        <p:tgtEl>
                                          <p:spTgt spid="34918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349187"/>
                                        </p:tgtEl>
                                        <p:attrNameLst>
                                          <p:attrName>style.visibility</p:attrName>
                                        </p:attrNameLst>
                                      </p:cBhvr>
                                      <p:to>
                                        <p:strVal val="visible"/>
                                      </p:to>
                                    </p:set>
                                    <p:anim calcmode="lin" valueType="num">
                                      <p:cBhvr>
                                        <p:cTn id="47" dur="500" fill="hold"/>
                                        <p:tgtEl>
                                          <p:spTgt spid="349187"/>
                                        </p:tgtEl>
                                        <p:attrNameLst>
                                          <p:attrName>ppt_w</p:attrName>
                                        </p:attrNameLst>
                                      </p:cBhvr>
                                      <p:tavLst>
                                        <p:tav tm="0">
                                          <p:val>
                                            <p:fltVal val="0"/>
                                          </p:val>
                                        </p:tav>
                                        <p:tav tm="100000">
                                          <p:val>
                                            <p:strVal val="#ppt_w"/>
                                          </p:val>
                                        </p:tav>
                                      </p:tavLst>
                                    </p:anim>
                                    <p:anim calcmode="lin" valueType="num">
                                      <p:cBhvr>
                                        <p:cTn id="48" dur="500" fill="hold"/>
                                        <p:tgtEl>
                                          <p:spTgt spid="349187"/>
                                        </p:tgtEl>
                                        <p:attrNameLst>
                                          <p:attrName>ppt_h</p:attrName>
                                        </p:attrNameLst>
                                      </p:cBhvr>
                                      <p:tavLst>
                                        <p:tav tm="0">
                                          <p:val>
                                            <p:fltVal val="0"/>
                                          </p:val>
                                        </p:tav>
                                        <p:tav tm="100000">
                                          <p:val>
                                            <p:strVal val="#ppt_h"/>
                                          </p:val>
                                        </p:tav>
                                      </p:tavLst>
                                    </p:anim>
                                    <p:animEffect transition="in" filter="fade">
                                      <p:cBhvr>
                                        <p:cTn id="49" dur="500"/>
                                        <p:tgtEl>
                                          <p:spTgt spid="34918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49186">
                                            <p:txEl>
                                              <p:pRg st="1" end="1"/>
                                            </p:txEl>
                                          </p:spTgt>
                                        </p:tgtEl>
                                        <p:attrNameLst>
                                          <p:attrName>style.visibility</p:attrName>
                                        </p:attrNameLst>
                                      </p:cBhvr>
                                      <p:to>
                                        <p:strVal val="visible"/>
                                      </p:to>
                                    </p:set>
                                    <p:animEffect transition="in" filter="wipe(left)">
                                      <p:cBhvr>
                                        <p:cTn id="54" dur="500"/>
                                        <p:tgtEl>
                                          <p:spTgt spid="349186">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49186">
                                            <p:txEl>
                                              <p:pRg st="2" end="2"/>
                                            </p:txEl>
                                          </p:spTgt>
                                        </p:tgtEl>
                                        <p:attrNameLst>
                                          <p:attrName>style.visibility</p:attrName>
                                        </p:attrNameLst>
                                      </p:cBhvr>
                                      <p:to>
                                        <p:strVal val="visible"/>
                                      </p:to>
                                    </p:set>
                                    <p:animEffect transition="in" filter="wipe(left)">
                                      <p:cBhvr>
                                        <p:cTn id="59" dur="500"/>
                                        <p:tgtEl>
                                          <p:spTgt spid="349186">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nodeType="clickEffect">
                                  <p:stCondLst>
                                    <p:cond delay="0"/>
                                  </p:stCondLst>
                                  <p:childTnLst>
                                    <p:set>
                                      <p:cBhvr>
                                        <p:cTn id="63" dur="1" fill="hold">
                                          <p:stCondLst>
                                            <p:cond delay="0"/>
                                          </p:stCondLst>
                                        </p:cTn>
                                        <p:tgtEl>
                                          <p:spTgt spid="349194"/>
                                        </p:tgtEl>
                                        <p:attrNameLst>
                                          <p:attrName>style.visibility</p:attrName>
                                        </p:attrNameLst>
                                      </p:cBhvr>
                                      <p:to>
                                        <p:strVal val="visible"/>
                                      </p:to>
                                    </p:set>
                                    <p:anim calcmode="lin" valueType="num">
                                      <p:cBhvr>
                                        <p:cTn id="64" dur="500" fill="hold"/>
                                        <p:tgtEl>
                                          <p:spTgt spid="349194"/>
                                        </p:tgtEl>
                                        <p:attrNameLst>
                                          <p:attrName>ppt_w</p:attrName>
                                        </p:attrNameLst>
                                      </p:cBhvr>
                                      <p:tavLst>
                                        <p:tav tm="0">
                                          <p:val>
                                            <p:fltVal val="0"/>
                                          </p:val>
                                        </p:tav>
                                        <p:tav tm="100000">
                                          <p:val>
                                            <p:strVal val="#ppt_w"/>
                                          </p:val>
                                        </p:tav>
                                      </p:tavLst>
                                    </p:anim>
                                    <p:anim calcmode="lin" valueType="num">
                                      <p:cBhvr>
                                        <p:cTn id="65" dur="500" fill="hold"/>
                                        <p:tgtEl>
                                          <p:spTgt spid="349194"/>
                                        </p:tgtEl>
                                        <p:attrNameLst>
                                          <p:attrName>ppt_h</p:attrName>
                                        </p:attrNameLst>
                                      </p:cBhvr>
                                      <p:tavLst>
                                        <p:tav tm="0">
                                          <p:val>
                                            <p:fltVal val="0"/>
                                          </p:val>
                                        </p:tav>
                                        <p:tav tm="100000">
                                          <p:val>
                                            <p:strVal val="#ppt_h"/>
                                          </p:val>
                                        </p:tav>
                                      </p:tavLst>
                                    </p:anim>
                                    <p:animEffect transition="in" filter="fade">
                                      <p:cBhvr>
                                        <p:cTn id="66" dur="500"/>
                                        <p:tgtEl>
                                          <p:spTgt spid="34919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349186">
                                            <p:txEl>
                                              <p:pRg st="3" end="3"/>
                                            </p:txEl>
                                          </p:spTgt>
                                        </p:tgtEl>
                                        <p:attrNameLst>
                                          <p:attrName>style.visibility</p:attrName>
                                        </p:attrNameLst>
                                      </p:cBhvr>
                                      <p:to>
                                        <p:strVal val="visible"/>
                                      </p:to>
                                    </p:set>
                                    <p:animEffect transition="in" filter="wipe(left)">
                                      <p:cBhvr>
                                        <p:cTn id="71" dur="500"/>
                                        <p:tgtEl>
                                          <p:spTgt spid="349186">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349186">
                                            <p:txEl>
                                              <p:pRg st="4" end="4"/>
                                            </p:txEl>
                                          </p:spTgt>
                                        </p:tgtEl>
                                        <p:attrNameLst>
                                          <p:attrName>style.visibility</p:attrName>
                                        </p:attrNameLst>
                                      </p:cBhvr>
                                      <p:to>
                                        <p:strVal val="visible"/>
                                      </p:to>
                                    </p:set>
                                    <p:animEffect transition="in" filter="wipe(left)">
                                      <p:cBhvr>
                                        <p:cTn id="76" dur="500"/>
                                        <p:tgtEl>
                                          <p:spTgt spid="3491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6" grpId="0" build="p"/>
      <p:bldP spid="349192" grpId="0" build="p"/>
      <p:bldP spid="34919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Tuesday, June 25, 2019</a:t>
            </a:r>
          </a:p>
        </p:txBody>
      </p:sp>
      <p:sp>
        <p:nvSpPr>
          <p:cNvPr id="10" name="Footer Placeholder 4"/>
          <p:cNvSpPr>
            <a:spLocks noGrp="1"/>
          </p:cNvSpPr>
          <p:nvPr>
            <p:ph type="ftr" sz="quarter" idx="11"/>
          </p:nvPr>
        </p:nvSpPr>
        <p:spPr/>
        <p:txBody>
          <a:bodyPr/>
          <a:lstStyle/>
          <a:p>
            <a:r>
              <a:rPr lang="de-DE"/>
              <a:t>PHYS 1444-001, Summer 2019             Dr. Jaehoon Yu</a:t>
            </a:r>
            <a:endParaRPr lang="en-US"/>
          </a:p>
        </p:txBody>
      </p:sp>
      <p:sp>
        <p:nvSpPr>
          <p:cNvPr id="11" name="Slide Number Placeholder 5"/>
          <p:cNvSpPr>
            <a:spLocks noGrp="1"/>
          </p:cNvSpPr>
          <p:nvPr>
            <p:ph type="sldNum" sz="quarter" idx="12"/>
          </p:nvPr>
        </p:nvSpPr>
        <p:spPr/>
        <p:txBody>
          <a:bodyPr/>
          <a:lstStyle/>
          <a:p>
            <a:fld id="{275E4830-3001-1E4E-A930-90CEC6DB33FD}" type="slidenum">
              <a:rPr lang="en-US"/>
              <a:pPr/>
              <a:t>22</a:t>
            </a:fld>
            <a:endParaRPr lang="en-US"/>
          </a:p>
        </p:txBody>
      </p:sp>
      <p:pic>
        <p:nvPicPr>
          <p:cNvPr id="350210" name="Picture 2" descr="FG27_005"/>
          <p:cNvPicPr>
            <a:picLocks noChangeAspect="1" noChangeArrowheads="1"/>
          </p:cNvPicPr>
          <p:nvPr/>
        </p:nvPicPr>
        <p:blipFill>
          <a:blip r:embed="rId3"/>
          <a:srcRect/>
          <a:stretch>
            <a:fillRect/>
          </a:stretch>
        </p:blipFill>
        <p:spPr bwMode="auto">
          <a:xfrm>
            <a:off x="5867400" y="3200400"/>
            <a:ext cx="3962400" cy="3200400"/>
          </a:xfrm>
          <a:prstGeom prst="rect">
            <a:avLst/>
          </a:prstGeom>
          <a:noFill/>
        </p:spPr>
      </p:pic>
      <p:sp>
        <p:nvSpPr>
          <p:cNvPr id="350211" name="Rectangle 3"/>
          <p:cNvSpPr>
            <a:spLocks noGrp="1" noChangeArrowheads="1"/>
          </p:cNvSpPr>
          <p:nvPr>
            <p:ph type="title"/>
          </p:nvPr>
        </p:nvSpPr>
        <p:spPr>
          <a:xfrm>
            <a:off x="381000" y="76200"/>
            <a:ext cx="8534400" cy="609600"/>
          </a:xfrm>
        </p:spPr>
        <p:txBody>
          <a:bodyPr/>
          <a:lstStyle/>
          <a:p>
            <a:r>
              <a:rPr lang="en-US"/>
              <a:t> Earth’s Magnetic Field</a:t>
            </a:r>
          </a:p>
        </p:txBody>
      </p:sp>
      <p:graphicFrame>
        <p:nvGraphicFramePr>
          <p:cNvPr id="350212"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77504" name="Equation" r:id="rId4" imgW="914400" imgH="190080" progId="Equation.DSMT4">
                  <p:embed/>
                </p:oleObj>
              </mc:Choice>
              <mc:Fallback>
                <p:oleObj name="Equation" r:id="rId4" imgW="914400" imgH="190080" progId="Equation.DSMT4">
                  <p:embed/>
                  <p:pic>
                    <p:nvPicPr>
                      <p:cNvPr id="35021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0213"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77505" name="Equation" r:id="rId6" imgW="914400" imgH="190080" progId="Equation.DSMT4">
                  <p:embed/>
                </p:oleObj>
              </mc:Choice>
              <mc:Fallback>
                <p:oleObj name="Equation" r:id="rId6" imgW="914400" imgH="190080" progId="Equation.DSMT4">
                  <p:embed/>
                  <p:pic>
                    <p:nvPicPr>
                      <p:cNvPr id="35021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0214"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77506" name="Equation" r:id="rId7" imgW="914400" imgH="190080" progId="Equation.DSMT4">
                  <p:embed/>
                </p:oleObj>
              </mc:Choice>
              <mc:Fallback>
                <p:oleObj name="Equation" r:id="rId7" imgW="914400" imgH="190080" progId="Equation.DSMT4">
                  <p:embed/>
                  <p:pic>
                    <p:nvPicPr>
                      <p:cNvPr id="35021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0215" name="Rectangle 7"/>
          <p:cNvSpPr>
            <a:spLocks noGrp="1" noChangeArrowheads="1"/>
          </p:cNvSpPr>
          <p:nvPr>
            <p:ph type="body" idx="1"/>
          </p:nvPr>
        </p:nvSpPr>
        <p:spPr>
          <a:xfrm>
            <a:off x="304800" y="685800"/>
            <a:ext cx="8153400" cy="2971800"/>
          </a:xfrm>
        </p:spPr>
        <p:txBody>
          <a:bodyPr/>
          <a:lstStyle/>
          <a:p>
            <a:pPr>
              <a:lnSpc>
                <a:spcPct val="80000"/>
              </a:lnSpc>
            </a:pPr>
            <a:r>
              <a:rPr lang="en-US" sz="2800" dirty="0"/>
              <a:t>What magnetic pole does the geographic North pole has to have?</a:t>
            </a:r>
          </a:p>
          <a:p>
            <a:pPr lvl="1">
              <a:lnSpc>
                <a:spcPct val="80000"/>
              </a:lnSpc>
            </a:pPr>
            <a:r>
              <a:rPr lang="en-US" sz="2400" dirty="0"/>
              <a:t>Magnetic South pole.  What?  How do you know that?</a:t>
            </a:r>
          </a:p>
          <a:p>
            <a:pPr lvl="1">
              <a:lnSpc>
                <a:spcPct val="80000"/>
              </a:lnSpc>
            </a:pPr>
            <a:r>
              <a:rPr lang="en-US" sz="2400" dirty="0"/>
              <a:t>Since the magnetic North pole points to the geographic North, the geographic north must have magnetic south pole</a:t>
            </a:r>
          </a:p>
          <a:p>
            <a:pPr lvl="2">
              <a:lnSpc>
                <a:spcPct val="80000"/>
              </a:lnSpc>
            </a:pPr>
            <a:r>
              <a:rPr lang="en-US" sz="2000" dirty="0"/>
              <a:t>The pole in the North is still called geomagnetic North pole just because it is in the North</a:t>
            </a:r>
          </a:p>
          <a:p>
            <a:pPr lvl="1">
              <a:lnSpc>
                <a:spcPct val="80000"/>
              </a:lnSpc>
            </a:pPr>
            <a:r>
              <a:rPr lang="en-US" sz="2400" dirty="0"/>
              <a:t>Similarly, South pole has magnetic North pole</a:t>
            </a:r>
          </a:p>
        </p:txBody>
      </p:sp>
      <p:sp>
        <p:nvSpPr>
          <p:cNvPr id="350216" name="Rectangle 8"/>
          <p:cNvSpPr>
            <a:spLocks noChangeArrowheads="1"/>
          </p:cNvSpPr>
          <p:nvPr/>
        </p:nvSpPr>
        <p:spPr bwMode="auto">
          <a:xfrm>
            <a:off x="228600" y="3429000"/>
            <a:ext cx="6400800" cy="31242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sz="2800" dirty="0">
                <a:solidFill>
                  <a:schemeClr val="accent2"/>
                </a:solidFill>
                <a:latin typeface="Arial Narrow" charset="0"/>
              </a:rPr>
              <a:t>The Earth’s magnetic poles do not coincide with the geographic poles </a:t>
            </a:r>
            <a:r>
              <a:rPr lang="en-US" sz="2800" dirty="0" err="1">
                <a:solidFill>
                  <a:schemeClr val="accent2"/>
                </a:solidFill>
                <a:latin typeface="Arial Narrow" charset="0"/>
                <a:sym typeface="Wingdings" charset="2"/>
              </a:rPr>
              <a:t></a:t>
            </a:r>
            <a:r>
              <a:rPr lang="en-US" sz="2800" dirty="0">
                <a:solidFill>
                  <a:schemeClr val="accent2"/>
                </a:solidFill>
                <a:latin typeface="Arial Narrow" charset="0"/>
                <a:sym typeface="Wingdings" charset="2"/>
              </a:rPr>
              <a:t> magnetic declination</a:t>
            </a:r>
            <a:endParaRPr lang="en-US" sz="2800" dirty="0">
              <a:solidFill>
                <a:schemeClr val="accent2"/>
              </a:solidFill>
              <a:latin typeface="Arial Narrow" charset="0"/>
            </a:endParaRPr>
          </a:p>
          <a:p>
            <a:pPr marL="742950" lvl="1" indent="-285750">
              <a:lnSpc>
                <a:spcPct val="80000"/>
              </a:lnSpc>
              <a:spcBef>
                <a:spcPct val="20000"/>
              </a:spcBef>
              <a:buFontTx/>
              <a:buChar char="–"/>
            </a:pPr>
            <a:r>
              <a:rPr lang="en-US" dirty="0">
                <a:solidFill>
                  <a:srgbClr val="660066"/>
                </a:solidFill>
                <a:latin typeface="Arial Narrow" charset="0"/>
                <a:ea typeface="ＭＳ Ｐゴシック" charset="-128"/>
              </a:rPr>
              <a:t>Geomagnetic North pole is in Northern Canada, some 900km off the true North pole</a:t>
            </a:r>
          </a:p>
          <a:p>
            <a:pPr marL="342900" indent="-342900">
              <a:lnSpc>
                <a:spcPct val="80000"/>
              </a:lnSpc>
              <a:spcBef>
                <a:spcPct val="20000"/>
              </a:spcBef>
              <a:buFontTx/>
              <a:buChar char="•"/>
            </a:pPr>
            <a:r>
              <a:rPr lang="en-US" sz="2800" dirty="0">
                <a:solidFill>
                  <a:schemeClr val="accent2"/>
                </a:solidFill>
                <a:latin typeface="Arial Narrow" charset="0"/>
              </a:rPr>
              <a:t>Earth’s magnetic field line is not tangent to the earth’s surface at all points</a:t>
            </a:r>
          </a:p>
          <a:p>
            <a:pPr marL="742950" lvl="1" indent="-285750">
              <a:lnSpc>
                <a:spcPct val="80000"/>
              </a:lnSpc>
              <a:spcBef>
                <a:spcPct val="20000"/>
              </a:spcBef>
              <a:buFontTx/>
              <a:buChar char="–"/>
            </a:pPr>
            <a:r>
              <a:rPr lang="en-US" dirty="0">
                <a:solidFill>
                  <a:srgbClr val="660066"/>
                </a:solidFill>
                <a:latin typeface="Arial Narrow" charset="0"/>
                <a:ea typeface="ＭＳ Ｐゴシック" charset="-128"/>
                <a:sym typeface="Wingdings" charset="2"/>
              </a:rPr>
              <a:t>The angle the Earth’s field makes to the horizontal line is called the angle dip</a:t>
            </a:r>
            <a:endParaRPr lang="en-US" dirty="0">
              <a:solidFill>
                <a:srgbClr val="660066"/>
              </a:solidFill>
              <a:latin typeface="Arial Narrow" charset="0"/>
              <a:ea typeface="ＭＳ Ｐゴシック" charset="-128"/>
            </a:endParaRPr>
          </a:p>
        </p:txBody>
      </p:sp>
    </p:spTree>
    <p:extLst>
      <p:ext uri="{BB962C8B-B14F-4D97-AF65-F5344CB8AC3E}">
        <p14:creationId xmlns:p14="http://schemas.microsoft.com/office/powerpoint/2010/main" val="295334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0215">
                                            <p:txEl>
                                              <p:pRg st="0" end="0"/>
                                            </p:txEl>
                                          </p:spTgt>
                                        </p:tgtEl>
                                        <p:attrNameLst>
                                          <p:attrName>style.visibility</p:attrName>
                                        </p:attrNameLst>
                                      </p:cBhvr>
                                      <p:to>
                                        <p:strVal val="visible"/>
                                      </p:to>
                                    </p:set>
                                    <p:animEffect transition="in" filter="wipe(left)">
                                      <p:cBhvr>
                                        <p:cTn id="7" dur="500"/>
                                        <p:tgtEl>
                                          <p:spTgt spid="3502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0215">
                                            <p:txEl>
                                              <p:pRg st="1" end="1"/>
                                            </p:txEl>
                                          </p:spTgt>
                                        </p:tgtEl>
                                        <p:attrNameLst>
                                          <p:attrName>style.visibility</p:attrName>
                                        </p:attrNameLst>
                                      </p:cBhvr>
                                      <p:to>
                                        <p:strVal val="visible"/>
                                      </p:to>
                                    </p:set>
                                    <p:animEffect transition="in" filter="wipe(left)">
                                      <p:cBhvr>
                                        <p:cTn id="12" dur="500"/>
                                        <p:tgtEl>
                                          <p:spTgt spid="3502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0215">
                                            <p:txEl>
                                              <p:pRg st="2" end="2"/>
                                            </p:txEl>
                                          </p:spTgt>
                                        </p:tgtEl>
                                        <p:attrNameLst>
                                          <p:attrName>style.visibility</p:attrName>
                                        </p:attrNameLst>
                                      </p:cBhvr>
                                      <p:to>
                                        <p:strVal val="visible"/>
                                      </p:to>
                                    </p:set>
                                    <p:animEffect transition="in" filter="wipe(left)">
                                      <p:cBhvr>
                                        <p:cTn id="17" dur="500"/>
                                        <p:tgtEl>
                                          <p:spTgt spid="3502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0215">
                                            <p:txEl>
                                              <p:pRg st="3" end="3"/>
                                            </p:txEl>
                                          </p:spTgt>
                                        </p:tgtEl>
                                        <p:attrNameLst>
                                          <p:attrName>style.visibility</p:attrName>
                                        </p:attrNameLst>
                                      </p:cBhvr>
                                      <p:to>
                                        <p:strVal val="visible"/>
                                      </p:to>
                                    </p:set>
                                    <p:animEffect transition="in" filter="wipe(left)">
                                      <p:cBhvr>
                                        <p:cTn id="22" dur="500"/>
                                        <p:tgtEl>
                                          <p:spTgt spid="3502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0215">
                                            <p:txEl>
                                              <p:pRg st="4" end="4"/>
                                            </p:txEl>
                                          </p:spTgt>
                                        </p:tgtEl>
                                        <p:attrNameLst>
                                          <p:attrName>style.visibility</p:attrName>
                                        </p:attrNameLst>
                                      </p:cBhvr>
                                      <p:to>
                                        <p:strVal val="visible"/>
                                      </p:to>
                                    </p:set>
                                    <p:animEffect transition="in" filter="wipe(left)">
                                      <p:cBhvr>
                                        <p:cTn id="27" dur="500"/>
                                        <p:tgtEl>
                                          <p:spTgt spid="3502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0216">
                                            <p:txEl>
                                              <p:pRg st="0" end="0"/>
                                            </p:txEl>
                                          </p:spTgt>
                                        </p:tgtEl>
                                        <p:attrNameLst>
                                          <p:attrName>style.visibility</p:attrName>
                                        </p:attrNameLst>
                                      </p:cBhvr>
                                      <p:to>
                                        <p:strVal val="visible"/>
                                      </p:to>
                                    </p:set>
                                    <p:animEffect transition="in" filter="wipe(left)">
                                      <p:cBhvr>
                                        <p:cTn id="32" dur="500"/>
                                        <p:tgtEl>
                                          <p:spTgt spid="3502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350210"/>
                                        </p:tgtEl>
                                        <p:attrNameLst>
                                          <p:attrName>style.visibility</p:attrName>
                                        </p:attrNameLst>
                                      </p:cBhvr>
                                      <p:to>
                                        <p:strVal val="visible"/>
                                      </p:to>
                                    </p:set>
                                    <p:anim calcmode="lin" valueType="num">
                                      <p:cBhvr>
                                        <p:cTn id="37" dur="500" fill="hold"/>
                                        <p:tgtEl>
                                          <p:spTgt spid="350210"/>
                                        </p:tgtEl>
                                        <p:attrNameLst>
                                          <p:attrName>ppt_w</p:attrName>
                                        </p:attrNameLst>
                                      </p:cBhvr>
                                      <p:tavLst>
                                        <p:tav tm="0">
                                          <p:val>
                                            <p:fltVal val="0"/>
                                          </p:val>
                                        </p:tav>
                                        <p:tav tm="100000">
                                          <p:val>
                                            <p:strVal val="#ppt_w"/>
                                          </p:val>
                                        </p:tav>
                                      </p:tavLst>
                                    </p:anim>
                                    <p:anim calcmode="lin" valueType="num">
                                      <p:cBhvr>
                                        <p:cTn id="38" dur="500" fill="hold"/>
                                        <p:tgtEl>
                                          <p:spTgt spid="350210"/>
                                        </p:tgtEl>
                                        <p:attrNameLst>
                                          <p:attrName>ppt_h</p:attrName>
                                        </p:attrNameLst>
                                      </p:cBhvr>
                                      <p:tavLst>
                                        <p:tav tm="0">
                                          <p:val>
                                            <p:fltVal val="0"/>
                                          </p:val>
                                        </p:tav>
                                        <p:tav tm="100000">
                                          <p:val>
                                            <p:strVal val="#ppt_h"/>
                                          </p:val>
                                        </p:tav>
                                      </p:tavLst>
                                    </p:anim>
                                    <p:animEffect transition="in" filter="fade">
                                      <p:cBhvr>
                                        <p:cTn id="39" dur="500"/>
                                        <p:tgtEl>
                                          <p:spTgt spid="3502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50216">
                                            <p:txEl>
                                              <p:pRg st="1" end="1"/>
                                            </p:txEl>
                                          </p:spTgt>
                                        </p:tgtEl>
                                        <p:attrNameLst>
                                          <p:attrName>style.visibility</p:attrName>
                                        </p:attrNameLst>
                                      </p:cBhvr>
                                      <p:to>
                                        <p:strVal val="visible"/>
                                      </p:to>
                                    </p:set>
                                    <p:animEffect transition="in" filter="wipe(left)">
                                      <p:cBhvr>
                                        <p:cTn id="44" dur="500"/>
                                        <p:tgtEl>
                                          <p:spTgt spid="350216">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50216">
                                            <p:txEl>
                                              <p:pRg st="2" end="2"/>
                                            </p:txEl>
                                          </p:spTgt>
                                        </p:tgtEl>
                                        <p:attrNameLst>
                                          <p:attrName>style.visibility</p:attrName>
                                        </p:attrNameLst>
                                      </p:cBhvr>
                                      <p:to>
                                        <p:strVal val="visible"/>
                                      </p:to>
                                    </p:set>
                                    <p:animEffect transition="in" filter="wipe(left)">
                                      <p:cBhvr>
                                        <p:cTn id="49" dur="500"/>
                                        <p:tgtEl>
                                          <p:spTgt spid="350216">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50216">
                                            <p:txEl>
                                              <p:pRg st="3" end="3"/>
                                            </p:txEl>
                                          </p:spTgt>
                                        </p:tgtEl>
                                        <p:attrNameLst>
                                          <p:attrName>style.visibility</p:attrName>
                                        </p:attrNameLst>
                                      </p:cBhvr>
                                      <p:to>
                                        <p:strVal val="visible"/>
                                      </p:to>
                                    </p:set>
                                    <p:animEffect transition="in" filter="wipe(left)">
                                      <p:cBhvr>
                                        <p:cTn id="54" dur="500"/>
                                        <p:tgtEl>
                                          <p:spTgt spid="3502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5" grpId="0" build="p"/>
      <p:bldP spid="3502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Tuesday, June 25, 2019</a:t>
            </a:r>
          </a:p>
        </p:txBody>
      </p:sp>
      <p:sp>
        <p:nvSpPr>
          <p:cNvPr id="10" name="Footer Placeholder 4"/>
          <p:cNvSpPr>
            <a:spLocks noGrp="1"/>
          </p:cNvSpPr>
          <p:nvPr>
            <p:ph type="ftr" sz="quarter" idx="11"/>
          </p:nvPr>
        </p:nvSpPr>
        <p:spPr/>
        <p:txBody>
          <a:bodyPr/>
          <a:lstStyle/>
          <a:p>
            <a:r>
              <a:rPr lang="de-DE"/>
              <a:t>PHYS 1444-001, Summer 2019             Dr. Jaehoon Yu</a:t>
            </a:r>
            <a:endParaRPr lang="en-US"/>
          </a:p>
        </p:txBody>
      </p:sp>
      <p:sp>
        <p:nvSpPr>
          <p:cNvPr id="11" name="Slide Number Placeholder 5"/>
          <p:cNvSpPr>
            <a:spLocks noGrp="1"/>
          </p:cNvSpPr>
          <p:nvPr>
            <p:ph type="sldNum" sz="quarter" idx="12"/>
          </p:nvPr>
        </p:nvSpPr>
        <p:spPr/>
        <p:txBody>
          <a:bodyPr/>
          <a:lstStyle/>
          <a:p>
            <a:fld id="{6094B843-0528-5C41-962F-8ADC3EC80DBB}" type="slidenum">
              <a:rPr lang="en-US"/>
              <a:pPr/>
              <a:t>23</a:t>
            </a:fld>
            <a:endParaRPr lang="en-US"/>
          </a:p>
        </p:txBody>
      </p:sp>
      <p:pic>
        <p:nvPicPr>
          <p:cNvPr id="351234" name="Picture 2" descr="FG27_009"/>
          <p:cNvPicPr>
            <a:picLocks noChangeAspect="1" noChangeArrowheads="1"/>
          </p:cNvPicPr>
          <p:nvPr/>
        </p:nvPicPr>
        <p:blipFill>
          <a:blip r:embed="rId3"/>
          <a:srcRect/>
          <a:stretch>
            <a:fillRect/>
          </a:stretch>
        </p:blipFill>
        <p:spPr bwMode="auto">
          <a:xfrm>
            <a:off x="5943600" y="3417888"/>
            <a:ext cx="3200400" cy="2982912"/>
          </a:xfrm>
          <a:prstGeom prst="rect">
            <a:avLst/>
          </a:prstGeom>
          <a:noFill/>
        </p:spPr>
      </p:pic>
      <p:sp>
        <p:nvSpPr>
          <p:cNvPr id="351235" name="Rectangle 3"/>
          <p:cNvSpPr>
            <a:spLocks noGrp="1" noChangeArrowheads="1"/>
          </p:cNvSpPr>
          <p:nvPr>
            <p:ph type="title"/>
          </p:nvPr>
        </p:nvSpPr>
        <p:spPr>
          <a:xfrm>
            <a:off x="381000" y="76200"/>
            <a:ext cx="8534400" cy="609600"/>
          </a:xfrm>
        </p:spPr>
        <p:txBody>
          <a:bodyPr/>
          <a:lstStyle/>
          <a:p>
            <a:r>
              <a:rPr lang="en-US"/>
              <a:t> Electric Current and Magnetism</a:t>
            </a:r>
          </a:p>
        </p:txBody>
      </p:sp>
      <p:graphicFrame>
        <p:nvGraphicFramePr>
          <p:cNvPr id="35123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78528" name="Equation" r:id="rId4" imgW="914400" imgH="190080" progId="Equation.DSMT4">
                  <p:embed/>
                </p:oleObj>
              </mc:Choice>
              <mc:Fallback>
                <p:oleObj name="Equation" r:id="rId4" imgW="914400" imgH="190080" progId="Equation.DSMT4">
                  <p:embed/>
                  <p:pic>
                    <p:nvPicPr>
                      <p:cNvPr id="35123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37"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78529" name="Equation" r:id="rId6" imgW="914400" imgH="190080" progId="Equation.DSMT4">
                  <p:embed/>
                </p:oleObj>
              </mc:Choice>
              <mc:Fallback>
                <p:oleObj name="Equation" r:id="rId6" imgW="914400" imgH="190080" progId="Equation.DSMT4">
                  <p:embed/>
                  <p:pic>
                    <p:nvPicPr>
                      <p:cNvPr id="35123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38"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78530" name="Equation" r:id="rId7" imgW="914400" imgH="190080" progId="Equation.DSMT4">
                  <p:embed/>
                </p:oleObj>
              </mc:Choice>
              <mc:Fallback>
                <p:oleObj name="Equation" r:id="rId7" imgW="914400" imgH="190080" progId="Equation.DSMT4">
                  <p:embed/>
                  <p:pic>
                    <p:nvPicPr>
                      <p:cNvPr id="35123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1239" name="Rectangle 7"/>
          <p:cNvSpPr>
            <a:spLocks noGrp="1" noChangeArrowheads="1"/>
          </p:cNvSpPr>
          <p:nvPr>
            <p:ph type="body" idx="1"/>
          </p:nvPr>
        </p:nvSpPr>
        <p:spPr>
          <a:xfrm>
            <a:off x="381000" y="762000"/>
            <a:ext cx="8305800" cy="3124200"/>
          </a:xfrm>
        </p:spPr>
        <p:txBody>
          <a:bodyPr/>
          <a:lstStyle/>
          <a:p>
            <a:r>
              <a:rPr lang="en-US" sz="2800" dirty="0"/>
              <a:t>In 1820, </a:t>
            </a:r>
            <a:r>
              <a:rPr lang="en-US" sz="2800" dirty="0" err="1"/>
              <a:t>Oersted</a:t>
            </a:r>
            <a:r>
              <a:rPr lang="en-US" sz="2800" dirty="0"/>
              <a:t> found that when a compass needle is placed near an electric wire, the needle deflects as soon as the wire is connected to a battery and the current flows</a:t>
            </a:r>
          </a:p>
          <a:p>
            <a:pPr lvl="1"/>
            <a:r>
              <a:rPr lang="en-US" sz="2400" dirty="0"/>
              <a:t>Electric current produces a magnetic field</a:t>
            </a:r>
          </a:p>
          <a:p>
            <a:pPr lvl="2"/>
            <a:r>
              <a:rPr lang="en-US" sz="2000" dirty="0"/>
              <a:t>The first indication that electricity and magnetism are of the same origin</a:t>
            </a:r>
          </a:p>
          <a:p>
            <a:pPr lvl="1"/>
            <a:r>
              <a:rPr lang="en-US" sz="2400" dirty="0"/>
              <a:t>What about a stationary electric charge and magnet?</a:t>
            </a:r>
          </a:p>
          <a:p>
            <a:pPr lvl="2"/>
            <a:r>
              <a:rPr lang="en-US" sz="2000" dirty="0"/>
              <a:t>They don’t affect each other.</a:t>
            </a:r>
          </a:p>
        </p:txBody>
      </p:sp>
      <p:sp>
        <p:nvSpPr>
          <p:cNvPr id="351240" name="Rectangle 8"/>
          <p:cNvSpPr>
            <a:spLocks noChangeArrowheads="1"/>
          </p:cNvSpPr>
          <p:nvPr/>
        </p:nvSpPr>
        <p:spPr bwMode="auto">
          <a:xfrm>
            <a:off x="457200" y="3810000"/>
            <a:ext cx="5791200" cy="2514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dirty="0">
                <a:solidFill>
                  <a:schemeClr val="accent2"/>
                </a:solidFill>
                <a:latin typeface="Arial Narrow" charset="0"/>
              </a:rPr>
              <a:t>The magnetic field lines produced by a current in a straight wire is in the form of circles following the “right-hand” rule</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field lines follow right-hand fingers wrapped around the wire when the thumb points to the direction of the electric current</a:t>
            </a:r>
          </a:p>
        </p:txBody>
      </p:sp>
    </p:spTree>
    <p:extLst>
      <p:ext uri="{BB962C8B-B14F-4D97-AF65-F5344CB8AC3E}">
        <p14:creationId xmlns:p14="http://schemas.microsoft.com/office/powerpoint/2010/main" val="58767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1239">
                                            <p:txEl>
                                              <p:pRg st="0" end="0"/>
                                            </p:txEl>
                                          </p:spTgt>
                                        </p:tgtEl>
                                        <p:attrNameLst>
                                          <p:attrName>style.visibility</p:attrName>
                                        </p:attrNameLst>
                                      </p:cBhvr>
                                      <p:to>
                                        <p:strVal val="visible"/>
                                      </p:to>
                                    </p:set>
                                    <p:animEffect transition="in" filter="wipe(left)">
                                      <p:cBhvr>
                                        <p:cTn id="7" dur="500"/>
                                        <p:tgtEl>
                                          <p:spTgt spid="3512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1239">
                                            <p:txEl>
                                              <p:pRg st="1" end="1"/>
                                            </p:txEl>
                                          </p:spTgt>
                                        </p:tgtEl>
                                        <p:attrNameLst>
                                          <p:attrName>style.visibility</p:attrName>
                                        </p:attrNameLst>
                                      </p:cBhvr>
                                      <p:to>
                                        <p:strVal val="visible"/>
                                      </p:to>
                                    </p:set>
                                    <p:animEffect transition="in" filter="wipe(left)">
                                      <p:cBhvr>
                                        <p:cTn id="12" dur="500"/>
                                        <p:tgtEl>
                                          <p:spTgt spid="3512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1239">
                                            <p:txEl>
                                              <p:pRg st="2" end="2"/>
                                            </p:txEl>
                                          </p:spTgt>
                                        </p:tgtEl>
                                        <p:attrNameLst>
                                          <p:attrName>style.visibility</p:attrName>
                                        </p:attrNameLst>
                                      </p:cBhvr>
                                      <p:to>
                                        <p:strVal val="visible"/>
                                      </p:to>
                                    </p:set>
                                    <p:animEffect transition="in" filter="wipe(left)">
                                      <p:cBhvr>
                                        <p:cTn id="17" dur="500"/>
                                        <p:tgtEl>
                                          <p:spTgt spid="3512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1239">
                                            <p:txEl>
                                              <p:pRg st="3" end="3"/>
                                            </p:txEl>
                                          </p:spTgt>
                                        </p:tgtEl>
                                        <p:attrNameLst>
                                          <p:attrName>style.visibility</p:attrName>
                                        </p:attrNameLst>
                                      </p:cBhvr>
                                      <p:to>
                                        <p:strVal val="visible"/>
                                      </p:to>
                                    </p:set>
                                    <p:animEffect transition="in" filter="wipe(left)">
                                      <p:cBhvr>
                                        <p:cTn id="22" dur="500"/>
                                        <p:tgtEl>
                                          <p:spTgt spid="3512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1239">
                                            <p:txEl>
                                              <p:pRg st="4" end="4"/>
                                            </p:txEl>
                                          </p:spTgt>
                                        </p:tgtEl>
                                        <p:attrNameLst>
                                          <p:attrName>style.visibility</p:attrName>
                                        </p:attrNameLst>
                                      </p:cBhvr>
                                      <p:to>
                                        <p:strVal val="visible"/>
                                      </p:to>
                                    </p:set>
                                    <p:animEffect transition="in" filter="wipe(left)">
                                      <p:cBhvr>
                                        <p:cTn id="27" dur="500"/>
                                        <p:tgtEl>
                                          <p:spTgt spid="3512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1240">
                                            <p:txEl>
                                              <p:pRg st="0" end="0"/>
                                            </p:txEl>
                                          </p:spTgt>
                                        </p:tgtEl>
                                        <p:attrNameLst>
                                          <p:attrName>style.visibility</p:attrName>
                                        </p:attrNameLst>
                                      </p:cBhvr>
                                      <p:to>
                                        <p:strVal val="visible"/>
                                      </p:to>
                                    </p:set>
                                    <p:animEffect transition="in" filter="wipe(left)">
                                      <p:cBhvr>
                                        <p:cTn id="32" dur="500"/>
                                        <p:tgtEl>
                                          <p:spTgt spid="35124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1240">
                                            <p:txEl>
                                              <p:pRg st="1" end="1"/>
                                            </p:txEl>
                                          </p:spTgt>
                                        </p:tgtEl>
                                        <p:attrNameLst>
                                          <p:attrName>style.visibility</p:attrName>
                                        </p:attrNameLst>
                                      </p:cBhvr>
                                      <p:to>
                                        <p:strVal val="visible"/>
                                      </p:to>
                                    </p:set>
                                    <p:animEffect transition="in" filter="wipe(left)">
                                      <p:cBhvr>
                                        <p:cTn id="37" dur="500"/>
                                        <p:tgtEl>
                                          <p:spTgt spid="35124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51234"/>
                                        </p:tgtEl>
                                        <p:attrNameLst>
                                          <p:attrName>style.visibility</p:attrName>
                                        </p:attrNameLst>
                                      </p:cBhvr>
                                      <p:to>
                                        <p:strVal val="visible"/>
                                      </p:to>
                                    </p:set>
                                    <p:anim calcmode="lin" valueType="num">
                                      <p:cBhvr>
                                        <p:cTn id="42" dur="500" fill="hold"/>
                                        <p:tgtEl>
                                          <p:spTgt spid="351234"/>
                                        </p:tgtEl>
                                        <p:attrNameLst>
                                          <p:attrName>ppt_w</p:attrName>
                                        </p:attrNameLst>
                                      </p:cBhvr>
                                      <p:tavLst>
                                        <p:tav tm="0">
                                          <p:val>
                                            <p:fltVal val="0"/>
                                          </p:val>
                                        </p:tav>
                                        <p:tav tm="100000">
                                          <p:val>
                                            <p:strVal val="#ppt_w"/>
                                          </p:val>
                                        </p:tav>
                                      </p:tavLst>
                                    </p:anim>
                                    <p:anim calcmode="lin" valueType="num">
                                      <p:cBhvr>
                                        <p:cTn id="43" dur="500" fill="hold"/>
                                        <p:tgtEl>
                                          <p:spTgt spid="351234"/>
                                        </p:tgtEl>
                                        <p:attrNameLst>
                                          <p:attrName>ppt_h</p:attrName>
                                        </p:attrNameLst>
                                      </p:cBhvr>
                                      <p:tavLst>
                                        <p:tav tm="0">
                                          <p:val>
                                            <p:fltVal val="0"/>
                                          </p:val>
                                        </p:tav>
                                        <p:tav tm="100000">
                                          <p:val>
                                            <p:strVal val="#ppt_h"/>
                                          </p:val>
                                        </p:tav>
                                      </p:tavLst>
                                    </p:anim>
                                    <p:animEffect transition="in" filter="fade">
                                      <p:cBhvr>
                                        <p:cTn id="44" dur="500"/>
                                        <p:tgtEl>
                                          <p:spTgt spid="351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9" grpId="0" build="p"/>
      <p:bldP spid="35124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Tuesday, June 25, 2019</a:t>
            </a:r>
          </a:p>
        </p:txBody>
      </p:sp>
      <p:sp>
        <p:nvSpPr>
          <p:cNvPr id="10" name="Footer Placeholder 4"/>
          <p:cNvSpPr>
            <a:spLocks noGrp="1"/>
          </p:cNvSpPr>
          <p:nvPr>
            <p:ph type="ftr" sz="quarter" idx="11"/>
          </p:nvPr>
        </p:nvSpPr>
        <p:spPr/>
        <p:txBody>
          <a:bodyPr/>
          <a:lstStyle/>
          <a:p>
            <a:r>
              <a:rPr lang="de-DE"/>
              <a:t>PHYS 1444-001, Summer 2019             Dr. Jaehoon Yu</a:t>
            </a:r>
            <a:endParaRPr lang="en-US"/>
          </a:p>
        </p:txBody>
      </p:sp>
      <p:sp>
        <p:nvSpPr>
          <p:cNvPr id="11" name="Slide Number Placeholder 5"/>
          <p:cNvSpPr>
            <a:spLocks noGrp="1"/>
          </p:cNvSpPr>
          <p:nvPr>
            <p:ph type="sldNum" sz="quarter" idx="12"/>
          </p:nvPr>
        </p:nvSpPr>
        <p:spPr/>
        <p:txBody>
          <a:bodyPr/>
          <a:lstStyle/>
          <a:p>
            <a:fld id="{7806A164-F4E3-0942-89BF-FE9AFCA87EDE}" type="slidenum">
              <a:rPr lang="en-US"/>
              <a:pPr/>
              <a:t>24</a:t>
            </a:fld>
            <a:endParaRPr lang="en-US"/>
          </a:p>
        </p:txBody>
      </p:sp>
      <p:pic>
        <p:nvPicPr>
          <p:cNvPr id="352258" name="Picture 2" descr="FG27_010"/>
          <p:cNvPicPr>
            <a:picLocks noChangeAspect="1" noChangeArrowheads="1"/>
          </p:cNvPicPr>
          <p:nvPr/>
        </p:nvPicPr>
        <p:blipFill>
          <a:blip r:embed="rId3"/>
          <a:srcRect/>
          <a:stretch>
            <a:fillRect/>
          </a:stretch>
        </p:blipFill>
        <p:spPr bwMode="auto">
          <a:xfrm>
            <a:off x="3962400" y="2286000"/>
            <a:ext cx="5715000" cy="4286250"/>
          </a:xfrm>
          <a:prstGeom prst="rect">
            <a:avLst/>
          </a:prstGeom>
          <a:noFill/>
        </p:spPr>
      </p:pic>
      <p:pic>
        <p:nvPicPr>
          <p:cNvPr id="352259" name="Picture 3" descr="FG27_011"/>
          <p:cNvPicPr>
            <a:picLocks noChangeAspect="1" noChangeArrowheads="1"/>
          </p:cNvPicPr>
          <p:nvPr/>
        </p:nvPicPr>
        <p:blipFill>
          <a:blip r:embed="rId4"/>
          <a:srcRect/>
          <a:stretch>
            <a:fillRect/>
          </a:stretch>
        </p:blipFill>
        <p:spPr bwMode="auto">
          <a:xfrm>
            <a:off x="304800" y="2362200"/>
            <a:ext cx="4724400" cy="4343400"/>
          </a:xfrm>
          <a:prstGeom prst="rect">
            <a:avLst/>
          </a:prstGeom>
          <a:noFill/>
        </p:spPr>
      </p:pic>
      <p:sp>
        <p:nvSpPr>
          <p:cNvPr id="352260" name="Rectangle 4"/>
          <p:cNvSpPr>
            <a:spLocks noGrp="1" noChangeArrowheads="1"/>
          </p:cNvSpPr>
          <p:nvPr>
            <p:ph type="title"/>
          </p:nvPr>
        </p:nvSpPr>
        <p:spPr>
          <a:xfrm>
            <a:off x="381000" y="-76200"/>
            <a:ext cx="8458200" cy="1295400"/>
          </a:xfrm>
        </p:spPr>
        <p:txBody>
          <a:bodyPr/>
          <a:lstStyle/>
          <a:p>
            <a:r>
              <a:rPr lang="en-US"/>
              <a:t> Directions in a Circular Wire?</a:t>
            </a:r>
          </a:p>
        </p:txBody>
      </p:sp>
      <p:graphicFrame>
        <p:nvGraphicFramePr>
          <p:cNvPr id="352261"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79552" name="Equation" r:id="rId5" imgW="914400" imgH="190080" progId="Equation.DSMT4">
                  <p:embed/>
                </p:oleObj>
              </mc:Choice>
              <mc:Fallback>
                <p:oleObj name="Equation" r:id="rId5" imgW="914400" imgH="190080" progId="Equation.DSMT4">
                  <p:embed/>
                  <p:pic>
                    <p:nvPicPr>
                      <p:cNvPr id="35226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2262"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79553" name="Equation" r:id="rId7" imgW="914400" imgH="190080" progId="Equation.DSMT4">
                  <p:embed/>
                </p:oleObj>
              </mc:Choice>
              <mc:Fallback>
                <p:oleObj name="Equation" r:id="rId7" imgW="914400" imgH="190080" progId="Equation.DSMT4">
                  <p:embed/>
                  <p:pic>
                    <p:nvPicPr>
                      <p:cNvPr id="35226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2263"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79554" name="Equation" r:id="rId8" imgW="914400" imgH="190080" progId="Equation.DSMT4">
                  <p:embed/>
                </p:oleObj>
              </mc:Choice>
              <mc:Fallback>
                <p:oleObj name="Equation" r:id="rId8" imgW="914400" imgH="190080" progId="Equation.DSMT4">
                  <p:embed/>
                  <p:pic>
                    <p:nvPicPr>
                      <p:cNvPr id="352263"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2264" name="Rectangle 8"/>
          <p:cNvSpPr>
            <a:spLocks noGrp="1" noChangeArrowheads="1"/>
          </p:cNvSpPr>
          <p:nvPr>
            <p:ph type="body" idx="1"/>
          </p:nvPr>
        </p:nvSpPr>
        <p:spPr>
          <a:xfrm>
            <a:off x="381000" y="914400"/>
            <a:ext cx="8534400" cy="1676400"/>
          </a:xfrm>
        </p:spPr>
        <p:txBody>
          <a:bodyPr/>
          <a:lstStyle/>
          <a:p>
            <a:r>
              <a:rPr lang="en-US" dirty="0"/>
              <a:t>OK, then what is the direction of the magnetic field generated by the current flowing through a circular loop?</a:t>
            </a:r>
          </a:p>
        </p:txBody>
      </p:sp>
    </p:spTree>
    <p:extLst>
      <p:ext uri="{BB962C8B-B14F-4D97-AF65-F5344CB8AC3E}">
        <p14:creationId xmlns:p14="http://schemas.microsoft.com/office/powerpoint/2010/main" val="11527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2264">
                                            <p:txEl>
                                              <p:pRg st="0" end="0"/>
                                            </p:txEl>
                                          </p:spTgt>
                                        </p:tgtEl>
                                        <p:attrNameLst>
                                          <p:attrName>style.visibility</p:attrName>
                                        </p:attrNameLst>
                                      </p:cBhvr>
                                      <p:to>
                                        <p:strVal val="visible"/>
                                      </p:to>
                                    </p:set>
                                    <p:animEffect transition="in" filter="wipe(left)">
                                      <p:cBhvr>
                                        <p:cTn id="7" dur="500"/>
                                        <p:tgtEl>
                                          <p:spTgt spid="3522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52259"/>
                                        </p:tgtEl>
                                        <p:attrNameLst>
                                          <p:attrName>style.visibility</p:attrName>
                                        </p:attrNameLst>
                                      </p:cBhvr>
                                      <p:to>
                                        <p:strVal val="visible"/>
                                      </p:to>
                                    </p:set>
                                    <p:anim calcmode="lin" valueType="num">
                                      <p:cBhvr>
                                        <p:cTn id="12" dur="500" fill="hold"/>
                                        <p:tgtEl>
                                          <p:spTgt spid="352259"/>
                                        </p:tgtEl>
                                        <p:attrNameLst>
                                          <p:attrName>ppt_w</p:attrName>
                                        </p:attrNameLst>
                                      </p:cBhvr>
                                      <p:tavLst>
                                        <p:tav tm="0">
                                          <p:val>
                                            <p:fltVal val="0"/>
                                          </p:val>
                                        </p:tav>
                                        <p:tav tm="100000">
                                          <p:val>
                                            <p:strVal val="#ppt_w"/>
                                          </p:val>
                                        </p:tav>
                                      </p:tavLst>
                                    </p:anim>
                                    <p:anim calcmode="lin" valueType="num">
                                      <p:cBhvr>
                                        <p:cTn id="13" dur="500" fill="hold"/>
                                        <p:tgtEl>
                                          <p:spTgt spid="352259"/>
                                        </p:tgtEl>
                                        <p:attrNameLst>
                                          <p:attrName>ppt_h</p:attrName>
                                        </p:attrNameLst>
                                      </p:cBhvr>
                                      <p:tavLst>
                                        <p:tav tm="0">
                                          <p:val>
                                            <p:fltVal val="0"/>
                                          </p:val>
                                        </p:tav>
                                        <p:tav tm="100000">
                                          <p:val>
                                            <p:strVal val="#ppt_h"/>
                                          </p:val>
                                        </p:tav>
                                      </p:tavLst>
                                    </p:anim>
                                    <p:animEffect transition="in" filter="fade">
                                      <p:cBhvr>
                                        <p:cTn id="14" dur="500"/>
                                        <p:tgtEl>
                                          <p:spTgt spid="35225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52258"/>
                                        </p:tgtEl>
                                        <p:attrNameLst>
                                          <p:attrName>style.visibility</p:attrName>
                                        </p:attrNameLst>
                                      </p:cBhvr>
                                      <p:to>
                                        <p:strVal val="visible"/>
                                      </p:to>
                                    </p:set>
                                    <p:anim calcmode="lin" valueType="num">
                                      <p:cBhvr>
                                        <p:cTn id="19" dur="500" fill="hold"/>
                                        <p:tgtEl>
                                          <p:spTgt spid="352258"/>
                                        </p:tgtEl>
                                        <p:attrNameLst>
                                          <p:attrName>ppt_w</p:attrName>
                                        </p:attrNameLst>
                                      </p:cBhvr>
                                      <p:tavLst>
                                        <p:tav tm="0">
                                          <p:val>
                                            <p:fltVal val="0"/>
                                          </p:val>
                                        </p:tav>
                                        <p:tav tm="100000">
                                          <p:val>
                                            <p:strVal val="#ppt_w"/>
                                          </p:val>
                                        </p:tav>
                                      </p:tavLst>
                                    </p:anim>
                                    <p:anim calcmode="lin" valueType="num">
                                      <p:cBhvr>
                                        <p:cTn id="20" dur="500" fill="hold"/>
                                        <p:tgtEl>
                                          <p:spTgt spid="352258"/>
                                        </p:tgtEl>
                                        <p:attrNameLst>
                                          <p:attrName>ppt_h</p:attrName>
                                        </p:attrNameLst>
                                      </p:cBhvr>
                                      <p:tavLst>
                                        <p:tav tm="0">
                                          <p:val>
                                            <p:fltVal val="0"/>
                                          </p:val>
                                        </p:tav>
                                        <p:tav tm="100000">
                                          <p:val>
                                            <p:strVal val="#ppt_h"/>
                                          </p:val>
                                        </p:tav>
                                      </p:tavLst>
                                    </p:anim>
                                    <p:animEffect transition="in" filter="fade">
                                      <p:cBhvr>
                                        <p:cTn id="21" dur="500"/>
                                        <p:tgtEl>
                                          <p:spTgt spid="352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Tuesday, June 25, 2019</a:t>
            </a:r>
          </a:p>
        </p:txBody>
      </p:sp>
      <p:sp>
        <p:nvSpPr>
          <p:cNvPr id="11" name="Footer Placeholder 4"/>
          <p:cNvSpPr>
            <a:spLocks noGrp="1"/>
          </p:cNvSpPr>
          <p:nvPr>
            <p:ph type="ftr" sz="quarter" idx="11"/>
          </p:nvPr>
        </p:nvSpPr>
        <p:spPr/>
        <p:txBody>
          <a:bodyPr/>
          <a:lstStyle/>
          <a:p>
            <a:r>
              <a:rPr lang="de-DE"/>
              <a:t>PHYS 1444-001, Summer 2019             Dr. Jaehoon Yu</a:t>
            </a:r>
            <a:endParaRPr lang="en-US"/>
          </a:p>
        </p:txBody>
      </p:sp>
      <p:sp>
        <p:nvSpPr>
          <p:cNvPr id="12" name="Slide Number Placeholder 5"/>
          <p:cNvSpPr>
            <a:spLocks noGrp="1"/>
          </p:cNvSpPr>
          <p:nvPr>
            <p:ph type="sldNum" sz="quarter" idx="12"/>
          </p:nvPr>
        </p:nvSpPr>
        <p:spPr/>
        <p:txBody>
          <a:bodyPr/>
          <a:lstStyle/>
          <a:p>
            <a:fld id="{B1813ABB-4B65-094C-8BA1-090195D1D642}" type="slidenum">
              <a:rPr lang="en-US"/>
              <a:pPr/>
              <a:t>25</a:t>
            </a:fld>
            <a:endParaRPr lang="en-US"/>
          </a:p>
        </p:txBody>
      </p:sp>
      <p:pic>
        <p:nvPicPr>
          <p:cNvPr id="353283" name="Picture 3" descr="FG27_012A"/>
          <p:cNvPicPr>
            <a:picLocks noChangeAspect="1" noChangeArrowheads="1"/>
          </p:cNvPicPr>
          <p:nvPr/>
        </p:nvPicPr>
        <p:blipFill>
          <a:blip r:embed="rId3"/>
          <a:srcRect/>
          <a:stretch>
            <a:fillRect/>
          </a:stretch>
        </p:blipFill>
        <p:spPr bwMode="auto">
          <a:xfrm>
            <a:off x="5791200" y="4495800"/>
            <a:ext cx="3352800" cy="2133600"/>
          </a:xfrm>
          <a:prstGeom prst="rect">
            <a:avLst/>
          </a:prstGeom>
          <a:noFill/>
        </p:spPr>
      </p:pic>
      <p:sp>
        <p:nvSpPr>
          <p:cNvPr id="353284" name="Rectangle 4"/>
          <p:cNvSpPr>
            <a:spLocks noGrp="1" noChangeArrowheads="1"/>
          </p:cNvSpPr>
          <p:nvPr>
            <p:ph type="title"/>
          </p:nvPr>
        </p:nvSpPr>
        <p:spPr>
          <a:xfrm>
            <a:off x="381000" y="76200"/>
            <a:ext cx="8534400" cy="609600"/>
          </a:xfrm>
        </p:spPr>
        <p:txBody>
          <a:bodyPr/>
          <a:lstStyle/>
          <a:p>
            <a:r>
              <a:rPr lang="en-US"/>
              <a:t> Magnetic Forces on Electric Current</a:t>
            </a:r>
          </a:p>
        </p:txBody>
      </p:sp>
      <p:graphicFrame>
        <p:nvGraphicFramePr>
          <p:cNvPr id="353285"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80576" name="Equation" r:id="rId4" imgW="914400" imgH="190080" progId="Equation.DSMT4">
                  <p:embed/>
                </p:oleObj>
              </mc:Choice>
              <mc:Fallback>
                <p:oleObj name="Equation" r:id="rId4" imgW="914400" imgH="190080" progId="Equation.DSMT4">
                  <p:embed/>
                  <p:pic>
                    <p:nvPicPr>
                      <p:cNvPr id="35328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6"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80577" name="Equation" r:id="rId6" imgW="914400" imgH="190080" progId="Equation.DSMT4">
                  <p:embed/>
                </p:oleObj>
              </mc:Choice>
              <mc:Fallback>
                <p:oleObj name="Equation" r:id="rId6" imgW="914400" imgH="190080" progId="Equation.DSMT4">
                  <p:embed/>
                  <p:pic>
                    <p:nvPicPr>
                      <p:cNvPr id="35328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7"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80578" name="Equation" r:id="rId7" imgW="914400" imgH="190080" progId="Equation.DSMT4">
                  <p:embed/>
                </p:oleObj>
              </mc:Choice>
              <mc:Fallback>
                <p:oleObj name="Equation" r:id="rId7" imgW="914400" imgH="190080" progId="Equation.DSMT4">
                  <p:embed/>
                  <p:pic>
                    <p:nvPicPr>
                      <p:cNvPr id="35328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3288" name="Rectangle 8"/>
          <p:cNvSpPr>
            <a:spLocks noGrp="1" noChangeArrowheads="1"/>
          </p:cNvSpPr>
          <p:nvPr>
            <p:ph type="body" idx="1"/>
          </p:nvPr>
        </p:nvSpPr>
        <p:spPr>
          <a:xfrm>
            <a:off x="381000" y="685800"/>
            <a:ext cx="8763000" cy="3810000"/>
          </a:xfrm>
        </p:spPr>
        <p:txBody>
          <a:bodyPr/>
          <a:lstStyle/>
          <a:p>
            <a:pPr>
              <a:lnSpc>
                <a:spcPct val="80000"/>
              </a:lnSpc>
            </a:pPr>
            <a:r>
              <a:rPr lang="en-US" sz="2400" dirty="0"/>
              <a:t>Since the electric current exerts force on a magnet, the magnet should also exert force on the electric current</a:t>
            </a:r>
          </a:p>
          <a:p>
            <a:pPr lvl="1">
              <a:lnSpc>
                <a:spcPct val="80000"/>
              </a:lnSpc>
            </a:pPr>
            <a:r>
              <a:rPr lang="en-US" sz="2000" dirty="0"/>
              <a:t>Which law justifies this?</a:t>
            </a:r>
          </a:p>
          <a:p>
            <a:pPr lvl="2">
              <a:lnSpc>
                <a:spcPct val="80000"/>
              </a:lnSpc>
            </a:pPr>
            <a:r>
              <a:rPr lang="en-US" sz="1800" dirty="0"/>
              <a:t>Newton’s 3</a:t>
            </a:r>
            <a:r>
              <a:rPr lang="en-US" sz="1800" baseline="30000" dirty="0"/>
              <a:t>rd</a:t>
            </a:r>
            <a:r>
              <a:rPr lang="en-US" sz="1800" dirty="0"/>
              <a:t> law</a:t>
            </a:r>
          </a:p>
          <a:p>
            <a:pPr lvl="1">
              <a:lnSpc>
                <a:spcPct val="80000"/>
              </a:lnSpc>
            </a:pPr>
            <a:r>
              <a:rPr lang="en-US" sz="2000" dirty="0"/>
              <a:t>This was also discovered by </a:t>
            </a:r>
            <a:r>
              <a:rPr lang="en-US" sz="2000" dirty="0" err="1"/>
              <a:t>Oersted</a:t>
            </a:r>
            <a:endParaRPr lang="en-US" sz="2000" dirty="0"/>
          </a:p>
          <a:p>
            <a:pPr>
              <a:lnSpc>
                <a:spcPct val="80000"/>
              </a:lnSpc>
            </a:pPr>
            <a:r>
              <a:rPr lang="en-US" sz="2400" dirty="0"/>
              <a:t>Direction of the force is always </a:t>
            </a:r>
          </a:p>
          <a:p>
            <a:pPr lvl="1">
              <a:lnSpc>
                <a:spcPct val="80000"/>
              </a:lnSpc>
            </a:pPr>
            <a:r>
              <a:rPr lang="en-US" sz="2000" dirty="0"/>
              <a:t>perpendicular to the direction of the current</a:t>
            </a:r>
          </a:p>
          <a:p>
            <a:pPr lvl="1">
              <a:lnSpc>
                <a:spcPct val="80000"/>
              </a:lnSpc>
            </a:pPr>
            <a:r>
              <a:rPr lang="en-US" sz="2000" dirty="0"/>
              <a:t>perpendicular to the direction of the magnetic field, </a:t>
            </a:r>
            <a:r>
              <a:rPr lang="en-US" sz="2000" b="1" dirty="0"/>
              <a:t>B</a:t>
            </a:r>
          </a:p>
          <a:p>
            <a:pPr>
              <a:lnSpc>
                <a:spcPct val="80000"/>
              </a:lnSpc>
            </a:pPr>
            <a:r>
              <a:rPr lang="en-US" sz="2400" dirty="0"/>
              <a:t>Experimentally the direction of the force is given by another right-hand rule </a:t>
            </a:r>
            <a:r>
              <a:rPr lang="en-US" sz="2400" dirty="0" err="1">
                <a:sym typeface="Wingdings" charset="2"/>
              </a:rPr>
              <a:t></a:t>
            </a:r>
            <a:r>
              <a:rPr lang="en-US" sz="2400" dirty="0">
                <a:sym typeface="Wingdings" charset="2"/>
              </a:rPr>
              <a:t> When the fingers of the right-hand points to the direction of the current and the finger tips bent to the direction of magnetic field B, the direction of thumb points to the direction of the force</a:t>
            </a:r>
            <a:endParaRPr lang="en-US" sz="2400" dirty="0"/>
          </a:p>
        </p:txBody>
      </p:sp>
      <p:pic>
        <p:nvPicPr>
          <p:cNvPr id="353289" name="Picture 9" descr="FG27_012B"/>
          <p:cNvPicPr>
            <a:picLocks noChangeAspect="1" noChangeArrowheads="1"/>
          </p:cNvPicPr>
          <p:nvPr/>
        </p:nvPicPr>
        <p:blipFill>
          <a:blip r:embed="rId8"/>
          <a:srcRect/>
          <a:stretch>
            <a:fillRect/>
          </a:stretch>
        </p:blipFill>
        <p:spPr bwMode="auto">
          <a:xfrm>
            <a:off x="2819400" y="4572000"/>
            <a:ext cx="3200400" cy="2133600"/>
          </a:xfrm>
          <a:prstGeom prst="rect">
            <a:avLst/>
          </a:prstGeom>
          <a:noFill/>
        </p:spPr>
      </p:pic>
      <p:pic>
        <p:nvPicPr>
          <p:cNvPr id="14" name="Picture 2" descr="FG27_012C"/>
          <p:cNvPicPr>
            <a:picLocks noChangeAspect="1" noChangeArrowheads="1"/>
          </p:cNvPicPr>
          <p:nvPr/>
        </p:nvPicPr>
        <p:blipFill>
          <a:blip r:embed="rId9"/>
          <a:srcRect/>
          <a:stretch>
            <a:fillRect/>
          </a:stretch>
        </p:blipFill>
        <p:spPr bwMode="auto">
          <a:xfrm>
            <a:off x="93617" y="4495800"/>
            <a:ext cx="2801983" cy="2362200"/>
          </a:xfrm>
          <a:prstGeom prst="rect">
            <a:avLst/>
          </a:prstGeom>
          <a:noFill/>
        </p:spPr>
      </p:pic>
    </p:spTree>
    <p:extLst>
      <p:ext uri="{BB962C8B-B14F-4D97-AF65-F5344CB8AC3E}">
        <p14:creationId xmlns:p14="http://schemas.microsoft.com/office/powerpoint/2010/main" val="153087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3288">
                                            <p:txEl>
                                              <p:pRg st="0" end="0"/>
                                            </p:txEl>
                                          </p:spTgt>
                                        </p:tgtEl>
                                        <p:attrNameLst>
                                          <p:attrName>style.visibility</p:attrName>
                                        </p:attrNameLst>
                                      </p:cBhvr>
                                      <p:to>
                                        <p:strVal val="visible"/>
                                      </p:to>
                                    </p:set>
                                    <p:animEffect transition="in" filter="wipe(left)">
                                      <p:cBhvr>
                                        <p:cTn id="7" dur="500"/>
                                        <p:tgtEl>
                                          <p:spTgt spid="3532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3288">
                                            <p:txEl>
                                              <p:pRg st="1" end="1"/>
                                            </p:txEl>
                                          </p:spTgt>
                                        </p:tgtEl>
                                        <p:attrNameLst>
                                          <p:attrName>style.visibility</p:attrName>
                                        </p:attrNameLst>
                                      </p:cBhvr>
                                      <p:to>
                                        <p:strVal val="visible"/>
                                      </p:to>
                                    </p:set>
                                    <p:animEffect transition="in" filter="wipe(left)">
                                      <p:cBhvr>
                                        <p:cTn id="12" dur="500"/>
                                        <p:tgtEl>
                                          <p:spTgt spid="3532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3288">
                                            <p:txEl>
                                              <p:pRg st="2" end="2"/>
                                            </p:txEl>
                                          </p:spTgt>
                                        </p:tgtEl>
                                        <p:attrNameLst>
                                          <p:attrName>style.visibility</p:attrName>
                                        </p:attrNameLst>
                                      </p:cBhvr>
                                      <p:to>
                                        <p:strVal val="visible"/>
                                      </p:to>
                                    </p:set>
                                    <p:animEffect transition="in" filter="wipe(left)">
                                      <p:cBhvr>
                                        <p:cTn id="17" dur="500"/>
                                        <p:tgtEl>
                                          <p:spTgt spid="3532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3288">
                                            <p:txEl>
                                              <p:pRg st="3" end="3"/>
                                            </p:txEl>
                                          </p:spTgt>
                                        </p:tgtEl>
                                        <p:attrNameLst>
                                          <p:attrName>style.visibility</p:attrName>
                                        </p:attrNameLst>
                                      </p:cBhvr>
                                      <p:to>
                                        <p:strVal val="visible"/>
                                      </p:to>
                                    </p:set>
                                    <p:animEffect transition="in" filter="wipe(left)">
                                      <p:cBhvr>
                                        <p:cTn id="22" dur="500"/>
                                        <p:tgtEl>
                                          <p:spTgt spid="3532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3288">
                                            <p:txEl>
                                              <p:pRg st="4" end="4"/>
                                            </p:txEl>
                                          </p:spTgt>
                                        </p:tgtEl>
                                        <p:attrNameLst>
                                          <p:attrName>style.visibility</p:attrName>
                                        </p:attrNameLst>
                                      </p:cBhvr>
                                      <p:to>
                                        <p:strVal val="visible"/>
                                      </p:to>
                                    </p:set>
                                    <p:animEffect transition="in" filter="wipe(left)">
                                      <p:cBhvr>
                                        <p:cTn id="27" dur="500"/>
                                        <p:tgtEl>
                                          <p:spTgt spid="35328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3288">
                                            <p:txEl>
                                              <p:pRg st="5" end="5"/>
                                            </p:txEl>
                                          </p:spTgt>
                                        </p:tgtEl>
                                        <p:attrNameLst>
                                          <p:attrName>style.visibility</p:attrName>
                                        </p:attrNameLst>
                                      </p:cBhvr>
                                      <p:to>
                                        <p:strVal val="visible"/>
                                      </p:to>
                                    </p:set>
                                    <p:animEffect transition="in" filter="wipe(left)">
                                      <p:cBhvr>
                                        <p:cTn id="32" dur="500"/>
                                        <p:tgtEl>
                                          <p:spTgt spid="35328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3288">
                                            <p:txEl>
                                              <p:pRg st="6" end="6"/>
                                            </p:txEl>
                                          </p:spTgt>
                                        </p:tgtEl>
                                        <p:attrNameLst>
                                          <p:attrName>style.visibility</p:attrName>
                                        </p:attrNameLst>
                                      </p:cBhvr>
                                      <p:to>
                                        <p:strVal val="visible"/>
                                      </p:to>
                                    </p:set>
                                    <p:animEffect transition="in" filter="wipe(left)">
                                      <p:cBhvr>
                                        <p:cTn id="37" dur="500"/>
                                        <p:tgtEl>
                                          <p:spTgt spid="35328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53288">
                                            <p:txEl>
                                              <p:pRg st="7" end="7"/>
                                            </p:txEl>
                                          </p:spTgt>
                                        </p:tgtEl>
                                        <p:attrNameLst>
                                          <p:attrName>style.visibility</p:attrName>
                                        </p:attrNameLst>
                                      </p:cBhvr>
                                      <p:to>
                                        <p:strVal val="visible"/>
                                      </p:to>
                                    </p:set>
                                    <p:animEffect transition="in" filter="wipe(left)">
                                      <p:cBhvr>
                                        <p:cTn id="42" dur="500"/>
                                        <p:tgtEl>
                                          <p:spTgt spid="35328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353289"/>
                                        </p:tgtEl>
                                        <p:attrNameLst>
                                          <p:attrName>style.visibility</p:attrName>
                                        </p:attrNameLst>
                                      </p:cBhvr>
                                      <p:to>
                                        <p:strVal val="visible"/>
                                      </p:to>
                                    </p:set>
                                    <p:anim calcmode="lin" valueType="num">
                                      <p:cBhvr>
                                        <p:cTn id="47" dur="500" fill="hold"/>
                                        <p:tgtEl>
                                          <p:spTgt spid="353289"/>
                                        </p:tgtEl>
                                        <p:attrNameLst>
                                          <p:attrName>ppt_w</p:attrName>
                                        </p:attrNameLst>
                                      </p:cBhvr>
                                      <p:tavLst>
                                        <p:tav tm="0">
                                          <p:val>
                                            <p:fltVal val="0"/>
                                          </p:val>
                                        </p:tav>
                                        <p:tav tm="100000">
                                          <p:val>
                                            <p:strVal val="#ppt_w"/>
                                          </p:val>
                                        </p:tav>
                                      </p:tavLst>
                                    </p:anim>
                                    <p:anim calcmode="lin" valueType="num">
                                      <p:cBhvr>
                                        <p:cTn id="48" dur="500" fill="hold"/>
                                        <p:tgtEl>
                                          <p:spTgt spid="353289"/>
                                        </p:tgtEl>
                                        <p:attrNameLst>
                                          <p:attrName>ppt_h</p:attrName>
                                        </p:attrNameLst>
                                      </p:cBhvr>
                                      <p:tavLst>
                                        <p:tav tm="0">
                                          <p:val>
                                            <p:fltVal val="0"/>
                                          </p:val>
                                        </p:tav>
                                        <p:tav tm="100000">
                                          <p:val>
                                            <p:strVal val="#ppt_h"/>
                                          </p:val>
                                        </p:tav>
                                      </p:tavLst>
                                    </p:anim>
                                    <p:animEffect transition="in" filter="fade">
                                      <p:cBhvr>
                                        <p:cTn id="49" dur="500"/>
                                        <p:tgtEl>
                                          <p:spTgt spid="35328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nodeType="clickEffect">
                                  <p:stCondLst>
                                    <p:cond delay="0"/>
                                  </p:stCondLst>
                                  <p:childTnLst>
                                    <p:set>
                                      <p:cBhvr>
                                        <p:cTn id="60" dur="1" fill="hold">
                                          <p:stCondLst>
                                            <p:cond delay="0"/>
                                          </p:stCondLst>
                                        </p:cTn>
                                        <p:tgtEl>
                                          <p:spTgt spid="353283"/>
                                        </p:tgtEl>
                                        <p:attrNameLst>
                                          <p:attrName>style.visibility</p:attrName>
                                        </p:attrNameLst>
                                      </p:cBhvr>
                                      <p:to>
                                        <p:strVal val="visible"/>
                                      </p:to>
                                    </p:set>
                                    <p:anim calcmode="lin" valueType="num">
                                      <p:cBhvr>
                                        <p:cTn id="61" dur="500" fill="hold"/>
                                        <p:tgtEl>
                                          <p:spTgt spid="353283"/>
                                        </p:tgtEl>
                                        <p:attrNameLst>
                                          <p:attrName>ppt_w</p:attrName>
                                        </p:attrNameLst>
                                      </p:cBhvr>
                                      <p:tavLst>
                                        <p:tav tm="0">
                                          <p:val>
                                            <p:fltVal val="0"/>
                                          </p:val>
                                        </p:tav>
                                        <p:tav tm="100000">
                                          <p:val>
                                            <p:strVal val="#ppt_w"/>
                                          </p:val>
                                        </p:tav>
                                      </p:tavLst>
                                    </p:anim>
                                    <p:anim calcmode="lin" valueType="num">
                                      <p:cBhvr>
                                        <p:cTn id="62" dur="500" fill="hold"/>
                                        <p:tgtEl>
                                          <p:spTgt spid="353283"/>
                                        </p:tgtEl>
                                        <p:attrNameLst>
                                          <p:attrName>ppt_h</p:attrName>
                                        </p:attrNameLst>
                                      </p:cBhvr>
                                      <p:tavLst>
                                        <p:tav tm="0">
                                          <p:val>
                                            <p:fltVal val="0"/>
                                          </p:val>
                                        </p:tav>
                                        <p:tav tm="100000">
                                          <p:val>
                                            <p:strVal val="#ppt_h"/>
                                          </p:val>
                                        </p:tav>
                                      </p:tavLst>
                                    </p:anim>
                                    <p:animEffect transition="in" filter="fade">
                                      <p:cBhvr>
                                        <p:cTn id="63" dur="500"/>
                                        <p:tgtEl>
                                          <p:spTgt spid="353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Tuesday, June 25, 2019</a:t>
            </a:r>
          </a:p>
        </p:txBody>
      </p:sp>
      <p:sp>
        <p:nvSpPr>
          <p:cNvPr id="9" name="Footer Placeholder 4"/>
          <p:cNvSpPr>
            <a:spLocks noGrp="1"/>
          </p:cNvSpPr>
          <p:nvPr>
            <p:ph type="ftr" sz="quarter" idx="11"/>
          </p:nvPr>
        </p:nvSpPr>
        <p:spPr/>
        <p:txBody>
          <a:bodyPr/>
          <a:lstStyle/>
          <a:p>
            <a:r>
              <a:rPr lang="de-DE"/>
              <a:t>PHYS 1444-001, Summer 2019             Dr. Jaehoon Yu</a:t>
            </a:r>
            <a:endParaRPr lang="en-US"/>
          </a:p>
        </p:txBody>
      </p:sp>
      <p:sp>
        <p:nvSpPr>
          <p:cNvPr id="10" name="Slide Number Placeholder 5"/>
          <p:cNvSpPr>
            <a:spLocks noGrp="1"/>
          </p:cNvSpPr>
          <p:nvPr>
            <p:ph type="sldNum" sz="quarter" idx="12"/>
          </p:nvPr>
        </p:nvSpPr>
        <p:spPr/>
        <p:txBody>
          <a:bodyPr/>
          <a:lstStyle/>
          <a:p>
            <a:fld id="{EB298496-8AC1-4B4F-8B0E-83CD77E739F4}" type="slidenum">
              <a:rPr lang="en-US"/>
              <a:pPr/>
              <a:t>26</a:t>
            </a:fld>
            <a:endParaRPr lang="en-US"/>
          </a:p>
        </p:txBody>
      </p:sp>
      <p:sp>
        <p:nvSpPr>
          <p:cNvPr id="354306" name="Rectangle 2"/>
          <p:cNvSpPr>
            <a:spLocks noGrp="1" noChangeArrowheads="1"/>
          </p:cNvSpPr>
          <p:nvPr>
            <p:ph type="title"/>
          </p:nvPr>
        </p:nvSpPr>
        <p:spPr>
          <a:xfrm>
            <a:off x="381000" y="152400"/>
            <a:ext cx="8534400" cy="609600"/>
          </a:xfrm>
        </p:spPr>
        <p:txBody>
          <a:bodyPr/>
          <a:lstStyle/>
          <a:p>
            <a:r>
              <a:rPr lang="en-US" dirty="0"/>
              <a:t> Magnetic Forces on Electric Current</a:t>
            </a:r>
          </a:p>
        </p:txBody>
      </p:sp>
      <p:graphicFrame>
        <p:nvGraphicFramePr>
          <p:cNvPr id="35430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81717" name="Equation" r:id="rId3" imgW="914400" imgH="190080" progId="Equation.DSMT4">
                  <p:embed/>
                </p:oleObj>
              </mc:Choice>
              <mc:Fallback>
                <p:oleObj name="Equation" r:id="rId3" imgW="914400" imgH="190080" progId="Equation.DSMT4">
                  <p:embed/>
                  <p:pic>
                    <p:nvPicPr>
                      <p:cNvPr id="35430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430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81718" name="Equation" r:id="rId5" imgW="914400" imgH="190080" progId="Equation.DSMT4">
                  <p:embed/>
                </p:oleObj>
              </mc:Choice>
              <mc:Fallback>
                <p:oleObj name="Equation" r:id="rId5" imgW="914400" imgH="190080" progId="Equation.DSMT4">
                  <p:embed/>
                  <p:pic>
                    <p:nvPicPr>
                      <p:cNvPr id="35430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430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81719" name="Equation" r:id="rId6" imgW="914400" imgH="190080" progId="Equation.DSMT4">
                  <p:embed/>
                </p:oleObj>
              </mc:Choice>
              <mc:Fallback>
                <p:oleObj name="Equation" r:id="rId6" imgW="914400" imgH="190080" progId="Equation.DSMT4">
                  <p:embed/>
                  <p:pic>
                    <p:nvPicPr>
                      <p:cNvPr id="35430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4310" name="Rectangle 6"/>
          <p:cNvSpPr>
            <a:spLocks noGrp="1" noChangeArrowheads="1"/>
          </p:cNvSpPr>
          <p:nvPr>
            <p:ph type="body" idx="1"/>
          </p:nvPr>
        </p:nvSpPr>
        <p:spPr>
          <a:xfrm>
            <a:off x="152400" y="762000"/>
            <a:ext cx="8763000" cy="5791200"/>
          </a:xfrm>
        </p:spPr>
        <p:txBody>
          <a:bodyPr/>
          <a:lstStyle/>
          <a:p>
            <a:r>
              <a:rPr lang="en-US" sz="2800" dirty="0"/>
              <a:t>OK, we are set for the direction but what about the magnitude?</a:t>
            </a:r>
          </a:p>
          <a:p>
            <a:r>
              <a:rPr lang="en-US" sz="2800" dirty="0"/>
              <a:t>It is found that the magnitude of the force is directly proportional </a:t>
            </a:r>
          </a:p>
          <a:p>
            <a:pPr lvl="1"/>
            <a:r>
              <a:rPr lang="en-US" sz="2400" dirty="0"/>
              <a:t>To the current in the wire</a:t>
            </a:r>
          </a:p>
          <a:p>
            <a:pPr lvl="1"/>
            <a:r>
              <a:rPr lang="en-US" sz="2400" dirty="0"/>
              <a:t>To the length of the wire in the magnetic field (if the field is uniform)</a:t>
            </a:r>
          </a:p>
          <a:p>
            <a:pPr lvl="1"/>
            <a:r>
              <a:rPr lang="en-US" sz="2400" dirty="0"/>
              <a:t>To the strength of the magnetic field</a:t>
            </a:r>
          </a:p>
          <a:p>
            <a:r>
              <a:rPr lang="en-US" sz="2800" dirty="0"/>
              <a:t>The force also depends on the angle </a:t>
            </a:r>
            <a:r>
              <a:rPr lang="en-US" sz="2800" dirty="0" err="1">
                <a:latin typeface="Symbol" charset="2"/>
              </a:rPr>
              <a:t>θ</a:t>
            </a:r>
            <a:r>
              <a:rPr lang="en-US" sz="2800" dirty="0"/>
              <a:t> between the directions of the current and the magnetic field</a:t>
            </a:r>
          </a:p>
          <a:p>
            <a:pPr lvl="1"/>
            <a:r>
              <a:rPr lang="en-US" sz="2400" dirty="0"/>
              <a:t>When the wire is perpendicular to the field, the force is the strongest</a:t>
            </a:r>
          </a:p>
          <a:p>
            <a:pPr lvl="1"/>
            <a:r>
              <a:rPr lang="en-US" sz="2400" dirty="0"/>
              <a:t>When the wire is parallel to the field, there is no force at all</a:t>
            </a:r>
          </a:p>
          <a:p>
            <a:r>
              <a:rPr lang="en-US" sz="2800" dirty="0"/>
              <a:t>Thus the force on current </a:t>
            </a:r>
            <a:r>
              <a:rPr lang="en-US" sz="2800" dirty="0">
                <a:latin typeface="Monotype Corsiva" charset="0"/>
              </a:rPr>
              <a:t>I</a:t>
            </a:r>
            <a:r>
              <a:rPr lang="en-US" sz="2800" dirty="0"/>
              <a:t> in the wire </a:t>
            </a:r>
            <a:r>
              <a:rPr lang="en-US" sz="2800" dirty="0" err="1"/>
              <a:t>w</a:t>
            </a:r>
            <a:r>
              <a:rPr lang="en-US" sz="2800" dirty="0"/>
              <a:t>/ length </a:t>
            </a:r>
            <a:r>
              <a:rPr lang="en-US" sz="2800" dirty="0" err="1">
                <a:latin typeface="Monotype Corsiva" charset="0"/>
              </a:rPr>
              <a:t>l</a:t>
            </a:r>
            <a:r>
              <a:rPr lang="en-US" sz="2800" dirty="0"/>
              <a:t> in a uniform field </a:t>
            </a:r>
            <a:r>
              <a:rPr lang="en-US" sz="2800" dirty="0">
                <a:latin typeface="Monotype Corsiva" charset="0"/>
              </a:rPr>
              <a:t>B</a:t>
            </a:r>
            <a:r>
              <a:rPr lang="en-US" sz="2800" dirty="0"/>
              <a:t> is</a:t>
            </a:r>
          </a:p>
        </p:txBody>
      </p:sp>
      <p:graphicFrame>
        <p:nvGraphicFramePr>
          <p:cNvPr id="354311" name="Object 7"/>
          <p:cNvGraphicFramePr>
            <a:graphicFrameLocks noChangeAspect="1"/>
          </p:cNvGraphicFramePr>
          <p:nvPr/>
        </p:nvGraphicFramePr>
        <p:xfrm>
          <a:off x="2133600" y="5486400"/>
          <a:ext cx="2520950" cy="538162"/>
        </p:xfrm>
        <a:graphic>
          <a:graphicData uri="http://schemas.openxmlformats.org/presentationml/2006/ole">
            <mc:AlternateContent xmlns:mc="http://schemas.openxmlformats.org/markup-compatibility/2006">
              <mc:Choice xmlns:v="urn:schemas-microsoft-com:vml" Requires="v">
                <p:oleObj spid="_x0000_s181720" name="Equation" r:id="rId7" imgW="774360" imgH="164880" progId="Equation.DSMT4">
                  <p:embed/>
                </p:oleObj>
              </mc:Choice>
              <mc:Fallback>
                <p:oleObj name="Equation" r:id="rId7" imgW="774360" imgH="164880" progId="Equation.DSMT4">
                  <p:embed/>
                  <p:pic>
                    <p:nvPicPr>
                      <p:cNvPr id="354311"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5486400"/>
                        <a:ext cx="2520950" cy="538162"/>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298194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4310">
                                            <p:txEl>
                                              <p:pRg st="0" end="0"/>
                                            </p:txEl>
                                          </p:spTgt>
                                        </p:tgtEl>
                                        <p:attrNameLst>
                                          <p:attrName>style.visibility</p:attrName>
                                        </p:attrNameLst>
                                      </p:cBhvr>
                                      <p:to>
                                        <p:strVal val="visible"/>
                                      </p:to>
                                    </p:set>
                                    <p:animEffect transition="in" filter="wipe(left)">
                                      <p:cBhvr>
                                        <p:cTn id="7" dur="500"/>
                                        <p:tgtEl>
                                          <p:spTgt spid="3543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4310">
                                            <p:txEl>
                                              <p:pRg st="1" end="1"/>
                                            </p:txEl>
                                          </p:spTgt>
                                        </p:tgtEl>
                                        <p:attrNameLst>
                                          <p:attrName>style.visibility</p:attrName>
                                        </p:attrNameLst>
                                      </p:cBhvr>
                                      <p:to>
                                        <p:strVal val="visible"/>
                                      </p:to>
                                    </p:set>
                                    <p:animEffect transition="in" filter="wipe(left)">
                                      <p:cBhvr>
                                        <p:cTn id="12" dur="500"/>
                                        <p:tgtEl>
                                          <p:spTgt spid="3543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4310">
                                            <p:txEl>
                                              <p:pRg st="2" end="2"/>
                                            </p:txEl>
                                          </p:spTgt>
                                        </p:tgtEl>
                                        <p:attrNameLst>
                                          <p:attrName>style.visibility</p:attrName>
                                        </p:attrNameLst>
                                      </p:cBhvr>
                                      <p:to>
                                        <p:strVal val="visible"/>
                                      </p:to>
                                    </p:set>
                                    <p:animEffect transition="in" filter="wipe(left)">
                                      <p:cBhvr>
                                        <p:cTn id="17" dur="500"/>
                                        <p:tgtEl>
                                          <p:spTgt spid="3543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4310">
                                            <p:txEl>
                                              <p:pRg st="3" end="3"/>
                                            </p:txEl>
                                          </p:spTgt>
                                        </p:tgtEl>
                                        <p:attrNameLst>
                                          <p:attrName>style.visibility</p:attrName>
                                        </p:attrNameLst>
                                      </p:cBhvr>
                                      <p:to>
                                        <p:strVal val="visible"/>
                                      </p:to>
                                    </p:set>
                                    <p:animEffect transition="in" filter="wipe(left)">
                                      <p:cBhvr>
                                        <p:cTn id="22" dur="500"/>
                                        <p:tgtEl>
                                          <p:spTgt spid="3543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4310">
                                            <p:txEl>
                                              <p:pRg st="4" end="4"/>
                                            </p:txEl>
                                          </p:spTgt>
                                        </p:tgtEl>
                                        <p:attrNameLst>
                                          <p:attrName>style.visibility</p:attrName>
                                        </p:attrNameLst>
                                      </p:cBhvr>
                                      <p:to>
                                        <p:strVal val="visible"/>
                                      </p:to>
                                    </p:set>
                                    <p:animEffect transition="in" filter="wipe(left)">
                                      <p:cBhvr>
                                        <p:cTn id="27" dur="500"/>
                                        <p:tgtEl>
                                          <p:spTgt spid="3543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4310">
                                            <p:txEl>
                                              <p:pRg st="5" end="5"/>
                                            </p:txEl>
                                          </p:spTgt>
                                        </p:tgtEl>
                                        <p:attrNameLst>
                                          <p:attrName>style.visibility</p:attrName>
                                        </p:attrNameLst>
                                      </p:cBhvr>
                                      <p:to>
                                        <p:strVal val="visible"/>
                                      </p:to>
                                    </p:set>
                                    <p:animEffect transition="in" filter="wipe(left)">
                                      <p:cBhvr>
                                        <p:cTn id="32" dur="500"/>
                                        <p:tgtEl>
                                          <p:spTgt spid="3543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4310">
                                            <p:txEl>
                                              <p:pRg st="6" end="6"/>
                                            </p:txEl>
                                          </p:spTgt>
                                        </p:tgtEl>
                                        <p:attrNameLst>
                                          <p:attrName>style.visibility</p:attrName>
                                        </p:attrNameLst>
                                      </p:cBhvr>
                                      <p:to>
                                        <p:strVal val="visible"/>
                                      </p:to>
                                    </p:set>
                                    <p:animEffect transition="in" filter="wipe(left)">
                                      <p:cBhvr>
                                        <p:cTn id="37" dur="500"/>
                                        <p:tgtEl>
                                          <p:spTgt spid="3543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54310">
                                            <p:txEl>
                                              <p:pRg st="7" end="7"/>
                                            </p:txEl>
                                          </p:spTgt>
                                        </p:tgtEl>
                                        <p:attrNameLst>
                                          <p:attrName>style.visibility</p:attrName>
                                        </p:attrNameLst>
                                      </p:cBhvr>
                                      <p:to>
                                        <p:strVal val="visible"/>
                                      </p:to>
                                    </p:set>
                                    <p:animEffect transition="in" filter="wipe(left)">
                                      <p:cBhvr>
                                        <p:cTn id="42" dur="500"/>
                                        <p:tgtEl>
                                          <p:spTgt spid="3543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54310">
                                            <p:txEl>
                                              <p:pRg st="8" end="8"/>
                                            </p:txEl>
                                          </p:spTgt>
                                        </p:tgtEl>
                                        <p:attrNameLst>
                                          <p:attrName>style.visibility</p:attrName>
                                        </p:attrNameLst>
                                      </p:cBhvr>
                                      <p:to>
                                        <p:strVal val="visible"/>
                                      </p:to>
                                    </p:set>
                                    <p:animEffect transition="in" filter="wipe(left)">
                                      <p:cBhvr>
                                        <p:cTn id="47" dur="500"/>
                                        <p:tgtEl>
                                          <p:spTgt spid="35431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54311"/>
                                        </p:tgtEl>
                                        <p:attrNameLst>
                                          <p:attrName>style.visibility</p:attrName>
                                        </p:attrNameLst>
                                      </p:cBhvr>
                                      <p:to>
                                        <p:strVal val="visible"/>
                                      </p:to>
                                    </p:set>
                                    <p:animEffect transition="in" filter="wipe(left)">
                                      <p:cBhvr>
                                        <p:cTn id="52" dur="500"/>
                                        <p:tgtEl>
                                          <p:spTgt spid="354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Tuesday, June 25, 2019</a:t>
            </a:r>
          </a:p>
        </p:txBody>
      </p:sp>
      <p:sp>
        <p:nvSpPr>
          <p:cNvPr id="5" name="Footer Placeholder 4"/>
          <p:cNvSpPr>
            <a:spLocks noGrp="1"/>
          </p:cNvSpPr>
          <p:nvPr>
            <p:ph type="ftr" sz="quarter" idx="11"/>
          </p:nvPr>
        </p:nvSpPr>
        <p:spPr/>
        <p:txBody>
          <a:bodyPr/>
          <a:lstStyle/>
          <a:p>
            <a:r>
              <a:rPr lang="de-DE"/>
              <a:t>PHYS 1444-001, Summer 2019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762000" y="76200"/>
            <a:ext cx="7772400" cy="609600"/>
          </a:xfrm>
        </p:spPr>
        <p:txBody>
          <a:bodyPr/>
          <a:lstStyle/>
          <a:p>
            <a:r>
              <a:rPr lang="en-US" dirty="0"/>
              <a:t>Reminder: Special Project #4</a:t>
            </a:r>
          </a:p>
        </p:txBody>
      </p:sp>
      <p:sp>
        <p:nvSpPr>
          <p:cNvPr id="111619" name="Rectangle 3"/>
          <p:cNvSpPr>
            <a:spLocks noGrp="1" noChangeArrowheads="1"/>
          </p:cNvSpPr>
          <p:nvPr>
            <p:ph type="body" idx="1"/>
          </p:nvPr>
        </p:nvSpPr>
        <p:spPr>
          <a:xfrm>
            <a:off x="152400" y="609600"/>
            <a:ext cx="8839200" cy="5486400"/>
          </a:xfrm>
        </p:spPr>
        <p:txBody>
          <a:bodyPr/>
          <a:lstStyle/>
          <a:p>
            <a:r>
              <a:rPr lang="en-US" sz="2800" dirty="0"/>
              <a:t>Make a list of the power consumption and the resistance of all electric and electronic devices at your home and compile them in a table. (10 points total for the first 10 items and 0.5 points each additional item.)</a:t>
            </a:r>
          </a:p>
          <a:p>
            <a:r>
              <a:rPr lang="en-US" sz="2800" dirty="0"/>
              <a:t>Estimate the cost of electricity for each of the items on the table using your own electric cost per kWh (if you don’t find your own, use $0.12/kWh) and put them in the relevant column.  (5 points total for the first 10 items and 0.2 points each additional items)</a:t>
            </a:r>
          </a:p>
          <a:p>
            <a:r>
              <a:rPr lang="en-US" sz="2800" dirty="0"/>
              <a:t>Estimate the the total amount of energy in Joules and the total electricity cost per day, per month and per year for your home.  (8 points)</a:t>
            </a:r>
          </a:p>
          <a:p>
            <a:r>
              <a:rPr lang="en-US" sz="2800" dirty="0"/>
              <a:t>Due: Beginning of the class this Thursday, June 27 </a:t>
            </a:r>
          </a:p>
        </p:txBody>
      </p:sp>
    </p:spTree>
    <p:extLst>
      <p:ext uri="{BB962C8B-B14F-4D97-AF65-F5344CB8AC3E}">
        <p14:creationId xmlns:p14="http://schemas.microsoft.com/office/powerpoint/2010/main" val="2467709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6-06-23 at 9.26.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a:extLst>
              <a:ext uri="{FF2B5EF4-FFF2-40B4-BE49-F238E27FC236}">
                <a16:creationId xmlns:a16="http://schemas.microsoft.com/office/drawing/2014/main" id="{CAB3374A-0EAD-6040-93E3-BF78C6A6176A}"/>
              </a:ext>
            </a:extLst>
          </p:cNvPr>
          <p:cNvSpPr>
            <a:spLocks noGrp="1"/>
          </p:cNvSpPr>
          <p:nvPr>
            <p:ph type="dt" sz="half" idx="10"/>
          </p:nvPr>
        </p:nvSpPr>
        <p:spPr/>
        <p:txBody>
          <a:bodyPr/>
          <a:lstStyle/>
          <a:p>
            <a:pPr>
              <a:defRPr/>
            </a:pPr>
            <a:r>
              <a:rPr lang="en-US"/>
              <a:t>Tuesday, June 25, 2019</a:t>
            </a:r>
          </a:p>
        </p:txBody>
      </p:sp>
      <p:sp>
        <p:nvSpPr>
          <p:cNvPr id="3" name="Footer Placeholder 2">
            <a:extLst>
              <a:ext uri="{FF2B5EF4-FFF2-40B4-BE49-F238E27FC236}">
                <a16:creationId xmlns:a16="http://schemas.microsoft.com/office/drawing/2014/main" id="{DF723AD7-5267-7643-8CDF-B0FC2BE4F367}"/>
              </a:ext>
            </a:extLst>
          </p:cNvPr>
          <p:cNvSpPr>
            <a:spLocks noGrp="1"/>
          </p:cNvSpPr>
          <p:nvPr>
            <p:ph type="ftr" sz="quarter" idx="11"/>
          </p:nvPr>
        </p:nvSpPr>
        <p:spPr/>
        <p:txBody>
          <a:bodyPr/>
          <a:lstStyle/>
          <a:p>
            <a:pPr>
              <a:defRPr/>
            </a:pPr>
            <a:r>
              <a:rPr lang="de-DE"/>
              <a:t>PHYS 1444-001, Summer 2019             Dr. Jaehoon Yu</a:t>
            </a:r>
            <a:endParaRPr lang="en-US"/>
          </a:p>
        </p:txBody>
      </p:sp>
      <p:sp>
        <p:nvSpPr>
          <p:cNvPr id="4" name="Slide Number Placeholder 3">
            <a:extLst>
              <a:ext uri="{FF2B5EF4-FFF2-40B4-BE49-F238E27FC236}">
                <a16:creationId xmlns:a16="http://schemas.microsoft.com/office/drawing/2014/main" id="{04218B7F-2F0A-3E43-8198-2FB029595850}"/>
              </a:ext>
            </a:extLst>
          </p:cNvPr>
          <p:cNvSpPr>
            <a:spLocks noGrp="1"/>
          </p:cNvSpPr>
          <p:nvPr>
            <p:ph type="sldNum" sz="quarter" idx="12"/>
          </p:nvPr>
        </p:nvSpPr>
        <p:spPr/>
        <p:txBody>
          <a:bodyPr/>
          <a:lstStyle/>
          <a:p>
            <a:pPr>
              <a:defRPr/>
            </a:pPr>
            <a:fld id="{BEF3D8A4-74EF-534D-976E-1FB9C4B72804}" type="slidenum">
              <a:rPr lang="en-US" smtClean="0"/>
              <a:pPr>
                <a:defRPr/>
              </a:pPr>
              <a:t>4</a:t>
            </a:fld>
            <a:endParaRPr lang="en-US"/>
          </a:p>
        </p:txBody>
      </p:sp>
    </p:spTree>
    <p:extLst>
      <p:ext uri="{BB962C8B-B14F-4D97-AF65-F5344CB8AC3E}">
        <p14:creationId xmlns:p14="http://schemas.microsoft.com/office/powerpoint/2010/main" val="606876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Tuesday, June 25, 2019</a:t>
            </a:r>
          </a:p>
        </p:txBody>
      </p:sp>
      <p:sp>
        <p:nvSpPr>
          <p:cNvPr id="8" name="Footer Placeholder 4"/>
          <p:cNvSpPr>
            <a:spLocks noGrp="1"/>
          </p:cNvSpPr>
          <p:nvPr>
            <p:ph type="ftr" sz="quarter" idx="11"/>
          </p:nvPr>
        </p:nvSpPr>
        <p:spPr/>
        <p:txBody>
          <a:bodyPr/>
          <a:lstStyle/>
          <a:p>
            <a:r>
              <a:rPr lang="de-DE"/>
              <a:t>PHYS 1444-001, Summer 2019             Dr. Jaehoon Yu</a:t>
            </a:r>
            <a:endParaRPr lang="en-US"/>
          </a:p>
        </p:txBody>
      </p:sp>
      <p:sp>
        <p:nvSpPr>
          <p:cNvPr id="9" name="Slide Number Placeholder 5"/>
          <p:cNvSpPr>
            <a:spLocks noGrp="1"/>
          </p:cNvSpPr>
          <p:nvPr>
            <p:ph type="sldNum" sz="quarter" idx="12"/>
          </p:nvPr>
        </p:nvSpPr>
        <p:spPr/>
        <p:txBody>
          <a:bodyPr/>
          <a:lstStyle/>
          <a:p>
            <a:fld id="{DA092534-CEB4-6140-93FE-0EA1FF9AFF86}" type="slidenum">
              <a:rPr lang="en-US"/>
              <a:pPr/>
              <a:t>5</a:t>
            </a:fld>
            <a:endParaRPr lang="en-US"/>
          </a:p>
        </p:txBody>
      </p:sp>
      <p:pic>
        <p:nvPicPr>
          <p:cNvPr id="328706" name="Picture 2" descr="FG26_011"/>
          <p:cNvPicPr>
            <a:picLocks noChangeAspect="1" noChangeArrowheads="1"/>
          </p:cNvPicPr>
          <p:nvPr/>
        </p:nvPicPr>
        <p:blipFill>
          <a:blip r:embed="rId3"/>
          <a:srcRect/>
          <a:stretch>
            <a:fillRect/>
          </a:stretch>
        </p:blipFill>
        <p:spPr bwMode="auto">
          <a:xfrm>
            <a:off x="5791200" y="495300"/>
            <a:ext cx="3352800" cy="2171700"/>
          </a:xfrm>
          <a:prstGeom prst="rect">
            <a:avLst/>
          </a:prstGeom>
          <a:noFill/>
        </p:spPr>
      </p:pic>
      <p:sp>
        <p:nvSpPr>
          <p:cNvPr id="328707" name="Rectangle 3"/>
          <p:cNvSpPr>
            <a:spLocks noGrp="1" noChangeArrowheads="1"/>
          </p:cNvSpPr>
          <p:nvPr>
            <p:ph type="body" idx="1"/>
          </p:nvPr>
        </p:nvSpPr>
        <p:spPr>
          <a:xfrm>
            <a:off x="228600" y="533400"/>
            <a:ext cx="5715000" cy="2362200"/>
          </a:xfrm>
        </p:spPr>
        <p:txBody>
          <a:bodyPr/>
          <a:lstStyle/>
          <a:p>
            <a:pPr>
              <a:lnSpc>
                <a:spcPct val="90000"/>
              </a:lnSpc>
            </a:pPr>
            <a:r>
              <a:rPr lang="en-US" dirty="0"/>
              <a:t>Some circuits are very complicated to do the analysis using the simple combinations of resistors</a:t>
            </a:r>
          </a:p>
          <a:p>
            <a:pPr lvl="1">
              <a:lnSpc>
                <a:spcPct val="90000"/>
              </a:lnSpc>
            </a:pPr>
            <a:r>
              <a:rPr lang="en-US" dirty="0"/>
              <a:t>G. R. Kirchhoff devised two rules to deal with complicated circuits.</a:t>
            </a:r>
          </a:p>
        </p:txBody>
      </p:sp>
      <p:sp>
        <p:nvSpPr>
          <p:cNvPr id="328708" name="Rectangle 4"/>
          <p:cNvSpPr>
            <a:spLocks noGrp="1" noChangeArrowheads="1"/>
          </p:cNvSpPr>
          <p:nvPr>
            <p:ph type="title"/>
          </p:nvPr>
        </p:nvSpPr>
        <p:spPr>
          <a:xfrm>
            <a:off x="838200" y="0"/>
            <a:ext cx="7239000" cy="609600"/>
          </a:xfrm>
        </p:spPr>
        <p:txBody>
          <a:bodyPr/>
          <a:lstStyle/>
          <a:p>
            <a:r>
              <a:rPr lang="en-US" dirty="0"/>
              <a:t> Kirchhoff’s Rules – the 1</a:t>
            </a:r>
            <a:r>
              <a:rPr lang="en-US" baseline="30000" dirty="0"/>
              <a:t>st</a:t>
            </a:r>
            <a:r>
              <a:rPr lang="en-US" dirty="0"/>
              <a:t> Rule</a:t>
            </a:r>
          </a:p>
        </p:txBody>
      </p:sp>
      <p:graphicFrame>
        <p:nvGraphicFramePr>
          <p:cNvPr id="328709"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17162" name="Equation" r:id="rId4" imgW="914400" imgH="190080" progId="Equation.DSMT4">
                  <p:embed/>
                </p:oleObj>
              </mc:Choice>
              <mc:Fallback>
                <p:oleObj name="Equation" r:id="rId4" imgW="914400" imgH="190080" progId="Equation.DSMT4">
                  <p:embed/>
                  <p:pic>
                    <p:nvPicPr>
                      <p:cNvPr id="32870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28710" name="Rectangle 6"/>
          <p:cNvSpPr>
            <a:spLocks noChangeArrowheads="1"/>
          </p:cNvSpPr>
          <p:nvPr/>
        </p:nvSpPr>
        <p:spPr bwMode="auto">
          <a:xfrm>
            <a:off x="304800" y="2667000"/>
            <a:ext cx="8686800" cy="3657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Kirchhoff’s rules are based on </a:t>
            </a:r>
            <a:r>
              <a:rPr lang="en-US" sz="3200" b="1" u="sng" dirty="0">
                <a:solidFill>
                  <a:srgbClr val="FF0000"/>
                </a:solidFill>
                <a:latin typeface="Arial Narrow" charset="0"/>
              </a:rPr>
              <a:t>conservation of charge and energy</a:t>
            </a:r>
          </a:p>
          <a:p>
            <a:pPr marL="742950" lvl="1" indent="-285750">
              <a:spcBef>
                <a:spcPct val="20000"/>
              </a:spcBef>
              <a:buFontTx/>
              <a:buChar char="–"/>
            </a:pPr>
            <a:r>
              <a:rPr lang="en-US" sz="2800" dirty="0">
                <a:solidFill>
                  <a:srgbClr val="660066"/>
                </a:solidFill>
                <a:latin typeface="Arial Narrow" charset="0"/>
                <a:ea typeface="ＭＳ Ｐゴシック" charset="-128"/>
              </a:rPr>
              <a:t>Kirchhoff’s 1</a:t>
            </a:r>
            <a:r>
              <a:rPr lang="en-US" sz="2800" baseline="30000" dirty="0">
                <a:solidFill>
                  <a:srgbClr val="660066"/>
                </a:solidFill>
                <a:latin typeface="Arial Narrow" charset="0"/>
                <a:ea typeface="ＭＳ Ｐゴシック" charset="-128"/>
              </a:rPr>
              <a:t>st</a:t>
            </a:r>
            <a:r>
              <a:rPr lang="en-US" sz="2800" dirty="0">
                <a:solidFill>
                  <a:srgbClr val="660066"/>
                </a:solidFill>
                <a:latin typeface="Arial Narrow" charset="0"/>
                <a:ea typeface="ＭＳ Ｐゴシック" charset="-128"/>
              </a:rPr>
              <a:t> rule: The junction rule, </a:t>
            </a:r>
            <a:r>
              <a:rPr lang="en-US" sz="2800" b="1" u="sng" dirty="0">
                <a:solidFill>
                  <a:srgbClr val="FF0000"/>
                </a:solidFill>
                <a:latin typeface="Arial Narrow" charset="0"/>
                <a:ea typeface="ＭＳ Ｐゴシック" charset="-128"/>
              </a:rPr>
              <a:t>charge conservation</a:t>
            </a:r>
            <a:r>
              <a:rPr lang="en-US" sz="2800" dirty="0">
                <a:solidFill>
                  <a:srgbClr val="660066"/>
                </a:solidFill>
                <a:latin typeface="Arial Narrow" charset="0"/>
                <a:ea typeface="ＭＳ Ｐゴシック" charset="-128"/>
              </a:rPr>
              <a:t>.</a:t>
            </a:r>
          </a:p>
          <a:p>
            <a:pPr marL="1143000" lvl="2" indent="-228600">
              <a:spcBef>
                <a:spcPct val="20000"/>
              </a:spcBef>
              <a:buFontTx/>
              <a:buChar char="•"/>
            </a:pPr>
            <a:r>
              <a:rPr lang="en-US" dirty="0">
                <a:solidFill>
                  <a:srgbClr val="003300"/>
                </a:solidFill>
                <a:latin typeface="Arial Narrow" charset="0"/>
                <a:ea typeface="ＭＳ Ｐゴシック" charset="-128"/>
              </a:rPr>
              <a:t>At any junction point, the sum of all currents entering the junction must equal to the sum of all currents leaving the junction.</a:t>
            </a:r>
          </a:p>
          <a:p>
            <a:pPr marL="1143000" lvl="2" indent="-228600">
              <a:spcBef>
                <a:spcPct val="20000"/>
              </a:spcBef>
              <a:buFontTx/>
              <a:buChar char="•"/>
            </a:pPr>
            <a:r>
              <a:rPr lang="en-US" dirty="0">
                <a:solidFill>
                  <a:srgbClr val="003300"/>
                </a:solidFill>
                <a:latin typeface="Arial Narrow" charset="0"/>
                <a:ea typeface="ＭＳ Ｐゴシック" charset="-128"/>
              </a:rPr>
              <a:t>In other words, what goes in must come out.</a:t>
            </a:r>
          </a:p>
          <a:p>
            <a:pPr marL="1143000" lvl="2" indent="-228600">
              <a:spcBef>
                <a:spcPct val="20000"/>
              </a:spcBef>
              <a:buFontTx/>
              <a:buChar char="•"/>
            </a:pPr>
            <a:r>
              <a:rPr lang="en-US" dirty="0">
                <a:solidFill>
                  <a:srgbClr val="003300"/>
                </a:solidFill>
                <a:latin typeface="Arial Narrow" charset="0"/>
                <a:ea typeface="ＭＳ Ｐゴシック" charset="-128"/>
              </a:rPr>
              <a:t>At junction </a:t>
            </a:r>
            <a:r>
              <a:rPr lang="en-US" dirty="0">
                <a:solidFill>
                  <a:srgbClr val="003300"/>
                </a:solidFill>
                <a:latin typeface="Monotype Corsiva" charset="0"/>
                <a:ea typeface="ＭＳ Ｐゴシック" charset="-128"/>
              </a:rPr>
              <a:t>a</a:t>
            </a:r>
            <a:r>
              <a:rPr lang="en-US" dirty="0">
                <a:solidFill>
                  <a:srgbClr val="003300"/>
                </a:solidFill>
                <a:latin typeface="Arial Narrow" charset="0"/>
                <a:ea typeface="ＭＳ Ｐゴシック" charset="-128"/>
              </a:rPr>
              <a:t> in the figure, I</a:t>
            </a:r>
            <a:r>
              <a:rPr lang="en-US" baseline="-25000" dirty="0">
                <a:solidFill>
                  <a:srgbClr val="003300"/>
                </a:solidFill>
                <a:latin typeface="Arial Narrow" charset="0"/>
                <a:ea typeface="ＭＳ Ｐゴシック" charset="-128"/>
              </a:rPr>
              <a:t>3</a:t>
            </a:r>
            <a:r>
              <a:rPr lang="en-US" dirty="0">
                <a:solidFill>
                  <a:srgbClr val="003300"/>
                </a:solidFill>
                <a:latin typeface="Arial Narrow" charset="0"/>
                <a:ea typeface="ＭＳ Ｐゴシック" charset="-128"/>
              </a:rPr>
              <a:t> comes into the junction while I</a:t>
            </a:r>
            <a:r>
              <a:rPr lang="en-US" baseline="-25000" dirty="0">
                <a:solidFill>
                  <a:srgbClr val="003300"/>
                </a:solidFill>
                <a:latin typeface="Arial Narrow" charset="0"/>
                <a:ea typeface="ＭＳ Ｐゴシック" charset="-128"/>
              </a:rPr>
              <a:t>1</a:t>
            </a:r>
            <a:r>
              <a:rPr lang="en-US" dirty="0">
                <a:solidFill>
                  <a:srgbClr val="003300"/>
                </a:solidFill>
                <a:latin typeface="Arial Narrow" charset="0"/>
                <a:ea typeface="ＭＳ Ｐゴシック" charset="-128"/>
              </a:rPr>
              <a:t> and I</a:t>
            </a:r>
            <a:r>
              <a:rPr lang="en-US" baseline="-25000" dirty="0">
                <a:solidFill>
                  <a:srgbClr val="003300"/>
                </a:solidFill>
                <a:latin typeface="Arial Narrow" charset="0"/>
                <a:ea typeface="ＭＳ Ｐゴシック" charset="-128"/>
              </a:rPr>
              <a:t>2</a:t>
            </a:r>
            <a:r>
              <a:rPr lang="en-US" dirty="0">
                <a:solidFill>
                  <a:srgbClr val="003300"/>
                </a:solidFill>
                <a:latin typeface="Arial Narrow" charset="0"/>
                <a:ea typeface="ＭＳ Ｐゴシック" charset="-128"/>
              </a:rPr>
              <a:t> leaves: I</a:t>
            </a:r>
            <a:r>
              <a:rPr lang="en-US" baseline="-25000" dirty="0">
                <a:solidFill>
                  <a:srgbClr val="003300"/>
                </a:solidFill>
                <a:latin typeface="Arial Narrow" charset="0"/>
                <a:ea typeface="ＭＳ Ｐゴシック" charset="-128"/>
              </a:rPr>
              <a:t>3</a:t>
            </a:r>
            <a:r>
              <a:rPr lang="en-US" dirty="0">
                <a:solidFill>
                  <a:srgbClr val="003300"/>
                </a:solidFill>
                <a:latin typeface="Arial Narrow" charset="0"/>
                <a:ea typeface="ＭＳ Ｐゴシック" charset="-128"/>
              </a:rPr>
              <a:t> = I</a:t>
            </a:r>
            <a:r>
              <a:rPr lang="en-US" baseline="-25000" dirty="0">
                <a:solidFill>
                  <a:srgbClr val="003300"/>
                </a:solidFill>
                <a:latin typeface="Arial Narrow" charset="0"/>
                <a:ea typeface="ＭＳ Ｐゴシック" charset="-128"/>
              </a:rPr>
              <a:t>1</a:t>
            </a:r>
            <a:r>
              <a:rPr lang="en-US" dirty="0">
                <a:solidFill>
                  <a:srgbClr val="003300"/>
                </a:solidFill>
                <a:latin typeface="Arial Narrow" charset="0"/>
                <a:ea typeface="ＭＳ Ｐゴシック" charset="-128"/>
              </a:rPr>
              <a:t>+ I</a:t>
            </a:r>
            <a:r>
              <a:rPr lang="en-US" baseline="-25000" dirty="0">
                <a:solidFill>
                  <a:srgbClr val="003300"/>
                </a:solidFill>
                <a:latin typeface="Arial Narrow" charset="0"/>
                <a:ea typeface="ＭＳ Ｐゴシック" charset="-128"/>
              </a:rPr>
              <a:t>2</a:t>
            </a:r>
            <a:endParaRPr lang="en-US" dirty="0">
              <a:solidFill>
                <a:srgbClr val="003300"/>
              </a:solidFill>
              <a:latin typeface="Arial Narrow" charset="0"/>
              <a:ea typeface="ＭＳ Ｐゴシック" charset="-128"/>
            </a:endParaRPr>
          </a:p>
        </p:txBody>
      </p:sp>
    </p:spTree>
    <p:extLst>
      <p:ext uri="{BB962C8B-B14F-4D97-AF65-F5344CB8AC3E}">
        <p14:creationId xmlns:p14="http://schemas.microsoft.com/office/powerpoint/2010/main" val="413454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28707">
                                            <p:txEl>
                                              <p:pRg st="0" end="0"/>
                                            </p:txEl>
                                          </p:spTgt>
                                        </p:tgtEl>
                                        <p:attrNameLst>
                                          <p:attrName>style.visibility</p:attrName>
                                        </p:attrNameLst>
                                      </p:cBhvr>
                                      <p:to>
                                        <p:strVal val="visible"/>
                                      </p:to>
                                    </p:set>
                                    <p:animEffect transition="in" filter="wipe(left)">
                                      <p:cBhvr>
                                        <p:cTn id="7" dur="500"/>
                                        <p:tgtEl>
                                          <p:spTgt spid="328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28706"/>
                                        </p:tgtEl>
                                        <p:attrNameLst>
                                          <p:attrName>style.visibility</p:attrName>
                                        </p:attrNameLst>
                                      </p:cBhvr>
                                      <p:to>
                                        <p:strVal val="visible"/>
                                      </p:to>
                                    </p:set>
                                    <p:anim calcmode="lin" valueType="num">
                                      <p:cBhvr>
                                        <p:cTn id="12" dur="500" fill="hold"/>
                                        <p:tgtEl>
                                          <p:spTgt spid="328706"/>
                                        </p:tgtEl>
                                        <p:attrNameLst>
                                          <p:attrName>ppt_w</p:attrName>
                                        </p:attrNameLst>
                                      </p:cBhvr>
                                      <p:tavLst>
                                        <p:tav tm="0">
                                          <p:val>
                                            <p:fltVal val="0"/>
                                          </p:val>
                                        </p:tav>
                                        <p:tav tm="100000">
                                          <p:val>
                                            <p:strVal val="#ppt_w"/>
                                          </p:val>
                                        </p:tav>
                                      </p:tavLst>
                                    </p:anim>
                                    <p:anim calcmode="lin" valueType="num">
                                      <p:cBhvr>
                                        <p:cTn id="13" dur="500" fill="hold"/>
                                        <p:tgtEl>
                                          <p:spTgt spid="328706"/>
                                        </p:tgtEl>
                                        <p:attrNameLst>
                                          <p:attrName>ppt_h</p:attrName>
                                        </p:attrNameLst>
                                      </p:cBhvr>
                                      <p:tavLst>
                                        <p:tav tm="0">
                                          <p:val>
                                            <p:fltVal val="0"/>
                                          </p:val>
                                        </p:tav>
                                        <p:tav tm="100000">
                                          <p:val>
                                            <p:strVal val="#ppt_h"/>
                                          </p:val>
                                        </p:tav>
                                      </p:tavLst>
                                    </p:anim>
                                    <p:animEffect transition="in" filter="fade">
                                      <p:cBhvr>
                                        <p:cTn id="14" dur="500"/>
                                        <p:tgtEl>
                                          <p:spTgt spid="32870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28707">
                                            <p:txEl>
                                              <p:pRg st="1" end="1"/>
                                            </p:txEl>
                                          </p:spTgt>
                                        </p:tgtEl>
                                        <p:attrNameLst>
                                          <p:attrName>style.visibility</p:attrName>
                                        </p:attrNameLst>
                                      </p:cBhvr>
                                      <p:to>
                                        <p:strVal val="visible"/>
                                      </p:to>
                                    </p:set>
                                    <p:animEffect transition="in" filter="wipe(left)">
                                      <p:cBhvr>
                                        <p:cTn id="19" dur="500"/>
                                        <p:tgtEl>
                                          <p:spTgt spid="32870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28710">
                                            <p:txEl>
                                              <p:pRg st="0" end="0"/>
                                            </p:txEl>
                                          </p:spTgt>
                                        </p:tgtEl>
                                        <p:attrNameLst>
                                          <p:attrName>style.visibility</p:attrName>
                                        </p:attrNameLst>
                                      </p:cBhvr>
                                      <p:to>
                                        <p:strVal val="visible"/>
                                      </p:to>
                                    </p:set>
                                    <p:animEffect transition="in" filter="wipe(left)">
                                      <p:cBhvr>
                                        <p:cTn id="24" dur="500"/>
                                        <p:tgtEl>
                                          <p:spTgt spid="3287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28710">
                                            <p:txEl>
                                              <p:pRg st="1" end="1"/>
                                            </p:txEl>
                                          </p:spTgt>
                                        </p:tgtEl>
                                        <p:attrNameLst>
                                          <p:attrName>style.visibility</p:attrName>
                                        </p:attrNameLst>
                                      </p:cBhvr>
                                      <p:to>
                                        <p:strVal val="visible"/>
                                      </p:to>
                                    </p:set>
                                    <p:animEffect transition="in" filter="wipe(left)">
                                      <p:cBhvr>
                                        <p:cTn id="29" dur="500"/>
                                        <p:tgtEl>
                                          <p:spTgt spid="32871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28710">
                                            <p:txEl>
                                              <p:pRg st="2" end="2"/>
                                            </p:txEl>
                                          </p:spTgt>
                                        </p:tgtEl>
                                        <p:attrNameLst>
                                          <p:attrName>style.visibility</p:attrName>
                                        </p:attrNameLst>
                                      </p:cBhvr>
                                      <p:to>
                                        <p:strVal val="visible"/>
                                      </p:to>
                                    </p:set>
                                    <p:animEffect transition="in" filter="wipe(left)">
                                      <p:cBhvr>
                                        <p:cTn id="34" dur="500"/>
                                        <p:tgtEl>
                                          <p:spTgt spid="32871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28710">
                                            <p:txEl>
                                              <p:pRg st="3" end="3"/>
                                            </p:txEl>
                                          </p:spTgt>
                                        </p:tgtEl>
                                        <p:attrNameLst>
                                          <p:attrName>style.visibility</p:attrName>
                                        </p:attrNameLst>
                                      </p:cBhvr>
                                      <p:to>
                                        <p:strVal val="visible"/>
                                      </p:to>
                                    </p:set>
                                    <p:animEffect transition="in" filter="wipe(left)">
                                      <p:cBhvr>
                                        <p:cTn id="39" dur="500"/>
                                        <p:tgtEl>
                                          <p:spTgt spid="328710">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28710">
                                            <p:txEl>
                                              <p:pRg st="4" end="4"/>
                                            </p:txEl>
                                          </p:spTgt>
                                        </p:tgtEl>
                                        <p:attrNameLst>
                                          <p:attrName>style.visibility</p:attrName>
                                        </p:attrNameLst>
                                      </p:cBhvr>
                                      <p:to>
                                        <p:strVal val="visible"/>
                                      </p:to>
                                    </p:set>
                                    <p:animEffect transition="in" filter="wipe(left)">
                                      <p:cBhvr>
                                        <p:cTn id="44" dur="500"/>
                                        <p:tgtEl>
                                          <p:spTgt spid="3287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7" grpId="0" build="p"/>
      <p:bldP spid="3287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Tuesday, June 25, 2019</a:t>
            </a:r>
          </a:p>
        </p:txBody>
      </p:sp>
      <p:sp>
        <p:nvSpPr>
          <p:cNvPr id="8" name="Footer Placeholder 4"/>
          <p:cNvSpPr>
            <a:spLocks noGrp="1"/>
          </p:cNvSpPr>
          <p:nvPr>
            <p:ph type="ftr" sz="quarter" idx="11"/>
          </p:nvPr>
        </p:nvSpPr>
        <p:spPr/>
        <p:txBody>
          <a:bodyPr/>
          <a:lstStyle/>
          <a:p>
            <a:r>
              <a:rPr lang="de-DE"/>
              <a:t>PHYS 1444-001, Summer 2019             Dr. Jaehoon Yu</a:t>
            </a:r>
            <a:endParaRPr lang="en-US"/>
          </a:p>
        </p:txBody>
      </p:sp>
      <p:sp>
        <p:nvSpPr>
          <p:cNvPr id="9" name="Slide Number Placeholder 5"/>
          <p:cNvSpPr>
            <a:spLocks noGrp="1"/>
          </p:cNvSpPr>
          <p:nvPr>
            <p:ph type="sldNum" sz="quarter" idx="12"/>
          </p:nvPr>
        </p:nvSpPr>
        <p:spPr/>
        <p:txBody>
          <a:bodyPr/>
          <a:lstStyle/>
          <a:p>
            <a:fld id="{CD6BECFF-7D66-AA4A-8342-807F3767FDEC}" type="slidenum">
              <a:rPr lang="en-US"/>
              <a:pPr/>
              <a:t>6</a:t>
            </a:fld>
            <a:endParaRPr lang="en-US"/>
          </a:p>
        </p:txBody>
      </p:sp>
      <p:sp>
        <p:nvSpPr>
          <p:cNvPr id="329730" name="Rectangle 2"/>
          <p:cNvSpPr>
            <a:spLocks noGrp="1" noChangeArrowheads="1"/>
          </p:cNvSpPr>
          <p:nvPr>
            <p:ph type="title"/>
          </p:nvPr>
        </p:nvSpPr>
        <p:spPr>
          <a:xfrm>
            <a:off x="838200" y="76200"/>
            <a:ext cx="7239000" cy="609600"/>
          </a:xfrm>
        </p:spPr>
        <p:txBody>
          <a:bodyPr/>
          <a:lstStyle/>
          <a:p>
            <a:r>
              <a:rPr lang="en-US" dirty="0"/>
              <a:t> Kirchhoff’s Rules – the 2</a:t>
            </a:r>
            <a:r>
              <a:rPr lang="en-US" baseline="30000" dirty="0"/>
              <a:t>nd</a:t>
            </a:r>
            <a:r>
              <a:rPr lang="en-US" dirty="0"/>
              <a:t> Rule</a:t>
            </a:r>
          </a:p>
        </p:txBody>
      </p:sp>
      <p:graphicFrame>
        <p:nvGraphicFramePr>
          <p:cNvPr id="32973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18186" name="Equation" r:id="rId3" imgW="914400" imgH="190080" progId="Equation.DSMT4">
                  <p:embed/>
                </p:oleObj>
              </mc:Choice>
              <mc:Fallback>
                <p:oleObj name="Equation" r:id="rId3" imgW="914400" imgH="190080" progId="Equation.DSMT4">
                  <p:embed/>
                  <p:pic>
                    <p:nvPicPr>
                      <p:cNvPr id="32973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329732" name="Picture 4" descr="FG26_012"/>
          <p:cNvPicPr>
            <a:picLocks noChangeAspect="1" noChangeArrowheads="1"/>
          </p:cNvPicPr>
          <p:nvPr/>
        </p:nvPicPr>
        <p:blipFill>
          <a:blip r:embed="rId5"/>
          <a:srcRect/>
          <a:stretch>
            <a:fillRect/>
          </a:stretch>
        </p:blipFill>
        <p:spPr bwMode="auto">
          <a:xfrm>
            <a:off x="5486400" y="685800"/>
            <a:ext cx="4419600" cy="2133600"/>
          </a:xfrm>
          <a:prstGeom prst="rect">
            <a:avLst/>
          </a:prstGeom>
          <a:noFill/>
        </p:spPr>
      </p:pic>
      <p:sp>
        <p:nvSpPr>
          <p:cNvPr id="329733" name="Rectangle 5"/>
          <p:cNvSpPr>
            <a:spLocks noGrp="1" noChangeArrowheads="1"/>
          </p:cNvSpPr>
          <p:nvPr>
            <p:ph type="body" idx="1"/>
          </p:nvPr>
        </p:nvSpPr>
        <p:spPr>
          <a:xfrm>
            <a:off x="609600" y="914400"/>
            <a:ext cx="5791200" cy="1752600"/>
          </a:xfrm>
        </p:spPr>
        <p:txBody>
          <a:bodyPr/>
          <a:lstStyle/>
          <a:p>
            <a:r>
              <a:rPr lang="en-US" sz="2800" dirty="0" err="1"/>
              <a:t>Kirchoff’s</a:t>
            </a:r>
            <a:r>
              <a:rPr lang="en-US" sz="2800" dirty="0"/>
              <a:t> 2</a:t>
            </a:r>
            <a:r>
              <a:rPr lang="en-US" sz="2800" baseline="30000" dirty="0"/>
              <a:t>nd</a:t>
            </a:r>
            <a:r>
              <a:rPr lang="en-US" sz="2800" dirty="0"/>
              <a:t> rule: The loop rule, uses </a:t>
            </a:r>
            <a:r>
              <a:rPr lang="en-US" sz="2800" b="1" u="sng" dirty="0">
                <a:solidFill>
                  <a:srgbClr val="FF0000"/>
                </a:solidFill>
              </a:rPr>
              <a:t>conservation of energy</a:t>
            </a:r>
            <a:r>
              <a:rPr lang="en-US" sz="2800" dirty="0"/>
              <a:t>.</a:t>
            </a:r>
          </a:p>
          <a:p>
            <a:pPr lvl="1"/>
            <a:r>
              <a:rPr lang="en-US" sz="2400" dirty="0"/>
              <a:t>The sum of the changes in potential in any closed path of a circuit must be zero.</a:t>
            </a:r>
          </a:p>
        </p:txBody>
      </p:sp>
      <p:sp>
        <p:nvSpPr>
          <p:cNvPr id="329734" name="Rectangle 6"/>
          <p:cNvSpPr>
            <a:spLocks noChangeArrowheads="1"/>
          </p:cNvSpPr>
          <p:nvPr/>
        </p:nvSpPr>
        <p:spPr bwMode="auto">
          <a:xfrm>
            <a:off x="304800" y="2743200"/>
            <a:ext cx="8839200" cy="34290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dirty="0">
                <a:solidFill>
                  <a:schemeClr val="accent2"/>
                </a:solidFill>
                <a:latin typeface="Arial Narrow" charset="0"/>
              </a:rPr>
              <a:t>The current in the circuit in the figure is </a:t>
            </a:r>
            <a:r>
              <a:rPr lang="en-US" b="1" dirty="0">
                <a:solidFill>
                  <a:schemeClr val="accent2"/>
                </a:solidFill>
                <a:latin typeface="Monotype Corsiva" charset="0"/>
              </a:rPr>
              <a:t>I</a:t>
            </a:r>
            <a:r>
              <a:rPr lang="en-US" dirty="0">
                <a:solidFill>
                  <a:schemeClr val="accent2"/>
                </a:solidFill>
                <a:latin typeface="Arial Narrow" charset="0"/>
              </a:rPr>
              <a:t>=12/690=0.017A. </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Point </a:t>
            </a:r>
            <a:r>
              <a:rPr lang="en-US" sz="2000" dirty="0" err="1">
                <a:solidFill>
                  <a:srgbClr val="660066"/>
                </a:solidFill>
                <a:latin typeface="Monotype Corsiva" charset="0"/>
                <a:ea typeface="ＭＳ Ｐゴシック" charset="-128"/>
              </a:rPr>
              <a:t>e</a:t>
            </a:r>
            <a:r>
              <a:rPr lang="en-US" sz="2000" dirty="0">
                <a:solidFill>
                  <a:srgbClr val="660066"/>
                </a:solidFill>
                <a:latin typeface="Arial Narrow" charset="0"/>
                <a:ea typeface="ＭＳ Ｐゴシック" charset="-128"/>
              </a:rPr>
              <a:t> is the high potential point while point </a:t>
            </a:r>
            <a:r>
              <a:rPr lang="en-US" sz="2000" dirty="0" err="1">
                <a:solidFill>
                  <a:srgbClr val="660066"/>
                </a:solidFill>
                <a:latin typeface="Monotype Corsiva"/>
                <a:ea typeface="ＭＳ Ｐゴシック" charset="-128"/>
                <a:cs typeface="Monotype Corsiva"/>
              </a:rPr>
              <a:t>d</a:t>
            </a:r>
            <a:r>
              <a:rPr lang="en-US" sz="2000" dirty="0">
                <a:solidFill>
                  <a:srgbClr val="660066"/>
                </a:solidFill>
                <a:latin typeface="Arial Narrow" charset="0"/>
                <a:ea typeface="ＭＳ Ｐゴシック" charset="-128"/>
              </a:rPr>
              <a:t> is the lowest potential.</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When the test charge starts at </a:t>
            </a:r>
            <a:r>
              <a:rPr lang="en-US" sz="2000" dirty="0" err="1">
                <a:solidFill>
                  <a:srgbClr val="660066"/>
                </a:solidFill>
                <a:latin typeface="Monotype Corsiva" charset="0"/>
                <a:ea typeface="ＭＳ Ｐゴシック" charset="-128"/>
              </a:rPr>
              <a:t>e</a:t>
            </a:r>
            <a:r>
              <a:rPr lang="en-US" sz="2000" dirty="0">
                <a:solidFill>
                  <a:srgbClr val="660066"/>
                </a:solidFill>
                <a:latin typeface="Arial Narrow" charset="0"/>
                <a:ea typeface="ＭＳ Ｐゴシック" charset="-128"/>
              </a:rPr>
              <a:t> and returns to </a:t>
            </a:r>
            <a:r>
              <a:rPr lang="en-US" sz="2000" dirty="0" err="1">
                <a:solidFill>
                  <a:srgbClr val="660066"/>
                </a:solidFill>
                <a:latin typeface="Monotype Corsiva" charset="0"/>
                <a:ea typeface="ＭＳ Ｐゴシック" charset="-128"/>
              </a:rPr>
              <a:t>e</a:t>
            </a:r>
            <a:r>
              <a:rPr lang="en-US" sz="2000" dirty="0">
                <a:solidFill>
                  <a:srgbClr val="660066"/>
                </a:solidFill>
                <a:latin typeface="Arial Narrow" charset="0"/>
                <a:ea typeface="ＭＳ Ｐゴシック" charset="-128"/>
              </a:rPr>
              <a:t>, the total potential change is 0.</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Between point </a:t>
            </a:r>
            <a:r>
              <a:rPr lang="en-US" sz="2000" dirty="0" err="1">
                <a:solidFill>
                  <a:srgbClr val="660066"/>
                </a:solidFill>
                <a:latin typeface="Monotype Corsiva" charset="0"/>
                <a:ea typeface="ＭＳ Ｐゴシック" charset="-128"/>
              </a:rPr>
              <a:t>e</a:t>
            </a:r>
            <a:r>
              <a:rPr lang="en-US" sz="2000" dirty="0">
                <a:solidFill>
                  <a:srgbClr val="660066"/>
                </a:solidFill>
                <a:latin typeface="Arial Narrow" charset="0"/>
                <a:ea typeface="ＭＳ Ｐゴシック" charset="-128"/>
              </a:rPr>
              <a:t> and </a:t>
            </a:r>
            <a:r>
              <a:rPr lang="en-US" sz="2000" dirty="0">
                <a:solidFill>
                  <a:srgbClr val="660066"/>
                </a:solidFill>
                <a:latin typeface="Monotype Corsiva" charset="0"/>
                <a:ea typeface="ＭＳ Ｐゴシック" charset="-128"/>
              </a:rPr>
              <a:t>a</a:t>
            </a:r>
            <a:r>
              <a:rPr lang="en-US" sz="2000" dirty="0">
                <a:solidFill>
                  <a:srgbClr val="660066"/>
                </a:solidFill>
                <a:latin typeface="Arial Narrow" charset="0"/>
                <a:ea typeface="ＭＳ Ｐゴシック" charset="-128"/>
              </a:rPr>
              <a:t>, no potential change since there is no source of potential nor any resistance.</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Between </a:t>
            </a:r>
            <a:r>
              <a:rPr lang="en-US" sz="2000" dirty="0">
                <a:solidFill>
                  <a:srgbClr val="660066"/>
                </a:solidFill>
                <a:latin typeface="Monotype Corsiva" charset="0"/>
                <a:ea typeface="ＭＳ Ｐゴシック" charset="-128"/>
              </a:rPr>
              <a:t>a</a:t>
            </a:r>
            <a:r>
              <a:rPr lang="en-US" sz="2000" dirty="0">
                <a:solidFill>
                  <a:srgbClr val="660066"/>
                </a:solidFill>
                <a:latin typeface="Arial Narrow" charset="0"/>
                <a:ea typeface="ＭＳ Ｐゴシック" charset="-128"/>
              </a:rPr>
              <a:t> and </a:t>
            </a:r>
            <a:r>
              <a:rPr lang="en-US" sz="2000" dirty="0" err="1">
                <a:solidFill>
                  <a:srgbClr val="660066"/>
                </a:solidFill>
                <a:latin typeface="Monotype Corsiva" charset="0"/>
                <a:ea typeface="ＭＳ Ｐゴシック" charset="-128"/>
              </a:rPr>
              <a:t>b</a:t>
            </a:r>
            <a:r>
              <a:rPr lang="en-US" sz="2000" dirty="0">
                <a:solidFill>
                  <a:srgbClr val="660066"/>
                </a:solidFill>
                <a:latin typeface="Arial Narrow" charset="0"/>
                <a:ea typeface="ＭＳ Ｐゴシック" charset="-128"/>
              </a:rPr>
              <a:t>, there is a 400</a:t>
            </a:r>
            <a:r>
              <a:rPr lang="en-US" sz="2000" dirty="0">
                <a:solidFill>
                  <a:srgbClr val="660066"/>
                </a:solidFill>
                <a:latin typeface="Symbol" charset="2"/>
                <a:ea typeface="ＭＳ Ｐゴシック" charset="-128"/>
              </a:rPr>
              <a:t>Ω</a:t>
            </a:r>
            <a:r>
              <a:rPr lang="en-US" sz="2000" dirty="0">
                <a:solidFill>
                  <a:srgbClr val="660066"/>
                </a:solidFill>
                <a:latin typeface="Arial Narrow" charset="0"/>
                <a:ea typeface="ＭＳ Ｐゴシック" charset="-128"/>
              </a:rPr>
              <a:t> resistance, causing IR=0.017*400 =6.8V drop.</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Between </a:t>
            </a:r>
            <a:r>
              <a:rPr lang="en-US" sz="2000" dirty="0" err="1">
                <a:solidFill>
                  <a:srgbClr val="660066"/>
                </a:solidFill>
                <a:latin typeface="Monotype Corsiva" charset="0"/>
                <a:ea typeface="ＭＳ Ｐゴシック" charset="-128"/>
              </a:rPr>
              <a:t>b</a:t>
            </a:r>
            <a:r>
              <a:rPr lang="en-US" sz="2000" dirty="0">
                <a:solidFill>
                  <a:srgbClr val="660066"/>
                </a:solidFill>
                <a:latin typeface="Arial Narrow" charset="0"/>
                <a:ea typeface="ＭＳ Ｐゴシック" charset="-128"/>
              </a:rPr>
              <a:t> and </a:t>
            </a:r>
            <a:r>
              <a:rPr lang="en-US" sz="2000" dirty="0" err="1">
                <a:solidFill>
                  <a:srgbClr val="660066"/>
                </a:solidFill>
                <a:latin typeface="Monotype Corsiva" charset="0"/>
                <a:ea typeface="ＭＳ Ｐゴシック" charset="-128"/>
              </a:rPr>
              <a:t>c</a:t>
            </a:r>
            <a:r>
              <a:rPr lang="en-US" sz="2000" dirty="0">
                <a:solidFill>
                  <a:srgbClr val="660066"/>
                </a:solidFill>
                <a:latin typeface="Arial Narrow" charset="0"/>
                <a:ea typeface="ＭＳ Ｐゴシック" charset="-128"/>
              </a:rPr>
              <a:t>, there is a 290</a:t>
            </a:r>
            <a:r>
              <a:rPr lang="en-US" sz="2000" dirty="0">
                <a:solidFill>
                  <a:srgbClr val="660066"/>
                </a:solidFill>
                <a:latin typeface="Symbol" charset="2"/>
                <a:ea typeface="ＭＳ Ｐゴシック" charset="-128"/>
              </a:rPr>
              <a:t>Ω</a:t>
            </a:r>
            <a:r>
              <a:rPr lang="en-US" sz="2000" dirty="0">
                <a:solidFill>
                  <a:srgbClr val="660066"/>
                </a:solidFill>
                <a:latin typeface="Arial Narrow" charset="0"/>
                <a:ea typeface="ＭＳ Ｐゴシック" charset="-128"/>
              </a:rPr>
              <a:t> resistance, causing IR=0.017*290 =5.2V drop.</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Since these are voltage drops, we use negative sign for these, -6.8V and -5.2V.</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No change between </a:t>
            </a:r>
            <a:r>
              <a:rPr lang="en-US" sz="2000" dirty="0" err="1">
                <a:solidFill>
                  <a:srgbClr val="660066"/>
                </a:solidFill>
                <a:latin typeface="Monotype Corsiva" charset="0"/>
                <a:ea typeface="ＭＳ Ｐゴシック" charset="-128"/>
              </a:rPr>
              <a:t>c</a:t>
            </a:r>
            <a:r>
              <a:rPr lang="en-US" sz="2000" dirty="0">
                <a:solidFill>
                  <a:srgbClr val="660066"/>
                </a:solidFill>
                <a:latin typeface="Arial Narrow" charset="0"/>
                <a:ea typeface="ＭＳ Ｐゴシック" charset="-128"/>
              </a:rPr>
              <a:t> and </a:t>
            </a:r>
            <a:r>
              <a:rPr lang="en-US" sz="2000" dirty="0" err="1">
                <a:solidFill>
                  <a:srgbClr val="660066"/>
                </a:solidFill>
                <a:latin typeface="Monotype Corsiva" charset="0"/>
                <a:ea typeface="ＭＳ Ｐゴシック" charset="-128"/>
              </a:rPr>
              <a:t>d</a:t>
            </a:r>
            <a:r>
              <a:rPr lang="en-US" sz="2000" dirty="0">
                <a:solidFill>
                  <a:srgbClr val="660066"/>
                </a:solidFill>
                <a:latin typeface="Arial Narrow" charset="0"/>
                <a:ea typeface="ＭＳ Ｐゴシック" charset="-128"/>
              </a:rPr>
              <a:t> while from </a:t>
            </a:r>
            <a:r>
              <a:rPr lang="en-US" sz="2000" dirty="0" err="1">
                <a:solidFill>
                  <a:srgbClr val="660066"/>
                </a:solidFill>
                <a:latin typeface="Monotype Corsiva" charset="0"/>
                <a:ea typeface="ＭＳ Ｐゴシック" charset="-128"/>
              </a:rPr>
              <a:t>d</a:t>
            </a:r>
            <a:r>
              <a:rPr lang="en-US" sz="2000" dirty="0">
                <a:solidFill>
                  <a:srgbClr val="660066"/>
                </a:solidFill>
                <a:latin typeface="Arial Narrow" charset="0"/>
                <a:ea typeface="ＭＳ Ｐゴシック" charset="-128"/>
              </a:rPr>
              <a:t> to </a:t>
            </a:r>
            <a:r>
              <a:rPr lang="en-US" sz="2000" dirty="0" err="1">
                <a:solidFill>
                  <a:srgbClr val="660066"/>
                </a:solidFill>
                <a:latin typeface="Monotype Corsiva" charset="0"/>
                <a:ea typeface="ＭＳ Ｐゴシック" charset="-128"/>
              </a:rPr>
              <a:t>e</a:t>
            </a:r>
            <a:r>
              <a:rPr lang="en-US" sz="2000" dirty="0">
                <a:solidFill>
                  <a:srgbClr val="660066"/>
                </a:solidFill>
                <a:latin typeface="Arial Narrow" charset="0"/>
                <a:ea typeface="ＭＳ Ｐゴシック" charset="-128"/>
              </a:rPr>
              <a:t> there is +12V change.</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Thus the total change of the voltage through the loop is: -6.8V-5.2V+12V=0V.</a:t>
            </a:r>
          </a:p>
        </p:txBody>
      </p:sp>
      <p:sp>
        <p:nvSpPr>
          <p:cNvPr id="10" name="Rectangle 9"/>
          <p:cNvSpPr/>
          <p:nvPr/>
        </p:nvSpPr>
        <p:spPr bwMode="auto">
          <a:xfrm>
            <a:off x="6324600" y="609600"/>
            <a:ext cx="28194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1" name="Rectangle 10"/>
          <p:cNvSpPr/>
          <p:nvPr/>
        </p:nvSpPr>
        <p:spPr bwMode="auto">
          <a:xfrm>
            <a:off x="6400800" y="1600200"/>
            <a:ext cx="2819400" cy="1219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82571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29733">
                                            <p:txEl>
                                              <p:pRg st="0" end="0"/>
                                            </p:txEl>
                                          </p:spTgt>
                                        </p:tgtEl>
                                        <p:attrNameLst>
                                          <p:attrName>style.visibility</p:attrName>
                                        </p:attrNameLst>
                                      </p:cBhvr>
                                      <p:to>
                                        <p:strVal val="visible"/>
                                      </p:to>
                                    </p:set>
                                    <p:animEffect transition="in" filter="wipe(left)">
                                      <p:cBhvr>
                                        <p:cTn id="7" dur="500"/>
                                        <p:tgtEl>
                                          <p:spTgt spid="3297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29733">
                                            <p:txEl>
                                              <p:pRg st="1" end="1"/>
                                            </p:txEl>
                                          </p:spTgt>
                                        </p:tgtEl>
                                        <p:attrNameLst>
                                          <p:attrName>style.visibility</p:attrName>
                                        </p:attrNameLst>
                                      </p:cBhvr>
                                      <p:to>
                                        <p:strVal val="visible"/>
                                      </p:to>
                                    </p:set>
                                    <p:animEffect transition="in" filter="wipe(left)">
                                      <p:cBhvr>
                                        <p:cTn id="12" dur="500"/>
                                        <p:tgtEl>
                                          <p:spTgt spid="3297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29734">
                                            <p:txEl>
                                              <p:pRg st="0" end="0"/>
                                            </p:txEl>
                                          </p:spTgt>
                                        </p:tgtEl>
                                        <p:attrNameLst>
                                          <p:attrName>style.visibility</p:attrName>
                                        </p:attrNameLst>
                                      </p:cBhvr>
                                      <p:to>
                                        <p:strVal val="visible"/>
                                      </p:to>
                                    </p:set>
                                    <p:animEffect transition="in" filter="wipe(left)">
                                      <p:cBhvr>
                                        <p:cTn id="17" dur="500"/>
                                        <p:tgtEl>
                                          <p:spTgt spid="329734">
                                            <p:txEl>
                                              <p:pRg st="0" end="0"/>
                                            </p:txEl>
                                          </p:spTgt>
                                        </p:tgtEl>
                                      </p:cBhvr>
                                    </p:animEffect>
                                  </p:childTnLst>
                                </p:cTn>
                              </p:par>
                            </p:childTnLst>
                          </p:cTn>
                        </p:par>
                        <p:par>
                          <p:cTn id="18" fill="hold">
                            <p:stCondLst>
                              <p:cond delay="1100"/>
                            </p:stCondLst>
                            <p:childTnLst>
                              <p:par>
                                <p:cTn id="19" presetID="1" presetClass="exit"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wd">
                                    <p:tmPct val="10000"/>
                                  </p:iterate>
                                  <p:childTnLst>
                                    <p:set>
                                      <p:cBhvr>
                                        <p:cTn id="24" dur="1" fill="hold">
                                          <p:stCondLst>
                                            <p:cond delay="0"/>
                                          </p:stCondLst>
                                        </p:cTn>
                                        <p:tgtEl>
                                          <p:spTgt spid="329734">
                                            <p:txEl>
                                              <p:pRg st="1" end="1"/>
                                            </p:txEl>
                                          </p:spTgt>
                                        </p:tgtEl>
                                        <p:attrNameLst>
                                          <p:attrName>style.visibility</p:attrName>
                                        </p:attrNameLst>
                                      </p:cBhvr>
                                      <p:to>
                                        <p:strVal val="visible"/>
                                      </p:to>
                                    </p:set>
                                    <p:animEffect transition="in" filter="wipe(left)">
                                      <p:cBhvr>
                                        <p:cTn id="25" dur="500"/>
                                        <p:tgtEl>
                                          <p:spTgt spid="32973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29734">
                                            <p:txEl>
                                              <p:pRg st="2" end="2"/>
                                            </p:txEl>
                                          </p:spTgt>
                                        </p:tgtEl>
                                        <p:attrNameLst>
                                          <p:attrName>style.visibility</p:attrName>
                                        </p:attrNameLst>
                                      </p:cBhvr>
                                      <p:to>
                                        <p:strVal val="visible"/>
                                      </p:to>
                                    </p:set>
                                    <p:animEffect transition="in" filter="wipe(left)">
                                      <p:cBhvr>
                                        <p:cTn id="30" dur="500"/>
                                        <p:tgtEl>
                                          <p:spTgt spid="329734">
                                            <p:txEl>
                                              <p:pRg st="2" end="2"/>
                                            </p:txEl>
                                          </p:spTgt>
                                        </p:tgtEl>
                                      </p:cBhvr>
                                    </p:animEffect>
                                  </p:childTnLst>
                                </p:cTn>
                              </p:par>
                            </p:childTnLst>
                          </p:cTn>
                        </p:par>
                        <p:par>
                          <p:cTn id="31" fill="hold">
                            <p:stCondLst>
                              <p:cond delay="1400"/>
                            </p:stCondLst>
                            <p:childTnLst>
                              <p:par>
                                <p:cTn id="32" presetID="1" presetClass="exit"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329734">
                                            <p:txEl>
                                              <p:pRg st="3" end="3"/>
                                            </p:txEl>
                                          </p:spTgt>
                                        </p:tgtEl>
                                        <p:attrNameLst>
                                          <p:attrName>style.visibility</p:attrName>
                                        </p:attrNameLst>
                                      </p:cBhvr>
                                      <p:to>
                                        <p:strVal val="visible"/>
                                      </p:to>
                                    </p:set>
                                    <p:animEffect transition="in" filter="wipe(left)">
                                      <p:cBhvr>
                                        <p:cTn id="38" dur="500"/>
                                        <p:tgtEl>
                                          <p:spTgt spid="32973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329734">
                                            <p:txEl>
                                              <p:pRg st="4" end="4"/>
                                            </p:txEl>
                                          </p:spTgt>
                                        </p:tgtEl>
                                        <p:attrNameLst>
                                          <p:attrName>style.visibility</p:attrName>
                                        </p:attrNameLst>
                                      </p:cBhvr>
                                      <p:to>
                                        <p:strVal val="visible"/>
                                      </p:to>
                                    </p:set>
                                    <p:animEffect transition="in" filter="wipe(left)">
                                      <p:cBhvr>
                                        <p:cTn id="43" dur="500"/>
                                        <p:tgtEl>
                                          <p:spTgt spid="329734">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329734">
                                            <p:txEl>
                                              <p:pRg st="5" end="5"/>
                                            </p:txEl>
                                          </p:spTgt>
                                        </p:tgtEl>
                                        <p:attrNameLst>
                                          <p:attrName>style.visibility</p:attrName>
                                        </p:attrNameLst>
                                      </p:cBhvr>
                                      <p:to>
                                        <p:strVal val="visible"/>
                                      </p:to>
                                    </p:set>
                                    <p:animEffect transition="in" filter="wipe(left)">
                                      <p:cBhvr>
                                        <p:cTn id="48" dur="500"/>
                                        <p:tgtEl>
                                          <p:spTgt spid="329734">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329734">
                                            <p:txEl>
                                              <p:pRg st="6" end="6"/>
                                            </p:txEl>
                                          </p:spTgt>
                                        </p:tgtEl>
                                        <p:attrNameLst>
                                          <p:attrName>style.visibility</p:attrName>
                                        </p:attrNameLst>
                                      </p:cBhvr>
                                      <p:to>
                                        <p:strVal val="visible"/>
                                      </p:to>
                                    </p:set>
                                    <p:animEffect transition="in" filter="wipe(left)">
                                      <p:cBhvr>
                                        <p:cTn id="53" dur="500"/>
                                        <p:tgtEl>
                                          <p:spTgt spid="329734">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329734">
                                            <p:txEl>
                                              <p:pRg st="7" end="7"/>
                                            </p:txEl>
                                          </p:spTgt>
                                        </p:tgtEl>
                                        <p:attrNameLst>
                                          <p:attrName>style.visibility</p:attrName>
                                        </p:attrNameLst>
                                      </p:cBhvr>
                                      <p:to>
                                        <p:strVal val="visible"/>
                                      </p:to>
                                    </p:set>
                                    <p:animEffect transition="in" filter="wipe(left)">
                                      <p:cBhvr>
                                        <p:cTn id="58" dur="500"/>
                                        <p:tgtEl>
                                          <p:spTgt spid="32973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329734">
                                            <p:txEl>
                                              <p:pRg st="8" end="8"/>
                                            </p:txEl>
                                          </p:spTgt>
                                        </p:tgtEl>
                                        <p:attrNameLst>
                                          <p:attrName>style.visibility</p:attrName>
                                        </p:attrNameLst>
                                      </p:cBhvr>
                                      <p:to>
                                        <p:strVal val="visible"/>
                                      </p:to>
                                    </p:set>
                                    <p:animEffect transition="in" filter="wipe(left)">
                                      <p:cBhvr>
                                        <p:cTn id="63" dur="500"/>
                                        <p:tgtEl>
                                          <p:spTgt spid="32973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3" grpId="0" uiExpand="1" build="p"/>
      <p:bldP spid="329734" grpId="0" uiExpand="1" build="p"/>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Tuesday, June 25, 2019</a:t>
            </a:r>
          </a:p>
        </p:txBody>
      </p:sp>
      <p:sp>
        <p:nvSpPr>
          <p:cNvPr id="6" name="Footer Placeholder 4"/>
          <p:cNvSpPr>
            <a:spLocks noGrp="1"/>
          </p:cNvSpPr>
          <p:nvPr>
            <p:ph type="ftr" sz="quarter" idx="11"/>
          </p:nvPr>
        </p:nvSpPr>
        <p:spPr/>
        <p:txBody>
          <a:bodyPr/>
          <a:lstStyle/>
          <a:p>
            <a:r>
              <a:rPr lang="de-DE"/>
              <a:t>PHYS 1444-001, Summer 2019             Dr. Jaehoon Yu</a:t>
            </a:r>
            <a:endParaRPr lang="en-US"/>
          </a:p>
        </p:txBody>
      </p:sp>
      <p:sp>
        <p:nvSpPr>
          <p:cNvPr id="7" name="Slide Number Placeholder 5"/>
          <p:cNvSpPr>
            <a:spLocks noGrp="1"/>
          </p:cNvSpPr>
          <p:nvPr>
            <p:ph type="sldNum" sz="quarter" idx="12"/>
          </p:nvPr>
        </p:nvSpPr>
        <p:spPr/>
        <p:txBody>
          <a:bodyPr/>
          <a:lstStyle/>
          <a:p>
            <a:fld id="{01F104DF-547A-E245-A12B-6ACECAA20D22}" type="slidenum">
              <a:rPr lang="en-US"/>
              <a:pPr/>
              <a:t>7</a:t>
            </a:fld>
            <a:endParaRPr lang="en-US"/>
          </a:p>
        </p:txBody>
      </p:sp>
      <p:sp>
        <p:nvSpPr>
          <p:cNvPr id="330754" name="Rectangle 2"/>
          <p:cNvSpPr>
            <a:spLocks noGrp="1" noChangeArrowheads="1"/>
          </p:cNvSpPr>
          <p:nvPr>
            <p:ph type="body" idx="1"/>
          </p:nvPr>
        </p:nvSpPr>
        <p:spPr>
          <a:xfrm>
            <a:off x="228600" y="762000"/>
            <a:ext cx="8534400" cy="5410200"/>
          </a:xfrm>
        </p:spPr>
        <p:txBody>
          <a:bodyPr/>
          <a:lstStyle/>
          <a:p>
            <a:pPr marL="609600" indent="-609600">
              <a:spcBef>
                <a:spcPts val="72"/>
              </a:spcBef>
              <a:buFontTx/>
              <a:buAutoNum type="arabicPeriod"/>
            </a:pPr>
            <a:r>
              <a:rPr lang="en-US" sz="2800" dirty="0"/>
              <a:t>Determine the flow of currents at the junctions and label each and everyone of the currents.</a:t>
            </a:r>
          </a:p>
          <a:p>
            <a:pPr marL="990600" lvl="1" indent="-533400">
              <a:spcBef>
                <a:spcPts val="72"/>
              </a:spcBef>
              <a:buFontTx/>
              <a:buChar char="•"/>
            </a:pPr>
            <a:r>
              <a:rPr lang="en-US" sz="2400" dirty="0"/>
              <a:t>It does not matter which direction, you decide but keep it!</a:t>
            </a:r>
          </a:p>
          <a:p>
            <a:pPr marL="990600" lvl="1" indent="-533400">
              <a:spcBef>
                <a:spcPts val="72"/>
              </a:spcBef>
              <a:buFontTx/>
              <a:buChar char="•"/>
            </a:pPr>
            <a:r>
              <a:rPr lang="en-US" sz="2400" dirty="0"/>
              <a:t>If the value of the current after completing the calculations are negative, you just need to flip the direction of the current flow.</a:t>
            </a:r>
          </a:p>
          <a:p>
            <a:pPr marL="609600" indent="-609600">
              <a:spcBef>
                <a:spcPts val="72"/>
              </a:spcBef>
              <a:buFontTx/>
              <a:buAutoNum type="arabicPeriod"/>
            </a:pPr>
            <a:r>
              <a:rPr lang="en-US" sz="2800" dirty="0"/>
              <a:t>Write down the current equation based on Kirchhoff’s 1</a:t>
            </a:r>
            <a:r>
              <a:rPr lang="en-US" sz="2800" baseline="30000" dirty="0"/>
              <a:t>st</a:t>
            </a:r>
            <a:r>
              <a:rPr lang="en-US" sz="2800" dirty="0"/>
              <a:t> rule at various junctions.</a:t>
            </a:r>
          </a:p>
          <a:p>
            <a:pPr marL="990600" lvl="1" indent="-533400">
              <a:spcBef>
                <a:spcPts val="72"/>
              </a:spcBef>
              <a:buFontTx/>
              <a:buChar char="•"/>
            </a:pPr>
            <a:r>
              <a:rPr lang="en-US" sz="2400" dirty="0"/>
              <a:t>Be sure to see if any of equations are the same.</a:t>
            </a:r>
          </a:p>
          <a:p>
            <a:pPr marL="609600" indent="-609600">
              <a:spcBef>
                <a:spcPts val="72"/>
              </a:spcBef>
              <a:buFontTx/>
              <a:buAutoNum type="arabicPeriod"/>
            </a:pPr>
            <a:r>
              <a:rPr lang="en-US" sz="2800" dirty="0"/>
              <a:t>Choose closed loops in the circuit</a:t>
            </a:r>
          </a:p>
          <a:p>
            <a:pPr marL="609600" indent="-609600">
              <a:spcBef>
                <a:spcPts val="72"/>
              </a:spcBef>
              <a:buFontTx/>
              <a:buAutoNum type="arabicPeriod"/>
            </a:pPr>
            <a:r>
              <a:rPr lang="en-US" sz="2800" dirty="0"/>
              <a:t>Write down the potential in each interval of the junctions, keeping the sign properly.</a:t>
            </a:r>
          </a:p>
          <a:p>
            <a:pPr marL="609600" indent="-609600">
              <a:spcBef>
                <a:spcPts val="72"/>
              </a:spcBef>
              <a:buFontTx/>
              <a:buAutoNum type="arabicPeriod"/>
            </a:pPr>
            <a:r>
              <a:rPr lang="en-US" sz="2800" dirty="0"/>
              <a:t>Write down the potential equations for each loop.</a:t>
            </a:r>
          </a:p>
          <a:p>
            <a:pPr marL="609600" indent="-609600">
              <a:spcBef>
                <a:spcPts val="72"/>
              </a:spcBef>
              <a:buFontTx/>
              <a:buAutoNum type="arabicPeriod"/>
            </a:pPr>
            <a:r>
              <a:rPr lang="en-US" sz="2800" dirty="0"/>
              <a:t>Solve the equations for unknowns.</a:t>
            </a:r>
          </a:p>
        </p:txBody>
      </p:sp>
      <p:sp>
        <p:nvSpPr>
          <p:cNvPr id="330755" name="Rectangle 3"/>
          <p:cNvSpPr>
            <a:spLocks noGrp="1" noChangeArrowheads="1"/>
          </p:cNvSpPr>
          <p:nvPr>
            <p:ph type="title"/>
          </p:nvPr>
        </p:nvSpPr>
        <p:spPr>
          <a:xfrm>
            <a:off x="838200" y="152400"/>
            <a:ext cx="7239000" cy="609600"/>
          </a:xfrm>
        </p:spPr>
        <p:txBody>
          <a:bodyPr/>
          <a:lstStyle/>
          <a:p>
            <a:r>
              <a:rPr lang="en-US" dirty="0"/>
              <a:t> Using Kirchhoff’s Rules</a:t>
            </a:r>
          </a:p>
        </p:txBody>
      </p:sp>
      <p:graphicFrame>
        <p:nvGraphicFramePr>
          <p:cNvPr id="33075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19210" name="Equation" r:id="rId3" imgW="914400" imgH="190080" progId="Equation.DSMT4">
                  <p:embed/>
                </p:oleObj>
              </mc:Choice>
              <mc:Fallback>
                <p:oleObj name="Equation" r:id="rId3" imgW="914400" imgH="190080" progId="Equation.DSMT4">
                  <p:embed/>
                  <p:pic>
                    <p:nvPicPr>
                      <p:cNvPr id="3307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0223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0754">
                                            <p:txEl>
                                              <p:pRg st="0" end="0"/>
                                            </p:txEl>
                                          </p:spTgt>
                                        </p:tgtEl>
                                        <p:attrNameLst>
                                          <p:attrName>style.visibility</p:attrName>
                                        </p:attrNameLst>
                                      </p:cBhvr>
                                      <p:to>
                                        <p:strVal val="visible"/>
                                      </p:to>
                                    </p:set>
                                    <p:animEffect transition="in" filter="wipe(left)">
                                      <p:cBhvr>
                                        <p:cTn id="7" dur="500"/>
                                        <p:tgtEl>
                                          <p:spTgt spid="3307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30754">
                                            <p:txEl>
                                              <p:pRg st="1" end="1"/>
                                            </p:txEl>
                                          </p:spTgt>
                                        </p:tgtEl>
                                        <p:attrNameLst>
                                          <p:attrName>style.visibility</p:attrName>
                                        </p:attrNameLst>
                                      </p:cBhvr>
                                      <p:to>
                                        <p:strVal val="visible"/>
                                      </p:to>
                                    </p:set>
                                    <p:animEffect transition="in" filter="wipe(left)">
                                      <p:cBhvr>
                                        <p:cTn id="12" dur="500"/>
                                        <p:tgtEl>
                                          <p:spTgt spid="3307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30754">
                                            <p:txEl>
                                              <p:pRg st="2" end="2"/>
                                            </p:txEl>
                                          </p:spTgt>
                                        </p:tgtEl>
                                        <p:attrNameLst>
                                          <p:attrName>style.visibility</p:attrName>
                                        </p:attrNameLst>
                                      </p:cBhvr>
                                      <p:to>
                                        <p:strVal val="visible"/>
                                      </p:to>
                                    </p:set>
                                    <p:animEffect transition="in" filter="wipe(left)">
                                      <p:cBhvr>
                                        <p:cTn id="17" dur="500"/>
                                        <p:tgtEl>
                                          <p:spTgt spid="3307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30754">
                                            <p:txEl>
                                              <p:pRg st="3" end="3"/>
                                            </p:txEl>
                                          </p:spTgt>
                                        </p:tgtEl>
                                        <p:attrNameLst>
                                          <p:attrName>style.visibility</p:attrName>
                                        </p:attrNameLst>
                                      </p:cBhvr>
                                      <p:to>
                                        <p:strVal val="visible"/>
                                      </p:to>
                                    </p:set>
                                    <p:animEffect transition="in" filter="wipe(left)">
                                      <p:cBhvr>
                                        <p:cTn id="22" dur="500"/>
                                        <p:tgtEl>
                                          <p:spTgt spid="3307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30754">
                                            <p:txEl>
                                              <p:pRg st="4" end="4"/>
                                            </p:txEl>
                                          </p:spTgt>
                                        </p:tgtEl>
                                        <p:attrNameLst>
                                          <p:attrName>style.visibility</p:attrName>
                                        </p:attrNameLst>
                                      </p:cBhvr>
                                      <p:to>
                                        <p:strVal val="visible"/>
                                      </p:to>
                                    </p:set>
                                    <p:animEffect transition="in" filter="wipe(left)">
                                      <p:cBhvr>
                                        <p:cTn id="27" dur="500"/>
                                        <p:tgtEl>
                                          <p:spTgt spid="33075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30754">
                                            <p:txEl>
                                              <p:pRg st="5" end="5"/>
                                            </p:txEl>
                                          </p:spTgt>
                                        </p:tgtEl>
                                        <p:attrNameLst>
                                          <p:attrName>style.visibility</p:attrName>
                                        </p:attrNameLst>
                                      </p:cBhvr>
                                      <p:to>
                                        <p:strVal val="visible"/>
                                      </p:to>
                                    </p:set>
                                    <p:animEffect transition="in" filter="wipe(left)">
                                      <p:cBhvr>
                                        <p:cTn id="32" dur="500"/>
                                        <p:tgtEl>
                                          <p:spTgt spid="33075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30754">
                                            <p:txEl>
                                              <p:pRg st="6" end="6"/>
                                            </p:txEl>
                                          </p:spTgt>
                                        </p:tgtEl>
                                        <p:attrNameLst>
                                          <p:attrName>style.visibility</p:attrName>
                                        </p:attrNameLst>
                                      </p:cBhvr>
                                      <p:to>
                                        <p:strVal val="visible"/>
                                      </p:to>
                                    </p:set>
                                    <p:animEffect transition="in" filter="wipe(left)">
                                      <p:cBhvr>
                                        <p:cTn id="37" dur="500"/>
                                        <p:tgtEl>
                                          <p:spTgt spid="33075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30754">
                                            <p:txEl>
                                              <p:pRg st="7" end="7"/>
                                            </p:txEl>
                                          </p:spTgt>
                                        </p:tgtEl>
                                        <p:attrNameLst>
                                          <p:attrName>style.visibility</p:attrName>
                                        </p:attrNameLst>
                                      </p:cBhvr>
                                      <p:to>
                                        <p:strVal val="visible"/>
                                      </p:to>
                                    </p:set>
                                    <p:animEffect transition="in" filter="wipe(left)">
                                      <p:cBhvr>
                                        <p:cTn id="42" dur="500"/>
                                        <p:tgtEl>
                                          <p:spTgt spid="33075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30754">
                                            <p:txEl>
                                              <p:pRg st="8" end="8"/>
                                            </p:txEl>
                                          </p:spTgt>
                                        </p:tgtEl>
                                        <p:attrNameLst>
                                          <p:attrName>style.visibility</p:attrName>
                                        </p:attrNameLst>
                                      </p:cBhvr>
                                      <p:to>
                                        <p:strVal val="visible"/>
                                      </p:to>
                                    </p:set>
                                    <p:animEffect transition="in" filter="wipe(left)">
                                      <p:cBhvr>
                                        <p:cTn id="47" dur="500"/>
                                        <p:tgtEl>
                                          <p:spTgt spid="33075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r>
              <a:rPr lang="en-US"/>
              <a:t>Tuesday, June 25, 2019</a:t>
            </a:r>
          </a:p>
        </p:txBody>
      </p:sp>
      <p:sp>
        <p:nvSpPr>
          <p:cNvPr id="26" name="Footer Placeholder 4"/>
          <p:cNvSpPr>
            <a:spLocks noGrp="1"/>
          </p:cNvSpPr>
          <p:nvPr>
            <p:ph type="ftr" sz="quarter" idx="11"/>
          </p:nvPr>
        </p:nvSpPr>
        <p:spPr/>
        <p:txBody>
          <a:bodyPr/>
          <a:lstStyle/>
          <a:p>
            <a:r>
              <a:rPr lang="de-DE"/>
              <a:t>PHYS 1444-001, Summer 2019             Dr. Jaehoon Yu</a:t>
            </a:r>
            <a:endParaRPr lang="en-US"/>
          </a:p>
        </p:txBody>
      </p:sp>
      <p:sp>
        <p:nvSpPr>
          <p:cNvPr id="27" name="Slide Number Placeholder 5"/>
          <p:cNvSpPr>
            <a:spLocks noGrp="1"/>
          </p:cNvSpPr>
          <p:nvPr>
            <p:ph type="sldNum" sz="quarter" idx="12"/>
          </p:nvPr>
        </p:nvSpPr>
        <p:spPr/>
        <p:txBody>
          <a:bodyPr/>
          <a:lstStyle/>
          <a:p>
            <a:fld id="{0ADD47F8-C557-114C-B0B7-59E4BF649E18}" type="slidenum">
              <a:rPr lang="en-US"/>
              <a:pPr/>
              <a:t>8</a:t>
            </a:fld>
            <a:endParaRPr lang="en-US"/>
          </a:p>
        </p:txBody>
      </p:sp>
      <p:pic>
        <p:nvPicPr>
          <p:cNvPr id="331787" name="Picture 11" descr="FG26_011"/>
          <p:cNvPicPr>
            <a:picLocks noChangeAspect="1" noChangeArrowheads="1"/>
          </p:cNvPicPr>
          <p:nvPr/>
        </p:nvPicPr>
        <p:blipFill>
          <a:blip r:embed="rId3"/>
          <a:srcRect/>
          <a:stretch>
            <a:fillRect/>
          </a:stretch>
        </p:blipFill>
        <p:spPr bwMode="auto">
          <a:xfrm>
            <a:off x="6629400" y="76200"/>
            <a:ext cx="2514600" cy="1628775"/>
          </a:xfrm>
          <a:prstGeom prst="rect">
            <a:avLst/>
          </a:prstGeom>
          <a:noFill/>
        </p:spPr>
      </p:pic>
      <p:sp>
        <p:nvSpPr>
          <p:cNvPr id="331778" name="Rectangle 2"/>
          <p:cNvSpPr>
            <a:spLocks noGrp="1" noChangeArrowheads="1"/>
          </p:cNvSpPr>
          <p:nvPr>
            <p:ph type="title"/>
          </p:nvPr>
        </p:nvSpPr>
        <p:spPr>
          <a:xfrm>
            <a:off x="228600" y="-76200"/>
            <a:ext cx="8686800" cy="762000"/>
          </a:xfrm>
        </p:spPr>
        <p:txBody>
          <a:bodyPr/>
          <a:lstStyle/>
          <a:p>
            <a:r>
              <a:rPr lang="en-US" dirty="0"/>
              <a:t>Example 26 – 9</a:t>
            </a:r>
          </a:p>
        </p:txBody>
      </p:sp>
      <p:sp>
        <p:nvSpPr>
          <p:cNvPr id="331779" name="Text Box 3"/>
          <p:cNvSpPr txBox="1">
            <a:spLocks noChangeArrowheads="1"/>
          </p:cNvSpPr>
          <p:nvPr/>
        </p:nvSpPr>
        <p:spPr bwMode="auto">
          <a:xfrm>
            <a:off x="152400" y="609600"/>
            <a:ext cx="6477000" cy="8223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Use Kirchhoff’s rules. </a:t>
            </a:r>
            <a:r>
              <a:rPr lang="en-US">
                <a:solidFill>
                  <a:schemeClr val="accent2"/>
                </a:solidFill>
                <a:latin typeface="Arial Narrow" charset="0"/>
              </a:rPr>
              <a:t>Calculate the currents </a:t>
            </a:r>
            <a:r>
              <a:rPr lang="en-US">
                <a:solidFill>
                  <a:schemeClr val="accent2"/>
                </a:solidFill>
                <a:latin typeface="Monotype Corsiva" charset="0"/>
              </a:rPr>
              <a:t>I</a:t>
            </a:r>
            <a:r>
              <a:rPr lang="en-US" baseline="-25000">
                <a:solidFill>
                  <a:schemeClr val="accent2"/>
                </a:solidFill>
                <a:latin typeface="Monotype Corsiva" charset="0"/>
              </a:rPr>
              <a:t>1</a:t>
            </a:r>
            <a:r>
              <a:rPr lang="en-US">
                <a:solidFill>
                  <a:schemeClr val="accent2"/>
                </a:solidFill>
                <a:latin typeface="Monotype Corsiva" charset="0"/>
              </a:rPr>
              <a:t>, I</a:t>
            </a:r>
            <a:r>
              <a:rPr lang="en-US" baseline="-25000">
                <a:solidFill>
                  <a:schemeClr val="accent2"/>
                </a:solidFill>
                <a:latin typeface="Monotype Corsiva" charset="0"/>
              </a:rPr>
              <a:t>2</a:t>
            </a:r>
            <a:r>
              <a:rPr lang="en-US">
                <a:solidFill>
                  <a:schemeClr val="accent2"/>
                </a:solidFill>
                <a:latin typeface="Arial Narrow" charset="0"/>
              </a:rPr>
              <a:t> and </a:t>
            </a:r>
            <a:r>
              <a:rPr lang="en-US">
                <a:solidFill>
                  <a:schemeClr val="accent2"/>
                </a:solidFill>
                <a:latin typeface="Monotype Corsiva" charset="0"/>
              </a:rPr>
              <a:t>I</a:t>
            </a:r>
            <a:r>
              <a:rPr lang="en-US" baseline="-25000">
                <a:solidFill>
                  <a:schemeClr val="accent2"/>
                </a:solidFill>
                <a:latin typeface="Monotype Corsiva" charset="0"/>
              </a:rPr>
              <a:t>3</a:t>
            </a:r>
            <a:r>
              <a:rPr lang="en-US">
                <a:solidFill>
                  <a:schemeClr val="accent2"/>
                </a:solidFill>
                <a:latin typeface="Arial Narrow" charset="0"/>
              </a:rPr>
              <a:t> in each of the branches of the circuit in the figure. </a:t>
            </a:r>
          </a:p>
        </p:txBody>
      </p:sp>
      <p:sp>
        <p:nvSpPr>
          <p:cNvPr id="331780" name="Text Box 4"/>
          <p:cNvSpPr txBox="1">
            <a:spLocks noChangeArrowheads="1"/>
          </p:cNvSpPr>
          <p:nvPr/>
        </p:nvSpPr>
        <p:spPr bwMode="auto">
          <a:xfrm>
            <a:off x="228600" y="1447800"/>
            <a:ext cx="8610600" cy="1200328"/>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The directions of the current through the circuit is not known a </a:t>
            </a:r>
            <a:r>
              <a:rPr lang="en-US" dirty="0">
                <a:solidFill>
                  <a:srgbClr val="CC00CC"/>
                </a:solidFill>
                <a:latin typeface="Monotype Corsiva" charset="0"/>
              </a:rPr>
              <a:t>priori</a:t>
            </a:r>
            <a:r>
              <a:rPr lang="en-US" dirty="0">
                <a:solidFill>
                  <a:srgbClr val="CC00CC"/>
                </a:solidFill>
                <a:latin typeface="Arial Narrow" charset="0"/>
              </a:rPr>
              <a:t> but since the current tends to move away from the positive terminal of a battery, we arbitrarily choose the direction of the currents as shown.</a:t>
            </a:r>
          </a:p>
        </p:txBody>
      </p:sp>
      <p:sp>
        <p:nvSpPr>
          <p:cNvPr id="331781" name="Text Box 5"/>
          <p:cNvSpPr txBox="1">
            <a:spLocks noChangeArrowheads="1"/>
          </p:cNvSpPr>
          <p:nvPr/>
        </p:nvSpPr>
        <p:spPr bwMode="auto">
          <a:xfrm>
            <a:off x="457200" y="3581400"/>
            <a:ext cx="7696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This is the same for junction </a:t>
            </a:r>
            <a:r>
              <a:rPr lang="en-US" dirty="0" err="1">
                <a:solidFill>
                  <a:srgbClr val="CC00CC"/>
                </a:solidFill>
                <a:latin typeface="Monotype Corsiva"/>
                <a:cs typeface="Monotype Corsiva"/>
              </a:rPr>
              <a:t>d</a:t>
            </a:r>
            <a:r>
              <a:rPr lang="en-US" dirty="0">
                <a:solidFill>
                  <a:srgbClr val="CC00CC"/>
                </a:solidFill>
                <a:latin typeface="Arial Narrow" charset="0"/>
              </a:rPr>
              <a:t> as well, so no additional information.</a:t>
            </a:r>
          </a:p>
        </p:txBody>
      </p:sp>
      <p:graphicFrame>
        <p:nvGraphicFramePr>
          <p:cNvPr id="331782" name="Object 6"/>
          <p:cNvGraphicFramePr>
            <a:graphicFrameLocks noChangeAspect="1"/>
          </p:cNvGraphicFramePr>
          <p:nvPr/>
        </p:nvGraphicFramePr>
        <p:xfrm>
          <a:off x="6324600" y="3048000"/>
          <a:ext cx="1828800" cy="581025"/>
        </p:xfrm>
        <a:graphic>
          <a:graphicData uri="http://schemas.openxmlformats.org/presentationml/2006/ole">
            <mc:AlternateContent xmlns:mc="http://schemas.openxmlformats.org/markup-compatibility/2006">
              <mc:Choice xmlns:v="urn:schemas-microsoft-com:vml" Requires="v">
                <p:oleObj spid="_x0000_s221110" name="Equation" r:id="rId4" imgW="660240" imgH="203040" progId="Equation.DSMT4">
                  <p:embed/>
                </p:oleObj>
              </mc:Choice>
              <mc:Fallback>
                <p:oleObj name="Equation" r:id="rId4" imgW="660240" imgH="203040" progId="Equation.DSMT4">
                  <p:embed/>
                  <p:pic>
                    <p:nvPicPr>
                      <p:cNvPr id="33178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048000"/>
                        <a:ext cx="1828800" cy="5810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31783" name="Text Box 7"/>
          <p:cNvSpPr txBox="1">
            <a:spLocks noChangeArrowheads="1"/>
          </p:cNvSpPr>
          <p:nvPr/>
        </p:nvSpPr>
        <p:spPr bwMode="auto">
          <a:xfrm>
            <a:off x="457200" y="2590800"/>
            <a:ext cx="6248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have three unknowns so we need three equations. </a:t>
            </a:r>
          </a:p>
        </p:txBody>
      </p:sp>
      <p:sp>
        <p:nvSpPr>
          <p:cNvPr id="331784" name="Text Box 8"/>
          <p:cNvSpPr txBox="1">
            <a:spLocks noChangeArrowheads="1"/>
          </p:cNvSpPr>
          <p:nvPr/>
        </p:nvSpPr>
        <p:spPr bwMode="auto">
          <a:xfrm>
            <a:off x="457200" y="3048000"/>
            <a:ext cx="6172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Using Kirchhoff’s junction rule at point </a:t>
            </a:r>
            <a:r>
              <a:rPr lang="en-US">
                <a:solidFill>
                  <a:srgbClr val="CC00CC"/>
                </a:solidFill>
                <a:latin typeface="Monotype Corsiva" charset="0"/>
              </a:rPr>
              <a:t>a</a:t>
            </a:r>
            <a:r>
              <a:rPr lang="en-US">
                <a:solidFill>
                  <a:srgbClr val="CC00CC"/>
                </a:solidFill>
                <a:latin typeface="Arial Narrow" charset="0"/>
              </a:rPr>
              <a:t>, we obtain </a:t>
            </a:r>
          </a:p>
        </p:txBody>
      </p:sp>
      <p:sp>
        <p:nvSpPr>
          <p:cNvPr id="331785" name="Text Box 9"/>
          <p:cNvSpPr txBox="1">
            <a:spLocks noChangeArrowheads="1"/>
          </p:cNvSpPr>
          <p:nvPr/>
        </p:nvSpPr>
        <p:spPr bwMode="auto">
          <a:xfrm>
            <a:off x="457200" y="4038600"/>
            <a:ext cx="4800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Now the second rule on the loop </a:t>
            </a:r>
            <a:r>
              <a:rPr lang="en-US">
                <a:solidFill>
                  <a:srgbClr val="CC00CC"/>
                </a:solidFill>
                <a:latin typeface="Monotype Corsiva" charset="0"/>
              </a:rPr>
              <a:t>ahdcba</a:t>
            </a:r>
            <a:r>
              <a:rPr lang="en-US">
                <a:solidFill>
                  <a:srgbClr val="CC00CC"/>
                </a:solidFill>
                <a:latin typeface="Arial Narrow" charset="0"/>
              </a:rPr>
              <a:t>.</a:t>
            </a:r>
          </a:p>
        </p:txBody>
      </p:sp>
      <p:graphicFrame>
        <p:nvGraphicFramePr>
          <p:cNvPr id="331786" name="Object 10"/>
          <p:cNvGraphicFramePr>
            <a:graphicFrameLocks noChangeAspect="1"/>
          </p:cNvGraphicFramePr>
          <p:nvPr/>
        </p:nvGraphicFramePr>
        <p:xfrm>
          <a:off x="712788" y="4516438"/>
          <a:ext cx="658812" cy="474662"/>
        </p:xfrm>
        <a:graphic>
          <a:graphicData uri="http://schemas.openxmlformats.org/presentationml/2006/ole">
            <mc:AlternateContent xmlns:mc="http://schemas.openxmlformats.org/markup-compatibility/2006">
              <mc:Choice xmlns:v="urn:schemas-microsoft-com:vml" Requires="v">
                <p:oleObj spid="_x0000_s221111" name="Equation" r:id="rId6" imgW="330120" imgH="203040" progId="Equation.DSMT4">
                  <p:embed/>
                </p:oleObj>
              </mc:Choice>
              <mc:Fallback>
                <p:oleObj name="Equation" r:id="rId6" imgW="330120" imgH="203040" progId="Equation.DSMT4">
                  <p:embed/>
                  <p:pic>
                    <p:nvPicPr>
                      <p:cNvPr id="331786"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788" y="4516438"/>
                        <a:ext cx="658812"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88" name="Object 12"/>
          <p:cNvGraphicFramePr>
            <a:graphicFrameLocks noChangeAspect="1"/>
          </p:cNvGraphicFramePr>
          <p:nvPr/>
        </p:nvGraphicFramePr>
        <p:xfrm>
          <a:off x="1219200" y="5422900"/>
          <a:ext cx="1111250" cy="520700"/>
        </p:xfrm>
        <a:graphic>
          <a:graphicData uri="http://schemas.openxmlformats.org/presentationml/2006/ole">
            <mc:AlternateContent xmlns:mc="http://schemas.openxmlformats.org/markup-compatibility/2006">
              <mc:Choice xmlns:v="urn:schemas-microsoft-com:vml" Requires="v">
                <p:oleObj spid="_x0000_s221112" name="Equation" r:id="rId8" imgW="507960" imgH="203040" progId="Equation.DSMT4">
                  <p:embed/>
                </p:oleObj>
              </mc:Choice>
              <mc:Fallback>
                <p:oleObj name="Equation" r:id="rId8" imgW="507960" imgH="203040" progId="Equation.DSMT4">
                  <p:embed/>
                  <p:pic>
                    <p:nvPicPr>
                      <p:cNvPr id="331788"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5422900"/>
                        <a:ext cx="1111250" cy="5207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89" name="Object 13"/>
          <p:cNvGraphicFramePr>
            <a:graphicFrameLocks noChangeAspect="1"/>
          </p:cNvGraphicFramePr>
          <p:nvPr/>
        </p:nvGraphicFramePr>
        <p:xfrm>
          <a:off x="2517775" y="4516438"/>
          <a:ext cx="682625" cy="474662"/>
        </p:xfrm>
        <a:graphic>
          <a:graphicData uri="http://schemas.openxmlformats.org/presentationml/2006/ole">
            <mc:AlternateContent xmlns:mc="http://schemas.openxmlformats.org/markup-compatibility/2006">
              <mc:Choice xmlns:v="urn:schemas-microsoft-com:vml" Requires="v">
                <p:oleObj spid="_x0000_s221113" name="Equation" r:id="rId10" imgW="342720" imgH="203040" progId="Equation.DSMT4">
                  <p:embed/>
                </p:oleObj>
              </mc:Choice>
              <mc:Fallback>
                <p:oleObj name="Equation" r:id="rId10" imgW="342720" imgH="203040" progId="Equation.DSMT4">
                  <p:embed/>
                  <p:pic>
                    <p:nvPicPr>
                      <p:cNvPr id="331789"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7775" y="4516438"/>
                        <a:ext cx="682625"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0" name="Object 14"/>
          <p:cNvGraphicFramePr>
            <a:graphicFrameLocks noChangeAspect="1"/>
          </p:cNvGraphicFramePr>
          <p:nvPr/>
        </p:nvGraphicFramePr>
        <p:xfrm>
          <a:off x="3746500" y="4516438"/>
          <a:ext cx="658813" cy="474662"/>
        </p:xfrm>
        <a:graphic>
          <a:graphicData uri="http://schemas.openxmlformats.org/presentationml/2006/ole">
            <mc:AlternateContent xmlns:mc="http://schemas.openxmlformats.org/markup-compatibility/2006">
              <mc:Choice xmlns:v="urn:schemas-microsoft-com:vml" Requires="v">
                <p:oleObj spid="_x0000_s221114" name="Equation" r:id="rId12" imgW="330120" imgH="203040" progId="Equation.DSMT4">
                  <p:embed/>
                </p:oleObj>
              </mc:Choice>
              <mc:Fallback>
                <p:oleObj name="Equation" r:id="rId12" imgW="330120" imgH="203040" progId="Equation.DSMT4">
                  <p:embed/>
                  <p:pic>
                    <p:nvPicPr>
                      <p:cNvPr id="33179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46500" y="4516438"/>
                        <a:ext cx="658813"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1" name="Object 15"/>
          <p:cNvGraphicFramePr>
            <a:graphicFrameLocks noChangeAspect="1"/>
          </p:cNvGraphicFramePr>
          <p:nvPr/>
        </p:nvGraphicFramePr>
        <p:xfrm>
          <a:off x="5257800" y="4516438"/>
          <a:ext cx="657225" cy="474662"/>
        </p:xfrm>
        <a:graphic>
          <a:graphicData uri="http://schemas.openxmlformats.org/presentationml/2006/ole">
            <mc:AlternateContent xmlns:mc="http://schemas.openxmlformats.org/markup-compatibility/2006">
              <mc:Choice xmlns:v="urn:schemas-microsoft-com:vml" Requires="v">
                <p:oleObj spid="_x0000_s221115" name="Equation" r:id="rId14" imgW="330120" imgH="203040" progId="Equation.DSMT4">
                  <p:embed/>
                </p:oleObj>
              </mc:Choice>
              <mc:Fallback>
                <p:oleObj name="Equation" r:id="rId14" imgW="330120" imgH="203040" progId="Equation.DSMT4">
                  <p:embed/>
                  <p:pic>
                    <p:nvPicPr>
                      <p:cNvPr id="331791"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57800" y="4516438"/>
                        <a:ext cx="657225"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2" name="Object 16"/>
          <p:cNvGraphicFramePr>
            <a:graphicFrameLocks noChangeAspect="1"/>
          </p:cNvGraphicFramePr>
          <p:nvPr/>
        </p:nvGraphicFramePr>
        <p:xfrm>
          <a:off x="6781800" y="4516438"/>
          <a:ext cx="657225" cy="474662"/>
        </p:xfrm>
        <a:graphic>
          <a:graphicData uri="http://schemas.openxmlformats.org/presentationml/2006/ole">
            <mc:AlternateContent xmlns:mc="http://schemas.openxmlformats.org/markup-compatibility/2006">
              <mc:Choice xmlns:v="urn:schemas-microsoft-com:vml" Requires="v">
                <p:oleObj spid="_x0000_s221116" name="Equation" r:id="rId16" imgW="330120" imgH="203040" progId="Equation.DSMT4">
                  <p:embed/>
                </p:oleObj>
              </mc:Choice>
              <mc:Fallback>
                <p:oleObj name="Equation" r:id="rId16" imgW="330120" imgH="203040" progId="Equation.DSMT4">
                  <p:embed/>
                  <p:pic>
                    <p:nvPicPr>
                      <p:cNvPr id="331792"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81800" y="4516438"/>
                        <a:ext cx="657225"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31793" name="Text Box 17"/>
          <p:cNvSpPr txBox="1">
            <a:spLocks noChangeArrowheads="1"/>
          </p:cNvSpPr>
          <p:nvPr/>
        </p:nvSpPr>
        <p:spPr bwMode="auto">
          <a:xfrm>
            <a:off x="609600" y="4953000"/>
            <a:ext cx="56388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The total voltage change in the loop </a:t>
            </a:r>
            <a:r>
              <a:rPr lang="en-US" dirty="0" err="1">
                <a:solidFill>
                  <a:srgbClr val="CC00CC"/>
                </a:solidFill>
                <a:latin typeface="Monotype Corsiva" charset="0"/>
              </a:rPr>
              <a:t>ahdcba</a:t>
            </a:r>
            <a:r>
              <a:rPr lang="en-US" dirty="0">
                <a:solidFill>
                  <a:srgbClr val="CC00CC"/>
                </a:solidFill>
                <a:latin typeface="Arial Narrow" charset="0"/>
              </a:rPr>
              <a:t> is.</a:t>
            </a:r>
          </a:p>
        </p:txBody>
      </p:sp>
      <p:graphicFrame>
        <p:nvGraphicFramePr>
          <p:cNvPr id="331794" name="Object 18"/>
          <p:cNvGraphicFramePr>
            <a:graphicFrameLocks noChangeAspect="1"/>
          </p:cNvGraphicFramePr>
          <p:nvPr/>
        </p:nvGraphicFramePr>
        <p:xfrm>
          <a:off x="1374775" y="4516438"/>
          <a:ext cx="758825" cy="474662"/>
        </p:xfrm>
        <a:graphic>
          <a:graphicData uri="http://schemas.openxmlformats.org/presentationml/2006/ole">
            <mc:AlternateContent xmlns:mc="http://schemas.openxmlformats.org/markup-compatibility/2006">
              <mc:Choice xmlns:v="urn:schemas-microsoft-com:vml" Requires="v">
                <p:oleObj spid="_x0000_s221117" name="Equation" r:id="rId18" imgW="380880" imgH="203040" progId="Equation.DSMT4">
                  <p:embed/>
                </p:oleObj>
              </mc:Choice>
              <mc:Fallback>
                <p:oleObj name="Equation" r:id="rId18" imgW="380880" imgH="203040" progId="Equation.DSMT4">
                  <p:embed/>
                  <p:pic>
                    <p:nvPicPr>
                      <p:cNvPr id="331794" name="Object 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74775" y="4516438"/>
                        <a:ext cx="758825"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5" name="Object 19"/>
          <p:cNvGraphicFramePr>
            <a:graphicFrameLocks noChangeAspect="1"/>
          </p:cNvGraphicFramePr>
          <p:nvPr/>
        </p:nvGraphicFramePr>
        <p:xfrm>
          <a:off x="3200400" y="4560888"/>
          <a:ext cx="227013" cy="385762"/>
        </p:xfrm>
        <a:graphic>
          <a:graphicData uri="http://schemas.openxmlformats.org/presentationml/2006/ole">
            <mc:AlternateContent xmlns:mc="http://schemas.openxmlformats.org/markup-compatibility/2006">
              <mc:Choice xmlns:v="urn:schemas-microsoft-com:vml" Requires="v">
                <p:oleObj spid="_x0000_s221118" name="Equation" r:id="rId20" imgW="114120" imgH="164880" progId="Equation.DSMT4">
                  <p:embed/>
                </p:oleObj>
              </mc:Choice>
              <mc:Fallback>
                <p:oleObj name="Equation" r:id="rId20" imgW="114120" imgH="164880" progId="Equation.DSMT4">
                  <p:embed/>
                  <p:pic>
                    <p:nvPicPr>
                      <p:cNvPr id="331795" name="Object 1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00400" y="4560888"/>
                        <a:ext cx="227013" cy="3857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6" name="Object 20"/>
          <p:cNvGraphicFramePr>
            <a:graphicFrameLocks noChangeAspect="1"/>
          </p:cNvGraphicFramePr>
          <p:nvPr/>
        </p:nvGraphicFramePr>
        <p:xfrm>
          <a:off x="4421188" y="4560888"/>
          <a:ext cx="531812" cy="385762"/>
        </p:xfrm>
        <a:graphic>
          <a:graphicData uri="http://schemas.openxmlformats.org/presentationml/2006/ole">
            <mc:AlternateContent xmlns:mc="http://schemas.openxmlformats.org/markup-compatibility/2006">
              <mc:Choice xmlns:v="urn:schemas-microsoft-com:vml" Requires="v">
                <p:oleObj spid="_x0000_s221119" name="Equation" r:id="rId22" imgW="266400" imgH="164880" progId="Equation.DSMT4">
                  <p:embed/>
                </p:oleObj>
              </mc:Choice>
              <mc:Fallback>
                <p:oleObj name="Equation" r:id="rId22" imgW="266400" imgH="164880" progId="Equation.DSMT4">
                  <p:embed/>
                  <p:pic>
                    <p:nvPicPr>
                      <p:cNvPr id="331796" name="Object 2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21188" y="4560888"/>
                        <a:ext cx="531812" cy="3857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7" name="Object 21"/>
          <p:cNvGraphicFramePr>
            <a:graphicFrameLocks noChangeAspect="1"/>
          </p:cNvGraphicFramePr>
          <p:nvPr/>
        </p:nvGraphicFramePr>
        <p:xfrm>
          <a:off x="5945188" y="4516438"/>
          <a:ext cx="455612" cy="474662"/>
        </p:xfrm>
        <a:graphic>
          <a:graphicData uri="http://schemas.openxmlformats.org/presentationml/2006/ole">
            <mc:AlternateContent xmlns:mc="http://schemas.openxmlformats.org/markup-compatibility/2006">
              <mc:Choice xmlns:v="urn:schemas-microsoft-com:vml" Requires="v">
                <p:oleObj spid="_x0000_s221120" name="Equation" r:id="rId24" imgW="228600" imgH="203040" progId="Equation.DSMT4">
                  <p:embed/>
                </p:oleObj>
              </mc:Choice>
              <mc:Fallback>
                <p:oleObj name="Equation" r:id="rId24" imgW="228600" imgH="203040" progId="Equation.DSMT4">
                  <p:embed/>
                  <p:pic>
                    <p:nvPicPr>
                      <p:cNvPr id="331797" name="Object 2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945188" y="4516438"/>
                        <a:ext cx="455612"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8" name="Object 22"/>
          <p:cNvGraphicFramePr>
            <a:graphicFrameLocks noChangeAspect="1"/>
          </p:cNvGraphicFramePr>
          <p:nvPr/>
        </p:nvGraphicFramePr>
        <p:xfrm>
          <a:off x="7419975" y="4516438"/>
          <a:ext cx="733425" cy="474662"/>
        </p:xfrm>
        <a:graphic>
          <a:graphicData uri="http://schemas.openxmlformats.org/presentationml/2006/ole">
            <mc:AlternateContent xmlns:mc="http://schemas.openxmlformats.org/markup-compatibility/2006">
              <mc:Choice xmlns:v="urn:schemas-microsoft-com:vml" Requires="v">
                <p:oleObj spid="_x0000_s221121" name="Equation" r:id="rId26" imgW="368280" imgH="203040" progId="Equation.DSMT4">
                  <p:embed/>
                </p:oleObj>
              </mc:Choice>
              <mc:Fallback>
                <p:oleObj name="Equation" r:id="rId26" imgW="368280" imgH="203040" progId="Equation.DSMT4">
                  <p:embed/>
                  <p:pic>
                    <p:nvPicPr>
                      <p:cNvPr id="331798" name="Object 2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419975" y="4516438"/>
                        <a:ext cx="733425"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31799" name="Rectangle 23"/>
          <p:cNvSpPr>
            <a:spLocks noChangeArrowheads="1"/>
          </p:cNvSpPr>
          <p:nvPr/>
        </p:nvSpPr>
        <p:spPr bwMode="auto">
          <a:xfrm>
            <a:off x="6553200" y="0"/>
            <a:ext cx="2438400" cy="990600"/>
          </a:xfrm>
          <a:prstGeom prst="rect">
            <a:avLst/>
          </a:prstGeom>
          <a:noFill/>
          <a:ln w="19050">
            <a:solidFill>
              <a:srgbClr val="CC0000"/>
            </a:solidFill>
            <a:prstDash val="dash"/>
            <a:miter lim="800000"/>
            <a:headEnd/>
            <a:tailEnd/>
          </a:ln>
          <a:effectLst/>
        </p:spPr>
        <p:txBody>
          <a:bodyPr wrap="none" anchor="ctr">
            <a:prstTxWarp prst="textNoShape">
              <a:avLst/>
            </a:prstTxWarp>
            <a:spAutoFit/>
          </a:bodyPr>
          <a:lstStyle/>
          <a:p>
            <a:endParaRPr lang="en-US"/>
          </a:p>
        </p:txBody>
      </p:sp>
      <p:graphicFrame>
        <p:nvGraphicFramePr>
          <p:cNvPr id="331800" name="Object 24"/>
          <p:cNvGraphicFramePr>
            <a:graphicFrameLocks noChangeAspect="1"/>
          </p:cNvGraphicFramePr>
          <p:nvPr/>
        </p:nvGraphicFramePr>
        <p:xfrm>
          <a:off x="2336800" y="5378450"/>
          <a:ext cx="5664200" cy="585788"/>
        </p:xfrm>
        <a:graphic>
          <a:graphicData uri="http://schemas.openxmlformats.org/presentationml/2006/ole">
            <mc:AlternateContent xmlns:mc="http://schemas.openxmlformats.org/markup-compatibility/2006">
              <mc:Choice xmlns:v="urn:schemas-microsoft-com:vml" Requires="v">
                <p:oleObj spid="_x0000_s221122" name="Equation" r:id="rId28" imgW="2590800" imgH="228600" progId="Equation.DSMT4">
                  <p:embed/>
                </p:oleObj>
              </mc:Choice>
              <mc:Fallback>
                <p:oleObj name="Equation" r:id="rId28" imgW="2590800" imgH="228600" progId="Equation.DSMT4">
                  <p:embed/>
                  <p:pic>
                    <p:nvPicPr>
                      <p:cNvPr id="331800" name="Object 2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336800" y="5378450"/>
                        <a:ext cx="5664200" cy="5857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130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1779"/>
                                        </p:tgtEl>
                                        <p:attrNameLst>
                                          <p:attrName>style.visibility</p:attrName>
                                        </p:attrNameLst>
                                      </p:cBhvr>
                                      <p:to>
                                        <p:strVal val="visible"/>
                                      </p:to>
                                    </p:set>
                                    <p:animEffect transition="in" filter="wipe(left)">
                                      <p:cBhvr>
                                        <p:cTn id="7" dur="500"/>
                                        <p:tgtEl>
                                          <p:spTgt spid="33177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31787"/>
                                        </p:tgtEl>
                                        <p:attrNameLst>
                                          <p:attrName>style.visibility</p:attrName>
                                        </p:attrNameLst>
                                      </p:cBhvr>
                                      <p:to>
                                        <p:strVal val="visible"/>
                                      </p:to>
                                    </p:set>
                                    <p:anim calcmode="lin" valueType="num">
                                      <p:cBhvr>
                                        <p:cTn id="12" dur="500" fill="hold"/>
                                        <p:tgtEl>
                                          <p:spTgt spid="331787"/>
                                        </p:tgtEl>
                                        <p:attrNameLst>
                                          <p:attrName>ppt_w</p:attrName>
                                        </p:attrNameLst>
                                      </p:cBhvr>
                                      <p:tavLst>
                                        <p:tav tm="0">
                                          <p:val>
                                            <p:fltVal val="0"/>
                                          </p:val>
                                        </p:tav>
                                        <p:tav tm="100000">
                                          <p:val>
                                            <p:strVal val="#ppt_w"/>
                                          </p:val>
                                        </p:tav>
                                      </p:tavLst>
                                    </p:anim>
                                    <p:anim calcmode="lin" valueType="num">
                                      <p:cBhvr>
                                        <p:cTn id="13" dur="500" fill="hold"/>
                                        <p:tgtEl>
                                          <p:spTgt spid="331787"/>
                                        </p:tgtEl>
                                        <p:attrNameLst>
                                          <p:attrName>ppt_h</p:attrName>
                                        </p:attrNameLst>
                                      </p:cBhvr>
                                      <p:tavLst>
                                        <p:tav tm="0">
                                          <p:val>
                                            <p:fltVal val="0"/>
                                          </p:val>
                                        </p:tav>
                                        <p:tav tm="100000">
                                          <p:val>
                                            <p:strVal val="#ppt_h"/>
                                          </p:val>
                                        </p:tav>
                                      </p:tavLst>
                                    </p:anim>
                                    <p:animEffect transition="in" filter="fade">
                                      <p:cBhvr>
                                        <p:cTn id="14" dur="500"/>
                                        <p:tgtEl>
                                          <p:spTgt spid="33178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31780"/>
                                        </p:tgtEl>
                                        <p:attrNameLst>
                                          <p:attrName>style.visibility</p:attrName>
                                        </p:attrNameLst>
                                      </p:cBhvr>
                                      <p:to>
                                        <p:strVal val="visible"/>
                                      </p:to>
                                    </p:set>
                                    <p:animEffect transition="in" filter="wipe(left)">
                                      <p:cBhvr>
                                        <p:cTn id="19" dur="500"/>
                                        <p:tgtEl>
                                          <p:spTgt spid="33178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31783"/>
                                        </p:tgtEl>
                                        <p:attrNameLst>
                                          <p:attrName>style.visibility</p:attrName>
                                        </p:attrNameLst>
                                      </p:cBhvr>
                                      <p:to>
                                        <p:strVal val="visible"/>
                                      </p:to>
                                    </p:set>
                                    <p:animEffect transition="in" filter="wipe(left)">
                                      <p:cBhvr>
                                        <p:cTn id="24" dur="500"/>
                                        <p:tgtEl>
                                          <p:spTgt spid="33178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31784"/>
                                        </p:tgtEl>
                                        <p:attrNameLst>
                                          <p:attrName>style.visibility</p:attrName>
                                        </p:attrNameLst>
                                      </p:cBhvr>
                                      <p:to>
                                        <p:strVal val="visible"/>
                                      </p:to>
                                    </p:set>
                                    <p:animEffect transition="in" filter="wipe(left)">
                                      <p:cBhvr>
                                        <p:cTn id="29" dur="500"/>
                                        <p:tgtEl>
                                          <p:spTgt spid="33178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31782"/>
                                        </p:tgtEl>
                                        <p:attrNameLst>
                                          <p:attrName>style.visibility</p:attrName>
                                        </p:attrNameLst>
                                      </p:cBhvr>
                                      <p:to>
                                        <p:strVal val="visible"/>
                                      </p:to>
                                    </p:set>
                                    <p:animEffect transition="in" filter="wipe(left)">
                                      <p:cBhvr>
                                        <p:cTn id="34" dur="500"/>
                                        <p:tgtEl>
                                          <p:spTgt spid="33178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31781"/>
                                        </p:tgtEl>
                                        <p:attrNameLst>
                                          <p:attrName>style.visibility</p:attrName>
                                        </p:attrNameLst>
                                      </p:cBhvr>
                                      <p:to>
                                        <p:strVal val="visible"/>
                                      </p:to>
                                    </p:set>
                                    <p:animEffect transition="in" filter="wipe(left)">
                                      <p:cBhvr>
                                        <p:cTn id="39" dur="500"/>
                                        <p:tgtEl>
                                          <p:spTgt spid="33178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31785"/>
                                        </p:tgtEl>
                                        <p:attrNameLst>
                                          <p:attrName>style.visibility</p:attrName>
                                        </p:attrNameLst>
                                      </p:cBhvr>
                                      <p:to>
                                        <p:strVal val="visible"/>
                                      </p:to>
                                    </p:set>
                                    <p:animEffect transition="in" filter="wipe(left)">
                                      <p:cBhvr>
                                        <p:cTn id="44" dur="500"/>
                                        <p:tgtEl>
                                          <p:spTgt spid="331785"/>
                                        </p:tgtEl>
                                      </p:cBhvr>
                                    </p:animEffect>
                                  </p:childTnLst>
                                </p:cTn>
                              </p:par>
                            </p:childTnLst>
                          </p:cTn>
                        </p:par>
                        <p:par>
                          <p:cTn id="45" fill="hold">
                            <p:stCondLst>
                              <p:cond delay="900"/>
                            </p:stCondLst>
                            <p:childTnLst>
                              <p:par>
                                <p:cTn id="46" presetID="53" presetClass="entr" presetSubtype="0" fill="hold" grpId="0" nodeType="afterEffect">
                                  <p:stCondLst>
                                    <p:cond delay="0"/>
                                  </p:stCondLst>
                                  <p:childTnLst>
                                    <p:set>
                                      <p:cBhvr>
                                        <p:cTn id="47" dur="1" fill="hold">
                                          <p:stCondLst>
                                            <p:cond delay="0"/>
                                          </p:stCondLst>
                                        </p:cTn>
                                        <p:tgtEl>
                                          <p:spTgt spid="331799"/>
                                        </p:tgtEl>
                                        <p:attrNameLst>
                                          <p:attrName>style.visibility</p:attrName>
                                        </p:attrNameLst>
                                      </p:cBhvr>
                                      <p:to>
                                        <p:strVal val="visible"/>
                                      </p:to>
                                    </p:set>
                                    <p:anim calcmode="lin" valueType="num">
                                      <p:cBhvr>
                                        <p:cTn id="48" dur="500" fill="hold"/>
                                        <p:tgtEl>
                                          <p:spTgt spid="331799"/>
                                        </p:tgtEl>
                                        <p:attrNameLst>
                                          <p:attrName>ppt_w</p:attrName>
                                        </p:attrNameLst>
                                      </p:cBhvr>
                                      <p:tavLst>
                                        <p:tav tm="0">
                                          <p:val>
                                            <p:fltVal val="0"/>
                                          </p:val>
                                        </p:tav>
                                        <p:tav tm="100000">
                                          <p:val>
                                            <p:strVal val="#ppt_w"/>
                                          </p:val>
                                        </p:tav>
                                      </p:tavLst>
                                    </p:anim>
                                    <p:anim calcmode="lin" valueType="num">
                                      <p:cBhvr>
                                        <p:cTn id="49" dur="500" fill="hold"/>
                                        <p:tgtEl>
                                          <p:spTgt spid="331799"/>
                                        </p:tgtEl>
                                        <p:attrNameLst>
                                          <p:attrName>ppt_h</p:attrName>
                                        </p:attrNameLst>
                                      </p:cBhvr>
                                      <p:tavLst>
                                        <p:tav tm="0">
                                          <p:val>
                                            <p:fltVal val="0"/>
                                          </p:val>
                                        </p:tav>
                                        <p:tav tm="100000">
                                          <p:val>
                                            <p:strVal val="#ppt_h"/>
                                          </p:val>
                                        </p:tav>
                                      </p:tavLst>
                                    </p:anim>
                                    <p:animEffect transition="in" filter="fade">
                                      <p:cBhvr>
                                        <p:cTn id="50" dur="500"/>
                                        <p:tgtEl>
                                          <p:spTgt spid="33179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31786"/>
                                        </p:tgtEl>
                                        <p:attrNameLst>
                                          <p:attrName>style.visibility</p:attrName>
                                        </p:attrNameLst>
                                      </p:cBhvr>
                                      <p:to>
                                        <p:strVal val="visible"/>
                                      </p:to>
                                    </p:set>
                                    <p:animEffect transition="in" filter="wipe(left)">
                                      <p:cBhvr>
                                        <p:cTn id="55" dur="500"/>
                                        <p:tgtEl>
                                          <p:spTgt spid="33178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31794"/>
                                        </p:tgtEl>
                                        <p:attrNameLst>
                                          <p:attrName>style.visibility</p:attrName>
                                        </p:attrNameLst>
                                      </p:cBhvr>
                                      <p:to>
                                        <p:strVal val="visible"/>
                                      </p:to>
                                    </p:set>
                                    <p:animEffect transition="in" filter="wipe(left)">
                                      <p:cBhvr>
                                        <p:cTn id="60" dur="500"/>
                                        <p:tgtEl>
                                          <p:spTgt spid="33179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331789"/>
                                        </p:tgtEl>
                                        <p:attrNameLst>
                                          <p:attrName>style.visibility</p:attrName>
                                        </p:attrNameLst>
                                      </p:cBhvr>
                                      <p:to>
                                        <p:strVal val="visible"/>
                                      </p:to>
                                    </p:set>
                                    <p:animEffect transition="in" filter="wipe(left)">
                                      <p:cBhvr>
                                        <p:cTn id="65" dur="500"/>
                                        <p:tgtEl>
                                          <p:spTgt spid="33178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31795"/>
                                        </p:tgtEl>
                                        <p:attrNameLst>
                                          <p:attrName>style.visibility</p:attrName>
                                        </p:attrNameLst>
                                      </p:cBhvr>
                                      <p:to>
                                        <p:strVal val="visible"/>
                                      </p:to>
                                    </p:set>
                                    <p:animEffect transition="in" filter="wipe(left)">
                                      <p:cBhvr>
                                        <p:cTn id="70" dur="500"/>
                                        <p:tgtEl>
                                          <p:spTgt spid="33179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331790"/>
                                        </p:tgtEl>
                                        <p:attrNameLst>
                                          <p:attrName>style.visibility</p:attrName>
                                        </p:attrNameLst>
                                      </p:cBhvr>
                                      <p:to>
                                        <p:strVal val="visible"/>
                                      </p:to>
                                    </p:set>
                                    <p:animEffect transition="in" filter="wipe(left)">
                                      <p:cBhvr>
                                        <p:cTn id="75" dur="500"/>
                                        <p:tgtEl>
                                          <p:spTgt spid="331790"/>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331796"/>
                                        </p:tgtEl>
                                        <p:attrNameLst>
                                          <p:attrName>style.visibility</p:attrName>
                                        </p:attrNameLst>
                                      </p:cBhvr>
                                      <p:to>
                                        <p:strVal val="visible"/>
                                      </p:to>
                                    </p:set>
                                    <p:animEffect transition="in" filter="wipe(left)">
                                      <p:cBhvr>
                                        <p:cTn id="80" dur="500"/>
                                        <p:tgtEl>
                                          <p:spTgt spid="33179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331791"/>
                                        </p:tgtEl>
                                        <p:attrNameLst>
                                          <p:attrName>style.visibility</p:attrName>
                                        </p:attrNameLst>
                                      </p:cBhvr>
                                      <p:to>
                                        <p:strVal val="visible"/>
                                      </p:to>
                                    </p:set>
                                    <p:animEffect transition="in" filter="wipe(left)">
                                      <p:cBhvr>
                                        <p:cTn id="85" dur="500"/>
                                        <p:tgtEl>
                                          <p:spTgt spid="331791"/>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331797"/>
                                        </p:tgtEl>
                                        <p:attrNameLst>
                                          <p:attrName>style.visibility</p:attrName>
                                        </p:attrNameLst>
                                      </p:cBhvr>
                                      <p:to>
                                        <p:strVal val="visible"/>
                                      </p:to>
                                    </p:set>
                                    <p:animEffect transition="in" filter="wipe(left)">
                                      <p:cBhvr>
                                        <p:cTn id="90" dur="500"/>
                                        <p:tgtEl>
                                          <p:spTgt spid="331797"/>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331792"/>
                                        </p:tgtEl>
                                        <p:attrNameLst>
                                          <p:attrName>style.visibility</p:attrName>
                                        </p:attrNameLst>
                                      </p:cBhvr>
                                      <p:to>
                                        <p:strVal val="visible"/>
                                      </p:to>
                                    </p:set>
                                    <p:animEffect transition="in" filter="wipe(left)">
                                      <p:cBhvr>
                                        <p:cTn id="95" dur="500"/>
                                        <p:tgtEl>
                                          <p:spTgt spid="33179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331798"/>
                                        </p:tgtEl>
                                        <p:attrNameLst>
                                          <p:attrName>style.visibility</p:attrName>
                                        </p:attrNameLst>
                                      </p:cBhvr>
                                      <p:to>
                                        <p:strVal val="visible"/>
                                      </p:to>
                                    </p:set>
                                    <p:animEffect transition="in" filter="wipe(left)">
                                      <p:cBhvr>
                                        <p:cTn id="100" dur="500"/>
                                        <p:tgtEl>
                                          <p:spTgt spid="331798"/>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iterate type="wd">
                                    <p:tmPct val="10000"/>
                                  </p:iterate>
                                  <p:childTnLst>
                                    <p:set>
                                      <p:cBhvr>
                                        <p:cTn id="104" dur="1" fill="hold">
                                          <p:stCondLst>
                                            <p:cond delay="0"/>
                                          </p:stCondLst>
                                        </p:cTn>
                                        <p:tgtEl>
                                          <p:spTgt spid="331793"/>
                                        </p:tgtEl>
                                        <p:attrNameLst>
                                          <p:attrName>style.visibility</p:attrName>
                                        </p:attrNameLst>
                                      </p:cBhvr>
                                      <p:to>
                                        <p:strVal val="visible"/>
                                      </p:to>
                                    </p:set>
                                    <p:animEffect transition="in" filter="wipe(left)">
                                      <p:cBhvr>
                                        <p:cTn id="105" dur="500"/>
                                        <p:tgtEl>
                                          <p:spTgt spid="331793"/>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331788"/>
                                        </p:tgtEl>
                                        <p:attrNameLst>
                                          <p:attrName>style.visibility</p:attrName>
                                        </p:attrNameLst>
                                      </p:cBhvr>
                                      <p:to>
                                        <p:strVal val="visible"/>
                                      </p:to>
                                    </p:set>
                                    <p:animEffect transition="in" filter="wipe(left)">
                                      <p:cBhvr>
                                        <p:cTn id="110" dur="500"/>
                                        <p:tgtEl>
                                          <p:spTgt spid="331788"/>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childTnLst>
                                    <p:set>
                                      <p:cBhvr>
                                        <p:cTn id="114" dur="1" fill="hold">
                                          <p:stCondLst>
                                            <p:cond delay="0"/>
                                          </p:stCondLst>
                                        </p:cTn>
                                        <p:tgtEl>
                                          <p:spTgt spid="331800"/>
                                        </p:tgtEl>
                                        <p:attrNameLst>
                                          <p:attrName>style.visibility</p:attrName>
                                        </p:attrNameLst>
                                      </p:cBhvr>
                                      <p:to>
                                        <p:strVal val="visible"/>
                                      </p:to>
                                    </p:set>
                                    <p:animEffect transition="in" filter="wipe(left)">
                                      <p:cBhvr>
                                        <p:cTn id="115" dur="500"/>
                                        <p:tgtEl>
                                          <p:spTgt spid="331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p:bldP spid="331780" grpId="0"/>
      <p:bldP spid="331781" grpId="0"/>
      <p:bldP spid="331783" grpId="0"/>
      <p:bldP spid="331784" grpId="0"/>
      <p:bldP spid="331785" grpId="0"/>
      <p:bldP spid="331793" grpId="0"/>
      <p:bldP spid="33179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ate Placeholder 3"/>
          <p:cNvSpPr>
            <a:spLocks noGrp="1"/>
          </p:cNvSpPr>
          <p:nvPr>
            <p:ph type="dt" sz="half" idx="10"/>
          </p:nvPr>
        </p:nvSpPr>
        <p:spPr/>
        <p:txBody>
          <a:bodyPr/>
          <a:lstStyle/>
          <a:p>
            <a:r>
              <a:rPr lang="en-US"/>
              <a:t>Tuesday, June 25, 2019</a:t>
            </a:r>
          </a:p>
        </p:txBody>
      </p:sp>
      <p:sp>
        <p:nvSpPr>
          <p:cNvPr id="30" name="Footer Placeholder 4"/>
          <p:cNvSpPr>
            <a:spLocks noGrp="1"/>
          </p:cNvSpPr>
          <p:nvPr>
            <p:ph type="ftr" sz="quarter" idx="11"/>
          </p:nvPr>
        </p:nvSpPr>
        <p:spPr/>
        <p:txBody>
          <a:bodyPr/>
          <a:lstStyle/>
          <a:p>
            <a:r>
              <a:rPr lang="de-DE"/>
              <a:t>PHYS 1444-001, Summer 2019             Dr. Jaehoon Yu</a:t>
            </a:r>
            <a:endParaRPr lang="en-US"/>
          </a:p>
        </p:txBody>
      </p:sp>
      <p:sp>
        <p:nvSpPr>
          <p:cNvPr id="31" name="Slide Number Placeholder 5"/>
          <p:cNvSpPr>
            <a:spLocks noGrp="1"/>
          </p:cNvSpPr>
          <p:nvPr>
            <p:ph type="sldNum" sz="quarter" idx="12"/>
          </p:nvPr>
        </p:nvSpPr>
        <p:spPr/>
        <p:txBody>
          <a:bodyPr/>
          <a:lstStyle/>
          <a:p>
            <a:fld id="{2C8B7A97-ED37-414A-95F2-FD58C3A3D77F}" type="slidenum">
              <a:rPr lang="en-US"/>
              <a:pPr/>
              <a:t>9</a:t>
            </a:fld>
            <a:endParaRPr lang="en-US"/>
          </a:p>
        </p:txBody>
      </p:sp>
      <p:sp>
        <p:nvSpPr>
          <p:cNvPr id="332802" name="Rectangle 2"/>
          <p:cNvSpPr>
            <a:spLocks noGrp="1" noChangeArrowheads="1"/>
          </p:cNvSpPr>
          <p:nvPr>
            <p:ph type="title"/>
          </p:nvPr>
        </p:nvSpPr>
        <p:spPr>
          <a:xfrm>
            <a:off x="228600" y="-76200"/>
            <a:ext cx="8686800" cy="762000"/>
          </a:xfrm>
        </p:spPr>
        <p:txBody>
          <a:bodyPr/>
          <a:lstStyle/>
          <a:p>
            <a:r>
              <a:rPr lang="en-US" dirty="0"/>
              <a:t>Example 26 – 9, </a:t>
            </a:r>
            <a:r>
              <a:rPr lang="en-US" dirty="0" err="1"/>
              <a:t>cnt’d</a:t>
            </a:r>
            <a:endParaRPr lang="en-US" dirty="0"/>
          </a:p>
        </p:txBody>
      </p:sp>
      <p:sp>
        <p:nvSpPr>
          <p:cNvPr id="332803" name="Text Box 3"/>
          <p:cNvSpPr txBox="1">
            <a:spLocks noChangeArrowheads="1"/>
          </p:cNvSpPr>
          <p:nvPr/>
        </p:nvSpPr>
        <p:spPr bwMode="auto">
          <a:xfrm>
            <a:off x="304800" y="2895600"/>
            <a:ext cx="3962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So the three equations become</a:t>
            </a:r>
          </a:p>
        </p:txBody>
      </p:sp>
      <p:sp>
        <p:nvSpPr>
          <p:cNvPr id="332804" name="Text Box 4"/>
          <p:cNvSpPr txBox="1">
            <a:spLocks noChangeArrowheads="1"/>
          </p:cNvSpPr>
          <p:nvPr/>
        </p:nvSpPr>
        <p:spPr bwMode="auto">
          <a:xfrm>
            <a:off x="381000" y="838200"/>
            <a:ext cx="5715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Now the second rule on the other loop </a:t>
            </a:r>
            <a:r>
              <a:rPr lang="en-US">
                <a:solidFill>
                  <a:srgbClr val="CC00CC"/>
                </a:solidFill>
                <a:latin typeface="Monotype Corsiva" charset="0"/>
              </a:rPr>
              <a:t>agfedcba</a:t>
            </a:r>
            <a:r>
              <a:rPr lang="en-US">
                <a:solidFill>
                  <a:srgbClr val="CC00CC"/>
                </a:solidFill>
                <a:latin typeface="Arial Narrow" charset="0"/>
              </a:rPr>
              <a:t>.</a:t>
            </a:r>
          </a:p>
        </p:txBody>
      </p:sp>
      <p:graphicFrame>
        <p:nvGraphicFramePr>
          <p:cNvPr id="332805" name="Object 5"/>
          <p:cNvGraphicFramePr>
            <a:graphicFrameLocks noChangeAspect="1"/>
          </p:cNvGraphicFramePr>
          <p:nvPr/>
        </p:nvGraphicFramePr>
        <p:xfrm>
          <a:off x="4543425" y="1295400"/>
          <a:ext cx="714375" cy="495300"/>
        </p:xfrm>
        <a:graphic>
          <a:graphicData uri="http://schemas.openxmlformats.org/presentationml/2006/ole">
            <mc:AlternateContent xmlns:mc="http://schemas.openxmlformats.org/markup-compatibility/2006">
              <mc:Choice xmlns:v="urn:schemas-microsoft-com:vml" Requires="v">
                <p:oleObj spid="_x0000_s274869" name="Equation" r:id="rId3" imgW="342720" imgH="203040" progId="Equation.DSMT4">
                  <p:embed/>
                </p:oleObj>
              </mc:Choice>
              <mc:Fallback>
                <p:oleObj name="Equation" r:id="rId3" imgW="342720" imgH="203040" progId="Equation.DSMT4">
                  <p:embed/>
                  <p:pic>
                    <p:nvPicPr>
                      <p:cNvPr id="33280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425" y="1295400"/>
                        <a:ext cx="714375" cy="495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332806" name="Picture 6" descr="FG26_011"/>
          <p:cNvPicPr>
            <a:picLocks noChangeAspect="1" noChangeArrowheads="1"/>
          </p:cNvPicPr>
          <p:nvPr/>
        </p:nvPicPr>
        <p:blipFill>
          <a:blip r:embed="rId5"/>
          <a:srcRect/>
          <a:stretch>
            <a:fillRect/>
          </a:stretch>
        </p:blipFill>
        <p:spPr bwMode="auto">
          <a:xfrm>
            <a:off x="6629400" y="533400"/>
            <a:ext cx="2514600" cy="1828800"/>
          </a:xfrm>
          <a:prstGeom prst="rect">
            <a:avLst/>
          </a:prstGeom>
          <a:noFill/>
        </p:spPr>
      </p:pic>
      <p:graphicFrame>
        <p:nvGraphicFramePr>
          <p:cNvPr id="332807" name="Object 7"/>
          <p:cNvGraphicFramePr>
            <a:graphicFrameLocks noChangeAspect="1"/>
          </p:cNvGraphicFramePr>
          <p:nvPr/>
        </p:nvGraphicFramePr>
        <p:xfrm>
          <a:off x="5362575" y="2408237"/>
          <a:ext cx="1038225" cy="487363"/>
        </p:xfrm>
        <a:graphic>
          <a:graphicData uri="http://schemas.openxmlformats.org/presentationml/2006/ole">
            <mc:AlternateContent xmlns:mc="http://schemas.openxmlformats.org/markup-compatibility/2006">
              <mc:Choice xmlns:v="urn:schemas-microsoft-com:vml" Requires="v">
                <p:oleObj spid="_x0000_s274870" name="Equation" r:id="rId6" imgW="571320" imgH="228600" progId="Equation.DSMT4">
                  <p:embed/>
                </p:oleObj>
              </mc:Choice>
              <mc:Fallback>
                <p:oleObj name="Equation" r:id="rId6" imgW="571320" imgH="228600" progId="Equation.DSMT4">
                  <p:embed/>
                  <p:pic>
                    <p:nvPicPr>
                      <p:cNvPr id="332807"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2575" y="2408237"/>
                        <a:ext cx="1038225" cy="4873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08" name="Object 8"/>
          <p:cNvGraphicFramePr>
            <a:graphicFrameLocks noChangeAspect="1"/>
          </p:cNvGraphicFramePr>
          <p:nvPr/>
        </p:nvGraphicFramePr>
        <p:xfrm>
          <a:off x="304800" y="1257300"/>
          <a:ext cx="712788" cy="555625"/>
        </p:xfrm>
        <a:graphic>
          <a:graphicData uri="http://schemas.openxmlformats.org/presentationml/2006/ole">
            <mc:AlternateContent xmlns:mc="http://schemas.openxmlformats.org/markup-compatibility/2006">
              <mc:Choice xmlns:v="urn:schemas-microsoft-com:vml" Requires="v">
                <p:oleObj spid="_x0000_s274871" name="Equation" r:id="rId8" imgW="342720" imgH="228600" progId="Equation.DSMT4">
                  <p:embed/>
                </p:oleObj>
              </mc:Choice>
              <mc:Fallback>
                <p:oleObj name="Equation" r:id="rId8" imgW="342720" imgH="228600" progId="Equation.DSMT4">
                  <p:embed/>
                  <p:pic>
                    <p:nvPicPr>
                      <p:cNvPr id="332808"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1257300"/>
                        <a:ext cx="712788" cy="555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09" name="Object 9"/>
          <p:cNvGraphicFramePr>
            <a:graphicFrameLocks noChangeAspect="1"/>
          </p:cNvGraphicFramePr>
          <p:nvPr/>
        </p:nvGraphicFramePr>
        <p:xfrm>
          <a:off x="1546225" y="1257300"/>
          <a:ext cx="715963" cy="555625"/>
        </p:xfrm>
        <a:graphic>
          <a:graphicData uri="http://schemas.openxmlformats.org/presentationml/2006/ole">
            <mc:AlternateContent xmlns:mc="http://schemas.openxmlformats.org/markup-compatibility/2006">
              <mc:Choice xmlns:v="urn:schemas-microsoft-com:vml" Requires="v">
                <p:oleObj spid="_x0000_s274872" name="Equation" r:id="rId10" imgW="342720" imgH="228600" progId="Equation.DSMT4">
                  <p:embed/>
                </p:oleObj>
              </mc:Choice>
              <mc:Fallback>
                <p:oleObj name="Equation" r:id="rId10" imgW="342720" imgH="228600" progId="Equation.DSMT4">
                  <p:embed/>
                  <p:pic>
                    <p:nvPicPr>
                      <p:cNvPr id="332809"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6225" y="1257300"/>
                        <a:ext cx="715963" cy="555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10" name="Object 10"/>
          <p:cNvGraphicFramePr>
            <a:graphicFrameLocks noChangeAspect="1"/>
          </p:cNvGraphicFramePr>
          <p:nvPr/>
        </p:nvGraphicFramePr>
        <p:xfrm>
          <a:off x="2895600" y="1255713"/>
          <a:ext cx="685800" cy="558800"/>
        </p:xfrm>
        <a:graphic>
          <a:graphicData uri="http://schemas.openxmlformats.org/presentationml/2006/ole">
            <mc:AlternateContent xmlns:mc="http://schemas.openxmlformats.org/markup-compatibility/2006">
              <mc:Choice xmlns:v="urn:schemas-microsoft-com:vml" Requires="v">
                <p:oleObj spid="_x0000_s274873" name="Equation" r:id="rId12" imgW="330120" imgH="228600" progId="Equation.DSMT4">
                  <p:embed/>
                </p:oleObj>
              </mc:Choice>
              <mc:Fallback>
                <p:oleObj name="Equation" r:id="rId12" imgW="330120" imgH="228600" progId="Equation.DSMT4">
                  <p:embed/>
                  <p:pic>
                    <p:nvPicPr>
                      <p:cNvPr id="33281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95600" y="1255713"/>
                        <a:ext cx="685800" cy="5588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11" name="Object 11"/>
          <p:cNvGraphicFramePr>
            <a:graphicFrameLocks noChangeAspect="1"/>
          </p:cNvGraphicFramePr>
          <p:nvPr/>
        </p:nvGraphicFramePr>
        <p:xfrm>
          <a:off x="3581400" y="1885950"/>
          <a:ext cx="660400" cy="476250"/>
        </p:xfrm>
        <a:graphic>
          <a:graphicData uri="http://schemas.openxmlformats.org/presentationml/2006/ole">
            <mc:AlternateContent xmlns:mc="http://schemas.openxmlformats.org/markup-compatibility/2006">
              <mc:Choice xmlns:v="urn:schemas-microsoft-com:vml" Requires="v">
                <p:oleObj spid="_x0000_s274874" name="Equation" r:id="rId14" imgW="330120" imgH="203040" progId="Equation.DSMT4">
                  <p:embed/>
                </p:oleObj>
              </mc:Choice>
              <mc:Fallback>
                <p:oleObj name="Equation" r:id="rId14" imgW="330120" imgH="203040" progId="Equation.DSMT4">
                  <p:embed/>
                  <p:pic>
                    <p:nvPicPr>
                      <p:cNvPr id="332811"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81400" y="1885950"/>
                        <a:ext cx="660400" cy="4762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32812" name="Text Box 12"/>
          <p:cNvSpPr txBox="1">
            <a:spLocks noChangeArrowheads="1"/>
          </p:cNvSpPr>
          <p:nvPr/>
        </p:nvSpPr>
        <p:spPr bwMode="auto">
          <a:xfrm>
            <a:off x="228600" y="2362200"/>
            <a:ext cx="5638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total voltage change in loop </a:t>
            </a:r>
            <a:r>
              <a:rPr lang="en-US">
                <a:solidFill>
                  <a:srgbClr val="CC00CC"/>
                </a:solidFill>
                <a:latin typeface="Monotype Corsiva" charset="0"/>
              </a:rPr>
              <a:t>agfedcba</a:t>
            </a:r>
            <a:r>
              <a:rPr lang="en-US">
                <a:solidFill>
                  <a:srgbClr val="CC00CC"/>
                </a:solidFill>
                <a:latin typeface="Arial Narrow" charset="0"/>
              </a:rPr>
              <a:t> is.</a:t>
            </a:r>
          </a:p>
        </p:txBody>
      </p:sp>
      <p:graphicFrame>
        <p:nvGraphicFramePr>
          <p:cNvPr id="332813" name="Object 13"/>
          <p:cNvGraphicFramePr>
            <a:graphicFrameLocks noChangeAspect="1"/>
          </p:cNvGraphicFramePr>
          <p:nvPr/>
        </p:nvGraphicFramePr>
        <p:xfrm>
          <a:off x="1960563" y="1851025"/>
          <a:ext cx="706437" cy="511175"/>
        </p:xfrm>
        <a:graphic>
          <a:graphicData uri="http://schemas.openxmlformats.org/presentationml/2006/ole">
            <mc:AlternateContent xmlns:mc="http://schemas.openxmlformats.org/markup-compatibility/2006">
              <mc:Choice xmlns:v="urn:schemas-microsoft-com:vml" Requires="v">
                <p:oleObj spid="_x0000_s274875" name="Equation" r:id="rId16" imgW="330120" imgH="203040" progId="Equation.DSMT4">
                  <p:embed/>
                </p:oleObj>
              </mc:Choice>
              <mc:Fallback>
                <p:oleObj name="Equation" r:id="rId16" imgW="330120" imgH="203040" progId="Equation.DSMT4">
                  <p:embed/>
                  <p:pic>
                    <p:nvPicPr>
                      <p:cNvPr id="332813"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60563" y="1851025"/>
                        <a:ext cx="706437" cy="5111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14" name="Object 14"/>
          <p:cNvGraphicFramePr>
            <a:graphicFrameLocks noChangeAspect="1"/>
          </p:cNvGraphicFramePr>
          <p:nvPr/>
        </p:nvGraphicFramePr>
        <p:xfrm>
          <a:off x="469900" y="1866900"/>
          <a:ext cx="690563" cy="495300"/>
        </p:xfrm>
        <a:graphic>
          <a:graphicData uri="http://schemas.openxmlformats.org/presentationml/2006/ole">
            <mc:AlternateContent xmlns:mc="http://schemas.openxmlformats.org/markup-compatibility/2006">
              <mc:Choice xmlns:v="urn:schemas-microsoft-com:vml" Requires="v">
                <p:oleObj spid="_x0000_s274876" name="Equation" r:id="rId18" imgW="330120" imgH="203040" progId="Equation.DSMT4">
                  <p:embed/>
                </p:oleObj>
              </mc:Choice>
              <mc:Fallback>
                <p:oleObj name="Equation" r:id="rId18" imgW="330120" imgH="203040" progId="Equation.DSMT4">
                  <p:embed/>
                  <p:pic>
                    <p:nvPicPr>
                      <p:cNvPr id="332814" name="Object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9900" y="1866900"/>
                        <a:ext cx="690563" cy="495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15" name="Object 15"/>
          <p:cNvGraphicFramePr>
            <a:graphicFrameLocks noChangeAspect="1"/>
          </p:cNvGraphicFramePr>
          <p:nvPr/>
        </p:nvGraphicFramePr>
        <p:xfrm>
          <a:off x="4129088" y="2921000"/>
          <a:ext cx="1357312" cy="431800"/>
        </p:xfrm>
        <a:graphic>
          <a:graphicData uri="http://schemas.openxmlformats.org/presentationml/2006/ole">
            <mc:AlternateContent xmlns:mc="http://schemas.openxmlformats.org/markup-compatibility/2006">
              <mc:Choice xmlns:v="urn:schemas-microsoft-com:vml" Requires="v">
                <p:oleObj spid="_x0000_s274877" name="Equation" r:id="rId20" imgW="660240" imgH="203040" progId="Equation.DSMT4">
                  <p:embed/>
                </p:oleObj>
              </mc:Choice>
              <mc:Fallback>
                <p:oleObj name="Equation" r:id="rId20" imgW="660240" imgH="203040" progId="Equation.DSMT4">
                  <p:embed/>
                  <p:pic>
                    <p:nvPicPr>
                      <p:cNvPr id="332815" name="Object 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129088" y="2921000"/>
                        <a:ext cx="1357312" cy="4318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16" name="Object 16"/>
          <p:cNvGraphicFramePr>
            <a:graphicFrameLocks noChangeAspect="1"/>
          </p:cNvGraphicFramePr>
          <p:nvPr/>
        </p:nvGraphicFramePr>
        <p:xfrm>
          <a:off x="4102100" y="3352800"/>
          <a:ext cx="2298700" cy="473075"/>
        </p:xfrm>
        <a:graphic>
          <a:graphicData uri="http://schemas.openxmlformats.org/presentationml/2006/ole">
            <mc:AlternateContent xmlns:mc="http://schemas.openxmlformats.org/markup-compatibility/2006">
              <mc:Choice xmlns:v="urn:schemas-microsoft-com:vml" Requires="v">
                <p:oleObj spid="_x0000_s274878" name="Equation" r:id="rId22" imgW="1155600" imgH="203040" progId="Equation.DSMT4">
                  <p:embed/>
                </p:oleObj>
              </mc:Choice>
              <mc:Fallback>
                <p:oleObj name="Equation" r:id="rId22" imgW="1155600" imgH="203040" progId="Equation.DSMT4">
                  <p:embed/>
                  <p:pic>
                    <p:nvPicPr>
                      <p:cNvPr id="332816" name="Object 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02100" y="3352800"/>
                        <a:ext cx="2298700" cy="473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17" name="Object 17"/>
          <p:cNvGraphicFramePr>
            <a:graphicFrameLocks noChangeAspect="1"/>
          </p:cNvGraphicFramePr>
          <p:nvPr/>
        </p:nvGraphicFramePr>
        <p:xfrm>
          <a:off x="4103688" y="3810000"/>
          <a:ext cx="2239962" cy="433388"/>
        </p:xfrm>
        <a:graphic>
          <a:graphicData uri="http://schemas.openxmlformats.org/presentationml/2006/ole">
            <mc:AlternateContent xmlns:mc="http://schemas.openxmlformats.org/markup-compatibility/2006">
              <mc:Choice xmlns:v="urn:schemas-microsoft-com:vml" Requires="v">
                <p:oleObj spid="_x0000_s274879" name="Equation" r:id="rId24" imgW="1231560" imgH="203040" progId="Equation.DSMT4">
                  <p:embed/>
                </p:oleObj>
              </mc:Choice>
              <mc:Fallback>
                <p:oleObj name="Equation" r:id="rId24" imgW="1231560" imgH="203040" progId="Equation.DSMT4">
                  <p:embed/>
                  <p:pic>
                    <p:nvPicPr>
                      <p:cNvPr id="332817" name="Object 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103688" y="3810000"/>
                        <a:ext cx="2239962" cy="4333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32818" name="Text Box 18"/>
          <p:cNvSpPr txBox="1">
            <a:spLocks noChangeArrowheads="1"/>
          </p:cNvSpPr>
          <p:nvPr/>
        </p:nvSpPr>
        <p:spPr bwMode="auto">
          <a:xfrm>
            <a:off x="228600" y="4419600"/>
            <a:ext cx="86106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We can obtain the three current by solving  these equations for </a:t>
            </a:r>
            <a:r>
              <a:rPr lang="en-US" dirty="0">
                <a:solidFill>
                  <a:srgbClr val="CC00CC"/>
                </a:solidFill>
                <a:latin typeface="Monotype Corsiva" charset="0"/>
              </a:rPr>
              <a:t>I</a:t>
            </a:r>
            <a:r>
              <a:rPr lang="en-US" baseline="-25000" dirty="0">
                <a:solidFill>
                  <a:srgbClr val="CC00CC"/>
                </a:solidFill>
                <a:latin typeface="Monotype Corsiva" charset="0"/>
              </a:rPr>
              <a:t>1</a:t>
            </a:r>
            <a:r>
              <a:rPr lang="en-US" dirty="0">
                <a:solidFill>
                  <a:srgbClr val="CC00CC"/>
                </a:solidFill>
                <a:latin typeface="Monotype Corsiva" charset="0"/>
              </a:rPr>
              <a:t>, I</a:t>
            </a:r>
            <a:r>
              <a:rPr lang="en-US" baseline="-25000" dirty="0">
                <a:solidFill>
                  <a:srgbClr val="CC00CC"/>
                </a:solidFill>
                <a:latin typeface="Monotype Corsiva" charset="0"/>
              </a:rPr>
              <a:t>2</a:t>
            </a:r>
            <a:r>
              <a:rPr lang="en-US" dirty="0">
                <a:solidFill>
                  <a:srgbClr val="CC00CC"/>
                </a:solidFill>
                <a:latin typeface="Arial Narrow" charset="0"/>
              </a:rPr>
              <a:t> and </a:t>
            </a:r>
            <a:r>
              <a:rPr lang="en-US" dirty="0">
                <a:solidFill>
                  <a:srgbClr val="CC00CC"/>
                </a:solidFill>
                <a:latin typeface="Monotype Corsiva" charset="0"/>
              </a:rPr>
              <a:t>I</a:t>
            </a:r>
            <a:r>
              <a:rPr lang="en-US" baseline="-25000" dirty="0">
                <a:solidFill>
                  <a:srgbClr val="CC00CC"/>
                </a:solidFill>
                <a:latin typeface="Monotype Corsiva" charset="0"/>
              </a:rPr>
              <a:t>3</a:t>
            </a:r>
            <a:r>
              <a:rPr lang="en-US" dirty="0">
                <a:solidFill>
                  <a:srgbClr val="CC00CC"/>
                </a:solidFill>
                <a:latin typeface="Arial Narrow" charset="0"/>
              </a:rPr>
              <a:t>.</a:t>
            </a:r>
          </a:p>
        </p:txBody>
      </p:sp>
      <p:sp>
        <p:nvSpPr>
          <p:cNvPr id="332819" name="Rectangle 19"/>
          <p:cNvSpPr>
            <a:spLocks noChangeArrowheads="1"/>
          </p:cNvSpPr>
          <p:nvPr/>
        </p:nvSpPr>
        <p:spPr bwMode="auto">
          <a:xfrm>
            <a:off x="6553200" y="1219200"/>
            <a:ext cx="2590800" cy="1143000"/>
          </a:xfrm>
          <a:prstGeom prst="rect">
            <a:avLst/>
          </a:prstGeom>
          <a:noFill/>
          <a:ln w="19050">
            <a:solidFill>
              <a:srgbClr val="CC0000"/>
            </a:solidFill>
            <a:prstDash val="dash"/>
            <a:miter lim="800000"/>
            <a:headEnd/>
            <a:tailEnd/>
          </a:ln>
          <a:effectLst/>
        </p:spPr>
        <p:txBody>
          <a:bodyPr anchor="ctr">
            <a:prstTxWarp prst="textNoShape">
              <a:avLst/>
            </a:prstTxWarp>
            <a:spAutoFit/>
          </a:bodyPr>
          <a:lstStyle/>
          <a:p>
            <a:endParaRPr lang="en-US"/>
          </a:p>
        </p:txBody>
      </p:sp>
      <p:graphicFrame>
        <p:nvGraphicFramePr>
          <p:cNvPr id="332820" name="Object 20"/>
          <p:cNvGraphicFramePr>
            <a:graphicFrameLocks noChangeAspect="1"/>
          </p:cNvGraphicFramePr>
          <p:nvPr/>
        </p:nvGraphicFramePr>
        <p:xfrm>
          <a:off x="1057275" y="1295400"/>
          <a:ext cx="238125" cy="401638"/>
        </p:xfrm>
        <a:graphic>
          <a:graphicData uri="http://schemas.openxmlformats.org/presentationml/2006/ole">
            <mc:AlternateContent xmlns:mc="http://schemas.openxmlformats.org/markup-compatibility/2006">
              <mc:Choice xmlns:v="urn:schemas-microsoft-com:vml" Requires="v">
                <p:oleObj spid="_x0000_s274880" name="Equation" r:id="rId26" imgW="114120" imgH="164880" progId="Equation.DSMT4">
                  <p:embed/>
                </p:oleObj>
              </mc:Choice>
              <mc:Fallback>
                <p:oleObj name="Equation" r:id="rId26" imgW="114120" imgH="164880" progId="Equation.DSMT4">
                  <p:embed/>
                  <p:pic>
                    <p:nvPicPr>
                      <p:cNvPr id="332820" name="Object 2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57275" y="1295400"/>
                        <a:ext cx="238125" cy="401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1" name="Object 21"/>
          <p:cNvGraphicFramePr>
            <a:graphicFrameLocks noChangeAspect="1"/>
          </p:cNvGraphicFramePr>
          <p:nvPr/>
        </p:nvGraphicFramePr>
        <p:xfrm>
          <a:off x="2185988" y="1295400"/>
          <a:ext cx="557212" cy="401638"/>
        </p:xfrm>
        <a:graphic>
          <a:graphicData uri="http://schemas.openxmlformats.org/presentationml/2006/ole">
            <mc:AlternateContent xmlns:mc="http://schemas.openxmlformats.org/markup-compatibility/2006">
              <mc:Choice xmlns:v="urn:schemas-microsoft-com:vml" Requires="v">
                <p:oleObj spid="_x0000_s274881" name="Equation" r:id="rId28" imgW="266400" imgH="164880" progId="Equation.DSMT4">
                  <p:embed/>
                </p:oleObj>
              </mc:Choice>
              <mc:Fallback>
                <p:oleObj name="Equation" r:id="rId28" imgW="266400" imgH="164880" progId="Equation.DSMT4">
                  <p:embed/>
                  <p:pic>
                    <p:nvPicPr>
                      <p:cNvPr id="332821" name="Object 2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185988" y="1295400"/>
                        <a:ext cx="557212" cy="401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2" name="Object 22"/>
          <p:cNvGraphicFramePr>
            <a:graphicFrameLocks noChangeAspect="1"/>
          </p:cNvGraphicFramePr>
          <p:nvPr/>
        </p:nvGraphicFramePr>
        <p:xfrm>
          <a:off x="3578225" y="1225550"/>
          <a:ext cx="765175" cy="558800"/>
        </p:xfrm>
        <a:graphic>
          <a:graphicData uri="http://schemas.openxmlformats.org/presentationml/2006/ole">
            <mc:AlternateContent xmlns:mc="http://schemas.openxmlformats.org/markup-compatibility/2006">
              <mc:Choice xmlns:v="urn:schemas-microsoft-com:vml" Requires="v">
                <p:oleObj spid="_x0000_s274882" name="Equation" r:id="rId30" imgW="368300" imgH="228600" progId="Equation.DSMT4">
                  <p:embed/>
                </p:oleObj>
              </mc:Choice>
              <mc:Fallback>
                <p:oleObj name="Equation" r:id="rId30" imgW="368300" imgH="228600" progId="Equation.DSMT4">
                  <p:embed/>
                  <p:pic>
                    <p:nvPicPr>
                      <p:cNvPr id="332822" name="Object 2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578225" y="1225550"/>
                        <a:ext cx="765175" cy="5588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3" name="Object 23"/>
          <p:cNvGraphicFramePr>
            <a:graphicFrameLocks noChangeAspect="1"/>
          </p:cNvGraphicFramePr>
          <p:nvPr/>
        </p:nvGraphicFramePr>
        <p:xfrm>
          <a:off x="5211763" y="1265238"/>
          <a:ext cx="950912" cy="557212"/>
        </p:xfrm>
        <a:graphic>
          <a:graphicData uri="http://schemas.openxmlformats.org/presentationml/2006/ole">
            <mc:AlternateContent xmlns:mc="http://schemas.openxmlformats.org/markup-compatibility/2006">
              <mc:Choice xmlns:v="urn:schemas-microsoft-com:vml" Requires="v">
                <p:oleObj spid="_x0000_s274883" name="Equation" r:id="rId32" imgW="457200" imgH="228600" progId="Equation.DSMT4">
                  <p:embed/>
                </p:oleObj>
              </mc:Choice>
              <mc:Fallback>
                <p:oleObj name="Equation" r:id="rId32" imgW="457200" imgH="228600" progId="Equation.DSMT4">
                  <p:embed/>
                  <p:pic>
                    <p:nvPicPr>
                      <p:cNvPr id="332823" name="Object 2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211763" y="1265238"/>
                        <a:ext cx="950912" cy="5572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4" name="Object 24"/>
          <p:cNvGraphicFramePr>
            <a:graphicFrameLocks noChangeAspect="1"/>
          </p:cNvGraphicFramePr>
          <p:nvPr/>
        </p:nvGraphicFramePr>
        <p:xfrm>
          <a:off x="1120775" y="1905000"/>
          <a:ext cx="555625" cy="401638"/>
        </p:xfrm>
        <a:graphic>
          <a:graphicData uri="http://schemas.openxmlformats.org/presentationml/2006/ole">
            <mc:AlternateContent xmlns:mc="http://schemas.openxmlformats.org/markup-compatibility/2006">
              <mc:Choice xmlns:v="urn:schemas-microsoft-com:vml" Requires="v">
                <p:oleObj spid="_x0000_s274884" name="Equation" r:id="rId34" imgW="266400" imgH="164880" progId="Equation.DSMT4">
                  <p:embed/>
                </p:oleObj>
              </mc:Choice>
              <mc:Fallback>
                <p:oleObj name="Equation" r:id="rId34" imgW="266400" imgH="164880" progId="Equation.DSMT4">
                  <p:embed/>
                  <p:pic>
                    <p:nvPicPr>
                      <p:cNvPr id="332824" name="Object 24"/>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120775" y="1905000"/>
                        <a:ext cx="555625" cy="401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5" name="Object 25"/>
          <p:cNvGraphicFramePr>
            <a:graphicFrameLocks noChangeAspect="1"/>
          </p:cNvGraphicFramePr>
          <p:nvPr/>
        </p:nvGraphicFramePr>
        <p:xfrm>
          <a:off x="2667000" y="1828800"/>
          <a:ext cx="762000" cy="574675"/>
        </p:xfrm>
        <a:graphic>
          <a:graphicData uri="http://schemas.openxmlformats.org/presentationml/2006/ole">
            <mc:AlternateContent xmlns:mc="http://schemas.openxmlformats.org/markup-compatibility/2006">
              <mc:Choice xmlns:v="urn:schemas-microsoft-com:vml" Requires="v">
                <p:oleObj spid="_x0000_s274885" name="Equation" r:id="rId36" imgW="355600" imgH="228600" progId="Equation.DSMT4">
                  <p:embed/>
                </p:oleObj>
              </mc:Choice>
              <mc:Fallback>
                <p:oleObj name="Equation" r:id="rId36" imgW="355600" imgH="228600" progId="Equation.DSMT4">
                  <p:embed/>
                  <p:pic>
                    <p:nvPicPr>
                      <p:cNvPr id="332825" name="Object 25"/>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667000" y="1828800"/>
                        <a:ext cx="762000" cy="5746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6" name="Object 26"/>
          <p:cNvGraphicFramePr>
            <a:graphicFrameLocks noChangeAspect="1"/>
          </p:cNvGraphicFramePr>
          <p:nvPr/>
        </p:nvGraphicFramePr>
        <p:xfrm>
          <a:off x="4318000" y="1874838"/>
          <a:ext cx="863600" cy="536575"/>
        </p:xfrm>
        <a:graphic>
          <a:graphicData uri="http://schemas.openxmlformats.org/presentationml/2006/ole">
            <mc:AlternateContent xmlns:mc="http://schemas.openxmlformats.org/markup-compatibility/2006">
              <mc:Choice xmlns:v="urn:schemas-microsoft-com:vml" Requires="v">
                <p:oleObj spid="_x0000_s274886" name="Equation" r:id="rId38" imgW="431800" imgH="228600" progId="Equation.DSMT4">
                  <p:embed/>
                </p:oleObj>
              </mc:Choice>
              <mc:Fallback>
                <p:oleObj name="Equation" r:id="rId38" imgW="431800" imgH="228600" progId="Equation.DSMT4">
                  <p:embed/>
                  <p:pic>
                    <p:nvPicPr>
                      <p:cNvPr id="332826" name="Object 26"/>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318000" y="1874838"/>
                        <a:ext cx="863600" cy="536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7" name="Object 27"/>
          <p:cNvGraphicFramePr>
            <a:graphicFrameLocks noChangeAspect="1"/>
          </p:cNvGraphicFramePr>
          <p:nvPr/>
        </p:nvGraphicFramePr>
        <p:xfrm>
          <a:off x="6419850" y="2438400"/>
          <a:ext cx="2190750" cy="433388"/>
        </p:xfrm>
        <a:graphic>
          <a:graphicData uri="http://schemas.openxmlformats.org/presentationml/2006/ole">
            <mc:AlternateContent xmlns:mc="http://schemas.openxmlformats.org/markup-compatibility/2006">
              <mc:Choice xmlns:v="urn:schemas-microsoft-com:vml" Requires="v">
                <p:oleObj spid="_x0000_s274887" name="Equation" r:id="rId40" imgW="1206360" imgH="203040" progId="Equation.DSMT4">
                  <p:embed/>
                </p:oleObj>
              </mc:Choice>
              <mc:Fallback>
                <p:oleObj name="Equation" r:id="rId40" imgW="1206360" imgH="203040" progId="Equation.DSMT4">
                  <p:embed/>
                  <p:pic>
                    <p:nvPicPr>
                      <p:cNvPr id="332827" name="Object 27"/>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419850" y="2438400"/>
                        <a:ext cx="2190750" cy="4333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8" name="Object 28"/>
          <p:cNvGraphicFramePr>
            <a:graphicFrameLocks noChangeAspect="1"/>
          </p:cNvGraphicFramePr>
          <p:nvPr/>
        </p:nvGraphicFramePr>
        <p:xfrm>
          <a:off x="8707438" y="2466975"/>
          <a:ext cx="207962" cy="352425"/>
        </p:xfrm>
        <a:graphic>
          <a:graphicData uri="http://schemas.openxmlformats.org/presentationml/2006/ole">
            <mc:AlternateContent xmlns:mc="http://schemas.openxmlformats.org/markup-compatibility/2006">
              <mc:Choice xmlns:v="urn:schemas-microsoft-com:vml" Requires="v">
                <p:oleObj spid="_x0000_s274888" name="Equation" r:id="rId42" imgW="114120" imgH="164880" progId="Equation.DSMT4">
                  <p:embed/>
                </p:oleObj>
              </mc:Choice>
              <mc:Fallback>
                <p:oleObj name="Equation" r:id="rId42" imgW="114120" imgH="164880" progId="Equation.DSMT4">
                  <p:embed/>
                  <p:pic>
                    <p:nvPicPr>
                      <p:cNvPr id="332828" name="Object 28"/>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707438" y="2466975"/>
                        <a:ext cx="207962" cy="352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2" name="Text Box 18"/>
          <p:cNvSpPr txBox="1">
            <a:spLocks noChangeArrowheads="1"/>
          </p:cNvSpPr>
          <p:nvPr/>
        </p:nvSpPr>
        <p:spPr bwMode="auto">
          <a:xfrm>
            <a:off x="3124200" y="5029200"/>
            <a:ext cx="2590800" cy="457200"/>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CC"/>
                </a:solidFill>
                <a:latin typeface="Arial Narrow" charset="0"/>
              </a:rPr>
              <a:t>Do this yourselves!!</a:t>
            </a:r>
          </a:p>
        </p:txBody>
      </p:sp>
    </p:spTree>
    <p:extLst>
      <p:ext uri="{BB962C8B-B14F-4D97-AF65-F5344CB8AC3E}">
        <p14:creationId xmlns:p14="http://schemas.microsoft.com/office/powerpoint/2010/main" val="300845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2804"/>
                                        </p:tgtEl>
                                        <p:attrNameLst>
                                          <p:attrName>style.visibility</p:attrName>
                                        </p:attrNameLst>
                                      </p:cBhvr>
                                      <p:to>
                                        <p:strVal val="visible"/>
                                      </p:to>
                                    </p:set>
                                    <p:animEffect transition="in" filter="wipe(left)">
                                      <p:cBhvr>
                                        <p:cTn id="7" dur="500"/>
                                        <p:tgtEl>
                                          <p:spTgt spid="332804"/>
                                        </p:tgtEl>
                                      </p:cBhvr>
                                    </p:animEffect>
                                  </p:childTnLst>
                                </p:cTn>
                              </p:par>
                            </p:childTnLst>
                          </p:cTn>
                        </p:par>
                        <p:par>
                          <p:cTn id="8" fill="hold">
                            <p:stCondLst>
                              <p:cond delay="950"/>
                            </p:stCondLst>
                            <p:childTnLst>
                              <p:par>
                                <p:cTn id="9" presetID="53" presetClass="entr" presetSubtype="0" fill="hold" grpId="0" nodeType="afterEffect">
                                  <p:stCondLst>
                                    <p:cond delay="0"/>
                                  </p:stCondLst>
                                  <p:childTnLst>
                                    <p:set>
                                      <p:cBhvr>
                                        <p:cTn id="10" dur="1" fill="hold">
                                          <p:stCondLst>
                                            <p:cond delay="0"/>
                                          </p:stCondLst>
                                        </p:cTn>
                                        <p:tgtEl>
                                          <p:spTgt spid="332819"/>
                                        </p:tgtEl>
                                        <p:attrNameLst>
                                          <p:attrName>style.visibility</p:attrName>
                                        </p:attrNameLst>
                                      </p:cBhvr>
                                      <p:to>
                                        <p:strVal val="visible"/>
                                      </p:to>
                                    </p:set>
                                    <p:anim calcmode="lin" valueType="num">
                                      <p:cBhvr>
                                        <p:cTn id="11" dur="500" fill="hold"/>
                                        <p:tgtEl>
                                          <p:spTgt spid="332819"/>
                                        </p:tgtEl>
                                        <p:attrNameLst>
                                          <p:attrName>ppt_w</p:attrName>
                                        </p:attrNameLst>
                                      </p:cBhvr>
                                      <p:tavLst>
                                        <p:tav tm="0">
                                          <p:val>
                                            <p:fltVal val="0"/>
                                          </p:val>
                                        </p:tav>
                                        <p:tav tm="100000">
                                          <p:val>
                                            <p:strVal val="#ppt_w"/>
                                          </p:val>
                                        </p:tav>
                                      </p:tavLst>
                                    </p:anim>
                                    <p:anim calcmode="lin" valueType="num">
                                      <p:cBhvr>
                                        <p:cTn id="12" dur="500" fill="hold"/>
                                        <p:tgtEl>
                                          <p:spTgt spid="332819"/>
                                        </p:tgtEl>
                                        <p:attrNameLst>
                                          <p:attrName>ppt_h</p:attrName>
                                        </p:attrNameLst>
                                      </p:cBhvr>
                                      <p:tavLst>
                                        <p:tav tm="0">
                                          <p:val>
                                            <p:fltVal val="0"/>
                                          </p:val>
                                        </p:tav>
                                        <p:tav tm="100000">
                                          <p:val>
                                            <p:strVal val="#ppt_h"/>
                                          </p:val>
                                        </p:tav>
                                      </p:tavLst>
                                    </p:anim>
                                    <p:animEffect transition="in" filter="fade">
                                      <p:cBhvr>
                                        <p:cTn id="13" dur="500"/>
                                        <p:tgtEl>
                                          <p:spTgt spid="3328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32808"/>
                                        </p:tgtEl>
                                        <p:attrNameLst>
                                          <p:attrName>style.visibility</p:attrName>
                                        </p:attrNameLst>
                                      </p:cBhvr>
                                      <p:to>
                                        <p:strVal val="visible"/>
                                      </p:to>
                                    </p:set>
                                    <p:animEffect transition="in" filter="wipe(left)">
                                      <p:cBhvr>
                                        <p:cTn id="18" dur="500"/>
                                        <p:tgtEl>
                                          <p:spTgt spid="33280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32820"/>
                                        </p:tgtEl>
                                        <p:attrNameLst>
                                          <p:attrName>style.visibility</p:attrName>
                                        </p:attrNameLst>
                                      </p:cBhvr>
                                      <p:to>
                                        <p:strVal val="visible"/>
                                      </p:to>
                                    </p:set>
                                    <p:animEffect transition="in" filter="wipe(left)">
                                      <p:cBhvr>
                                        <p:cTn id="23" dur="500"/>
                                        <p:tgtEl>
                                          <p:spTgt spid="3328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32809"/>
                                        </p:tgtEl>
                                        <p:attrNameLst>
                                          <p:attrName>style.visibility</p:attrName>
                                        </p:attrNameLst>
                                      </p:cBhvr>
                                      <p:to>
                                        <p:strVal val="visible"/>
                                      </p:to>
                                    </p:set>
                                    <p:animEffect transition="in" filter="wipe(left)">
                                      <p:cBhvr>
                                        <p:cTn id="28" dur="500"/>
                                        <p:tgtEl>
                                          <p:spTgt spid="33280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32821"/>
                                        </p:tgtEl>
                                        <p:attrNameLst>
                                          <p:attrName>style.visibility</p:attrName>
                                        </p:attrNameLst>
                                      </p:cBhvr>
                                      <p:to>
                                        <p:strVal val="visible"/>
                                      </p:to>
                                    </p:set>
                                    <p:animEffect transition="in" filter="wipe(left)">
                                      <p:cBhvr>
                                        <p:cTn id="33" dur="500"/>
                                        <p:tgtEl>
                                          <p:spTgt spid="3328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32810"/>
                                        </p:tgtEl>
                                        <p:attrNameLst>
                                          <p:attrName>style.visibility</p:attrName>
                                        </p:attrNameLst>
                                      </p:cBhvr>
                                      <p:to>
                                        <p:strVal val="visible"/>
                                      </p:to>
                                    </p:set>
                                    <p:animEffect transition="in" filter="wipe(left)">
                                      <p:cBhvr>
                                        <p:cTn id="38" dur="500"/>
                                        <p:tgtEl>
                                          <p:spTgt spid="3328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32822"/>
                                        </p:tgtEl>
                                        <p:attrNameLst>
                                          <p:attrName>style.visibility</p:attrName>
                                        </p:attrNameLst>
                                      </p:cBhvr>
                                      <p:to>
                                        <p:strVal val="visible"/>
                                      </p:to>
                                    </p:set>
                                    <p:animEffect transition="in" filter="wipe(left)">
                                      <p:cBhvr>
                                        <p:cTn id="43" dur="500"/>
                                        <p:tgtEl>
                                          <p:spTgt spid="33282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32805"/>
                                        </p:tgtEl>
                                        <p:attrNameLst>
                                          <p:attrName>style.visibility</p:attrName>
                                        </p:attrNameLst>
                                      </p:cBhvr>
                                      <p:to>
                                        <p:strVal val="visible"/>
                                      </p:to>
                                    </p:set>
                                    <p:animEffect transition="in" filter="wipe(left)">
                                      <p:cBhvr>
                                        <p:cTn id="48" dur="500"/>
                                        <p:tgtEl>
                                          <p:spTgt spid="33280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32823"/>
                                        </p:tgtEl>
                                        <p:attrNameLst>
                                          <p:attrName>style.visibility</p:attrName>
                                        </p:attrNameLst>
                                      </p:cBhvr>
                                      <p:to>
                                        <p:strVal val="visible"/>
                                      </p:to>
                                    </p:set>
                                    <p:animEffect transition="in" filter="wipe(left)">
                                      <p:cBhvr>
                                        <p:cTn id="53" dur="500"/>
                                        <p:tgtEl>
                                          <p:spTgt spid="33282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32814"/>
                                        </p:tgtEl>
                                        <p:attrNameLst>
                                          <p:attrName>style.visibility</p:attrName>
                                        </p:attrNameLst>
                                      </p:cBhvr>
                                      <p:to>
                                        <p:strVal val="visible"/>
                                      </p:to>
                                    </p:set>
                                    <p:animEffect transition="in" filter="wipe(left)">
                                      <p:cBhvr>
                                        <p:cTn id="58" dur="500"/>
                                        <p:tgtEl>
                                          <p:spTgt spid="33281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332824"/>
                                        </p:tgtEl>
                                        <p:attrNameLst>
                                          <p:attrName>style.visibility</p:attrName>
                                        </p:attrNameLst>
                                      </p:cBhvr>
                                      <p:to>
                                        <p:strVal val="visible"/>
                                      </p:to>
                                    </p:set>
                                    <p:animEffect transition="in" filter="wipe(left)">
                                      <p:cBhvr>
                                        <p:cTn id="63" dur="500"/>
                                        <p:tgtEl>
                                          <p:spTgt spid="33282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32813"/>
                                        </p:tgtEl>
                                        <p:attrNameLst>
                                          <p:attrName>style.visibility</p:attrName>
                                        </p:attrNameLst>
                                      </p:cBhvr>
                                      <p:to>
                                        <p:strVal val="visible"/>
                                      </p:to>
                                    </p:set>
                                    <p:animEffect transition="in" filter="wipe(left)">
                                      <p:cBhvr>
                                        <p:cTn id="68" dur="500"/>
                                        <p:tgtEl>
                                          <p:spTgt spid="33281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332825"/>
                                        </p:tgtEl>
                                        <p:attrNameLst>
                                          <p:attrName>style.visibility</p:attrName>
                                        </p:attrNameLst>
                                      </p:cBhvr>
                                      <p:to>
                                        <p:strVal val="visible"/>
                                      </p:to>
                                    </p:set>
                                    <p:animEffect transition="in" filter="wipe(left)">
                                      <p:cBhvr>
                                        <p:cTn id="73" dur="500"/>
                                        <p:tgtEl>
                                          <p:spTgt spid="33282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332811"/>
                                        </p:tgtEl>
                                        <p:attrNameLst>
                                          <p:attrName>style.visibility</p:attrName>
                                        </p:attrNameLst>
                                      </p:cBhvr>
                                      <p:to>
                                        <p:strVal val="visible"/>
                                      </p:to>
                                    </p:set>
                                    <p:animEffect transition="in" filter="wipe(left)">
                                      <p:cBhvr>
                                        <p:cTn id="78" dur="500"/>
                                        <p:tgtEl>
                                          <p:spTgt spid="33281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332826"/>
                                        </p:tgtEl>
                                        <p:attrNameLst>
                                          <p:attrName>style.visibility</p:attrName>
                                        </p:attrNameLst>
                                      </p:cBhvr>
                                      <p:to>
                                        <p:strVal val="visible"/>
                                      </p:to>
                                    </p:set>
                                    <p:animEffect transition="in" filter="wipe(left)">
                                      <p:cBhvr>
                                        <p:cTn id="83" dur="500"/>
                                        <p:tgtEl>
                                          <p:spTgt spid="33282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332812"/>
                                        </p:tgtEl>
                                        <p:attrNameLst>
                                          <p:attrName>style.visibility</p:attrName>
                                        </p:attrNameLst>
                                      </p:cBhvr>
                                      <p:to>
                                        <p:strVal val="visible"/>
                                      </p:to>
                                    </p:set>
                                    <p:animEffect transition="in" filter="wipe(left)">
                                      <p:cBhvr>
                                        <p:cTn id="88" dur="500"/>
                                        <p:tgtEl>
                                          <p:spTgt spid="33281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332807"/>
                                        </p:tgtEl>
                                        <p:attrNameLst>
                                          <p:attrName>style.visibility</p:attrName>
                                        </p:attrNameLst>
                                      </p:cBhvr>
                                      <p:to>
                                        <p:strVal val="visible"/>
                                      </p:to>
                                    </p:set>
                                    <p:animEffect transition="in" filter="wipe(left)">
                                      <p:cBhvr>
                                        <p:cTn id="93" dur="500"/>
                                        <p:tgtEl>
                                          <p:spTgt spid="33280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332827"/>
                                        </p:tgtEl>
                                        <p:attrNameLst>
                                          <p:attrName>style.visibility</p:attrName>
                                        </p:attrNameLst>
                                      </p:cBhvr>
                                      <p:to>
                                        <p:strVal val="visible"/>
                                      </p:to>
                                    </p:set>
                                    <p:animEffect transition="in" filter="wipe(left)">
                                      <p:cBhvr>
                                        <p:cTn id="98" dur="500"/>
                                        <p:tgtEl>
                                          <p:spTgt spid="332827"/>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332828"/>
                                        </p:tgtEl>
                                        <p:attrNameLst>
                                          <p:attrName>style.visibility</p:attrName>
                                        </p:attrNameLst>
                                      </p:cBhvr>
                                      <p:to>
                                        <p:strVal val="visible"/>
                                      </p:to>
                                    </p:set>
                                    <p:animEffect transition="in" filter="wipe(left)">
                                      <p:cBhvr>
                                        <p:cTn id="103" dur="500"/>
                                        <p:tgtEl>
                                          <p:spTgt spid="332828"/>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iterate type="wd">
                                    <p:tmPct val="10000"/>
                                  </p:iterate>
                                  <p:childTnLst>
                                    <p:set>
                                      <p:cBhvr>
                                        <p:cTn id="107" dur="1" fill="hold">
                                          <p:stCondLst>
                                            <p:cond delay="0"/>
                                          </p:stCondLst>
                                        </p:cTn>
                                        <p:tgtEl>
                                          <p:spTgt spid="332803"/>
                                        </p:tgtEl>
                                        <p:attrNameLst>
                                          <p:attrName>style.visibility</p:attrName>
                                        </p:attrNameLst>
                                      </p:cBhvr>
                                      <p:to>
                                        <p:strVal val="visible"/>
                                      </p:to>
                                    </p:set>
                                    <p:animEffect transition="in" filter="wipe(left)">
                                      <p:cBhvr>
                                        <p:cTn id="108" dur="500"/>
                                        <p:tgtEl>
                                          <p:spTgt spid="332803"/>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332815"/>
                                        </p:tgtEl>
                                        <p:attrNameLst>
                                          <p:attrName>style.visibility</p:attrName>
                                        </p:attrNameLst>
                                      </p:cBhvr>
                                      <p:to>
                                        <p:strVal val="visible"/>
                                      </p:to>
                                    </p:set>
                                    <p:animEffect transition="in" filter="wipe(left)">
                                      <p:cBhvr>
                                        <p:cTn id="113" dur="500"/>
                                        <p:tgtEl>
                                          <p:spTgt spid="332815"/>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332816"/>
                                        </p:tgtEl>
                                        <p:attrNameLst>
                                          <p:attrName>style.visibility</p:attrName>
                                        </p:attrNameLst>
                                      </p:cBhvr>
                                      <p:to>
                                        <p:strVal val="visible"/>
                                      </p:to>
                                    </p:set>
                                    <p:animEffect transition="in" filter="wipe(left)">
                                      <p:cBhvr>
                                        <p:cTn id="118" dur="500"/>
                                        <p:tgtEl>
                                          <p:spTgt spid="332816"/>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332817"/>
                                        </p:tgtEl>
                                        <p:attrNameLst>
                                          <p:attrName>style.visibility</p:attrName>
                                        </p:attrNameLst>
                                      </p:cBhvr>
                                      <p:to>
                                        <p:strVal val="visible"/>
                                      </p:to>
                                    </p:set>
                                    <p:animEffect transition="in" filter="wipe(left)">
                                      <p:cBhvr>
                                        <p:cTn id="123" dur="500"/>
                                        <p:tgtEl>
                                          <p:spTgt spid="332817"/>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iterate type="wd">
                                    <p:tmPct val="10000"/>
                                  </p:iterate>
                                  <p:childTnLst>
                                    <p:set>
                                      <p:cBhvr>
                                        <p:cTn id="127" dur="1" fill="hold">
                                          <p:stCondLst>
                                            <p:cond delay="0"/>
                                          </p:stCondLst>
                                        </p:cTn>
                                        <p:tgtEl>
                                          <p:spTgt spid="332818"/>
                                        </p:tgtEl>
                                        <p:attrNameLst>
                                          <p:attrName>style.visibility</p:attrName>
                                        </p:attrNameLst>
                                      </p:cBhvr>
                                      <p:to>
                                        <p:strVal val="visible"/>
                                      </p:to>
                                    </p:set>
                                    <p:animEffect transition="in" filter="wipe(left)">
                                      <p:cBhvr>
                                        <p:cTn id="128" dur="500"/>
                                        <p:tgtEl>
                                          <p:spTgt spid="332818"/>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iterate type="wd">
                                    <p:tmPct val="10000"/>
                                  </p:iterate>
                                  <p:childTnLst>
                                    <p:set>
                                      <p:cBhvr>
                                        <p:cTn id="132" dur="1" fill="hold">
                                          <p:stCondLst>
                                            <p:cond delay="0"/>
                                          </p:stCondLst>
                                        </p:cTn>
                                        <p:tgtEl>
                                          <p:spTgt spid="32"/>
                                        </p:tgtEl>
                                        <p:attrNameLst>
                                          <p:attrName>style.visibility</p:attrName>
                                        </p:attrNameLst>
                                      </p:cBhvr>
                                      <p:to>
                                        <p:strVal val="visible"/>
                                      </p:to>
                                    </p:set>
                                    <p:animEffect transition="in" filter="wipe(left)">
                                      <p:cBhvr>
                                        <p:cTn id="1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p:bldP spid="332804" grpId="0"/>
      <p:bldP spid="332812" grpId="0"/>
      <p:bldP spid="332818" grpId="0"/>
      <p:bldP spid="332819" grpId="0" animBg="1"/>
      <p:bldP spid="32" grpId="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26649</TotalTime>
  <Words>3358</Words>
  <Application>Microsoft Macintosh PowerPoint</Application>
  <PresentationFormat>On-screen Show (4:3)</PresentationFormat>
  <Paragraphs>335</Paragraphs>
  <Slides>26</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 Narrow</vt:lpstr>
      <vt:lpstr>Edwardian Script ITC</vt:lpstr>
      <vt:lpstr>Monotype Corsiva</vt:lpstr>
      <vt:lpstr>Symbol</vt:lpstr>
      <vt:lpstr>Times New Roman</vt:lpstr>
      <vt:lpstr>phys1443-spring02</vt:lpstr>
      <vt:lpstr>Equation</vt:lpstr>
      <vt:lpstr>PHYS 1444 – Section 001 Lecture #13</vt:lpstr>
      <vt:lpstr>Announcements</vt:lpstr>
      <vt:lpstr>Reminder: Special Project #4</vt:lpstr>
      <vt:lpstr>PowerPoint Presentation</vt:lpstr>
      <vt:lpstr> Kirchhoff’s Rules – the 1st Rule</vt:lpstr>
      <vt:lpstr> Kirchhoff’s Rules – the 2nd Rule</vt:lpstr>
      <vt:lpstr> Using Kirchhoff’s Rules</vt:lpstr>
      <vt:lpstr>Example 26 – 9</vt:lpstr>
      <vt:lpstr>Example 26 – 9, cnt’d</vt:lpstr>
      <vt:lpstr> EMFs in Series and Parallel: Charging a Battery</vt:lpstr>
      <vt:lpstr> RC Circuits</vt:lpstr>
      <vt:lpstr> RC Circuits</vt:lpstr>
      <vt:lpstr> Analysis of RC Circuits</vt:lpstr>
      <vt:lpstr>Example 26 – 12 </vt:lpstr>
      <vt:lpstr> Discharging RC Circuits</vt:lpstr>
      <vt:lpstr> Discharging RC Circuits</vt:lpstr>
      <vt:lpstr>Example 26 – 13 </vt:lpstr>
      <vt:lpstr> Application of RC Circuits</vt:lpstr>
      <vt:lpstr> Magnetism</vt:lpstr>
      <vt:lpstr> Magnetism</vt:lpstr>
      <vt:lpstr> Magnetic Field</vt:lpstr>
      <vt:lpstr> Earth’s Magnetic Field</vt:lpstr>
      <vt:lpstr> Electric Current and Magnetism</vt:lpstr>
      <vt:lpstr> Directions in a Circular Wire?</vt:lpstr>
      <vt:lpstr> Magnetic Forces on Electric Current</vt:lpstr>
      <vt:lpstr> Magnetic Forces on Electric Current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706</cp:revision>
  <cp:lastPrinted>2019-06-16T21:51:58Z</cp:lastPrinted>
  <dcterms:created xsi:type="dcterms:W3CDTF">2012-01-19T04:21:20Z</dcterms:created>
  <dcterms:modified xsi:type="dcterms:W3CDTF">2019-06-25T17:55:32Z</dcterms:modified>
</cp:coreProperties>
</file>