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536" r:id="rId2"/>
    <p:sldId id="590" r:id="rId3"/>
    <p:sldId id="745" r:id="rId4"/>
    <p:sldId id="747" r:id="rId5"/>
    <p:sldId id="725" r:id="rId6"/>
    <p:sldId id="726" r:id="rId7"/>
    <p:sldId id="728" r:id="rId8"/>
    <p:sldId id="729" r:id="rId9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99FFCC"/>
    <a:srgbClr val="FFFFCC"/>
    <a:srgbClr val="CC6600"/>
    <a:srgbClr val="CC00CC"/>
    <a:srgbClr val="003300"/>
    <a:srgbClr val="6600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4"/>
    <p:restoredTop sz="96327"/>
  </p:normalViewPr>
  <p:slideViewPr>
    <p:cSldViewPr>
      <p:cViewPr varScale="1">
        <p:scale>
          <a:sx n="128" d="100"/>
          <a:sy n="128" d="100"/>
        </p:scale>
        <p:origin x="75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3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wmf"/><Relationship Id="rId2" Type="http://schemas.openxmlformats.org/officeDocument/2006/relationships/image" Target="../media/image20.png"/><Relationship Id="rId1" Type="http://schemas.openxmlformats.org/officeDocument/2006/relationships/image" Target="../media/image19.wmf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017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5104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053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236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June 26,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June 26,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June 26,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June 26,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June 26,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June 26,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June 26,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June 26,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June 26,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June 26,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June 26,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June 26,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Wednesday, June 26, 2019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kf/7w56wv9j72sbd7w75hl0rb200000gn/T/com.microsoft.Powerpoint/converted_emf.em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7.wmf"/><Relationship Id="rId18" Type="http://schemas.openxmlformats.org/officeDocument/2006/relationships/oleObject" Target="../embeddings/oleObject13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7.bin"/><Relationship Id="rId12" Type="http://schemas.openxmlformats.org/officeDocument/2006/relationships/oleObject" Target="../embeddings/oleObject10.bin"/><Relationship Id="rId1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2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9.bin"/><Relationship Id="rId19" Type="http://schemas.openxmlformats.org/officeDocument/2006/relationships/image" Target="../media/image10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15.wmf"/><Relationship Id="rId3" Type="http://schemas.openxmlformats.org/officeDocument/2006/relationships/image" Target="../media/image18.jpeg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18.bin"/><Relationship Id="rId1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0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5" Type="http://schemas.openxmlformats.org/officeDocument/2006/relationships/image" Target="../media/image16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3.wmf"/><Relationship Id="rId14" Type="http://schemas.openxmlformats.org/officeDocument/2006/relationships/oleObject" Target="../embeddings/oleObject1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image" Target="../media/image23.png"/><Relationship Id="rId18" Type="http://schemas.openxmlformats.org/officeDocument/2006/relationships/oleObject" Target="../embeddings/oleObject28.bin"/><Relationship Id="rId3" Type="http://schemas.openxmlformats.org/officeDocument/2006/relationships/image" Target="../media/image30.jpeg"/><Relationship Id="rId21" Type="http://schemas.openxmlformats.org/officeDocument/2006/relationships/image" Target="../media/image27.png"/><Relationship Id="rId7" Type="http://schemas.openxmlformats.org/officeDocument/2006/relationships/image" Target="../media/image20.png"/><Relationship Id="rId12" Type="http://schemas.openxmlformats.org/officeDocument/2006/relationships/oleObject" Target="../embeddings/oleObject25.bin"/><Relationship Id="rId17" Type="http://schemas.openxmlformats.org/officeDocument/2006/relationships/image" Target="../media/image25.wmf"/><Relationship Id="rId25" Type="http://schemas.openxmlformats.org/officeDocument/2006/relationships/image" Target="../media/image29.png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7.bin"/><Relationship Id="rId20" Type="http://schemas.openxmlformats.org/officeDocument/2006/relationships/oleObject" Target="../embeddings/oleObject29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22.png"/><Relationship Id="rId24" Type="http://schemas.openxmlformats.org/officeDocument/2006/relationships/oleObject" Target="../embeddings/oleObject31.bin"/><Relationship Id="rId5" Type="http://schemas.openxmlformats.org/officeDocument/2006/relationships/image" Target="../media/image19.wmf"/><Relationship Id="rId15" Type="http://schemas.openxmlformats.org/officeDocument/2006/relationships/image" Target="../media/image24.png"/><Relationship Id="rId23" Type="http://schemas.openxmlformats.org/officeDocument/2006/relationships/image" Target="../media/image28.png"/><Relationship Id="rId10" Type="http://schemas.openxmlformats.org/officeDocument/2006/relationships/oleObject" Target="../embeddings/oleObject24.bin"/><Relationship Id="rId19" Type="http://schemas.openxmlformats.org/officeDocument/2006/relationships/image" Target="../media/image26.png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1.png"/><Relationship Id="rId14" Type="http://schemas.openxmlformats.org/officeDocument/2006/relationships/oleObject" Target="../embeddings/oleObject26.bin"/><Relationship Id="rId22" Type="http://schemas.openxmlformats.org/officeDocument/2006/relationships/oleObject" Target="../embeddings/oleObject3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Wednesday, June 26, 2019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1444 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#14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878172" y="1531203"/>
            <a:ext cx="307969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Wednesday, June 26, 2019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A010D1A-6CBF-734F-ABF1-2DF2743C2F5D}"/>
              </a:ext>
            </a:extLst>
          </p:cNvPr>
          <p:cNvSpPr txBox="1">
            <a:spLocks/>
          </p:cNvSpPr>
          <p:nvPr/>
        </p:nvSpPr>
        <p:spPr bwMode="auto">
          <a:xfrm>
            <a:off x="952500" y="2281535"/>
            <a:ext cx="6667500" cy="3281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9pPr>
          </a:lstStyle>
          <a:p>
            <a:pPr marL="609600" indent="-609600" algn="l"/>
            <a:r>
              <a:rPr lang="en-US" sz="2400" dirty="0">
                <a:latin typeface="Arial Narrow" charset="0"/>
              </a:rPr>
              <a:t>Chapter 27: Magnetism and Magnetic Field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Magnetic Force on Electric Current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Magnetic Force on a Moving Charge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Charged Particle Path in a Magnetic Field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Cyclotron Frequency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Torque on a Current Loop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Magnetic Dipole Moment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3D74DCB-CCBB-E04D-8C78-797CD3D283AF}"/>
              </a:ext>
            </a:extLst>
          </p:cNvPr>
          <p:cNvPicPr>
            <a:picLocks noChangeAspect="1"/>
          </p:cNvPicPr>
          <p:nvPr/>
        </p:nvPicPr>
        <p:blipFill>
          <a:blip r:link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E557861-8DEB-9D4A-B2D5-85045BB5EF89}"/>
              </a:ext>
            </a:extLst>
          </p:cNvPr>
          <p:cNvPicPr>
            <a:picLocks noChangeAspect="1"/>
          </p:cNvPicPr>
          <p:nvPr/>
        </p:nvPicPr>
        <p:blipFill>
          <a:blip r:link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615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solidFill>
                  <a:srgbClr val="FF0066"/>
                </a:solidFill>
                <a:latin typeface="Arial Narrow" charset="0"/>
              </a:rPr>
              <a:t>Wednesday, June 26, 2019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400">
                <a:solidFill>
                  <a:srgbClr val="003300"/>
                </a:solidFill>
                <a:latin typeface="Arial Narrow" charset="0"/>
              </a:rPr>
              <a:t>PHYS 1444-001, Summer 2019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sz="5400" dirty="0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762001"/>
            <a:ext cx="8915400" cy="5257800"/>
          </a:xfrm>
        </p:spPr>
        <p:txBody>
          <a:bodyPr/>
          <a:lstStyle/>
          <a:p>
            <a:pPr eaLnBrk="1" hangingPunct="1"/>
            <a:r>
              <a:rPr lang="en-US" sz="3600" dirty="0"/>
              <a:t>Reading Assignments: </a:t>
            </a:r>
            <a:r>
              <a:rPr lang="en-US" dirty="0"/>
              <a:t>CH28.6 – 10</a:t>
            </a:r>
          </a:p>
          <a:p>
            <a:pPr eaLnBrk="1" hangingPunct="1"/>
            <a:r>
              <a:rPr lang="en-US" dirty="0"/>
              <a:t>Triple extra credit opportunity</a:t>
            </a:r>
          </a:p>
          <a:p>
            <a:pPr lvl="1" eaLnBrk="1" hangingPunct="1"/>
            <a:r>
              <a:rPr lang="en-US" dirty="0"/>
              <a:t>A seminar at 3pm coming Tuesday, July 2 in SH103</a:t>
            </a:r>
          </a:p>
          <a:p>
            <a:pPr lvl="1" eaLnBrk="1" hangingPunct="1"/>
            <a:r>
              <a:rPr lang="en-US" dirty="0"/>
              <a:t>Dr. Jessica Turner from Fermilab</a:t>
            </a:r>
          </a:p>
          <a:p>
            <a:pPr eaLnBrk="1" hangingPunct="1"/>
            <a:r>
              <a:rPr lang="en-US" dirty="0"/>
              <a:t>Bring your planetarium extra credit sheet by Wednesday, July 3</a:t>
            </a:r>
          </a:p>
          <a:p>
            <a:pPr lvl="1" eaLnBrk="1" hangingPunct="1"/>
            <a:r>
              <a:rPr lang="en-US" dirty="0"/>
              <a:t>Tape one side of all the ticket stubs on a sheet of paper with your name on it</a:t>
            </a:r>
          </a:p>
          <a:p>
            <a:pPr lvl="1" eaLnBrk="1" hangingPunct="1"/>
            <a:r>
              <a:rPr lang="en-US" dirty="0"/>
              <a:t>Submit the sheet at the beginning of the final exam July 3</a:t>
            </a:r>
          </a:p>
        </p:txBody>
      </p:sp>
    </p:spTree>
    <p:extLst>
      <p:ext uri="{BB962C8B-B14F-4D97-AF65-F5344CB8AC3E}">
        <p14:creationId xmlns:p14="http://schemas.microsoft.com/office/powerpoint/2010/main" val="3977593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June 26,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3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609600"/>
          </a:xfrm>
        </p:spPr>
        <p:txBody>
          <a:bodyPr/>
          <a:lstStyle/>
          <a:p>
            <a:r>
              <a:rPr lang="en-US" dirty="0"/>
              <a:t>Reminder: Special Project #4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09600"/>
            <a:ext cx="8839200" cy="5486400"/>
          </a:xfrm>
        </p:spPr>
        <p:txBody>
          <a:bodyPr/>
          <a:lstStyle/>
          <a:p>
            <a:r>
              <a:rPr lang="en-US" sz="2800" dirty="0"/>
              <a:t>Make a list of the power consumption and the resistance of all electric and electronic devices at your home and compile them in a table. (10 points total for the first 10 items and 0.5 points each additional item.)</a:t>
            </a:r>
          </a:p>
          <a:p>
            <a:r>
              <a:rPr lang="en-US" sz="2800" dirty="0"/>
              <a:t>Estimate the cost of electricity for each of the items on the table using your own electric cost per kWh (if you don’t find your own, use $0.12/kWh) and put them in the relevant column.  (5 points total for the first 10 items and 0.2 points each additional items)</a:t>
            </a:r>
          </a:p>
          <a:p>
            <a:r>
              <a:rPr lang="en-US" sz="2800" dirty="0"/>
              <a:t>Estimate the the total amount of energy in Joules and the total electricity cost per day, per month and per year for your home.  (8 points)</a:t>
            </a:r>
          </a:p>
          <a:p>
            <a:r>
              <a:rPr lang="en-US" sz="2800" dirty="0"/>
              <a:t>Due: Beginning of the class this Thursday, June 27 </a:t>
            </a:r>
          </a:p>
        </p:txBody>
      </p:sp>
    </p:spTree>
    <p:extLst>
      <p:ext uri="{BB962C8B-B14F-4D97-AF65-F5344CB8AC3E}">
        <p14:creationId xmlns:p14="http://schemas.microsoft.com/office/powerpoint/2010/main" val="2467709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Shot 2016-06-23 at 9.26.22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B3374A-0EAD-6040-93E3-BF78C6A61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Wednesday, June 26, 2019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723AD7-5267-7643-8CDF-B0FC2BE4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18B7F-2F0A-3E43-8198-2FB029595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F3D8A4-74EF-534D-976E-1FB9C4B7280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876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June 26, 2019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98496-8AC1-4B4F-8B0E-83CD77E739F4}" type="slidenum">
              <a:rPr lang="en-US"/>
              <a:pPr/>
              <a:t>5</a:t>
            </a:fld>
            <a:endParaRPr lang="en-US"/>
          </a:p>
        </p:txBody>
      </p:sp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09600"/>
          </a:xfrm>
        </p:spPr>
        <p:txBody>
          <a:bodyPr/>
          <a:lstStyle/>
          <a:p>
            <a:r>
              <a:rPr lang="en-US" dirty="0"/>
              <a:t> Magnetic Forces on Electric Current</a:t>
            </a:r>
          </a:p>
        </p:txBody>
      </p:sp>
      <p:graphicFrame>
        <p:nvGraphicFramePr>
          <p:cNvPr id="354307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829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35430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4308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830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35430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4309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831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35430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431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763000" cy="5791200"/>
          </a:xfrm>
        </p:spPr>
        <p:txBody>
          <a:bodyPr/>
          <a:lstStyle/>
          <a:p>
            <a:r>
              <a:rPr lang="en-US" sz="2800" dirty="0"/>
              <a:t>OK, we are set for the direction but what about the magnitude?</a:t>
            </a:r>
          </a:p>
          <a:p>
            <a:r>
              <a:rPr lang="en-US" sz="2800" dirty="0"/>
              <a:t>It is found that the magnitude of the force is directly proportional </a:t>
            </a:r>
          </a:p>
          <a:p>
            <a:pPr lvl="1"/>
            <a:r>
              <a:rPr lang="en-US" sz="2400" dirty="0"/>
              <a:t>To the current in the wire</a:t>
            </a:r>
          </a:p>
          <a:p>
            <a:pPr lvl="1"/>
            <a:r>
              <a:rPr lang="en-US" sz="2400" dirty="0"/>
              <a:t>To the length of the wire in the magnetic field (if the field is uniform)</a:t>
            </a:r>
          </a:p>
          <a:p>
            <a:pPr lvl="1"/>
            <a:r>
              <a:rPr lang="en-US" sz="2400" dirty="0"/>
              <a:t>To the strength of the magnetic field</a:t>
            </a:r>
          </a:p>
          <a:p>
            <a:r>
              <a:rPr lang="en-US" sz="2800" dirty="0"/>
              <a:t>The force also depends on the angle </a:t>
            </a:r>
            <a:r>
              <a:rPr lang="en-US" sz="2800" dirty="0" err="1">
                <a:latin typeface="Symbol" charset="2"/>
              </a:rPr>
              <a:t>θ</a:t>
            </a:r>
            <a:r>
              <a:rPr lang="en-US" sz="2800" dirty="0"/>
              <a:t> between the directions of the current and the magnetic field</a:t>
            </a:r>
          </a:p>
          <a:p>
            <a:pPr lvl="1"/>
            <a:r>
              <a:rPr lang="en-US" sz="2400" dirty="0"/>
              <a:t>When the wire is perpendicular to the field, the force is the strongest</a:t>
            </a:r>
          </a:p>
          <a:p>
            <a:pPr lvl="1"/>
            <a:r>
              <a:rPr lang="en-US" sz="2400" dirty="0"/>
              <a:t>When the wire is parallel to the field, there is no force at all</a:t>
            </a:r>
          </a:p>
          <a:p>
            <a:r>
              <a:rPr lang="en-US" sz="2800" dirty="0"/>
              <a:t>Thus the force on current </a:t>
            </a:r>
            <a:r>
              <a:rPr lang="en-US" sz="2800" dirty="0">
                <a:latin typeface="Monotype Corsiva" charset="0"/>
              </a:rPr>
              <a:t>I</a:t>
            </a:r>
            <a:r>
              <a:rPr lang="en-US" sz="2800" dirty="0"/>
              <a:t> in the wire </a:t>
            </a:r>
            <a:r>
              <a:rPr lang="en-US" sz="2800" dirty="0" err="1"/>
              <a:t>w</a:t>
            </a:r>
            <a:r>
              <a:rPr lang="en-US" sz="2800" dirty="0"/>
              <a:t>/ length </a:t>
            </a:r>
            <a:r>
              <a:rPr lang="en-US" sz="2800" dirty="0" err="1">
                <a:latin typeface="Monotype Corsiva" charset="0"/>
              </a:rPr>
              <a:t>l</a:t>
            </a:r>
            <a:r>
              <a:rPr lang="en-US" sz="2800" dirty="0"/>
              <a:t> in a uniform field </a:t>
            </a:r>
            <a:r>
              <a:rPr lang="en-US" sz="2800" dirty="0">
                <a:latin typeface="Monotype Corsiva" charset="0"/>
              </a:rPr>
              <a:t>B</a:t>
            </a:r>
            <a:r>
              <a:rPr lang="en-US" sz="2800" dirty="0"/>
              <a:t> is</a:t>
            </a:r>
          </a:p>
        </p:txBody>
      </p:sp>
      <p:graphicFrame>
        <p:nvGraphicFramePr>
          <p:cNvPr id="354311" name="Object 7"/>
          <p:cNvGraphicFramePr>
            <a:graphicFrameLocks noChangeAspect="1"/>
          </p:cNvGraphicFramePr>
          <p:nvPr/>
        </p:nvGraphicFramePr>
        <p:xfrm>
          <a:off x="2133600" y="5486400"/>
          <a:ext cx="2520950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832" name="Equation" r:id="rId7" imgW="774360" imgH="164880" progId="Equation.DSMT4">
                  <p:embed/>
                </p:oleObj>
              </mc:Choice>
              <mc:Fallback>
                <p:oleObj name="Equation" r:id="rId7" imgW="774360" imgH="164880" progId="Equation.DSMT4">
                  <p:embed/>
                  <p:pic>
                    <p:nvPicPr>
                      <p:cNvPr id="35431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5486400"/>
                        <a:ext cx="2520950" cy="538162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1944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4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43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43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43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43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43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543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543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543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54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31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June 26, 2019</a:t>
            </a: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452B-119A-6C42-8075-689A4B8E7A37}" type="slidenum">
              <a:rPr lang="en-US"/>
              <a:pPr/>
              <a:t>6</a:t>
            </a:fld>
            <a:endParaRPr lang="en-US"/>
          </a:p>
        </p:txBody>
      </p:sp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 Magnetic Forces on Electric Current</a:t>
            </a:r>
          </a:p>
        </p:txBody>
      </p:sp>
      <p:graphicFrame>
        <p:nvGraphicFramePr>
          <p:cNvPr id="355331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117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35533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5332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118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35533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5333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119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35533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533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9154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Magnetic field strength B can be defined using the proportionality relationship w/ the constant 1: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if </a:t>
            </a:r>
            <a:r>
              <a:rPr lang="en-US" sz="2800" dirty="0" err="1">
                <a:latin typeface="Symbol" charset="2"/>
              </a:rPr>
              <a:t>θ</a:t>
            </a:r>
            <a:r>
              <a:rPr lang="en-US" sz="2800" dirty="0"/>
              <a:t>=90</a:t>
            </a:r>
            <a:r>
              <a:rPr lang="en-US" sz="2800" baseline="30000" dirty="0"/>
              <a:t>o</a:t>
            </a:r>
            <a:r>
              <a:rPr lang="en-US" sz="2800" dirty="0"/>
              <a:t>,                    and if </a:t>
            </a:r>
            <a:r>
              <a:rPr lang="en-US" sz="2800" dirty="0" err="1">
                <a:latin typeface="Symbol" charset="2"/>
              </a:rPr>
              <a:t>θ</a:t>
            </a:r>
            <a:r>
              <a:rPr lang="en-US" sz="2800" dirty="0"/>
              <a:t>=0</a:t>
            </a:r>
            <a:r>
              <a:rPr lang="en-US" sz="2800" baseline="30000" dirty="0"/>
              <a:t>o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So the magnitude of the magnetic field B can be defined as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                  where </a:t>
            </a:r>
            <a:r>
              <a:rPr lang="en-US" sz="2400" dirty="0" err="1"/>
              <a:t>F</a:t>
            </a:r>
            <a:r>
              <a:rPr lang="en-US" sz="2400" baseline="-25000" dirty="0" err="1"/>
              <a:t>max</a:t>
            </a:r>
            <a:r>
              <a:rPr lang="en-US" sz="2400" baseline="-25000" dirty="0"/>
              <a:t> </a:t>
            </a:r>
            <a:r>
              <a:rPr lang="en-US" sz="2400" dirty="0"/>
              <a:t>is the magnitude of the force on a straight length </a:t>
            </a:r>
            <a:r>
              <a:rPr lang="en-US" sz="2400" dirty="0" err="1">
                <a:latin typeface="Monotype Corsiva" charset="0"/>
              </a:rPr>
              <a:t>l</a:t>
            </a:r>
            <a:r>
              <a:rPr lang="en-US" sz="2400" dirty="0"/>
              <a:t> of the wire carrying the current </a:t>
            </a:r>
            <a:r>
              <a:rPr lang="en-US" sz="2400" dirty="0">
                <a:latin typeface="Monotype Corsiva" charset="0"/>
              </a:rPr>
              <a:t>I </a:t>
            </a:r>
            <a:r>
              <a:rPr lang="en-US" sz="2400" dirty="0"/>
              <a:t>when the wire is perpendicular to </a:t>
            </a:r>
            <a:r>
              <a:rPr lang="en-US" sz="2400" b="1" dirty="0"/>
              <a:t>B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relationship between F, B and </a:t>
            </a:r>
            <a:r>
              <a:rPr lang="en-US" sz="2800" dirty="0">
                <a:latin typeface="Monotype Corsiva" charset="0"/>
              </a:rPr>
              <a:t>I</a:t>
            </a:r>
            <a:r>
              <a:rPr lang="en-US" sz="2800" dirty="0"/>
              <a:t> can be written in a vector formula: </a:t>
            </a:r>
          </a:p>
          <a:p>
            <a:pPr lvl="1">
              <a:lnSpc>
                <a:spcPct val="90000"/>
              </a:lnSpc>
            </a:pPr>
            <a:r>
              <a:rPr lang="en-US" sz="2400" b="1" dirty="0">
                <a:latin typeface="Monotype Corsiva" charset="0"/>
              </a:rPr>
              <a:t>l</a:t>
            </a:r>
            <a:r>
              <a:rPr lang="en-US" sz="2400" b="1" dirty="0"/>
              <a:t> </a:t>
            </a:r>
            <a:r>
              <a:rPr lang="en-US" sz="2400" dirty="0"/>
              <a:t>is the vector whose </a:t>
            </a:r>
            <a:r>
              <a:rPr lang="en-US" sz="2400" dirty="0">
                <a:solidFill>
                  <a:srgbClr val="FF0000"/>
                </a:solidFill>
              </a:rPr>
              <a:t>magnitude is the length of the wire in B</a:t>
            </a:r>
            <a:r>
              <a:rPr lang="en-US" sz="2400" dirty="0"/>
              <a:t> and its direction is along the wire in the </a:t>
            </a:r>
            <a:r>
              <a:rPr lang="en-US" sz="2400" dirty="0">
                <a:solidFill>
                  <a:srgbClr val="FF0000"/>
                </a:solidFill>
              </a:rPr>
              <a:t>direction of the </a:t>
            </a:r>
            <a:r>
              <a:rPr lang="en-US" sz="2400" b="1" u="sng" dirty="0">
                <a:solidFill>
                  <a:srgbClr val="FF0000"/>
                </a:solidFill>
              </a:rPr>
              <a:t>conventional current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This formula works only if </a:t>
            </a:r>
            <a:r>
              <a:rPr lang="en-US" sz="2400" b="1" dirty="0"/>
              <a:t>B</a:t>
            </a:r>
            <a:r>
              <a:rPr lang="en-US" sz="2400" dirty="0"/>
              <a:t> is uniform.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If B is not uniform or </a:t>
            </a:r>
            <a:r>
              <a:rPr lang="en-US" sz="2800" dirty="0" err="1">
                <a:latin typeface="Monotype Corsiva" charset="0"/>
              </a:rPr>
              <a:t>l</a:t>
            </a:r>
            <a:r>
              <a:rPr lang="en-US" sz="2800" dirty="0"/>
              <a:t> does not form the same angle with B everywhere, the infinitesimal force acting on a differential length d</a:t>
            </a:r>
            <a:r>
              <a:rPr lang="en-US" sz="2800" dirty="0">
                <a:latin typeface="Monotype Corsiva" charset="0"/>
              </a:rPr>
              <a:t>l</a:t>
            </a:r>
            <a:r>
              <a:rPr lang="en-US" sz="2800" dirty="0"/>
              <a:t> is </a:t>
            </a:r>
          </a:p>
        </p:txBody>
      </p:sp>
      <p:graphicFrame>
        <p:nvGraphicFramePr>
          <p:cNvPr id="355335" name="Object 7"/>
          <p:cNvGraphicFramePr>
            <a:graphicFrameLocks noChangeAspect="1"/>
          </p:cNvGraphicFramePr>
          <p:nvPr/>
        </p:nvGraphicFramePr>
        <p:xfrm>
          <a:off x="4724400" y="1087437"/>
          <a:ext cx="1981200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120" name="Equation" r:id="rId8" imgW="749160" imgH="164880" progId="Equation.DSMT4">
                  <p:embed/>
                </p:oleObj>
              </mc:Choice>
              <mc:Fallback>
                <p:oleObj name="Equation" r:id="rId8" imgW="749160" imgH="164880" progId="Equation.DSMT4">
                  <p:embed/>
                  <p:pic>
                    <p:nvPicPr>
                      <p:cNvPr id="35533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087437"/>
                        <a:ext cx="1981200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5336" name="Object 8"/>
          <p:cNvGraphicFramePr>
            <a:graphicFrameLocks noChangeAspect="1"/>
          </p:cNvGraphicFramePr>
          <p:nvPr/>
        </p:nvGraphicFramePr>
        <p:xfrm>
          <a:off x="1804988" y="1552575"/>
          <a:ext cx="1547812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121" name="Equation" r:id="rId10" imgW="622080" imgH="203040" progId="Equation.DSMT4">
                  <p:embed/>
                </p:oleObj>
              </mc:Choice>
              <mc:Fallback>
                <p:oleObj name="Equation" r:id="rId10" imgW="622080" imgH="203040" progId="Equation.DSMT4">
                  <p:embed/>
                  <p:pic>
                    <p:nvPicPr>
                      <p:cNvPr id="35533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4988" y="1552575"/>
                        <a:ext cx="1547812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5337" name="Object 9"/>
          <p:cNvGraphicFramePr>
            <a:graphicFrameLocks noChangeAspect="1"/>
          </p:cNvGraphicFramePr>
          <p:nvPr/>
        </p:nvGraphicFramePr>
        <p:xfrm>
          <a:off x="4953000" y="1524000"/>
          <a:ext cx="123190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122" name="Equation" r:id="rId12" imgW="495000" imgH="203040" progId="Equation.DSMT4">
                  <p:embed/>
                </p:oleObj>
              </mc:Choice>
              <mc:Fallback>
                <p:oleObj name="Equation" r:id="rId12" imgW="495000" imgH="203040" progId="Equation.DSMT4">
                  <p:embed/>
                  <p:pic>
                    <p:nvPicPr>
                      <p:cNvPr id="35533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524000"/>
                        <a:ext cx="1231900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5338" name="Object 10"/>
          <p:cNvGraphicFramePr>
            <a:graphicFrameLocks noChangeAspect="1"/>
          </p:cNvGraphicFramePr>
          <p:nvPr/>
        </p:nvGraphicFramePr>
        <p:xfrm>
          <a:off x="990600" y="2443163"/>
          <a:ext cx="1295400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123" name="Equation" r:id="rId14" imgW="698400" imgH="203040" progId="Equation.DSMT4">
                  <p:embed/>
                </p:oleObj>
              </mc:Choice>
              <mc:Fallback>
                <p:oleObj name="Equation" r:id="rId14" imgW="698400" imgH="203040" progId="Equation.DSMT4">
                  <p:embed/>
                  <p:pic>
                    <p:nvPicPr>
                      <p:cNvPr id="35533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43163"/>
                        <a:ext cx="1295400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5339" name="Object 11"/>
          <p:cNvGraphicFramePr>
            <a:graphicFrameLocks noChangeAspect="1"/>
          </p:cNvGraphicFramePr>
          <p:nvPr/>
        </p:nvGraphicFramePr>
        <p:xfrm>
          <a:off x="2001838" y="3683000"/>
          <a:ext cx="1350962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124" name="Equation" r:id="rId16" imgW="634680" imgH="203040" progId="Equation.DSMT4">
                  <p:embed/>
                </p:oleObj>
              </mc:Choice>
              <mc:Fallback>
                <p:oleObj name="Equation" r:id="rId16" imgW="634680" imgH="203040" progId="Equation.DSMT4">
                  <p:embed/>
                  <p:pic>
                    <p:nvPicPr>
                      <p:cNvPr id="35533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1838" y="3683000"/>
                        <a:ext cx="1350962" cy="43180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5340" name="Object 12"/>
          <p:cNvGraphicFramePr>
            <a:graphicFrameLocks noChangeAspect="1"/>
          </p:cNvGraphicFramePr>
          <p:nvPr/>
        </p:nvGraphicFramePr>
        <p:xfrm>
          <a:off x="1541463" y="6045200"/>
          <a:ext cx="162083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125" name="Equation" r:id="rId18" imgW="761760" imgH="203040" progId="Equation.DSMT4">
                  <p:embed/>
                </p:oleObj>
              </mc:Choice>
              <mc:Fallback>
                <p:oleObj name="Equation" r:id="rId18" imgW="761760" imgH="203040" progId="Equation.DSMT4">
                  <p:embed/>
                  <p:pic>
                    <p:nvPicPr>
                      <p:cNvPr id="35534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1463" y="6045200"/>
                        <a:ext cx="1620837" cy="43180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1366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5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3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55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553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55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55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553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55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553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553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55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553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553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553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55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June 26, 2019</a:t>
            </a:r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9A65-0150-E040-9025-C8F94FB038DF}" type="slidenum">
              <a:rPr lang="en-US"/>
              <a:pPr/>
              <a:t>7</a:t>
            </a:fld>
            <a:endParaRPr lang="en-US"/>
          </a:p>
        </p:txBody>
      </p:sp>
      <p:pic>
        <p:nvPicPr>
          <p:cNvPr id="357378" name="Picture 2" descr="FG27_0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590550"/>
            <a:ext cx="3124200" cy="2686050"/>
          </a:xfrm>
          <a:prstGeom prst="rect">
            <a:avLst/>
          </a:prstGeom>
          <a:noFill/>
        </p:spPr>
      </p:pic>
      <p:sp>
        <p:nvSpPr>
          <p:cNvPr id="357379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 dirty="0"/>
              <a:t>Example 27 – 2 </a:t>
            </a:r>
          </a:p>
        </p:txBody>
      </p:sp>
      <p:sp>
        <p:nvSpPr>
          <p:cNvPr id="357380" name="Text Box 4"/>
          <p:cNvSpPr txBox="1">
            <a:spLocks noChangeArrowheads="1"/>
          </p:cNvSpPr>
          <p:nvPr/>
        </p:nvSpPr>
        <p:spPr bwMode="auto">
          <a:xfrm>
            <a:off x="228600" y="593725"/>
            <a:ext cx="6781800" cy="31400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1" dirty="0">
                <a:solidFill>
                  <a:schemeClr val="accent2"/>
                </a:solidFill>
                <a:latin typeface="Arial Narrow" charset="0"/>
              </a:rPr>
              <a:t>Measuring a magnetic field. 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A rectangular loop of wire hangs vertically as shown in the figure.  A magnetic field </a:t>
            </a:r>
            <a:r>
              <a:rPr lang="en-US" sz="2000" b="1" dirty="0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 is directed horizontally perpendicular to the wire, and points out of the page.  The magnetic field </a:t>
            </a:r>
            <a:r>
              <a:rPr lang="en-US" sz="2000" b="1" dirty="0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 is very nearly uniform along the horizontal portion of wire </a:t>
            </a:r>
            <a:r>
              <a:rPr lang="en-US" sz="2000" dirty="0" err="1">
                <a:solidFill>
                  <a:schemeClr val="accent2"/>
                </a:solidFill>
                <a:latin typeface="Monotype Corsiva" charset="0"/>
              </a:rPr>
              <a:t>ab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 (length </a:t>
            </a:r>
            <a:r>
              <a:rPr lang="en-US" sz="2000" dirty="0" err="1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=10.0cm) which is near the center of a large magnet producing the field.  The top portion of the wire loop is free of the field.  The loop hangs from a balance which measures a downward force ( in addition to the gravitational force) of F=3.48x10</a:t>
            </a:r>
            <a:r>
              <a:rPr lang="en-US" sz="2000" baseline="30000" dirty="0">
                <a:solidFill>
                  <a:schemeClr val="accent2"/>
                </a:solidFill>
                <a:latin typeface="Arial Narrow" charset="0"/>
              </a:rPr>
              <a:t>-2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N when the wire carries a current I=0.245A.  What is the magnitude of the magnetic field B at the center of the magnet?  </a:t>
            </a:r>
          </a:p>
        </p:txBody>
      </p:sp>
      <p:sp>
        <p:nvSpPr>
          <p:cNvPr id="357381" name="Text Box 5"/>
          <p:cNvSpPr txBox="1">
            <a:spLocks noChangeArrowheads="1"/>
          </p:cNvSpPr>
          <p:nvPr/>
        </p:nvSpPr>
        <p:spPr bwMode="auto">
          <a:xfrm>
            <a:off x="304800" y="3733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Magnetic force exerted on the wire due to the uniform field is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357382" name="Text Box 6"/>
          <p:cNvSpPr txBox="1">
            <a:spLocks noChangeArrowheads="1"/>
          </p:cNvSpPr>
          <p:nvPr/>
        </p:nvSpPr>
        <p:spPr bwMode="auto">
          <a:xfrm>
            <a:off x="381000" y="41910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Since  </a:t>
            </a:r>
          </a:p>
        </p:txBody>
      </p:sp>
      <p:sp>
        <p:nvSpPr>
          <p:cNvPr id="357383" name="Text Box 7"/>
          <p:cNvSpPr txBox="1">
            <a:spLocks noChangeArrowheads="1"/>
          </p:cNvSpPr>
          <p:nvPr/>
        </p:nvSpPr>
        <p:spPr bwMode="auto">
          <a:xfrm>
            <a:off x="2133600" y="4191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Magnitude of the force is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357384" name="Object 8"/>
          <p:cNvGraphicFramePr>
            <a:graphicFrameLocks noChangeAspect="1"/>
          </p:cNvGraphicFramePr>
          <p:nvPr/>
        </p:nvGraphicFramePr>
        <p:xfrm>
          <a:off x="1271588" y="4230688"/>
          <a:ext cx="728662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01" name="Equation" r:id="rId4" imgW="355320" imgH="203040" progId="Equation.DSMT4">
                  <p:embed/>
                </p:oleObj>
              </mc:Choice>
              <mc:Fallback>
                <p:oleObj name="Equation" r:id="rId4" imgW="355320" imgH="203040" progId="Equation.DSMT4">
                  <p:embed/>
                  <p:pic>
                    <p:nvPicPr>
                      <p:cNvPr id="35738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1588" y="4230688"/>
                        <a:ext cx="728662" cy="417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7385" name="Object 9"/>
          <p:cNvGraphicFramePr>
            <a:graphicFrameLocks noChangeAspect="1"/>
          </p:cNvGraphicFramePr>
          <p:nvPr/>
        </p:nvGraphicFramePr>
        <p:xfrm>
          <a:off x="7315200" y="3733800"/>
          <a:ext cx="1655763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02" name="Equation" r:id="rId6" imgW="634680" imgH="203040" progId="Equation.DSMT4">
                  <p:embed/>
                </p:oleObj>
              </mc:Choice>
              <mc:Fallback>
                <p:oleObj name="Equation" r:id="rId6" imgW="634680" imgH="203040" progId="Equation.DSMT4">
                  <p:embed/>
                  <p:pic>
                    <p:nvPicPr>
                      <p:cNvPr id="35738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3733800"/>
                        <a:ext cx="1655763" cy="528638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7386" name="Object 10"/>
          <p:cNvGraphicFramePr>
            <a:graphicFrameLocks noChangeAspect="1"/>
          </p:cNvGraphicFramePr>
          <p:nvPr/>
        </p:nvGraphicFramePr>
        <p:xfrm>
          <a:off x="5257800" y="4256088"/>
          <a:ext cx="1000125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03" name="Equation" r:id="rId8" imgW="469800" imgH="164880" progId="Equation.DSMT4">
                  <p:embed/>
                </p:oleObj>
              </mc:Choice>
              <mc:Fallback>
                <p:oleObj name="Equation" r:id="rId8" imgW="469800" imgH="164880" progId="Equation.DSMT4">
                  <p:embed/>
                  <p:pic>
                    <p:nvPicPr>
                      <p:cNvPr id="35738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256088"/>
                        <a:ext cx="1000125" cy="350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7387" name="AutoShape 11"/>
          <p:cNvSpPr>
            <a:spLocks noChangeArrowheads="1"/>
          </p:cNvSpPr>
          <p:nvPr/>
        </p:nvSpPr>
        <p:spPr bwMode="auto">
          <a:xfrm>
            <a:off x="631825" y="4876800"/>
            <a:ext cx="1692275" cy="730250"/>
          </a:xfrm>
          <a:prstGeom prst="rightArrow">
            <a:avLst>
              <a:gd name="adj1" fmla="val 50000"/>
              <a:gd name="adj2" fmla="val 57935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>
                <a:solidFill>
                  <a:srgbClr val="CC0000"/>
                </a:solidFill>
                <a:latin typeface="Arial Narrow" charset="0"/>
              </a:rPr>
              <a:t>Solving for B</a:t>
            </a:r>
          </a:p>
        </p:txBody>
      </p:sp>
      <p:graphicFrame>
        <p:nvGraphicFramePr>
          <p:cNvPr id="357388" name="Object 12"/>
          <p:cNvGraphicFramePr>
            <a:graphicFrameLocks noChangeAspect="1"/>
          </p:cNvGraphicFramePr>
          <p:nvPr/>
        </p:nvGraphicFramePr>
        <p:xfrm>
          <a:off x="2438400" y="5086350"/>
          <a:ext cx="541338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04" name="Equation" r:id="rId10" imgW="253800" imgH="152280" progId="Equation.DSMT4">
                  <p:embed/>
                </p:oleObj>
              </mc:Choice>
              <mc:Fallback>
                <p:oleObj name="Equation" r:id="rId10" imgW="253800" imgH="152280" progId="Equation.DSMT4">
                  <p:embed/>
                  <p:pic>
                    <p:nvPicPr>
                      <p:cNvPr id="35738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086350"/>
                        <a:ext cx="541338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7389" name="Object 13"/>
          <p:cNvGraphicFramePr>
            <a:graphicFrameLocks noChangeAspect="1"/>
          </p:cNvGraphicFramePr>
          <p:nvPr/>
        </p:nvGraphicFramePr>
        <p:xfrm>
          <a:off x="2959100" y="4856163"/>
          <a:ext cx="622300" cy="78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05" name="Equation" r:id="rId12" imgW="291960" imgH="368280" progId="Equation.DSMT4">
                  <p:embed/>
                </p:oleObj>
              </mc:Choice>
              <mc:Fallback>
                <p:oleObj name="Equation" r:id="rId12" imgW="291960" imgH="368280" progId="Equation.DSMT4">
                  <p:embed/>
                  <p:pic>
                    <p:nvPicPr>
                      <p:cNvPr id="35738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9100" y="4856163"/>
                        <a:ext cx="622300" cy="782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7390" name="Object 14"/>
          <p:cNvGraphicFramePr>
            <a:graphicFrameLocks noChangeAspect="1"/>
          </p:cNvGraphicFramePr>
          <p:nvPr/>
        </p:nvGraphicFramePr>
        <p:xfrm>
          <a:off x="3551238" y="4800600"/>
          <a:ext cx="2163762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06" name="Equation" r:id="rId14" imgW="1015920" imgH="393480" progId="Equation.DSMT4">
                  <p:embed/>
                </p:oleObj>
              </mc:Choice>
              <mc:Fallback>
                <p:oleObj name="Equation" r:id="rId14" imgW="1015920" imgH="393480" progId="Equation.DSMT4">
                  <p:embed/>
                  <p:pic>
                    <p:nvPicPr>
                      <p:cNvPr id="35739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1238" y="4800600"/>
                        <a:ext cx="2163762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7391" name="Object 15"/>
          <p:cNvGraphicFramePr>
            <a:graphicFrameLocks noChangeAspect="1"/>
          </p:cNvGraphicFramePr>
          <p:nvPr/>
        </p:nvGraphicFramePr>
        <p:xfrm>
          <a:off x="5770563" y="5059363"/>
          <a:ext cx="782637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07" name="Equation" r:id="rId16" imgW="368280" imgH="164880" progId="Equation.DSMT4">
                  <p:embed/>
                </p:oleObj>
              </mc:Choice>
              <mc:Fallback>
                <p:oleObj name="Equation" r:id="rId16" imgW="368280" imgH="164880" progId="Equation.DSMT4">
                  <p:embed/>
                  <p:pic>
                    <p:nvPicPr>
                      <p:cNvPr id="35739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0563" y="5059363"/>
                        <a:ext cx="782637" cy="350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7392" name="Oval 16"/>
          <p:cNvSpPr>
            <a:spLocks noChangeArrowheads="1"/>
          </p:cNvSpPr>
          <p:nvPr/>
        </p:nvSpPr>
        <p:spPr bwMode="auto">
          <a:xfrm>
            <a:off x="7391400" y="2057400"/>
            <a:ext cx="381000" cy="6858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7393" name="Oval 17"/>
          <p:cNvSpPr>
            <a:spLocks noChangeArrowheads="1"/>
          </p:cNvSpPr>
          <p:nvPr/>
        </p:nvSpPr>
        <p:spPr bwMode="auto">
          <a:xfrm>
            <a:off x="8305800" y="2057400"/>
            <a:ext cx="381000" cy="6858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7394" name="Text Box 18"/>
          <p:cNvSpPr txBox="1">
            <a:spLocks noChangeArrowheads="1"/>
          </p:cNvSpPr>
          <p:nvPr/>
        </p:nvSpPr>
        <p:spPr bwMode="auto">
          <a:xfrm>
            <a:off x="381000" y="5715000"/>
            <a:ext cx="3886200" cy="7016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0000"/>
                </a:solidFill>
                <a:latin typeface="Arial Narrow" charset="0"/>
              </a:rPr>
              <a:t>Something is not right! What happened to the forces on the loop on the side? </a:t>
            </a:r>
            <a:endParaRPr lang="en-US" sz="2000" baseline="-25000">
              <a:solidFill>
                <a:srgbClr val="CC0000"/>
              </a:solidFill>
              <a:latin typeface="Arial Narrow" charset="0"/>
            </a:endParaRPr>
          </a:p>
        </p:txBody>
      </p:sp>
      <p:sp>
        <p:nvSpPr>
          <p:cNvPr id="357395" name="Text Box 19"/>
          <p:cNvSpPr txBox="1">
            <a:spLocks noChangeArrowheads="1"/>
          </p:cNvSpPr>
          <p:nvPr/>
        </p:nvSpPr>
        <p:spPr bwMode="auto">
          <a:xfrm>
            <a:off x="4495800" y="5699125"/>
            <a:ext cx="4343400" cy="7016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CC0000"/>
                </a:solidFill>
                <a:latin typeface="Arial Narrow" charset="0"/>
              </a:rPr>
              <a:t>The two forces cancel out since they are in opposite direction with the same magnitude. </a:t>
            </a:r>
            <a:endParaRPr lang="en-US" sz="2000" baseline="-25000" dirty="0">
              <a:solidFill>
                <a:srgbClr val="CC0000"/>
              </a:solidFill>
              <a:latin typeface="Arial Narrow" charset="0"/>
            </a:endParaRPr>
          </a:p>
        </p:txBody>
      </p:sp>
      <p:sp>
        <p:nvSpPr>
          <p:cNvPr id="357396" name="Line 20"/>
          <p:cNvSpPr>
            <a:spLocks noChangeShapeType="1"/>
          </p:cNvSpPr>
          <p:nvPr/>
        </p:nvSpPr>
        <p:spPr bwMode="auto">
          <a:xfrm flipH="1">
            <a:off x="7086600" y="2438400"/>
            <a:ext cx="45720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7397" name="Line 21"/>
          <p:cNvSpPr>
            <a:spLocks noChangeShapeType="1"/>
          </p:cNvSpPr>
          <p:nvPr/>
        </p:nvSpPr>
        <p:spPr bwMode="auto">
          <a:xfrm rot="10800000" flipH="1">
            <a:off x="8458200" y="2438400"/>
            <a:ext cx="45720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Text Box 19">
            <a:extLst>
              <a:ext uri="{FF2B5EF4-FFF2-40B4-BE49-F238E27FC236}">
                <a16:creationId xmlns:a16="http://schemas.microsoft.com/office/drawing/2014/main" id="{B3708997-AC5C-BD4B-8627-8BDC0004BB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4473714"/>
            <a:ext cx="1654175" cy="707886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CC0000"/>
                </a:solidFill>
                <a:latin typeface="Arial Narrow" charset="0"/>
              </a:rPr>
              <a:t>SI unit of B field is Tesla or T</a:t>
            </a:r>
            <a:endParaRPr lang="en-US" sz="2000" baseline="-25000" dirty="0">
              <a:solidFill>
                <a:srgbClr val="CC0000"/>
              </a:solidFill>
              <a:latin typeface="Arial Narrow" charset="0"/>
            </a:endParaRPr>
          </a:p>
        </p:txBody>
      </p:sp>
      <p:sp>
        <p:nvSpPr>
          <p:cNvPr id="26" name="Text Box 19">
            <a:extLst>
              <a:ext uri="{FF2B5EF4-FFF2-40B4-BE49-F238E27FC236}">
                <a16:creationId xmlns:a16="http://schemas.microsoft.com/office/drawing/2014/main" id="{681D49B1-9BD2-7D4D-A262-57E933BA69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25" y="5262756"/>
            <a:ext cx="1654175" cy="40011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CC0000"/>
                </a:solidFill>
                <a:latin typeface="Arial Narrow" charset="0"/>
              </a:rPr>
              <a:t>1 T = 10</a:t>
            </a:r>
            <a:r>
              <a:rPr lang="en-US" sz="2000" baseline="30000" dirty="0">
                <a:solidFill>
                  <a:srgbClr val="CC0000"/>
                </a:solidFill>
                <a:latin typeface="Arial Narrow" charset="0"/>
              </a:rPr>
              <a:t>4</a:t>
            </a:r>
            <a:r>
              <a:rPr lang="en-US" sz="2000" dirty="0">
                <a:solidFill>
                  <a:srgbClr val="CC0000"/>
                </a:solidFill>
                <a:latin typeface="Arial Narrow" charset="0"/>
              </a:rPr>
              <a:t> gauss</a:t>
            </a:r>
            <a:endParaRPr lang="en-US" sz="2000" baseline="-25000" dirty="0">
              <a:solidFill>
                <a:srgbClr val="CC0000"/>
              </a:solidFill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146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7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7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7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7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57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57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57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57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57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57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57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57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57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57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57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57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57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57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57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57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57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57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357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357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57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380" grpId="0"/>
      <p:bldP spid="357381" grpId="0"/>
      <p:bldP spid="357382" grpId="0"/>
      <p:bldP spid="357383" grpId="0"/>
      <p:bldP spid="357387" grpId="0" animBg="1"/>
      <p:bldP spid="357392" grpId="0" animBg="1"/>
      <p:bldP spid="357393" grpId="0" animBg="1"/>
      <p:bldP spid="357394" grpId="0" animBg="1"/>
      <p:bldP spid="357395" grpId="0" animBg="1"/>
      <p:bldP spid="357396" grpId="0" animBg="1"/>
      <p:bldP spid="357397" grpId="0" animBg="1"/>
      <p:bldP spid="25" grpId="0" animBg="1"/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June 26, 2019</a:t>
            </a:r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4D38A-0E9D-5D45-8605-D1CEDAFA609A}" type="slidenum">
              <a:rPr lang="en-US"/>
              <a:pPr/>
              <a:t>8</a:t>
            </a:fld>
            <a:endParaRPr lang="en-US"/>
          </a:p>
        </p:txBody>
      </p:sp>
      <p:pic>
        <p:nvPicPr>
          <p:cNvPr id="358402" name="Picture 2" descr="FG27_0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228600"/>
            <a:ext cx="2971800" cy="2228850"/>
          </a:xfrm>
          <a:prstGeom prst="rect">
            <a:avLst/>
          </a:prstGeom>
          <a:noFill/>
        </p:spPr>
      </p:pic>
      <p:sp>
        <p:nvSpPr>
          <p:cNvPr id="358403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 dirty="0"/>
              <a:t>Example 27 – 3 </a:t>
            </a:r>
          </a:p>
        </p:txBody>
      </p:sp>
      <p:sp>
        <p:nvSpPr>
          <p:cNvPr id="358404" name="Text Box 4"/>
          <p:cNvSpPr txBox="1">
            <a:spLocks noChangeArrowheads="1"/>
          </p:cNvSpPr>
          <p:nvPr/>
        </p:nvSpPr>
        <p:spPr bwMode="auto">
          <a:xfrm>
            <a:off x="228600" y="536575"/>
            <a:ext cx="6781800" cy="1920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1" dirty="0">
                <a:solidFill>
                  <a:schemeClr val="accent2"/>
                </a:solidFill>
                <a:latin typeface="Arial Narrow" charset="0"/>
              </a:rPr>
              <a:t>Magnetic force on a semi-circular wire. 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A rigid wire, carrying the current </a:t>
            </a:r>
            <a:r>
              <a:rPr lang="en-US" sz="2000" dirty="0">
                <a:solidFill>
                  <a:schemeClr val="accent2"/>
                </a:solidFill>
                <a:latin typeface="Monotype Corsiva" charset="0"/>
              </a:rPr>
              <a:t>I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, consists of a semicircle of radius R and two straight portions as shown in the figure.  The wire lies in a plane perpendicular to the uniform magnetic field </a:t>
            </a:r>
            <a:r>
              <a:rPr lang="en-US" sz="2000" b="1" dirty="0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2000" b="1" baseline="-25000" dirty="0">
                <a:solidFill>
                  <a:schemeClr val="accent2"/>
                </a:solidFill>
                <a:latin typeface="Arial Narrow" charset="0"/>
              </a:rPr>
              <a:t>0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.  The straight portions each has length</a:t>
            </a:r>
            <a:r>
              <a:rPr lang="en-US" sz="2000" dirty="0">
                <a:solidFill>
                  <a:schemeClr val="accent2"/>
                </a:solidFill>
                <a:latin typeface="Monotype Corsiva" charset="0"/>
              </a:rPr>
              <a:t> l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 within the field.  Determine the net force on the wire due to the magnetic field </a:t>
            </a:r>
            <a:r>
              <a:rPr lang="en-US" sz="2000" b="1" dirty="0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2000" b="1" baseline="-25000" dirty="0">
                <a:solidFill>
                  <a:schemeClr val="accent2"/>
                </a:solidFill>
                <a:latin typeface="Arial Narrow" charset="0"/>
              </a:rPr>
              <a:t>0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. </a:t>
            </a:r>
          </a:p>
        </p:txBody>
      </p:sp>
      <p:sp>
        <p:nvSpPr>
          <p:cNvPr id="358405" name="Text Box 5"/>
          <p:cNvSpPr txBox="1">
            <a:spLocks noChangeArrowheads="1"/>
          </p:cNvSpPr>
          <p:nvPr/>
        </p:nvSpPr>
        <p:spPr bwMode="auto">
          <a:xfrm>
            <a:off x="304800" y="2590800"/>
            <a:ext cx="8610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As in the previous example, the forces on the straight sections of the wire is equal and in opposite direction.  Thus they cancel. </a:t>
            </a:r>
            <a:endParaRPr lang="en-US" baseline="-25000" dirty="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358406" name="Text Box 6"/>
          <p:cNvSpPr txBox="1">
            <a:spLocks noChangeArrowheads="1"/>
          </p:cNvSpPr>
          <p:nvPr/>
        </p:nvSpPr>
        <p:spPr bwMode="auto">
          <a:xfrm>
            <a:off x="304800" y="5129213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Since  </a:t>
            </a:r>
          </a:p>
        </p:txBody>
      </p:sp>
      <p:sp>
        <p:nvSpPr>
          <p:cNvPr id="358407" name="Text Box 7"/>
          <p:cNvSpPr txBox="1">
            <a:spLocks noChangeArrowheads="1"/>
          </p:cNvSpPr>
          <p:nvPr/>
        </p:nvSpPr>
        <p:spPr bwMode="auto">
          <a:xfrm>
            <a:off x="304800" y="4327525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CC00CC"/>
                </a:solidFill>
                <a:latin typeface="Arial Narrow" charset="0"/>
              </a:rPr>
              <a:t>What is the net x component of the force exerting on the circular section?</a:t>
            </a:r>
            <a:endParaRPr lang="en-US" sz="2000" b="1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358408" name="Object 8"/>
          <p:cNvGraphicFramePr>
            <a:graphicFrameLocks noChangeAspect="1"/>
          </p:cNvGraphicFramePr>
          <p:nvPr/>
        </p:nvGraphicFramePr>
        <p:xfrm>
          <a:off x="1119188" y="5122863"/>
          <a:ext cx="1014412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205" name="Equation" r:id="rId4" imgW="495000" imgH="228600" progId="Equation.DSMT4">
                  <p:embed/>
                </p:oleObj>
              </mc:Choice>
              <mc:Fallback>
                <p:oleObj name="Equation" r:id="rId4" imgW="495000" imgH="228600" progId="Equation.DSMT4">
                  <p:embed/>
                  <p:pic>
                    <p:nvPicPr>
                      <p:cNvPr id="35840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188" y="5122863"/>
                        <a:ext cx="1014412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09" name="Object 9"/>
          <p:cNvGraphicFramePr>
            <a:graphicFrameLocks noChangeAspect="1"/>
          </p:cNvGraphicFramePr>
          <p:nvPr/>
        </p:nvGraphicFramePr>
        <p:xfrm>
          <a:off x="7386638" y="3371850"/>
          <a:ext cx="1695450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206" name="Equation" r:id="rId6" imgW="774700" imgH="190500" progId="Equation.DSMT4">
                  <p:embed/>
                </p:oleObj>
              </mc:Choice>
              <mc:Fallback>
                <p:oleObj name="Equation" r:id="rId6" imgW="774700" imgH="190500" progId="Equation.DSMT4">
                  <p:embed/>
                  <p:pic>
                    <p:nvPicPr>
                      <p:cNvPr id="35840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6638" y="3371850"/>
                        <a:ext cx="1695450" cy="415925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10" name="Object 10"/>
          <p:cNvGraphicFramePr>
            <a:graphicFrameLocks noChangeAspect="1"/>
          </p:cNvGraphicFramePr>
          <p:nvPr/>
        </p:nvGraphicFramePr>
        <p:xfrm>
          <a:off x="5905500" y="5103813"/>
          <a:ext cx="746125" cy="51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207" name="Equation" r:id="rId8" imgW="368300" imgH="254000" progId="Equation.DSMT4">
                  <p:embed/>
                </p:oleObj>
              </mc:Choice>
              <mc:Fallback>
                <p:oleObj name="Equation" r:id="rId8" imgW="368300" imgH="254000" progId="Equation.DSMT4">
                  <p:embed/>
                  <p:pic>
                    <p:nvPicPr>
                      <p:cNvPr id="35841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5500" y="5103813"/>
                        <a:ext cx="746125" cy="512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11" name="AutoShape 11"/>
          <p:cNvSpPr>
            <a:spLocks noChangeArrowheads="1"/>
          </p:cNvSpPr>
          <p:nvPr/>
        </p:nvSpPr>
        <p:spPr bwMode="auto">
          <a:xfrm>
            <a:off x="143092" y="5531138"/>
            <a:ext cx="2437971" cy="672525"/>
          </a:xfrm>
          <a:prstGeom prst="rightArrow">
            <a:avLst>
              <a:gd name="adj1" fmla="val 50000"/>
              <a:gd name="adj2" fmla="val 99219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 dirty="0">
                <a:solidFill>
                  <a:srgbClr val="CC0000"/>
                </a:solidFill>
                <a:latin typeface="Arial Narrow" charset="0"/>
              </a:rPr>
              <a:t>Integrating over </a:t>
            </a:r>
            <a:r>
              <a:rPr lang="en-US" sz="1600" b="1" dirty="0" err="1">
                <a:solidFill>
                  <a:srgbClr val="CC0000"/>
                </a:solidFill>
                <a:latin typeface="Symbol" charset="2"/>
              </a:rPr>
              <a:t>ϕ</a:t>
            </a:r>
            <a:r>
              <a:rPr lang="en-US" sz="1600" b="1" dirty="0">
                <a:solidFill>
                  <a:srgbClr val="CC0000"/>
                </a:solidFill>
                <a:latin typeface="Symbol" charset="2"/>
              </a:rPr>
              <a:t>=</a:t>
            </a:r>
            <a:r>
              <a:rPr lang="en-US" sz="1600" b="1" dirty="0">
                <a:solidFill>
                  <a:srgbClr val="CC0000"/>
                </a:solidFill>
                <a:latin typeface="+mj-lt"/>
              </a:rPr>
              <a:t>0</a:t>
            </a:r>
            <a:r>
              <a:rPr lang="en-US" sz="1600" b="1" dirty="0">
                <a:solidFill>
                  <a:srgbClr val="CC0000"/>
                </a:solidFill>
                <a:latin typeface="+mj-lt"/>
                <a:sym typeface="Wingdings"/>
              </a:rPr>
              <a:t> - </a:t>
            </a:r>
            <a:r>
              <a:rPr lang="en-US" sz="1600" b="1" dirty="0" err="1">
                <a:solidFill>
                  <a:srgbClr val="CC0000"/>
                </a:solidFill>
                <a:latin typeface="Symbol" charset="2"/>
                <a:cs typeface="Symbol" charset="2"/>
              </a:rPr>
              <a:t>π</a:t>
            </a:r>
            <a:endParaRPr lang="en-US" sz="1600" b="1" dirty="0">
              <a:solidFill>
                <a:srgbClr val="CC0000"/>
              </a:solidFill>
              <a:latin typeface="Symbol" charset="2"/>
              <a:cs typeface="Symbol" charset="2"/>
            </a:endParaRPr>
          </a:p>
        </p:txBody>
      </p:sp>
      <p:graphicFrame>
        <p:nvGraphicFramePr>
          <p:cNvPr id="358412" name="Object 12"/>
          <p:cNvGraphicFramePr>
            <a:graphicFrameLocks noChangeAspect="1"/>
          </p:cNvGraphicFramePr>
          <p:nvPr/>
        </p:nvGraphicFramePr>
        <p:xfrm>
          <a:off x="2590800" y="5718175"/>
          <a:ext cx="503238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208" name="Equation" r:id="rId10" imgW="266700" imgH="152400" progId="Equation.DSMT4">
                  <p:embed/>
                </p:oleObj>
              </mc:Choice>
              <mc:Fallback>
                <p:oleObj name="Equation" r:id="rId10" imgW="266700" imgH="152400" progId="Equation.DSMT4">
                  <p:embed/>
                  <p:pic>
                    <p:nvPicPr>
                      <p:cNvPr id="35841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5718175"/>
                        <a:ext cx="503238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13" name="Oval 13"/>
          <p:cNvSpPr>
            <a:spLocks noChangeArrowheads="1"/>
          </p:cNvSpPr>
          <p:nvPr/>
        </p:nvSpPr>
        <p:spPr bwMode="auto">
          <a:xfrm>
            <a:off x="7315200" y="1524000"/>
            <a:ext cx="381000" cy="6858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414" name="Oval 14"/>
          <p:cNvSpPr>
            <a:spLocks noChangeArrowheads="1"/>
          </p:cNvSpPr>
          <p:nvPr/>
        </p:nvSpPr>
        <p:spPr bwMode="auto">
          <a:xfrm>
            <a:off x="8382000" y="1524000"/>
            <a:ext cx="381000" cy="6858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415" name="Text Box 15"/>
          <p:cNvSpPr txBox="1">
            <a:spLocks noChangeArrowheads="1"/>
          </p:cNvSpPr>
          <p:nvPr/>
        </p:nvSpPr>
        <p:spPr bwMode="auto">
          <a:xfrm>
            <a:off x="304800" y="33528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What do we use to figure out the net force on the semicircle?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358416" name="Text Box 16"/>
          <p:cNvSpPr txBox="1">
            <a:spLocks noChangeArrowheads="1"/>
          </p:cNvSpPr>
          <p:nvPr/>
        </p:nvSpPr>
        <p:spPr bwMode="auto">
          <a:xfrm>
            <a:off x="304800" y="38100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We divide the semicircle into infinitesimal straight sections.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358417" name="Object 17"/>
          <p:cNvGraphicFramePr>
            <a:graphicFrameLocks noChangeAspect="1"/>
          </p:cNvGraphicFramePr>
          <p:nvPr/>
        </p:nvGraphicFramePr>
        <p:xfrm>
          <a:off x="7402513" y="3886200"/>
          <a:ext cx="1162050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209" name="Equation" r:id="rId12" imgW="546100" imgH="190500" progId="Equation.DSMT4">
                  <p:embed/>
                </p:oleObj>
              </mc:Choice>
              <mc:Fallback>
                <p:oleObj name="Equation" r:id="rId12" imgW="546100" imgH="190500" progId="Equation.DSMT4">
                  <p:embed/>
                  <p:pic>
                    <p:nvPicPr>
                      <p:cNvPr id="358417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2513" y="3886200"/>
                        <a:ext cx="1162050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18" name="Text Box 18"/>
          <p:cNvSpPr txBox="1">
            <a:spLocks noChangeArrowheads="1"/>
          </p:cNvSpPr>
          <p:nvPr/>
        </p:nvSpPr>
        <p:spPr bwMode="auto">
          <a:xfrm>
            <a:off x="7848600" y="4267200"/>
            <a:ext cx="381000" cy="485775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00"/>
                </a:solidFill>
                <a:latin typeface="Arial Narrow" charset="0"/>
              </a:rPr>
              <a:t>0  </a:t>
            </a:r>
          </a:p>
        </p:txBody>
      </p:sp>
      <p:sp>
        <p:nvSpPr>
          <p:cNvPr id="358419" name="Text Box 19"/>
          <p:cNvSpPr txBox="1">
            <a:spLocks noChangeArrowheads="1"/>
          </p:cNvSpPr>
          <p:nvPr/>
        </p:nvSpPr>
        <p:spPr bwMode="auto">
          <a:xfrm>
            <a:off x="8382000" y="4327525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CC00CC"/>
                </a:solidFill>
                <a:latin typeface="Arial Narrow" charset="0"/>
              </a:rPr>
              <a:t>Why?  </a:t>
            </a:r>
          </a:p>
        </p:txBody>
      </p:sp>
      <p:sp>
        <p:nvSpPr>
          <p:cNvPr id="358420" name="Text Box 20"/>
          <p:cNvSpPr txBox="1">
            <a:spLocks noChangeArrowheads="1"/>
          </p:cNvSpPr>
          <p:nvPr/>
        </p:nvSpPr>
        <p:spPr bwMode="auto">
          <a:xfrm>
            <a:off x="304800" y="4708525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CC00CC"/>
                </a:solidFill>
                <a:latin typeface="Arial Narrow" charset="0"/>
              </a:rPr>
              <a:t>Because the forces on left and the right-hand sides of the semicircle balance.</a:t>
            </a:r>
            <a:endParaRPr lang="en-US" sz="2000" b="1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358421" name="Text Box 21"/>
          <p:cNvSpPr txBox="1">
            <a:spLocks noChangeArrowheads="1"/>
          </p:cNvSpPr>
          <p:nvPr/>
        </p:nvSpPr>
        <p:spPr bwMode="auto">
          <a:xfrm>
            <a:off x="2286000" y="5129213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Y-component of the force dF is  </a:t>
            </a:r>
          </a:p>
        </p:txBody>
      </p:sp>
      <p:graphicFrame>
        <p:nvGraphicFramePr>
          <p:cNvPr id="358422" name="Object 22"/>
          <p:cNvGraphicFramePr>
            <a:graphicFrameLocks noChangeAspect="1"/>
          </p:cNvGraphicFramePr>
          <p:nvPr/>
        </p:nvGraphicFramePr>
        <p:xfrm>
          <a:off x="6605588" y="5102225"/>
          <a:ext cx="1490662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210" name="Equation" r:id="rId14" imgW="736600" imgH="254000" progId="Equation.DSMT4">
                  <p:embed/>
                </p:oleObj>
              </mc:Choice>
              <mc:Fallback>
                <p:oleObj name="Equation" r:id="rId14" imgW="736600" imgH="254000" progId="Equation.DSMT4">
                  <p:embed/>
                  <p:pic>
                    <p:nvPicPr>
                      <p:cNvPr id="358422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5588" y="5102225"/>
                        <a:ext cx="1490662" cy="51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23" name="Object 23"/>
          <p:cNvGraphicFramePr>
            <a:graphicFrameLocks noChangeAspect="1"/>
          </p:cNvGraphicFramePr>
          <p:nvPr/>
        </p:nvGraphicFramePr>
        <p:xfrm>
          <a:off x="8089900" y="5154613"/>
          <a:ext cx="9779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211" name="Equation" r:id="rId16" imgW="482400" imgH="203040" progId="Equation.DSMT4">
                  <p:embed/>
                </p:oleObj>
              </mc:Choice>
              <mc:Fallback>
                <p:oleObj name="Equation" r:id="rId16" imgW="482400" imgH="203040" progId="Equation.DSMT4">
                  <p:embed/>
                  <p:pic>
                    <p:nvPicPr>
                      <p:cNvPr id="358423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89900" y="5154613"/>
                        <a:ext cx="977900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24" name="Text Box 24"/>
          <p:cNvSpPr txBox="1">
            <a:spLocks noChangeArrowheads="1"/>
          </p:cNvSpPr>
          <p:nvPr/>
        </p:nvSpPr>
        <p:spPr bwMode="auto">
          <a:xfrm>
            <a:off x="152400" y="6308725"/>
            <a:ext cx="1752600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0000"/>
                </a:solidFill>
                <a:latin typeface="Arial Narrow" charset="0"/>
              </a:rPr>
              <a:t>Which direction? </a:t>
            </a:r>
            <a:endParaRPr lang="en-US" sz="2000" baseline="-25000">
              <a:solidFill>
                <a:srgbClr val="CC0000"/>
              </a:solidFill>
              <a:latin typeface="Arial Narrow" charset="0"/>
            </a:endParaRPr>
          </a:p>
        </p:txBody>
      </p:sp>
      <p:sp>
        <p:nvSpPr>
          <p:cNvPr id="358425" name="Text Box 25"/>
          <p:cNvSpPr txBox="1">
            <a:spLocks noChangeArrowheads="1"/>
          </p:cNvSpPr>
          <p:nvPr/>
        </p:nvSpPr>
        <p:spPr bwMode="auto">
          <a:xfrm>
            <a:off x="2057400" y="6324600"/>
            <a:ext cx="6781800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0000"/>
                </a:solidFill>
                <a:latin typeface="Arial Narrow" charset="0"/>
              </a:rPr>
              <a:t>Vertically upward direction.  The wire will be pulled deeper into the field. </a:t>
            </a:r>
            <a:endParaRPr lang="en-US" sz="2000" baseline="-25000">
              <a:solidFill>
                <a:srgbClr val="CC0000"/>
              </a:solidFill>
              <a:latin typeface="Arial Narrow" charset="0"/>
            </a:endParaRPr>
          </a:p>
        </p:txBody>
      </p:sp>
      <p:graphicFrame>
        <p:nvGraphicFramePr>
          <p:cNvPr id="358426" name="Object 26"/>
          <p:cNvGraphicFramePr>
            <a:graphicFrameLocks noChangeAspect="1"/>
          </p:cNvGraphicFramePr>
          <p:nvPr/>
        </p:nvGraphicFramePr>
        <p:xfrm>
          <a:off x="3003550" y="5551488"/>
          <a:ext cx="1700213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212" name="Equation" r:id="rId18" imgW="901700" imgH="342900" progId="Equation.DSMT4">
                  <p:embed/>
                </p:oleObj>
              </mc:Choice>
              <mc:Fallback>
                <p:oleObj name="Equation" r:id="rId18" imgW="901700" imgH="342900" progId="Equation.DSMT4">
                  <p:embed/>
                  <p:pic>
                    <p:nvPicPr>
                      <p:cNvPr id="358426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3550" y="5551488"/>
                        <a:ext cx="1700213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27" name="Object 27"/>
          <p:cNvGraphicFramePr>
            <a:graphicFrameLocks noChangeAspect="1"/>
          </p:cNvGraphicFramePr>
          <p:nvPr/>
        </p:nvGraphicFramePr>
        <p:xfrm>
          <a:off x="4583113" y="5551488"/>
          <a:ext cx="1893887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213" name="Equation" r:id="rId20" imgW="1003300" imgH="342900" progId="Equation.DSMT4">
                  <p:embed/>
                </p:oleObj>
              </mc:Choice>
              <mc:Fallback>
                <p:oleObj name="Equation" r:id="rId20" imgW="1003300" imgH="342900" progId="Equation.DSMT4">
                  <p:embed/>
                  <p:pic>
                    <p:nvPicPr>
                      <p:cNvPr id="358427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3113" y="5551488"/>
                        <a:ext cx="1893887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28" name="Object 28"/>
          <p:cNvGraphicFramePr>
            <a:graphicFrameLocks noChangeAspect="1"/>
          </p:cNvGraphicFramePr>
          <p:nvPr/>
        </p:nvGraphicFramePr>
        <p:xfrm>
          <a:off x="6465888" y="5591175"/>
          <a:ext cx="1893887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214" name="Equation" r:id="rId22" imgW="1003300" imgH="317500" progId="Equation.DSMT4">
                  <p:embed/>
                </p:oleObj>
              </mc:Choice>
              <mc:Fallback>
                <p:oleObj name="Equation" r:id="rId22" imgW="1003300" imgH="317500" progId="Equation.DSMT4">
                  <p:embed/>
                  <p:pic>
                    <p:nvPicPr>
                      <p:cNvPr id="358428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5888" y="5591175"/>
                        <a:ext cx="1893887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29" name="Object 29"/>
          <p:cNvGraphicFramePr>
            <a:graphicFrameLocks noChangeAspect="1"/>
          </p:cNvGraphicFramePr>
          <p:nvPr/>
        </p:nvGraphicFramePr>
        <p:xfrm>
          <a:off x="8324850" y="5689600"/>
          <a:ext cx="719138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215" name="Equation" r:id="rId24" imgW="381000" imgH="228600" progId="Equation.DSMT4">
                  <p:embed/>
                </p:oleObj>
              </mc:Choice>
              <mc:Fallback>
                <p:oleObj name="Equation" r:id="rId24" imgW="381000" imgH="228600" progId="Equation.DSMT4">
                  <p:embed/>
                  <p:pic>
                    <p:nvPicPr>
                      <p:cNvPr id="358429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24850" y="5689600"/>
                        <a:ext cx="719138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30" name="Oval 30"/>
          <p:cNvSpPr>
            <a:spLocks noChangeArrowheads="1"/>
          </p:cNvSpPr>
          <p:nvPr/>
        </p:nvSpPr>
        <p:spPr bwMode="auto">
          <a:xfrm>
            <a:off x="8305800" y="5638800"/>
            <a:ext cx="381000" cy="457200"/>
          </a:xfrm>
          <a:prstGeom prst="ellips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160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8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8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58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58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58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58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8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58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58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58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58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58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58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58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58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58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58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58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58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358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58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58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58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58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358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358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358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358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358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58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358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358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358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04" grpId="0"/>
      <p:bldP spid="358405" grpId="0"/>
      <p:bldP spid="358406" grpId="0"/>
      <p:bldP spid="358407" grpId="0"/>
      <p:bldP spid="358411" grpId="0" animBg="1"/>
      <p:bldP spid="358413" grpId="0" animBg="1"/>
      <p:bldP spid="358414" grpId="0" animBg="1"/>
      <p:bldP spid="358415" grpId="0"/>
      <p:bldP spid="358416" grpId="0"/>
      <p:bldP spid="358418" grpId="0" animBg="1"/>
      <p:bldP spid="358419" grpId="0"/>
      <p:bldP spid="358420" grpId="0"/>
      <p:bldP spid="358421" grpId="0"/>
      <p:bldP spid="358424" grpId="0" animBg="1"/>
      <p:bldP spid="358425" grpId="0" animBg="1"/>
      <p:bldP spid="358430" grpId="0" animBg="1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27921</TotalTime>
  <Words>1072</Words>
  <Application>Microsoft Macintosh PowerPoint</Application>
  <PresentationFormat>On-screen Show (4:3)</PresentationFormat>
  <Paragraphs>94</Paragraphs>
  <Slides>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Narrow</vt:lpstr>
      <vt:lpstr>Monotype Corsiva</vt:lpstr>
      <vt:lpstr>Symbol</vt:lpstr>
      <vt:lpstr>Times New Roman</vt:lpstr>
      <vt:lpstr>phys1443-spring02</vt:lpstr>
      <vt:lpstr>Equation</vt:lpstr>
      <vt:lpstr>PHYS 1444 – Section 001 Lecture #14</vt:lpstr>
      <vt:lpstr>Announcements</vt:lpstr>
      <vt:lpstr>Reminder: Special Project #4</vt:lpstr>
      <vt:lpstr>PowerPoint Presentation</vt:lpstr>
      <vt:lpstr> Magnetic Forces on Electric Current</vt:lpstr>
      <vt:lpstr> Magnetic Forces on Electric Current</vt:lpstr>
      <vt:lpstr>Example 27 – 2 </vt:lpstr>
      <vt:lpstr>Example 27 – 3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Yu, Jaehoon</cp:lastModifiedBy>
  <cp:revision>729</cp:revision>
  <cp:lastPrinted>2019-06-16T21:51:58Z</cp:lastPrinted>
  <dcterms:created xsi:type="dcterms:W3CDTF">2012-01-19T04:21:20Z</dcterms:created>
  <dcterms:modified xsi:type="dcterms:W3CDTF">2019-06-26T18:07:17Z</dcterms:modified>
</cp:coreProperties>
</file>