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36" r:id="rId2"/>
    <p:sldId id="590" r:id="rId3"/>
    <p:sldId id="730" r:id="rId4"/>
    <p:sldId id="731" r:id="rId5"/>
    <p:sldId id="732" r:id="rId6"/>
    <p:sldId id="733" r:id="rId7"/>
    <p:sldId id="734" r:id="rId8"/>
    <p:sldId id="735" r:id="rId9"/>
    <p:sldId id="736" r:id="rId10"/>
    <p:sldId id="737" r:id="rId11"/>
    <p:sldId id="738" r:id="rId12"/>
    <p:sldId id="739" r:id="rId13"/>
    <p:sldId id="740" r:id="rId14"/>
    <p:sldId id="743" r:id="rId15"/>
    <p:sldId id="744" r:id="rId16"/>
    <p:sldId id="748" r:id="rId17"/>
    <p:sldId id="746" r:id="rId18"/>
    <p:sldId id="749" r:id="rId19"/>
    <p:sldId id="750" r:id="rId20"/>
    <p:sldId id="751" r:id="rId21"/>
    <p:sldId id="752" r:id="rId22"/>
    <p:sldId id="753" r:id="rId23"/>
    <p:sldId id="754" r:id="rId24"/>
    <p:sldId id="755" r:id="rId25"/>
    <p:sldId id="756" r:id="rId26"/>
    <p:sldId id="757" r:id="rId27"/>
    <p:sldId id="758"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4"/>
    <p:restoredTop sz="96327"/>
  </p:normalViewPr>
  <p:slideViewPr>
    <p:cSldViewPr>
      <p:cViewPr varScale="1">
        <p:scale>
          <a:sx n="148" d="100"/>
          <a:sy n="148" d="100"/>
        </p:scale>
        <p:origin x="47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wmf"/><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2.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png"/></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png"/><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2.wmf"/><Relationship Id="rId5" Type="http://schemas.openxmlformats.org/officeDocument/2006/relationships/image" Target="../media/image81.wmf"/><Relationship Id="rId4"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79.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2.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80.wmf"/><Relationship Id="rId1" Type="http://schemas.openxmlformats.org/officeDocument/2006/relationships/image" Target="../media/image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2.wmf"/><Relationship Id="rId4"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2.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22.wmf"/><Relationship Id="rId1" Type="http://schemas.openxmlformats.org/officeDocument/2006/relationships/image" Target="../media/image121.wmf"/><Relationship Id="rId4" Type="http://schemas.openxmlformats.org/officeDocument/2006/relationships/image" Target="../media/image12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13.wmf"/><Relationship Id="rId7" Type="http://schemas.openxmlformats.org/officeDocument/2006/relationships/image" Target="../media/image130.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29.wmf"/><Relationship Id="rId5" Type="http://schemas.openxmlformats.org/officeDocument/2006/relationships/image" Target="../media/image128.wmf"/><Relationship Id="rId10" Type="http://schemas.openxmlformats.org/officeDocument/2006/relationships/image" Target="../media/image123.wmf"/><Relationship Id="rId4" Type="http://schemas.openxmlformats.org/officeDocument/2006/relationships/image" Target="../media/image127.wmf"/><Relationship Id="rId9" Type="http://schemas.openxmlformats.org/officeDocument/2006/relationships/image" Target="../media/image13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4" Type="http://schemas.openxmlformats.org/officeDocument/2006/relationships/image" Target="../media/image1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wmf"/><Relationship Id="rId2" Type="http://schemas.openxmlformats.org/officeDocument/2006/relationships/image" Target="../media/image34.png"/><Relationship Id="rId1" Type="http://schemas.openxmlformats.org/officeDocument/2006/relationships/image" Target="../media/image2.wmf"/><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371489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200565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2727564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27,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27,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27,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27,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27,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27,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27,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27,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44.wmf"/><Relationship Id="rId18" Type="http://schemas.openxmlformats.org/officeDocument/2006/relationships/oleObject" Target="../embeddings/oleObject60.bin"/><Relationship Id="rId3" Type="http://schemas.openxmlformats.org/officeDocument/2006/relationships/image" Target="../media/image50.jpeg"/><Relationship Id="rId21" Type="http://schemas.openxmlformats.org/officeDocument/2006/relationships/image" Target="../media/image48.wmf"/><Relationship Id="rId7" Type="http://schemas.openxmlformats.org/officeDocument/2006/relationships/oleObject" Target="../embeddings/oleObject53.bin"/><Relationship Id="rId12" Type="http://schemas.openxmlformats.org/officeDocument/2006/relationships/oleObject" Target="../embeddings/oleObject57.bin"/><Relationship Id="rId17"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2.wmf"/><Relationship Id="rId11" Type="http://schemas.openxmlformats.org/officeDocument/2006/relationships/image" Target="../media/image43.wmf"/><Relationship Id="rId5" Type="http://schemas.openxmlformats.org/officeDocument/2006/relationships/oleObject" Target="../embeddings/oleObject52.bin"/><Relationship Id="rId15" Type="http://schemas.openxmlformats.org/officeDocument/2006/relationships/image" Target="../media/image45.wmf"/><Relationship Id="rId23" Type="http://schemas.openxmlformats.org/officeDocument/2006/relationships/image" Target="../media/image49.wmf"/><Relationship Id="rId10" Type="http://schemas.openxmlformats.org/officeDocument/2006/relationships/oleObject" Target="../embeddings/oleObject56.bin"/><Relationship Id="rId19" Type="http://schemas.openxmlformats.org/officeDocument/2006/relationships/image" Target="../media/image47.wmf"/><Relationship Id="rId4" Type="http://schemas.openxmlformats.org/officeDocument/2006/relationships/image" Target="../media/image42.jpeg"/><Relationship Id="rId9" Type="http://schemas.openxmlformats.org/officeDocument/2006/relationships/oleObject" Target="../embeddings/oleObject55.bin"/><Relationship Id="rId14" Type="http://schemas.openxmlformats.org/officeDocument/2006/relationships/oleObject" Target="../embeddings/oleObject58.bin"/><Relationship Id="rId22"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53.jpeg"/><Relationship Id="rId7" Type="http://schemas.openxmlformats.org/officeDocument/2006/relationships/oleObject" Target="../embeddings/oleObject65.bin"/><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64.bin"/><Relationship Id="rId11" Type="http://schemas.openxmlformats.org/officeDocument/2006/relationships/oleObject" Target="../embeddings/oleObject68.bin"/><Relationship Id="rId5" Type="http://schemas.openxmlformats.org/officeDocument/2006/relationships/image" Target="../media/image2.wmf"/><Relationship Id="rId10" Type="http://schemas.openxmlformats.org/officeDocument/2006/relationships/image" Target="../media/image51.png"/><Relationship Id="rId4" Type="http://schemas.openxmlformats.org/officeDocument/2006/relationships/oleObject" Target="../embeddings/oleObject63.bin"/><Relationship Id="rId9"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56.wmf"/><Relationship Id="rId18" Type="http://schemas.openxmlformats.org/officeDocument/2006/relationships/oleObject" Target="../embeddings/oleObject78.bin"/><Relationship Id="rId3" Type="http://schemas.openxmlformats.org/officeDocument/2006/relationships/oleObject" Target="../embeddings/oleObject69.bin"/><Relationship Id="rId21" Type="http://schemas.openxmlformats.org/officeDocument/2006/relationships/image" Target="../media/image60.wmf"/><Relationship Id="rId7" Type="http://schemas.openxmlformats.org/officeDocument/2006/relationships/oleObject" Target="../embeddings/oleObject72.bin"/><Relationship Id="rId12" Type="http://schemas.openxmlformats.org/officeDocument/2006/relationships/oleObject" Target="../embeddings/oleObject75.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vmlDrawing" Target="../drawings/vmlDrawing10.vml"/><Relationship Id="rId6" Type="http://schemas.openxmlformats.org/officeDocument/2006/relationships/oleObject" Target="../embeddings/oleObject71.bin"/><Relationship Id="rId11" Type="http://schemas.openxmlformats.org/officeDocument/2006/relationships/image" Target="../media/image55.wmf"/><Relationship Id="rId24" Type="http://schemas.openxmlformats.org/officeDocument/2006/relationships/oleObject" Target="../embeddings/oleObject81.bin"/><Relationship Id="rId5" Type="http://schemas.openxmlformats.org/officeDocument/2006/relationships/oleObject" Target="../embeddings/oleObject70.bin"/><Relationship Id="rId15" Type="http://schemas.openxmlformats.org/officeDocument/2006/relationships/image" Target="../media/image57.wmf"/><Relationship Id="rId23" Type="http://schemas.openxmlformats.org/officeDocument/2006/relationships/image" Target="../media/image61.png"/><Relationship Id="rId10" Type="http://schemas.openxmlformats.org/officeDocument/2006/relationships/oleObject" Target="../embeddings/oleObject74.bin"/><Relationship Id="rId19" Type="http://schemas.openxmlformats.org/officeDocument/2006/relationships/image" Target="../media/image59.wmf"/><Relationship Id="rId4" Type="http://schemas.openxmlformats.org/officeDocument/2006/relationships/image" Target="../media/image2.wmf"/><Relationship Id="rId9" Type="http://schemas.openxmlformats.org/officeDocument/2006/relationships/image" Target="../media/image54.wmf"/><Relationship Id="rId14" Type="http://schemas.openxmlformats.org/officeDocument/2006/relationships/oleObject" Target="../embeddings/oleObject76.bin"/><Relationship Id="rId22"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87.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67.png"/><Relationship Id="rId17" Type="http://schemas.openxmlformats.org/officeDocument/2006/relationships/oleObject" Target="../embeddings/oleObject89.bin"/><Relationship Id="rId25"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69.png"/><Relationship Id="rId20" Type="http://schemas.openxmlformats.org/officeDocument/2006/relationships/image" Target="../media/image71.wmf"/><Relationship Id="rId29" Type="http://schemas.openxmlformats.org/officeDocument/2006/relationships/oleObject" Target="../embeddings/oleObject95.bin"/><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86.bin"/><Relationship Id="rId24" Type="http://schemas.openxmlformats.org/officeDocument/2006/relationships/image" Target="../media/image73.wmf"/><Relationship Id="rId32" Type="http://schemas.openxmlformats.org/officeDocument/2006/relationships/image" Target="../media/image77.png"/><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oleObject" Target="../embeddings/oleObject92.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90.bin"/><Relationship Id="rId31" Type="http://schemas.openxmlformats.org/officeDocument/2006/relationships/oleObject" Target="../embeddings/oleObject96.bin"/><Relationship Id="rId4" Type="http://schemas.openxmlformats.org/officeDocument/2006/relationships/image" Target="../media/image63.wmf"/><Relationship Id="rId9" Type="http://schemas.openxmlformats.org/officeDocument/2006/relationships/oleObject" Target="../embeddings/oleObject85.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94.bin"/><Relationship Id="rId30"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80.wmf"/><Relationship Id="rId3" Type="http://schemas.openxmlformats.org/officeDocument/2006/relationships/oleObject" Target="../embeddings/oleObject101.bin"/><Relationship Id="rId7" Type="http://schemas.openxmlformats.org/officeDocument/2006/relationships/oleObject" Target="../embeddings/oleObject104.bin"/><Relationship Id="rId12"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03.bin"/><Relationship Id="rId11" Type="http://schemas.openxmlformats.org/officeDocument/2006/relationships/image" Target="../media/image79.wmf"/><Relationship Id="rId5" Type="http://schemas.openxmlformats.org/officeDocument/2006/relationships/oleObject" Target="../embeddings/oleObject102.bin"/><Relationship Id="rId15" Type="http://schemas.openxmlformats.org/officeDocument/2006/relationships/image" Target="../media/image81.wmf"/><Relationship Id="rId10" Type="http://schemas.openxmlformats.org/officeDocument/2006/relationships/oleObject" Target="../embeddings/oleObject106.bin"/><Relationship Id="rId4" Type="http://schemas.openxmlformats.org/officeDocument/2006/relationships/image" Target="../media/image2.wmf"/><Relationship Id="rId9" Type="http://schemas.openxmlformats.org/officeDocument/2006/relationships/image" Target="../media/image78.wmf"/><Relationship Id="rId14" Type="http://schemas.openxmlformats.org/officeDocument/2006/relationships/oleObject" Target="../embeddings/oleObject10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85.jpeg"/><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10.bin"/><Relationship Id="rId11" Type="http://schemas.openxmlformats.org/officeDocument/2006/relationships/image" Target="../media/image84.wmf"/><Relationship Id="rId5" Type="http://schemas.openxmlformats.org/officeDocument/2006/relationships/image" Target="../media/image79.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8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notesSlide" Target="../notesSlides/notesSlide3.xml"/><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wmf"/><Relationship Id="rId11" Type="http://schemas.openxmlformats.org/officeDocument/2006/relationships/image" Target="../media/image86.wmf"/><Relationship Id="rId5" Type="http://schemas.openxmlformats.org/officeDocument/2006/relationships/oleObject" Target="../embeddings/oleObject113.bin"/><Relationship Id="rId10" Type="http://schemas.openxmlformats.org/officeDocument/2006/relationships/oleObject" Target="../embeddings/oleObject117.bin"/><Relationship Id="rId4" Type="http://schemas.openxmlformats.org/officeDocument/2006/relationships/image" Target="../media/image87.jpeg"/><Relationship Id="rId9" Type="http://schemas.openxmlformats.org/officeDocument/2006/relationships/oleObject" Target="../embeddings/oleObject1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oleObject" Target="../embeddings/oleObject124.bin"/><Relationship Id="rId18" Type="http://schemas.openxmlformats.org/officeDocument/2006/relationships/image" Target="../media/image92.wmf"/><Relationship Id="rId3" Type="http://schemas.openxmlformats.org/officeDocument/2006/relationships/image" Target="../media/image95.jpeg"/><Relationship Id="rId21" Type="http://schemas.openxmlformats.org/officeDocument/2006/relationships/oleObject" Target="../embeddings/oleObject128.bin"/><Relationship Id="rId7" Type="http://schemas.openxmlformats.org/officeDocument/2006/relationships/oleObject" Target="../embeddings/oleObject120.bin"/><Relationship Id="rId12" Type="http://schemas.openxmlformats.org/officeDocument/2006/relationships/image" Target="../media/image89.wmf"/><Relationship Id="rId17" Type="http://schemas.openxmlformats.org/officeDocument/2006/relationships/oleObject" Target="../embeddings/oleObject126.bin"/><Relationship Id="rId2" Type="http://schemas.openxmlformats.org/officeDocument/2006/relationships/slideLayout" Target="../slideLayouts/slideLayout2.xml"/><Relationship Id="rId16" Type="http://schemas.openxmlformats.org/officeDocument/2006/relationships/image" Target="../media/image91.wmf"/><Relationship Id="rId20" Type="http://schemas.openxmlformats.org/officeDocument/2006/relationships/image" Target="../media/image93.wmf"/><Relationship Id="rId1" Type="http://schemas.openxmlformats.org/officeDocument/2006/relationships/vmlDrawing" Target="../drawings/vmlDrawing16.vml"/><Relationship Id="rId6" Type="http://schemas.openxmlformats.org/officeDocument/2006/relationships/oleObject" Target="../embeddings/oleObject119.bin"/><Relationship Id="rId11" Type="http://schemas.openxmlformats.org/officeDocument/2006/relationships/oleObject" Target="../embeddings/oleObject123.bin"/><Relationship Id="rId5" Type="http://schemas.openxmlformats.org/officeDocument/2006/relationships/image" Target="../media/image2.wmf"/><Relationship Id="rId15" Type="http://schemas.openxmlformats.org/officeDocument/2006/relationships/oleObject" Target="../embeddings/oleObject125.bin"/><Relationship Id="rId10" Type="http://schemas.openxmlformats.org/officeDocument/2006/relationships/image" Target="../media/image88.wmf"/><Relationship Id="rId19" Type="http://schemas.openxmlformats.org/officeDocument/2006/relationships/oleObject" Target="../embeddings/oleObject127.bin"/><Relationship Id="rId4" Type="http://schemas.openxmlformats.org/officeDocument/2006/relationships/oleObject" Target="../embeddings/oleObject118.bin"/><Relationship Id="rId9" Type="http://schemas.openxmlformats.org/officeDocument/2006/relationships/oleObject" Target="../embeddings/oleObject122.bin"/><Relationship Id="rId14" Type="http://schemas.openxmlformats.org/officeDocument/2006/relationships/image" Target="../media/image90.wmf"/><Relationship Id="rId22" Type="http://schemas.openxmlformats.org/officeDocument/2006/relationships/image" Target="../media/image9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00.wmf"/><Relationship Id="rId3" Type="http://schemas.openxmlformats.org/officeDocument/2006/relationships/image" Target="../media/image103.jpeg"/><Relationship Id="rId7" Type="http://schemas.openxmlformats.org/officeDocument/2006/relationships/image" Target="../media/image97.wmf"/><Relationship Id="rId12" Type="http://schemas.openxmlformats.org/officeDocument/2006/relationships/oleObject" Target="../embeddings/oleObject133.bin"/><Relationship Id="rId17"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oleObject" Target="../embeddings/oleObject135.bin"/><Relationship Id="rId1" Type="http://schemas.openxmlformats.org/officeDocument/2006/relationships/vmlDrawing" Target="../drawings/vmlDrawing17.vml"/><Relationship Id="rId6" Type="http://schemas.openxmlformats.org/officeDocument/2006/relationships/oleObject" Target="../embeddings/oleObject130.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98.wmf"/><Relationship Id="rId14" Type="http://schemas.openxmlformats.org/officeDocument/2006/relationships/oleObject" Target="../embeddings/oleObject13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05.wmf"/><Relationship Id="rId3" Type="http://schemas.openxmlformats.org/officeDocument/2006/relationships/oleObject" Target="../embeddings/oleObject136.bin"/><Relationship Id="rId7" Type="http://schemas.openxmlformats.org/officeDocument/2006/relationships/oleObject" Target="../embeddings/oleObject139.bin"/><Relationship Id="rId12" Type="http://schemas.openxmlformats.org/officeDocument/2006/relationships/oleObject" Target="../embeddings/oleObject142.bin"/><Relationship Id="rId17" Type="http://schemas.openxmlformats.org/officeDocument/2006/relationships/image" Target="../media/image107.wmf"/><Relationship Id="rId2" Type="http://schemas.openxmlformats.org/officeDocument/2006/relationships/slideLayout" Target="../slideLayouts/slideLayout2.xml"/><Relationship Id="rId16" Type="http://schemas.openxmlformats.org/officeDocument/2006/relationships/oleObject" Target="../embeddings/oleObject144.bin"/><Relationship Id="rId1" Type="http://schemas.openxmlformats.org/officeDocument/2006/relationships/vmlDrawing" Target="../drawings/vmlDrawing18.vml"/><Relationship Id="rId6" Type="http://schemas.openxmlformats.org/officeDocument/2006/relationships/oleObject" Target="../embeddings/oleObject138.bin"/><Relationship Id="rId11" Type="http://schemas.openxmlformats.org/officeDocument/2006/relationships/image" Target="../media/image104.wmf"/><Relationship Id="rId5" Type="http://schemas.openxmlformats.org/officeDocument/2006/relationships/oleObject" Target="../embeddings/oleObject137.bin"/><Relationship Id="rId15" Type="http://schemas.openxmlformats.org/officeDocument/2006/relationships/image" Target="../media/image106.wmf"/><Relationship Id="rId10" Type="http://schemas.openxmlformats.org/officeDocument/2006/relationships/oleObject" Target="../embeddings/oleObject141.bin"/><Relationship Id="rId4" Type="http://schemas.openxmlformats.org/officeDocument/2006/relationships/image" Target="../media/image2.wmf"/><Relationship Id="rId9" Type="http://schemas.openxmlformats.org/officeDocument/2006/relationships/image" Target="../media/image80.wmf"/><Relationship Id="rId14" Type="http://schemas.openxmlformats.org/officeDocument/2006/relationships/oleObject" Target="../embeddings/oleObject14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oleObject" Target="../embeddings/oleObject145.bin"/><Relationship Id="rId7"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47.bin"/><Relationship Id="rId5" Type="http://schemas.openxmlformats.org/officeDocument/2006/relationships/oleObject" Target="../embeddings/oleObject146.bin"/><Relationship Id="rId4" Type="http://schemas.openxmlformats.org/officeDocument/2006/relationships/image" Target="../media/image2.wmf"/><Relationship Id="rId9" Type="http://schemas.openxmlformats.org/officeDocument/2006/relationships/image" Target="../media/image7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notesSlide" Target="../notesSlides/notesSlide4.xml"/><Relationship Id="rId7" Type="http://schemas.openxmlformats.org/officeDocument/2006/relationships/oleObject" Target="../embeddings/oleObject152.bin"/><Relationship Id="rId12"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51.bin"/><Relationship Id="rId11" Type="http://schemas.openxmlformats.org/officeDocument/2006/relationships/image" Target="../media/image108.wmf"/><Relationship Id="rId5" Type="http://schemas.openxmlformats.org/officeDocument/2006/relationships/image" Target="../media/image2.wmf"/><Relationship Id="rId10" Type="http://schemas.openxmlformats.org/officeDocument/2006/relationships/oleObject" Target="../embeddings/oleObject154.bin"/><Relationship Id="rId4" Type="http://schemas.openxmlformats.org/officeDocument/2006/relationships/oleObject" Target="../embeddings/oleObject150.bin"/><Relationship Id="rId9" Type="http://schemas.openxmlformats.org/officeDocument/2006/relationships/image" Target="../media/image109.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oleObject" Target="../embeddings/oleObject161.bin"/><Relationship Id="rId18" Type="http://schemas.openxmlformats.org/officeDocument/2006/relationships/image" Target="../media/image115.wmf"/><Relationship Id="rId3" Type="http://schemas.openxmlformats.org/officeDocument/2006/relationships/image" Target="../media/image116.jpeg"/><Relationship Id="rId21" Type="http://schemas.openxmlformats.org/officeDocument/2006/relationships/image" Target="../media/image119.emf"/><Relationship Id="rId7" Type="http://schemas.openxmlformats.org/officeDocument/2006/relationships/oleObject" Target="../embeddings/oleObject157.bin"/><Relationship Id="rId12" Type="http://schemas.openxmlformats.org/officeDocument/2006/relationships/image" Target="../media/image112.wmf"/><Relationship Id="rId17" Type="http://schemas.openxmlformats.org/officeDocument/2006/relationships/oleObject" Target="../embeddings/oleObject163.bin"/><Relationship Id="rId2" Type="http://schemas.openxmlformats.org/officeDocument/2006/relationships/slideLayout" Target="../slideLayouts/slideLayout2.xml"/><Relationship Id="rId16" Type="http://schemas.openxmlformats.org/officeDocument/2006/relationships/image" Target="../media/image114.wmf"/><Relationship Id="rId20" Type="http://schemas.openxmlformats.org/officeDocument/2006/relationships/image" Target="../media/image118.emf"/><Relationship Id="rId1" Type="http://schemas.openxmlformats.org/officeDocument/2006/relationships/vmlDrawing" Target="../drawings/vmlDrawing21.vml"/><Relationship Id="rId6" Type="http://schemas.openxmlformats.org/officeDocument/2006/relationships/oleObject" Target="../embeddings/oleObject156.bin"/><Relationship Id="rId11" Type="http://schemas.openxmlformats.org/officeDocument/2006/relationships/oleObject" Target="../embeddings/oleObject160.bin"/><Relationship Id="rId5" Type="http://schemas.openxmlformats.org/officeDocument/2006/relationships/image" Target="../media/image2.wmf"/><Relationship Id="rId15" Type="http://schemas.openxmlformats.org/officeDocument/2006/relationships/oleObject" Target="../embeddings/oleObject162.bin"/><Relationship Id="rId10" Type="http://schemas.openxmlformats.org/officeDocument/2006/relationships/image" Target="../media/image111.wmf"/><Relationship Id="rId19" Type="http://schemas.openxmlformats.org/officeDocument/2006/relationships/image" Target="../media/image117.emf"/><Relationship Id="rId4" Type="http://schemas.openxmlformats.org/officeDocument/2006/relationships/oleObject" Target="../embeddings/oleObject155.bin"/><Relationship Id="rId9" Type="http://schemas.openxmlformats.org/officeDocument/2006/relationships/oleObject" Target="../embeddings/oleObject159.bin"/><Relationship Id="rId14" Type="http://schemas.openxmlformats.org/officeDocument/2006/relationships/image" Target="../media/image11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20.jpeg"/><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65.bin"/><Relationship Id="rId5" Type="http://schemas.openxmlformats.org/officeDocument/2006/relationships/image" Target="../media/image2.wmf"/><Relationship Id="rId4" Type="http://schemas.openxmlformats.org/officeDocument/2006/relationships/oleObject" Target="../embeddings/oleObject164.bin"/></Relationships>
</file>

<file path=ppt/slides/_rels/slide25.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17.emf"/><Relationship Id="rId3" Type="http://schemas.openxmlformats.org/officeDocument/2006/relationships/notesSlide" Target="../notesSlides/notesSlide5.xml"/><Relationship Id="rId7" Type="http://schemas.openxmlformats.org/officeDocument/2006/relationships/oleObject" Target="../embeddings/oleObject169.bin"/><Relationship Id="rId12" Type="http://schemas.openxmlformats.org/officeDocument/2006/relationships/image" Target="../media/image123.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21.wmf"/><Relationship Id="rId11" Type="http://schemas.openxmlformats.org/officeDocument/2006/relationships/oleObject" Target="../embeddings/oleObject171.bin"/><Relationship Id="rId5" Type="http://schemas.openxmlformats.org/officeDocument/2006/relationships/oleObject" Target="../embeddings/oleObject168.bin"/><Relationship Id="rId10" Type="http://schemas.openxmlformats.org/officeDocument/2006/relationships/image" Target="../media/image113.wmf"/><Relationship Id="rId4" Type="http://schemas.openxmlformats.org/officeDocument/2006/relationships/image" Target="../media/image124.jpeg"/><Relationship Id="rId9"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128.wmf"/><Relationship Id="rId18" Type="http://schemas.openxmlformats.org/officeDocument/2006/relationships/oleObject" Target="../embeddings/oleObject179.bin"/><Relationship Id="rId3" Type="http://schemas.openxmlformats.org/officeDocument/2006/relationships/image" Target="../media/image124.jpeg"/><Relationship Id="rId21" Type="http://schemas.openxmlformats.org/officeDocument/2006/relationships/image" Target="../media/image132.emf"/><Relationship Id="rId7" Type="http://schemas.openxmlformats.org/officeDocument/2006/relationships/image" Target="../media/image126.wmf"/><Relationship Id="rId12" Type="http://schemas.openxmlformats.org/officeDocument/2006/relationships/oleObject" Target="../embeddings/oleObject176.bin"/><Relationship Id="rId17"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oleObject" Target="../embeddings/oleObject178.bin"/><Relationship Id="rId20" Type="http://schemas.openxmlformats.org/officeDocument/2006/relationships/oleObject" Target="../embeddings/oleObject180.bin"/><Relationship Id="rId1" Type="http://schemas.openxmlformats.org/officeDocument/2006/relationships/vmlDrawing" Target="../drawings/vmlDrawing24.vml"/><Relationship Id="rId6" Type="http://schemas.openxmlformats.org/officeDocument/2006/relationships/oleObject" Target="../embeddings/oleObject173.bin"/><Relationship Id="rId11" Type="http://schemas.openxmlformats.org/officeDocument/2006/relationships/image" Target="../media/image127.wmf"/><Relationship Id="rId24" Type="http://schemas.openxmlformats.org/officeDocument/2006/relationships/image" Target="../media/image117.emf"/><Relationship Id="rId5" Type="http://schemas.openxmlformats.org/officeDocument/2006/relationships/image" Target="../media/image125.wmf"/><Relationship Id="rId15" Type="http://schemas.openxmlformats.org/officeDocument/2006/relationships/image" Target="../media/image129.wmf"/><Relationship Id="rId23" Type="http://schemas.openxmlformats.org/officeDocument/2006/relationships/image" Target="../media/image123.wmf"/><Relationship Id="rId10" Type="http://schemas.openxmlformats.org/officeDocument/2006/relationships/oleObject" Target="../embeddings/oleObject175.bin"/><Relationship Id="rId19" Type="http://schemas.openxmlformats.org/officeDocument/2006/relationships/image" Target="../media/image131.wmf"/><Relationship Id="rId4" Type="http://schemas.openxmlformats.org/officeDocument/2006/relationships/oleObject" Target="../embeddings/oleObject172.bin"/><Relationship Id="rId9" Type="http://schemas.openxmlformats.org/officeDocument/2006/relationships/image" Target="../media/image113.wmf"/><Relationship Id="rId14" Type="http://schemas.openxmlformats.org/officeDocument/2006/relationships/oleObject" Target="../embeddings/oleObject177.bin"/><Relationship Id="rId22" Type="http://schemas.openxmlformats.org/officeDocument/2006/relationships/oleObject" Target="../embeddings/oleObject18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image" Target="../media/image137.jpeg"/><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83.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35.wm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oleObject" Target="../embeddings/oleObject7.bin"/><Relationship Id="rId1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5.png"/><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4.png"/><Relationship Id="rId19" Type="http://schemas.openxmlformats.org/officeDocument/2006/relationships/oleObject" Target="../embeddings/oleObject10.bin"/><Relationship Id="rId4" Type="http://schemas.openxmlformats.org/officeDocument/2006/relationships/image" Target="../media/image2.wmf"/><Relationship Id="rId9" Type="http://schemas.openxmlformats.org/officeDocument/2006/relationships/oleObject" Target="../embeddings/oleObject5.bin"/><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oleObject" Target="../embeddings/oleObject13.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1.png"/><Relationship Id="rId5" Type="http://schemas.openxmlformats.org/officeDocument/2006/relationships/image" Target="../media/image2.wmf"/><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17.png"/><Relationship Id="rId4" Type="http://schemas.openxmlformats.org/officeDocument/2006/relationships/image" Target="../media/image14.wmf"/><Relationship Id="rId9"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2.w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30.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24.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8.bin"/><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29.bin"/><Relationship Id="rId24" Type="http://schemas.openxmlformats.org/officeDocument/2006/relationships/image" Target="../media/image30.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33.bin"/><Relationship Id="rId4" Type="http://schemas.openxmlformats.org/officeDocument/2006/relationships/image" Target="../media/image20.wmf"/><Relationship Id="rId9" Type="http://schemas.openxmlformats.org/officeDocument/2006/relationships/oleObject" Target="../embeddings/oleObject28.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37.bin"/><Relationship Id="rId30"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6.png"/><Relationship Id="rId18" Type="http://schemas.openxmlformats.org/officeDocument/2006/relationships/oleObject" Target="../embeddings/oleObject47.bin"/><Relationship Id="rId3" Type="http://schemas.openxmlformats.org/officeDocument/2006/relationships/image" Target="../media/image41.png"/><Relationship Id="rId21" Type="http://schemas.openxmlformats.org/officeDocument/2006/relationships/image" Target="../media/image40.png"/><Relationship Id="rId7" Type="http://schemas.openxmlformats.org/officeDocument/2006/relationships/oleObject" Target="../embeddings/oleObject41.bin"/><Relationship Id="rId12" Type="http://schemas.openxmlformats.org/officeDocument/2006/relationships/oleObject" Target="../embeddings/oleObject44.bin"/><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1" Type="http://schemas.openxmlformats.org/officeDocument/2006/relationships/vmlDrawing" Target="../drawings/vmlDrawing6.vml"/><Relationship Id="rId6" Type="http://schemas.openxmlformats.org/officeDocument/2006/relationships/oleObject" Target="../embeddings/oleObject40.bin"/><Relationship Id="rId11" Type="http://schemas.openxmlformats.org/officeDocument/2006/relationships/image" Target="../media/image35.png"/><Relationship Id="rId5" Type="http://schemas.openxmlformats.org/officeDocument/2006/relationships/image" Target="../media/image2.wmf"/><Relationship Id="rId15" Type="http://schemas.openxmlformats.org/officeDocument/2006/relationships/image" Target="../media/image37.png"/><Relationship Id="rId10" Type="http://schemas.openxmlformats.org/officeDocument/2006/relationships/oleObject" Target="../embeddings/oleObject43.bin"/><Relationship Id="rId19" Type="http://schemas.openxmlformats.org/officeDocument/2006/relationships/image" Target="../media/image39.wmf"/><Relationship Id="rId4" Type="http://schemas.openxmlformats.org/officeDocument/2006/relationships/oleObject" Target="../embeddings/oleObject39.bin"/><Relationship Id="rId9" Type="http://schemas.openxmlformats.org/officeDocument/2006/relationships/image" Target="../media/image34.png"/><Relationship Id="rId14" Type="http://schemas.openxmlformats.org/officeDocument/2006/relationships/oleObject" Target="../embeddings/oleObject45.bin"/></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0.bin"/><Relationship Id="rId5" Type="http://schemas.openxmlformats.org/officeDocument/2006/relationships/image" Target="../media/image2.wmf"/><Relationship Id="rId4" Type="http://schemas.openxmlformats.org/officeDocument/2006/relationships/oleObject" Target="../embeddings/oleObject4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27,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#15</a:t>
            </a:r>
          </a:p>
        </p:txBody>
      </p:sp>
      <p:sp>
        <p:nvSpPr>
          <p:cNvPr id="18438" name="Text Box 4"/>
          <p:cNvSpPr txBox="1">
            <a:spLocks noChangeArrowheads="1"/>
          </p:cNvSpPr>
          <p:nvPr/>
        </p:nvSpPr>
        <p:spPr bwMode="auto">
          <a:xfrm>
            <a:off x="2994390" y="1531203"/>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27,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281535"/>
            <a:ext cx="6667500" cy="3281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000" dirty="0">
                <a:latin typeface="Arial Narrow" charset="0"/>
              </a:rPr>
              <a:t>Chapter 27: Magnetism and Magnetic Field</a:t>
            </a:r>
          </a:p>
          <a:p>
            <a:pPr marL="1352550" lvl="1" indent="-609600"/>
            <a:r>
              <a:rPr lang="en-US" sz="2000" dirty="0">
                <a:latin typeface="Arial Narrow" charset="0"/>
              </a:rPr>
              <a:t>Charged Particle Path in a Magnetic Field</a:t>
            </a:r>
          </a:p>
          <a:p>
            <a:pPr marL="1352550" lvl="1" indent="-609600"/>
            <a:r>
              <a:rPr lang="en-US" sz="2000" dirty="0">
                <a:latin typeface="Arial Narrow" charset="0"/>
              </a:rPr>
              <a:t>Cyclotron Frequency</a:t>
            </a:r>
          </a:p>
          <a:p>
            <a:pPr marL="1352550" lvl="1" indent="-609600"/>
            <a:r>
              <a:rPr lang="en-US" sz="2000" dirty="0">
                <a:latin typeface="Arial Narrow" charset="0"/>
              </a:rPr>
              <a:t>Torque on a Current Loop</a:t>
            </a:r>
          </a:p>
          <a:p>
            <a:pPr marL="1352550" lvl="1" indent="-609600"/>
            <a:r>
              <a:rPr lang="en-US" sz="2000" dirty="0">
                <a:latin typeface="Arial Narrow" charset="0"/>
              </a:rPr>
              <a:t>Magnetic Dipole Moment</a:t>
            </a:r>
          </a:p>
          <a:p>
            <a:pPr marL="609600" indent="-609600" algn="l"/>
            <a:r>
              <a:rPr lang="en-US" sz="2400" dirty="0">
                <a:latin typeface="Arial Narrow" charset="0"/>
              </a:rPr>
              <a:t>Chapter 28:Sources of Magnetic Field</a:t>
            </a:r>
            <a:endParaRPr lang="en-US" sz="2800" dirty="0">
              <a:latin typeface="Arial Narrow" charset="0"/>
            </a:endParaRPr>
          </a:p>
          <a:p>
            <a:pPr marL="1352550" lvl="1" indent="-609600"/>
            <a:r>
              <a:rPr lang="en-US" sz="2000" dirty="0">
                <a:latin typeface="Arial Narrow" charset="0"/>
              </a:rPr>
              <a:t>Sources of Magnetic Field</a:t>
            </a:r>
          </a:p>
          <a:p>
            <a:pPr marL="1352550" lvl="1" indent="-609600"/>
            <a:r>
              <a:rPr lang="en-US" sz="2000" dirty="0">
                <a:latin typeface="Arial Narrow" charset="0"/>
              </a:rPr>
              <a:t>Magnetic Field Due to Straight Wire</a:t>
            </a:r>
          </a:p>
          <a:p>
            <a:pPr marL="1352550" lvl="1" indent="-609600"/>
            <a:r>
              <a:rPr lang="en-US" sz="2000" dirty="0">
                <a:latin typeface="Arial Narrow" charset="0"/>
              </a:rPr>
              <a:t>Magnetic Materials</a:t>
            </a:r>
          </a:p>
          <a:p>
            <a:pPr marL="1352550" lvl="1" indent="-609600"/>
            <a:r>
              <a:rPr lang="en-US" sz="2000" dirty="0">
                <a:latin typeface="Arial Narrow" charset="0"/>
              </a:rPr>
              <a:t>Hysteresis</a:t>
            </a:r>
          </a:p>
        </p:txBody>
      </p:sp>
      <p:pic>
        <p:nvPicPr>
          <p:cNvPr id="3" name="Picture 2">
            <a:extLst>
              <a:ext uri="{FF2B5EF4-FFF2-40B4-BE49-F238E27FC236}">
                <a16:creationId xmlns:a16="http://schemas.microsoft.com/office/drawing/2014/main" id="{E3D74DCB-CCBB-E04D-8C78-797CD3D283AF}"/>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E557861-8DEB-9D4A-B2D5-85045BB5EF89}"/>
              </a:ext>
            </a:extLst>
          </p:cNvPr>
          <p:cNvPicPr>
            <a:picLocks noChangeAspect="1"/>
          </p:cNvPicPr>
          <p:nvPr/>
        </p:nvPicPr>
        <p:blipFill>
          <a:blip r:link="rId3"/>
          <a:stretch>
            <a:fillRect/>
          </a:stretch>
        </p:blipFill>
        <p:spPr>
          <a:xfrm>
            <a:off x="1270000" y="1270000"/>
            <a:ext cx="63500" cy="76200"/>
          </a:xfrm>
          <a:prstGeom prst="rect">
            <a:avLst/>
          </a:prstGeom>
        </p:spPr>
      </p:pic>
      <p:sp>
        <p:nvSpPr>
          <p:cNvPr id="10" name="Text Box 9">
            <a:extLst>
              <a:ext uri="{FF2B5EF4-FFF2-40B4-BE49-F238E27FC236}">
                <a16:creationId xmlns:a16="http://schemas.microsoft.com/office/drawing/2014/main" id="{2141AFEB-5A58-494B-B780-A6426F795CC6}"/>
              </a:ext>
            </a:extLst>
          </p:cNvPr>
          <p:cNvSpPr txBox="1">
            <a:spLocks noChangeArrowheads="1"/>
          </p:cNvSpPr>
          <p:nvPr/>
        </p:nvSpPr>
        <p:spPr bwMode="auto">
          <a:xfrm>
            <a:off x="685800" y="6095007"/>
            <a:ext cx="7478009"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#10, due 11pm, Monday, July 1!!</a:t>
            </a:r>
          </a:p>
        </p:txBody>
      </p:sp>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ipe(left)">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wipe(left)">
                                      <p:cBhvr>
                                        <p:cTn id="52" dur="500"/>
                                        <p:tgtEl>
                                          <p:spTgt spid="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27,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E7F1A188-A418-B545-BD28-07B0B2B8A04B}" type="slidenum">
              <a:rPr lang="en-US"/>
              <a:pPr/>
              <a:t>10</a:t>
            </a:fld>
            <a:endParaRPr lang="en-US"/>
          </a:p>
        </p:txBody>
      </p:sp>
      <p:pic>
        <p:nvPicPr>
          <p:cNvPr id="374786" name="Picture 2" descr="FG27_021B"/>
          <p:cNvPicPr>
            <a:picLocks noChangeAspect="1" noChangeArrowheads="1"/>
          </p:cNvPicPr>
          <p:nvPr/>
        </p:nvPicPr>
        <p:blipFill>
          <a:blip r:embed="rId3"/>
          <a:srcRect/>
          <a:stretch>
            <a:fillRect/>
          </a:stretch>
        </p:blipFill>
        <p:spPr bwMode="auto">
          <a:xfrm>
            <a:off x="6781800" y="2209800"/>
            <a:ext cx="2057400" cy="1371600"/>
          </a:xfrm>
          <a:prstGeom prst="rect">
            <a:avLst/>
          </a:prstGeom>
          <a:noFill/>
        </p:spPr>
      </p:pic>
      <p:pic>
        <p:nvPicPr>
          <p:cNvPr id="374787" name="Picture 3" descr="FG27_021A"/>
          <p:cNvPicPr>
            <a:picLocks noChangeAspect="1" noChangeArrowheads="1"/>
          </p:cNvPicPr>
          <p:nvPr/>
        </p:nvPicPr>
        <p:blipFill>
          <a:blip r:embed="rId4"/>
          <a:srcRect/>
          <a:stretch>
            <a:fillRect/>
          </a:stretch>
        </p:blipFill>
        <p:spPr bwMode="auto">
          <a:xfrm>
            <a:off x="5791200" y="381000"/>
            <a:ext cx="4038600" cy="1905000"/>
          </a:xfrm>
          <a:prstGeom prst="rect">
            <a:avLst/>
          </a:prstGeom>
          <a:noFill/>
        </p:spPr>
      </p:pic>
      <p:sp>
        <p:nvSpPr>
          <p:cNvPr id="374788" name="Rectangle 4"/>
          <p:cNvSpPr>
            <a:spLocks noGrp="1" noChangeArrowheads="1"/>
          </p:cNvSpPr>
          <p:nvPr>
            <p:ph type="title"/>
          </p:nvPr>
        </p:nvSpPr>
        <p:spPr>
          <a:xfrm>
            <a:off x="381000" y="76200"/>
            <a:ext cx="8534400" cy="609600"/>
          </a:xfrm>
        </p:spPr>
        <p:txBody>
          <a:bodyPr/>
          <a:lstStyle/>
          <a:p>
            <a:r>
              <a:rPr lang="en-US"/>
              <a:t> Torque on a Current Loop</a:t>
            </a:r>
          </a:p>
        </p:txBody>
      </p:sp>
      <p:graphicFrame>
        <p:nvGraphicFramePr>
          <p:cNvPr id="3747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6683" name="Equation" r:id="rId5" imgW="914400" imgH="190080" progId="Equation.DSMT4">
                  <p:embed/>
                </p:oleObj>
              </mc:Choice>
              <mc:Fallback>
                <p:oleObj name="Equation" r:id="rId5" imgW="914400" imgH="190080" progId="Equation.DSMT4">
                  <p:embed/>
                  <p:pic>
                    <p:nvPicPr>
                      <p:cNvPr id="3747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6684" name="Equation" r:id="rId7" imgW="914400" imgH="190080" progId="Equation.DSMT4">
                  <p:embed/>
                </p:oleObj>
              </mc:Choice>
              <mc:Fallback>
                <p:oleObj name="Equation" r:id="rId7" imgW="914400" imgH="190080" progId="Equation.DSMT4">
                  <p:embed/>
                  <p:pic>
                    <p:nvPicPr>
                      <p:cNvPr id="37479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6685" name="Equation" r:id="rId8" imgW="914400" imgH="190080" progId="Equation.DSMT4">
                  <p:embed/>
                </p:oleObj>
              </mc:Choice>
              <mc:Fallback>
                <p:oleObj name="Equation" r:id="rId8" imgW="914400" imgH="190080" progId="Equation.DSMT4">
                  <p:embed/>
                  <p:pic>
                    <p:nvPicPr>
                      <p:cNvPr id="3747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792" name="Rectangle 8"/>
          <p:cNvSpPr>
            <a:spLocks noGrp="1" noChangeArrowheads="1"/>
          </p:cNvSpPr>
          <p:nvPr>
            <p:ph type="body" idx="1"/>
          </p:nvPr>
        </p:nvSpPr>
        <p:spPr>
          <a:xfrm>
            <a:off x="381000" y="2667000"/>
            <a:ext cx="8382000" cy="3581400"/>
          </a:xfrm>
        </p:spPr>
        <p:txBody>
          <a:bodyPr/>
          <a:lstStyle/>
          <a:p>
            <a:pPr lvl="2">
              <a:lnSpc>
                <a:spcPct val="90000"/>
              </a:lnSpc>
            </a:pPr>
            <a:r>
              <a:rPr lang="en-US" sz="2000" dirty="0" err="1"/>
              <a:t>F</a:t>
            </a:r>
            <a:r>
              <a:rPr lang="en-US" sz="2000" baseline="-25000" dirty="0" err="1"/>
              <a:t>a</a:t>
            </a:r>
            <a:r>
              <a:rPr lang="en-US" sz="2000" dirty="0"/>
              <a:t>=</a:t>
            </a:r>
            <a:r>
              <a:rPr lang="en-US" sz="2000" dirty="0" err="1">
                <a:latin typeface="Monotype Corsiva" charset="0"/>
              </a:rPr>
              <a:t>IaB</a:t>
            </a:r>
            <a:endParaRPr lang="en-US" sz="2000" dirty="0">
              <a:latin typeface="Monotype Corsiva" charset="0"/>
            </a:endParaRPr>
          </a:p>
          <a:p>
            <a:pPr lvl="2">
              <a:lnSpc>
                <a:spcPct val="90000"/>
              </a:lnSpc>
            </a:pPr>
            <a:r>
              <a:rPr lang="en-US" sz="2000" dirty="0"/>
              <a:t>The moment arm of the coil is </a:t>
            </a:r>
            <a:r>
              <a:rPr lang="en-US" sz="2000" dirty="0">
                <a:latin typeface="Monotype Corsiva" charset="0"/>
              </a:rPr>
              <a:t>b</a:t>
            </a:r>
            <a:r>
              <a:rPr lang="en-US" sz="2000" dirty="0"/>
              <a:t>/2</a:t>
            </a:r>
          </a:p>
          <a:p>
            <a:pPr lvl="1">
              <a:lnSpc>
                <a:spcPct val="90000"/>
              </a:lnSpc>
            </a:pPr>
            <a:r>
              <a:rPr lang="en-US" sz="2400" dirty="0"/>
              <a:t>So the total torque is the sum of the torques by each of the forces</a:t>
            </a:r>
          </a:p>
          <a:p>
            <a:pPr lvl="2">
              <a:lnSpc>
                <a:spcPct val="90000"/>
              </a:lnSpc>
              <a:buFontTx/>
              <a:buNone/>
            </a:pPr>
            <a:r>
              <a:rPr lang="en-US" sz="2000" dirty="0"/>
              <a:t> </a:t>
            </a:r>
          </a:p>
          <a:p>
            <a:pPr lvl="2">
              <a:lnSpc>
                <a:spcPct val="90000"/>
              </a:lnSpc>
            </a:pPr>
            <a:endParaRPr lang="en-US" sz="2000" dirty="0"/>
          </a:p>
          <a:p>
            <a:pPr lvl="2">
              <a:lnSpc>
                <a:spcPct val="90000"/>
              </a:lnSpc>
            </a:pPr>
            <a:r>
              <a:rPr lang="en-US" sz="2000" dirty="0"/>
              <a:t>Where </a:t>
            </a:r>
            <a:r>
              <a:rPr lang="en-US" sz="2000" dirty="0">
                <a:latin typeface="Monotype Corsiva" charset="0"/>
              </a:rPr>
              <a:t>A=ab</a:t>
            </a:r>
            <a:r>
              <a:rPr lang="en-US" sz="2000" dirty="0"/>
              <a:t> is the area of the coil loop</a:t>
            </a:r>
          </a:p>
          <a:p>
            <a:pPr lvl="1">
              <a:lnSpc>
                <a:spcPct val="90000"/>
              </a:lnSpc>
            </a:pPr>
            <a:r>
              <a:rPr lang="en-US" sz="2400" dirty="0"/>
              <a:t>What is the total net torque if the coil consists of N loops of wire?</a:t>
            </a:r>
          </a:p>
          <a:p>
            <a:pPr lvl="1">
              <a:lnSpc>
                <a:spcPct val="90000"/>
              </a:lnSpc>
            </a:pPr>
            <a:endParaRPr lang="en-US" sz="2400" dirty="0"/>
          </a:p>
          <a:p>
            <a:pPr lvl="1">
              <a:lnSpc>
                <a:spcPct val="90000"/>
              </a:lnSpc>
            </a:pPr>
            <a:r>
              <a:rPr lang="en-US" sz="2400" dirty="0"/>
              <a:t>If the coil makes an angle </a:t>
            </a:r>
            <a:r>
              <a:rPr lang="en-US" sz="2400" dirty="0" err="1">
                <a:latin typeface="Symbol" charset="2"/>
              </a:rPr>
              <a:t>θ</a:t>
            </a:r>
            <a:r>
              <a:rPr lang="en-US" sz="2400" dirty="0"/>
              <a:t> </a:t>
            </a:r>
            <a:r>
              <a:rPr lang="en-US" sz="2400" dirty="0" err="1"/>
              <a:t>w</a:t>
            </a:r>
            <a:r>
              <a:rPr lang="en-US" sz="2400" dirty="0"/>
              <a:t>/ the field</a:t>
            </a:r>
          </a:p>
        </p:txBody>
      </p:sp>
      <p:sp>
        <p:nvSpPr>
          <p:cNvPr id="374793" name="Rectangle 9"/>
          <p:cNvSpPr>
            <a:spLocks noChangeArrowheads="1"/>
          </p:cNvSpPr>
          <p:nvPr/>
        </p:nvSpPr>
        <p:spPr bwMode="auto">
          <a:xfrm>
            <a:off x="381000" y="685800"/>
            <a:ext cx="6705600" cy="198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what would be the magnitude of this torque?</a:t>
            </a:r>
          </a:p>
          <a:p>
            <a:pPr marL="742950" lvl="1" indent="-285750">
              <a:spcBef>
                <a:spcPct val="20000"/>
              </a:spcBef>
              <a:buFontTx/>
              <a:buChar char="–"/>
            </a:pPr>
            <a:r>
              <a:rPr lang="en-US" sz="2800">
                <a:solidFill>
                  <a:srgbClr val="660066"/>
                </a:solidFill>
                <a:latin typeface="Arial Narrow" charset="0"/>
                <a:ea typeface="ＭＳ Ｐゴシック" charset="-128"/>
              </a:rPr>
              <a:t>What is the magnitude of the force on the section of the wire with length </a:t>
            </a:r>
            <a:r>
              <a:rPr lang="en-US" sz="2800">
                <a:solidFill>
                  <a:srgbClr val="660066"/>
                </a:solidFill>
                <a:latin typeface="Monotype Corsiva" charset="0"/>
                <a:ea typeface="ＭＳ Ｐゴシック" charset="-128"/>
              </a:rPr>
              <a:t>a</a:t>
            </a:r>
            <a:r>
              <a:rPr lang="en-US" sz="2800">
                <a:solidFill>
                  <a:srgbClr val="660066"/>
                </a:solidFill>
                <a:latin typeface="Arial Narrow" charset="0"/>
                <a:ea typeface="ＭＳ Ｐゴシック" charset="-128"/>
              </a:rPr>
              <a:t>?</a:t>
            </a:r>
          </a:p>
        </p:txBody>
      </p:sp>
      <p:graphicFrame>
        <p:nvGraphicFramePr>
          <p:cNvPr id="374794"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6686" name="Equation" r:id="rId9" imgW="914400" imgH="190080" progId="Equation.DSMT4">
                  <p:embed/>
                </p:oleObj>
              </mc:Choice>
              <mc:Fallback>
                <p:oleObj name="Equation" r:id="rId9" imgW="914400" imgH="190080" progId="Equation.DSMT4">
                  <p:embed/>
                  <p:pic>
                    <p:nvPicPr>
                      <p:cNvPr id="37479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5" name="Object 11"/>
          <p:cNvGraphicFramePr>
            <a:graphicFrameLocks noChangeAspect="1"/>
          </p:cNvGraphicFramePr>
          <p:nvPr/>
        </p:nvGraphicFramePr>
        <p:xfrm>
          <a:off x="1447800" y="3948113"/>
          <a:ext cx="508000" cy="280987"/>
        </p:xfrm>
        <a:graphic>
          <a:graphicData uri="http://schemas.openxmlformats.org/presentationml/2006/ole">
            <mc:AlternateContent xmlns:mc="http://schemas.openxmlformats.org/markup-compatibility/2006">
              <mc:Choice xmlns:v="urn:schemas-microsoft-com:vml" Requires="v">
                <p:oleObj spid="_x0000_s306687" name="Equation" r:id="rId10" imgW="228600" imgH="126720" progId="Equation.DSMT4">
                  <p:embed/>
                </p:oleObj>
              </mc:Choice>
              <mc:Fallback>
                <p:oleObj name="Equation" r:id="rId10" imgW="228600" imgH="126720" progId="Equation.DSMT4">
                  <p:embed/>
                  <p:pic>
                    <p:nvPicPr>
                      <p:cNvPr id="37479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948113"/>
                        <a:ext cx="508000" cy="280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796" name="Object 12"/>
          <p:cNvGraphicFramePr>
            <a:graphicFrameLocks noChangeAspect="1"/>
          </p:cNvGraphicFramePr>
          <p:nvPr/>
        </p:nvGraphicFramePr>
        <p:xfrm>
          <a:off x="1981200" y="5181600"/>
          <a:ext cx="1447800" cy="415925"/>
        </p:xfrm>
        <a:graphic>
          <a:graphicData uri="http://schemas.openxmlformats.org/presentationml/2006/ole">
            <mc:AlternateContent xmlns:mc="http://schemas.openxmlformats.org/markup-compatibility/2006">
              <mc:Choice xmlns:v="urn:schemas-microsoft-com:vml" Requires="v">
                <p:oleObj spid="_x0000_s306688" name="Equation" r:id="rId12" imgW="571320" imgH="164880" progId="Equation.DSMT4">
                  <p:embed/>
                </p:oleObj>
              </mc:Choice>
              <mc:Fallback>
                <p:oleObj name="Equation" r:id="rId12" imgW="571320" imgH="164880" progId="Equation.DSMT4">
                  <p:embed/>
                  <p:pic>
                    <p:nvPicPr>
                      <p:cNvPr id="37479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5181600"/>
                        <a:ext cx="144780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4797" name="Object 13"/>
          <p:cNvGraphicFramePr>
            <a:graphicFrameLocks noChangeAspect="1"/>
          </p:cNvGraphicFramePr>
          <p:nvPr/>
        </p:nvGraphicFramePr>
        <p:xfrm>
          <a:off x="5791200" y="5562600"/>
          <a:ext cx="1957388" cy="371475"/>
        </p:xfrm>
        <a:graphic>
          <a:graphicData uri="http://schemas.openxmlformats.org/presentationml/2006/ole">
            <mc:AlternateContent xmlns:mc="http://schemas.openxmlformats.org/markup-compatibility/2006">
              <mc:Choice xmlns:v="urn:schemas-microsoft-com:vml" Requires="v">
                <p:oleObj spid="_x0000_s306689" name="Equation" r:id="rId14" imgW="863280" imgH="164880" progId="Equation.DSMT4">
                  <p:embed/>
                </p:oleObj>
              </mc:Choice>
              <mc:Fallback>
                <p:oleObj name="Equation" r:id="rId14" imgW="863280" imgH="164880" progId="Equation.DSMT4">
                  <p:embed/>
                  <p:pic>
                    <p:nvPicPr>
                      <p:cNvPr id="37479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562600"/>
                        <a:ext cx="1957388" cy="3714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4798" name="Object 14"/>
          <p:cNvGraphicFramePr>
            <a:graphicFrameLocks noChangeAspect="1"/>
          </p:cNvGraphicFramePr>
          <p:nvPr/>
        </p:nvGraphicFramePr>
        <p:xfrm>
          <a:off x="1916113" y="3683000"/>
          <a:ext cx="819150" cy="812800"/>
        </p:xfrm>
        <a:graphic>
          <a:graphicData uri="http://schemas.openxmlformats.org/presentationml/2006/ole">
            <mc:AlternateContent xmlns:mc="http://schemas.openxmlformats.org/markup-compatibility/2006">
              <mc:Choice xmlns:v="urn:schemas-microsoft-com:vml" Requires="v">
                <p:oleObj spid="_x0000_s306690" name="Equation" r:id="rId16" imgW="368280" imgH="368280" progId="Equation.DSMT4">
                  <p:embed/>
                </p:oleObj>
              </mc:Choice>
              <mc:Fallback>
                <p:oleObj name="Equation" r:id="rId16" imgW="368280" imgH="368280" progId="Equation.DSMT4">
                  <p:embed/>
                  <p:pic>
                    <p:nvPicPr>
                      <p:cNvPr id="37479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16113" y="3683000"/>
                        <a:ext cx="819150" cy="812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799" name="Object 15"/>
          <p:cNvGraphicFramePr>
            <a:graphicFrameLocks noChangeAspect="1"/>
          </p:cNvGraphicFramePr>
          <p:nvPr/>
        </p:nvGraphicFramePr>
        <p:xfrm>
          <a:off x="2693988" y="3683000"/>
          <a:ext cx="1243012" cy="812800"/>
        </p:xfrm>
        <a:graphic>
          <a:graphicData uri="http://schemas.openxmlformats.org/presentationml/2006/ole">
            <mc:AlternateContent xmlns:mc="http://schemas.openxmlformats.org/markup-compatibility/2006">
              <mc:Choice xmlns:v="urn:schemas-microsoft-com:vml" Requires="v">
                <p:oleObj spid="_x0000_s306691" name="Equation" r:id="rId18" imgW="558720" imgH="368280" progId="Equation.DSMT4">
                  <p:embed/>
                </p:oleObj>
              </mc:Choice>
              <mc:Fallback>
                <p:oleObj name="Equation" r:id="rId18" imgW="558720" imgH="368280" progId="Equation.DSMT4">
                  <p:embed/>
                  <p:pic>
                    <p:nvPicPr>
                      <p:cNvPr id="374799"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93988" y="3683000"/>
                        <a:ext cx="1243012" cy="812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00" name="Object 16"/>
          <p:cNvGraphicFramePr>
            <a:graphicFrameLocks noChangeAspect="1"/>
          </p:cNvGraphicFramePr>
          <p:nvPr>
            <p:extLst>
              <p:ext uri="{D42A27DB-BD31-4B8C-83A1-F6EECF244321}">
                <p14:modId xmlns:p14="http://schemas.microsoft.com/office/powerpoint/2010/main" val="1335133835"/>
              </p:ext>
            </p:extLst>
          </p:nvPr>
        </p:nvGraphicFramePr>
        <p:xfrm>
          <a:off x="3897313" y="3906838"/>
          <a:ext cx="979487" cy="365125"/>
        </p:xfrm>
        <a:graphic>
          <a:graphicData uri="http://schemas.openxmlformats.org/presentationml/2006/ole">
            <mc:AlternateContent xmlns:mc="http://schemas.openxmlformats.org/markup-compatibility/2006">
              <mc:Choice xmlns:v="urn:schemas-microsoft-com:vml" Requires="v">
                <p:oleObj spid="_x0000_s306692" name="Equation" r:id="rId20" imgW="431640" imgH="164880" progId="Equation.DSMT4">
                  <p:embed/>
                </p:oleObj>
              </mc:Choice>
              <mc:Fallback>
                <p:oleObj name="Equation" r:id="rId20" imgW="431640" imgH="164880" progId="Equation.DSMT4">
                  <p:embed/>
                  <p:pic>
                    <p:nvPicPr>
                      <p:cNvPr id="374800"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7313" y="3906838"/>
                        <a:ext cx="979487" cy="365125"/>
                      </a:xfrm>
                      <a:prstGeom prst="rect">
                        <a:avLst/>
                      </a:prstGeom>
                      <a:noFill/>
                      <a:ln>
                        <a:noFill/>
                      </a:ln>
                    </p:spPr>
                  </p:pic>
                </p:oleObj>
              </mc:Fallback>
            </mc:AlternateContent>
          </a:graphicData>
        </a:graphic>
      </p:graphicFrame>
      <p:graphicFrame>
        <p:nvGraphicFramePr>
          <p:cNvPr id="374801" name="Object 17"/>
          <p:cNvGraphicFramePr>
            <a:graphicFrameLocks noChangeAspect="1"/>
          </p:cNvGraphicFramePr>
          <p:nvPr/>
        </p:nvGraphicFramePr>
        <p:xfrm>
          <a:off x="4800600" y="3921125"/>
          <a:ext cx="593725" cy="336550"/>
        </p:xfrm>
        <a:graphic>
          <a:graphicData uri="http://schemas.openxmlformats.org/presentationml/2006/ole">
            <mc:AlternateContent xmlns:mc="http://schemas.openxmlformats.org/markup-compatibility/2006">
              <mc:Choice xmlns:v="urn:schemas-microsoft-com:vml" Requires="v">
                <p:oleObj spid="_x0000_s306693" name="Equation" r:id="rId22" imgW="266400" imgH="152280" progId="Equation.DSMT4">
                  <p:embed/>
                </p:oleObj>
              </mc:Choice>
              <mc:Fallback>
                <p:oleObj name="Equation" r:id="rId22" imgW="266400" imgH="152280" progId="Equation.DSMT4">
                  <p:embed/>
                  <p:pic>
                    <p:nvPicPr>
                      <p:cNvPr id="374801"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0600" y="3921125"/>
                        <a:ext cx="593725"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4802" name="Oval 18"/>
          <p:cNvSpPr>
            <a:spLocks noChangeArrowheads="1"/>
          </p:cNvSpPr>
          <p:nvPr/>
        </p:nvSpPr>
        <p:spPr bwMode="auto">
          <a:xfrm>
            <a:off x="4038600" y="3886200"/>
            <a:ext cx="381000" cy="381000"/>
          </a:xfrm>
          <a:prstGeom prst="ellipse">
            <a:avLst/>
          </a:prstGeom>
          <a:noFill/>
          <a:ln w="28575">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29949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4793">
                                            <p:txEl>
                                              <p:pRg st="0" end="0"/>
                                            </p:txEl>
                                          </p:spTgt>
                                        </p:tgtEl>
                                        <p:attrNameLst>
                                          <p:attrName>style.visibility</p:attrName>
                                        </p:attrNameLst>
                                      </p:cBhvr>
                                      <p:to>
                                        <p:strVal val="visible"/>
                                      </p:to>
                                    </p:set>
                                    <p:animEffect transition="in" filter="wipe(left)">
                                      <p:cBhvr>
                                        <p:cTn id="7" dur="500"/>
                                        <p:tgtEl>
                                          <p:spTgt spid="374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74787"/>
                                        </p:tgtEl>
                                        <p:attrNameLst>
                                          <p:attrName>style.visibility</p:attrName>
                                        </p:attrNameLst>
                                      </p:cBhvr>
                                      <p:to>
                                        <p:strVal val="visible"/>
                                      </p:to>
                                    </p:set>
                                    <p:anim calcmode="lin" valueType="num">
                                      <p:cBhvr>
                                        <p:cTn id="12" dur="500" fill="hold"/>
                                        <p:tgtEl>
                                          <p:spTgt spid="374787"/>
                                        </p:tgtEl>
                                        <p:attrNameLst>
                                          <p:attrName>ppt_w</p:attrName>
                                        </p:attrNameLst>
                                      </p:cBhvr>
                                      <p:tavLst>
                                        <p:tav tm="0">
                                          <p:val>
                                            <p:fltVal val="0"/>
                                          </p:val>
                                        </p:tav>
                                        <p:tav tm="100000">
                                          <p:val>
                                            <p:strVal val="#ppt_w"/>
                                          </p:val>
                                        </p:tav>
                                      </p:tavLst>
                                    </p:anim>
                                    <p:anim calcmode="lin" valueType="num">
                                      <p:cBhvr>
                                        <p:cTn id="13" dur="500" fill="hold"/>
                                        <p:tgtEl>
                                          <p:spTgt spid="374787"/>
                                        </p:tgtEl>
                                        <p:attrNameLst>
                                          <p:attrName>ppt_h</p:attrName>
                                        </p:attrNameLst>
                                      </p:cBhvr>
                                      <p:tavLst>
                                        <p:tav tm="0">
                                          <p:val>
                                            <p:fltVal val="0"/>
                                          </p:val>
                                        </p:tav>
                                        <p:tav tm="100000">
                                          <p:val>
                                            <p:strVal val="#ppt_h"/>
                                          </p:val>
                                        </p:tav>
                                      </p:tavLst>
                                    </p:anim>
                                    <p:animEffect transition="in" filter="fade">
                                      <p:cBhvr>
                                        <p:cTn id="14" dur="500"/>
                                        <p:tgtEl>
                                          <p:spTgt spid="3747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4793">
                                            <p:txEl>
                                              <p:pRg st="1" end="1"/>
                                            </p:txEl>
                                          </p:spTgt>
                                        </p:tgtEl>
                                        <p:attrNameLst>
                                          <p:attrName>style.visibility</p:attrName>
                                        </p:attrNameLst>
                                      </p:cBhvr>
                                      <p:to>
                                        <p:strVal val="visible"/>
                                      </p:to>
                                    </p:set>
                                    <p:animEffect transition="in" filter="wipe(left)">
                                      <p:cBhvr>
                                        <p:cTn id="19" dur="500"/>
                                        <p:tgtEl>
                                          <p:spTgt spid="37479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4792">
                                            <p:txEl>
                                              <p:pRg st="0" end="0"/>
                                            </p:txEl>
                                          </p:spTgt>
                                        </p:tgtEl>
                                        <p:attrNameLst>
                                          <p:attrName>style.visibility</p:attrName>
                                        </p:attrNameLst>
                                      </p:cBhvr>
                                      <p:to>
                                        <p:strVal val="visible"/>
                                      </p:to>
                                    </p:set>
                                    <p:animEffect transition="in" filter="wipe(left)">
                                      <p:cBhvr>
                                        <p:cTn id="24" dur="500"/>
                                        <p:tgtEl>
                                          <p:spTgt spid="37479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4792">
                                            <p:txEl>
                                              <p:pRg st="1" end="1"/>
                                            </p:txEl>
                                          </p:spTgt>
                                        </p:tgtEl>
                                        <p:attrNameLst>
                                          <p:attrName>style.visibility</p:attrName>
                                        </p:attrNameLst>
                                      </p:cBhvr>
                                      <p:to>
                                        <p:strVal val="visible"/>
                                      </p:to>
                                    </p:set>
                                    <p:animEffect transition="in" filter="wipe(left)">
                                      <p:cBhvr>
                                        <p:cTn id="29" dur="500"/>
                                        <p:tgtEl>
                                          <p:spTgt spid="37479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374786"/>
                                        </p:tgtEl>
                                        <p:attrNameLst>
                                          <p:attrName>style.visibility</p:attrName>
                                        </p:attrNameLst>
                                      </p:cBhvr>
                                      <p:to>
                                        <p:strVal val="visible"/>
                                      </p:to>
                                    </p:set>
                                    <p:anim calcmode="lin" valueType="num">
                                      <p:cBhvr>
                                        <p:cTn id="34" dur="500" fill="hold"/>
                                        <p:tgtEl>
                                          <p:spTgt spid="374786"/>
                                        </p:tgtEl>
                                        <p:attrNameLst>
                                          <p:attrName>ppt_w</p:attrName>
                                        </p:attrNameLst>
                                      </p:cBhvr>
                                      <p:tavLst>
                                        <p:tav tm="0">
                                          <p:val>
                                            <p:fltVal val="0"/>
                                          </p:val>
                                        </p:tav>
                                        <p:tav tm="100000">
                                          <p:val>
                                            <p:strVal val="#ppt_w"/>
                                          </p:val>
                                        </p:tav>
                                      </p:tavLst>
                                    </p:anim>
                                    <p:anim calcmode="lin" valueType="num">
                                      <p:cBhvr>
                                        <p:cTn id="35" dur="500" fill="hold"/>
                                        <p:tgtEl>
                                          <p:spTgt spid="374786"/>
                                        </p:tgtEl>
                                        <p:attrNameLst>
                                          <p:attrName>ppt_h</p:attrName>
                                        </p:attrNameLst>
                                      </p:cBhvr>
                                      <p:tavLst>
                                        <p:tav tm="0">
                                          <p:val>
                                            <p:fltVal val="0"/>
                                          </p:val>
                                        </p:tav>
                                        <p:tav tm="100000">
                                          <p:val>
                                            <p:strVal val="#ppt_h"/>
                                          </p:val>
                                        </p:tav>
                                      </p:tavLst>
                                    </p:anim>
                                    <p:animEffect transition="in" filter="fade">
                                      <p:cBhvr>
                                        <p:cTn id="36" dur="500"/>
                                        <p:tgtEl>
                                          <p:spTgt spid="37478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4792">
                                            <p:txEl>
                                              <p:pRg st="2" end="2"/>
                                            </p:txEl>
                                          </p:spTgt>
                                        </p:tgtEl>
                                        <p:attrNameLst>
                                          <p:attrName>style.visibility</p:attrName>
                                        </p:attrNameLst>
                                      </p:cBhvr>
                                      <p:to>
                                        <p:strVal val="visible"/>
                                      </p:to>
                                    </p:set>
                                    <p:animEffect transition="in" filter="wipe(left)">
                                      <p:cBhvr>
                                        <p:cTn id="41" dur="500"/>
                                        <p:tgtEl>
                                          <p:spTgt spid="37479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4795"/>
                                        </p:tgtEl>
                                        <p:attrNameLst>
                                          <p:attrName>style.visibility</p:attrName>
                                        </p:attrNameLst>
                                      </p:cBhvr>
                                      <p:to>
                                        <p:strVal val="visible"/>
                                      </p:to>
                                    </p:set>
                                    <p:animEffect transition="in" filter="wipe(left)">
                                      <p:cBhvr>
                                        <p:cTn id="46" dur="500"/>
                                        <p:tgtEl>
                                          <p:spTgt spid="37479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374798"/>
                                        </p:tgtEl>
                                        <p:attrNameLst>
                                          <p:attrName>style.visibility</p:attrName>
                                        </p:attrNameLst>
                                      </p:cBhvr>
                                      <p:to>
                                        <p:strVal val="visible"/>
                                      </p:to>
                                    </p:set>
                                    <p:animEffect transition="in" filter="wipe(left)">
                                      <p:cBhvr>
                                        <p:cTn id="51" dur="500"/>
                                        <p:tgtEl>
                                          <p:spTgt spid="37479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374799"/>
                                        </p:tgtEl>
                                        <p:attrNameLst>
                                          <p:attrName>style.visibility</p:attrName>
                                        </p:attrNameLst>
                                      </p:cBhvr>
                                      <p:to>
                                        <p:strVal val="visible"/>
                                      </p:to>
                                    </p:set>
                                    <p:animEffect transition="in" filter="wipe(left)">
                                      <p:cBhvr>
                                        <p:cTn id="56" dur="500"/>
                                        <p:tgtEl>
                                          <p:spTgt spid="37479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374800"/>
                                        </p:tgtEl>
                                        <p:attrNameLst>
                                          <p:attrName>style.visibility</p:attrName>
                                        </p:attrNameLst>
                                      </p:cBhvr>
                                      <p:to>
                                        <p:strVal val="visible"/>
                                      </p:to>
                                    </p:set>
                                    <p:animEffect transition="in" filter="wipe(left)">
                                      <p:cBhvr>
                                        <p:cTn id="61" dur="500"/>
                                        <p:tgtEl>
                                          <p:spTgt spid="37480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74802"/>
                                        </p:tgtEl>
                                        <p:attrNameLst>
                                          <p:attrName>style.visibility</p:attrName>
                                        </p:attrNameLst>
                                      </p:cBhvr>
                                      <p:to>
                                        <p:strVal val="visible"/>
                                      </p:to>
                                    </p:set>
                                    <p:anim calcmode="lin" valueType="num">
                                      <p:cBhvr>
                                        <p:cTn id="66" dur="500" fill="hold"/>
                                        <p:tgtEl>
                                          <p:spTgt spid="374802"/>
                                        </p:tgtEl>
                                        <p:attrNameLst>
                                          <p:attrName>ppt_w</p:attrName>
                                        </p:attrNameLst>
                                      </p:cBhvr>
                                      <p:tavLst>
                                        <p:tav tm="0">
                                          <p:val>
                                            <p:fltVal val="0"/>
                                          </p:val>
                                        </p:tav>
                                        <p:tav tm="100000">
                                          <p:val>
                                            <p:strVal val="#ppt_w"/>
                                          </p:val>
                                        </p:tav>
                                      </p:tavLst>
                                    </p:anim>
                                    <p:anim calcmode="lin" valueType="num">
                                      <p:cBhvr>
                                        <p:cTn id="67" dur="500" fill="hold"/>
                                        <p:tgtEl>
                                          <p:spTgt spid="374802"/>
                                        </p:tgtEl>
                                        <p:attrNameLst>
                                          <p:attrName>ppt_h</p:attrName>
                                        </p:attrNameLst>
                                      </p:cBhvr>
                                      <p:tavLst>
                                        <p:tav tm="0">
                                          <p:val>
                                            <p:fltVal val="0"/>
                                          </p:val>
                                        </p:tav>
                                        <p:tav tm="100000">
                                          <p:val>
                                            <p:strVal val="#ppt_h"/>
                                          </p:val>
                                        </p:tav>
                                      </p:tavLst>
                                    </p:anim>
                                    <p:animEffect transition="in" filter="fade">
                                      <p:cBhvr>
                                        <p:cTn id="68" dur="500"/>
                                        <p:tgtEl>
                                          <p:spTgt spid="37480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374801"/>
                                        </p:tgtEl>
                                        <p:attrNameLst>
                                          <p:attrName>style.visibility</p:attrName>
                                        </p:attrNameLst>
                                      </p:cBhvr>
                                      <p:to>
                                        <p:strVal val="visible"/>
                                      </p:to>
                                    </p:set>
                                    <p:animEffect transition="in" filter="wipe(left)">
                                      <p:cBhvr>
                                        <p:cTn id="73" dur="500"/>
                                        <p:tgtEl>
                                          <p:spTgt spid="37480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74792">
                                            <p:txEl>
                                              <p:pRg st="5" end="5"/>
                                            </p:txEl>
                                          </p:spTgt>
                                        </p:tgtEl>
                                        <p:attrNameLst>
                                          <p:attrName>style.visibility</p:attrName>
                                        </p:attrNameLst>
                                      </p:cBhvr>
                                      <p:to>
                                        <p:strVal val="visible"/>
                                      </p:to>
                                    </p:set>
                                    <p:animEffect transition="in" filter="wipe(left)">
                                      <p:cBhvr>
                                        <p:cTn id="78" dur="500"/>
                                        <p:tgtEl>
                                          <p:spTgt spid="374792">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374792">
                                            <p:txEl>
                                              <p:pRg st="6" end="6"/>
                                            </p:txEl>
                                          </p:spTgt>
                                        </p:tgtEl>
                                        <p:attrNameLst>
                                          <p:attrName>style.visibility</p:attrName>
                                        </p:attrNameLst>
                                      </p:cBhvr>
                                      <p:to>
                                        <p:strVal val="visible"/>
                                      </p:to>
                                    </p:set>
                                    <p:animEffect transition="in" filter="wipe(left)">
                                      <p:cBhvr>
                                        <p:cTn id="83" dur="500"/>
                                        <p:tgtEl>
                                          <p:spTgt spid="374792">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374796"/>
                                        </p:tgtEl>
                                        <p:attrNameLst>
                                          <p:attrName>style.visibility</p:attrName>
                                        </p:attrNameLst>
                                      </p:cBhvr>
                                      <p:to>
                                        <p:strVal val="visible"/>
                                      </p:to>
                                    </p:set>
                                    <p:animEffect transition="in" filter="wipe(left)">
                                      <p:cBhvr>
                                        <p:cTn id="88" dur="500"/>
                                        <p:tgtEl>
                                          <p:spTgt spid="37479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74792">
                                            <p:txEl>
                                              <p:pRg st="8" end="8"/>
                                            </p:txEl>
                                          </p:spTgt>
                                        </p:tgtEl>
                                        <p:attrNameLst>
                                          <p:attrName>style.visibility</p:attrName>
                                        </p:attrNameLst>
                                      </p:cBhvr>
                                      <p:to>
                                        <p:strVal val="visible"/>
                                      </p:to>
                                    </p:set>
                                    <p:animEffect transition="in" filter="wipe(left)">
                                      <p:cBhvr>
                                        <p:cTn id="93" dur="500"/>
                                        <p:tgtEl>
                                          <p:spTgt spid="374792">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74797"/>
                                        </p:tgtEl>
                                        <p:attrNameLst>
                                          <p:attrName>style.visibility</p:attrName>
                                        </p:attrNameLst>
                                      </p:cBhvr>
                                      <p:to>
                                        <p:strVal val="visible"/>
                                      </p:to>
                                    </p:set>
                                    <p:animEffect transition="in" filter="wipe(left)">
                                      <p:cBhvr>
                                        <p:cTn id="98" dur="500"/>
                                        <p:tgtEl>
                                          <p:spTgt spid="374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2" grpId="0" build="p"/>
      <p:bldP spid="374793" grpId="0" build="p"/>
      <p:bldP spid="3748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27,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88E9DBAF-88D1-AF45-9390-CA3B14442D0A}" type="slidenum">
              <a:rPr lang="en-US"/>
              <a:pPr/>
              <a:t>11</a:t>
            </a:fld>
            <a:endParaRPr lang="en-US"/>
          </a:p>
        </p:txBody>
      </p:sp>
      <p:pic>
        <p:nvPicPr>
          <p:cNvPr id="375810" name="Picture 2" descr="FG27_021C"/>
          <p:cNvPicPr>
            <a:picLocks noChangeAspect="1" noChangeArrowheads="1"/>
          </p:cNvPicPr>
          <p:nvPr/>
        </p:nvPicPr>
        <p:blipFill>
          <a:blip r:embed="rId3"/>
          <a:srcRect/>
          <a:stretch>
            <a:fillRect/>
          </a:stretch>
        </p:blipFill>
        <p:spPr bwMode="auto">
          <a:xfrm>
            <a:off x="7007225" y="533400"/>
            <a:ext cx="2136775" cy="2438400"/>
          </a:xfrm>
          <a:prstGeom prst="rect">
            <a:avLst/>
          </a:prstGeom>
          <a:noFill/>
        </p:spPr>
      </p:pic>
      <p:sp>
        <p:nvSpPr>
          <p:cNvPr id="375811" name="Rectangle 3"/>
          <p:cNvSpPr>
            <a:spLocks noGrp="1" noChangeArrowheads="1"/>
          </p:cNvSpPr>
          <p:nvPr>
            <p:ph type="title"/>
          </p:nvPr>
        </p:nvSpPr>
        <p:spPr>
          <a:xfrm>
            <a:off x="381000" y="76200"/>
            <a:ext cx="8534400" cy="609600"/>
          </a:xfrm>
        </p:spPr>
        <p:txBody>
          <a:bodyPr/>
          <a:lstStyle/>
          <a:p>
            <a:r>
              <a:rPr lang="en-US"/>
              <a:t> Magnetic Dipole Moment</a:t>
            </a:r>
          </a:p>
        </p:txBody>
      </p:sp>
      <p:graphicFrame>
        <p:nvGraphicFramePr>
          <p:cNvPr id="3758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7477" name="Equation" r:id="rId4" imgW="914400" imgH="190080" progId="Equation.DSMT4">
                  <p:embed/>
                </p:oleObj>
              </mc:Choice>
              <mc:Fallback>
                <p:oleObj name="Equation" r:id="rId4" imgW="914400" imgH="190080" progId="Equation.DSMT4">
                  <p:embed/>
                  <p:pic>
                    <p:nvPicPr>
                      <p:cNvPr id="3758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7478" name="Equation" r:id="rId6" imgW="914400" imgH="190080" progId="Equation.DSMT4">
                  <p:embed/>
                </p:oleObj>
              </mc:Choice>
              <mc:Fallback>
                <p:oleObj name="Equation" r:id="rId6" imgW="914400" imgH="190080" progId="Equation.DSMT4">
                  <p:embed/>
                  <p:pic>
                    <p:nvPicPr>
                      <p:cNvPr id="3758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7479" name="Equation" r:id="rId7" imgW="914400" imgH="190080" progId="Equation.DSMT4">
                  <p:embed/>
                </p:oleObj>
              </mc:Choice>
              <mc:Fallback>
                <p:oleObj name="Equation" r:id="rId7" imgW="914400" imgH="190080" progId="Equation.DSMT4">
                  <p:embed/>
                  <p:pic>
                    <p:nvPicPr>
                      <p:cNvPr id="3758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5" name="Rectangle 7"/>
          <p:cNvSpPr>
            <a:spLocks noGrp="1" noChangeArrowheads="1"/>
          </p:cNvSpPr>
          <p:nvPr>
            <p:ph type="body" idx="1"/>
          </p:nvPr>
        </p:nvSpPr>
        <p:spPr>
          <a:xfrm>
            <a:off x="400050" y="2882900"/>
            <a:ext cx="8534400" cy="3962400"/>
          </a:xfrm>
        </p:spPr>
        <p:txBody>
          <a:bodyPr/>
          <a:lstStyle/>
          <a:p>
            <a:pPr lvl="1"/>
            <a:r>
              <a:rPr lang="en-US" sz="2400" dirty="0"/>
              <a:t>It is a vector quantity</a:t>
            </a:r>
          </a:p>
          <a:p>
            <a:pPr lvl="2"/>
            <a:r>
              <a:rPr lang="en-US" sz="2000" dirty="0"/>
              <a:t>Its direction is the same as that of the area vector </a:t>
            </a:r>
            <a:r>
              <a:rPr lang="en-US" sz="2000" b="1" dirty="0"/>
              <a:t>A</a:t>
            </a:r>
            <a:r>
              <a:rPr lang="en-US" sz="2000" dirty="0"/>
              <a:t> and is perpendicular to the plane of the coil consistent with the right-hand rule</a:t>
            </a:r>
          </a:p>
          <a:p>
            <a:pPr lvl="3"/>
            <a:r>
              <a:rPr lang="en-US" sz="1800" dirty="0"/>
              <a:t>Your thumb points to the direction of the magnetic moment when your finer cups around the loop in the same direction of the current</a:t>
            </a:r>
          </a:p>
          <a:p>
            <a:pPr lvl="1"/>
            <a:r>
              <a:rPr lang="en-US" sz="2400" dirty="0"/>
              <a:t>The tendency of an object to interact with an external magnetic field</a:t>
            </a:r>
          </a:p>
          <a:p>
            <a:pPr lvl="1"/>
            <a:r>
              <a:rPr lang="en-US" sz="2400" dirty="0"/>
              <a:t>Using the definition of magnetic moment, the torque can be rewritten in vector form</a:t>
            </a:r>
          </a:p>
        </p:txBody>
      </p:sp>
      <p:sp>
        <p:nvSpPr>
          <p:cNvPr id="375816" name="Rectangle 8"/>
          <p:cNvSpPr>
            <a:spLocks noChangeArrowheads="1"/>
          </p:cNvSpPr>
          <p:nvPr/>
        </p:nvSpPr>
        <p:spPr bwMode="auto">
          <a:xfrm>
            <a:off x="228600" y="751912"/>
            <a:ext cx="6705600" cy="198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formula derived in the previous page for a rectangular coil is valid for any shape of the coil</a:t>
            </a:r>
          </a:p>
          <a:p>
            <a:pPr marL="342900" indent="-342900">
              <a:spcBef>
                <a:spcPct val="20000"/>
              </a:spcBef>
              <a:buFontTx/>
              <a:buChar char="•"/>
            </a:pPr>
            <a:r>
              <a:rPr lang="en-US" sz="2800" dirty="0">
                <a:solidFill>
                  <a:schemeClr val="accent2"/>
                </a:solidFill>
                <a:latin typeface="Arial Narrow" charset="0"/>
              </a:rPr>
              <a:t>The quantity N</a:t>
            </a:r>
            <a:r>
              <a:rPr lang="en-US" sz="3200" dirty="0">
                <a:solidFill>
                  <a:schemeClr val="accent2"/>
                </a:solidFill>
                <a:latin typeface="Monotype Corsiva" charset="0"/>
              </a:rPr>
              <a:t>I</a:t>
            </a:r>
            <a:r>
              <a:rPr lang="en-US" sz="2800" dirty="0">
                <a:solidFill>
                  <a:schemeClr val="accent2"/>
                </a:solidFill>
                <a:latin typeface="Monotype Corsiva" charset="0"/>
              </a:rPr>
              <a:t>A</a:t>
            </a:r>
            <a:r>
              <a:rPr lang="en-US" sz="2800" dirty="0">
                <a:solidFill>
                  <a:schemeClr val="accent2"/>
                </a:solidFill>
                <a:latin typeface="Arial Narrow" charset="0"/>
              </a:rPr>
              <a:t> is called the </a:t>
            </a:r>
            <a:r>
              <a:rPr lang="en-US" sz="2800" b="1" u="sng" dirty="0">
                <a:solidFill>
                  <a:srgbClr val="CC0000"/>
                </a:solidFill>
                <a:effectLst>
                  <a:outerShdw blurRad="38100" dist="38100" dir="2700000" algn="tl">
                    <a:srgbClr val="DDDDDD"/>
                  </a:outerShdw>
                </a:effectLst>
                <a:latin typeface="Arial Narrow" charset="0"/>
              </a:rPr>
              <a:t>magnetic dipole moment of the coil</a:t>
            </a:r>
          </a:p>
        </p:txBody>
      </p:sp>
      <p:graphicFrame>
        <p:nvGraphicFramePr>
          <p:cNvPr id="375817"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7480" name="Equation" r:id="rId8" imgW="914400" imgH="190080" progId="Equation.DSMT4">
                  <p:embed/>
                </p:oleObj>
              </mc:Choice>
              <mc:Fallback>
                <p:oleObj name="Equation" r:id="rId8" imgW="914400" imgH="190080" progId="Equation.DSMT4">
                  <p:embed/>
                  <p:pic>
                    <p:nvPicPr>
                      <p:cNvPr id="375817"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8" name="Object 10"/>
          <p:cNvGraphicFramePr>
            <a:graphicFrameLocks noChangeAspect="1"/>
          </p:cNvGraphicFramePr>
          <p:nvPr>
            <p:extLst>
              <p:ext uri="{D42A27DB-BD31-4B8C-83A1-F6EECF244321}">
                <p14:modId xmlns:p14="http://schemas.microsoft.com/office/powerpoint/2010/main" val="2479474750"/>
              </p:ext>
            </p:extLst>
          </p:nvPr>
        </p:nvGraphicFramePr>
        <p:xfrm>
          <a:off x="3871914" y="2857064"/>
          <a:ext cx="1083204" cy="444935"/>
        </p:xfrm>
        <a:graphic>
          <a:graphicData uri="http://schemas.openxmlformats.org/presentationml/2006/ole">
            <mc:AlternateContent xmlns:mc="http://schemas.openxmlformats.org/markup-compatibility/2006">
              <mc:Choice xmlns:v="urn:schemas-microsoft-com:vml" Requires="v">
                <p:oleObj spid="_x0000_s307481" name="Equation" r:id="rId9" imgW="584200" imgH="241300" progId="Equation.DSMT4">
                  <p:embed/>
                </p:oleObj>
              </mc:Choice>
              <mc:Fallback>
                <p:oleObj name="Equation" r:id="rId9" imgW="584200" imgH="241300" progId="Equation.DSMT4">
                  <p:embed/>
                  <p:pic>
                    <p:nvPicPr>
                      <p:cNvPr id="37581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914" y="2857064"/>
                        <a:ext cx="1083204" cy="44493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5819" name="Object 11"/>
          <p:cNvGraphicFramePr>
            <a:graphicFrameLocks noChangeAspect="1"/>
          </p:cNvGraphicFramePr>
          <p:nvPr>
            <p:extLst>
              <p:ext uri="{D42A27DB-BD31-4B8C-83A1-F6EECF244321}">
                <p14:modId xmlns:p14="http://schemas.microsoft.com/office/powerpoint/2010/main" val="3475191461"/>
              </p:ext>
            </p:extLst>
          </p:nvPr>
        </p:nvGraphicFramePr>
        <p:xfrm>
          <a:off x="3657600" y="5503863"/>
          <a:ext cx="3152775" cy="608012"/>
        </p:xfrm>
        <a:graphic>
          <a:graphicData uri="http://schemas.openxmlformats.org/presentationml/2006/ole">
            <mc:AlternateContent xmlns:mc="http://schemas.openxmlformats.org/markup-compatibility/2006">
              <mc:Choice xmlns:v="urn:schemas-microsoft-com:vml" Requires="v">
                <p:oleObj spid="_x0000_s307482" name="Equation" r:id="rId11" imgW="1244600" imgH="241300" progId="Equation.DSMT4">
                  <p:embed/>
                </p:oleObj>
              </mc:Choice>
              <mc:Fallback>
                <p:oleObj name="Equation" r:id="rId11" imgW="1244600" imgH="241300" progId="Equation.DSMT4">
                  <p:embed/>
                  <p:pic>
                    <p:nvPicPr>
                      <p:cNvPr id="375819"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5503863"/>
                        <a:ext cx="3152775" cy="608012"/>
                      </a:xfrm>
                      <a:prstGeom prst="rect">
                        <a:avLst/>
                      </a:prstGeom>
                      <a:solidFill>
                        <a:srgbClr val="99FFCC"/>
                      </a:solidFill>
                      <a:ln w="28575">
                        <a:solidFill>
                          <a:srgbClr val="CC0000"/>
                        </a:solidFill>
                        <a:miter lim="800000"/>
                        <a:headEnd/>
                        <a:tailEnd/>
                      </a:ln>
                    </p:spPr>
                  </p:pic>
                </p:oleObj>
              </mc:Fallback>
            </mc:AlternateContent>
          </a:graphicData>
        </a:graphic>
      </p:graphicFrame>
      <p:grpSp>
        <p:nvGrpSpPr>
          <p:cNvPr id="2" name="Group 12"/>
          <p:cNvGrpSpPr>
            <a:grpSpLocks/>
          </p:cNvGrpSpPr>
          <p:nvPr/>
        </p:nvGrpSpPr>
        <p:grpSpPr bwMode="auto">
          <a:xfrm>
            <a:off x="4256088" y="5486400"/>
            <a:ext cx="2097087" cy="609600"/>
            <a:chOff x="3360" y="3504"/>
            <a:chExt cx="1152" cy="384"/>
          </a:xfrm>
        </p:grpSpPr>
        <p:sp>
          <p:nvSpPr>
            <p:cNvPr id="375821" name="Oval 13"/>
            <p:cNvSpPr>
              <a:spLocks noChangeArrowheads="1"/>
            </p:cNvSpPr>
            <p:nvPr/>
          </p:nvSpPr>
          <p:spPr bwMode="auto">
            <a:xfrm>
              <a:off x="3360" y="3504"/>
              <a:ext cx="384" cy="336"/>
            </a:xfrm>
            <a:prstGeom prst="ellipse">
              <a:avLst/>
            </a:prstGeom>
            <a:noFill/>
            <a:ln w="38100">
              <a:solidFill>
                <a:srgbClr val="CC0000"/>
              </a:solidFill>
              <a:round/>
              <a:headEnd/>
              <a:tailEnd/>
            </a:ln>
            <a:effectLst/>
          </p:spPr>
          <p:txBody>
            <a:bodyPr wrap="square" anchor="ctr">
              <a:prstTxWarp prst="textNoShape">
                <a:avLst/>
              </a:prstTxWarp>
              <a:spAutoFit/>
            </a:bodyPr>
            <a:lstStyle/>
            <a:p>
              <a:endParaRPr lang="en-US"/>
            </a:p>
          </p:txBody>
        </p:sp>
        <p:sp>
          <p:nvSpPr>
            <p:cNvPr id="375822" name="Oval 14"/>
            <p:cNvSpPr>
              <a:spLocks noChangeArrowheads="1"/>
            </p:cNvSpPr>
            <p:nvPr/>
          </p:nvSpPr>
          <p:spPr bwMode="auto">
            <a:xfrm>
              <a:off x="4176" y="3600"/>
              <a:ext cx="336" cy="288"/>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cxnSp>
          <p:nvCxnSpPr>
            <p:cNvPr id="375823" name="AutoShape 15"/>
            <p:cNvCxnSpPr>
              <a:cxnSpLocks noChangeShapeType="1"/>
              <a:stCxn id="375821" idx="4"/>
              <a:endCxn id="375822" idx="4"/>
            </p:cNvCxnSpPr>
            <p:nvPr/>
          </p:nvCxnSpPr>
          <p:spPr bwMode="auto">
            <a:xfrm rot="16200000" flipH="1">
              <a:off x="3924" y="3468"/>
              <a:ext cx="48" cy="792"/>
            </a:xfrm>
            <a:prstGeom prst="curvedConnector3">
              <a:avLst>
                <a:gd name="adj1" fmla="val 400000"/>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15348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5816">
                                            <p:txEl>
                                              <p:pRg st="0" end="0"/>
                                            </p:txEl>
                                          </p:spTgt>
                                        </p:tgtEl>
                                        <p:attrNameLst>
                                          <p:attrName>style.visibility</p:attrName>
                                        </p:attrNameLst>
                                      </p:cBhvr>
                                      <p:to>
                                        <p:strVal val="visible"/>
                                      </p:to>
                                    </p:set>
                                    <p:animEffect transition="in" filter="wipe(left)">
                                      <p:cBhvr>
                                        <p:cTn id="7" dur="500"/>
                                        <p:tgtEl>
                                          <p:spTgt spid="3758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5816">
                                            <p:txEl>
                                              <p:pRg st="1" end="1"/>
                                            </p:txEl>
                                          </p:spTgt>
                                        </p:tgtEl>
                                        <p:attrNameLst>
                                          <p:attrName>style.visibility</p:attrName>
                                        </p:attrNameLst>
                                      </p:cBhvr>
                                      <p:to>
                                        <p:strVal val="visible"/>
                                      </p:to>
                                    </p:set>
                                    <p:animEffect transition="in" filter="wipe(left)">
                                      <p:cBhvr>
                                        <p:cTn id="12" dur="500"/>
                                        <p:tgtEl>
                                          <p:spTgt spid="3758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75810"/>
                                        </p:tgtEl>
                                        <p:attrNameLst>
                                          <p:attrName>style.visibility</p:attrName>
                                        </p:attrNameLst>
                                      </p:cBhvr>
                                      <p:to>
                                        <p:strVal val="visible"/>
                                      </p:to>
                                    </p:set>
                                    <p:anim calcmode="lin" valueType="num">
                                      <p:cBhvr>
                                        <p:cTn id="17" dur="500" fill="hold"/>
                                        <p:tgtEl>
                                          <p:spTgt spid="375810"/>
                                        </p:tgtEl>
                                        <p:attrNameLst>
                                          <p:attrName>ppt_w</p:attrName>
                                        </p:attrNameLst>
                                      </p:cBhvr>
                                      <p:tavLst>
                                        <p:tav tm="0">
                                          <p:val>
                                            <p:fltVal val="0"/>
                                          </p:val>
                                        </p:tav>
                                        <p:tav tm="100000">
                                          <p:val>
                                            <p:strVal val="#ppt_w"/>
                                          </p:val>
                                        </p:tav>
                                      </p:tavLst>
                                    </p:anim>
                                    <p:anim calcmode="lin" valueType="num">
                                      <p:cBhvr>
                                        <p:cTn id="18" dur="500" fill="hold"/>
                                        <p:tgtEl>
                                          <p:spTgt spid="375810"/>
                                        </p:tgtEl>
                                        <p:attrNameLst>
                                          <p:attrName>ppt_h</p:attrName>
                                        </p:attrNameLst>
                                      </p:cBhvr>
                                      <p:tavLst>
                                        <p:tav tm="0">
                                          <p:val>
                                            <p:fltVal val="0"/>
                                          </p:val>
                                        </p:tav>
                                        <p:tav tm="100000">
                                          <p:val>
                                            <p:strVal val="#ppt_h"/>
                                          </p:val>
                                        </p:tav>
                                      </p:tavLst>
                                    </p:anim>
                                    <p:animEffect transition="in" filter="fade">
                                      <p:cBhvr>
                                        <p:cTn id="19" dur="500"/>
                                        <p:tgtEl>
                                          <p:spTgt spid="3758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5815">
                                            <p:txEl>
                                              <p:pRg st="0" end="0"/>
                                            </p:txEl>
                                          </p:spTgt>
                                        </p:tgtEl>
                                        <p:attrNameLst>
                                          <p:attrName>style.visibility</p:attrName>
                                        </p:attrNameLst>
                                      </p:cBhvr>
                                      <p:to>
                                        <p:strVal val="visible"/>
                                      </p:to>
                                    </p:set>
                                    <p:animEffect transition="in" filter="wipe(left)">
                                      <p:cBhvr>
                                        <p:cTn id="24" dur="500"/>
                                        <p:tgtEl>
                                          <p:spTgt spid="3758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75818"/>
                                        </p:tgtEl>
                                        <p:attrNameLst>
                                          <p:attrName>style.visibility</p:attrName>
                                        </p:attrNameLst>
                                      </p:cBhvr>
                                      <p:to>
                                        <p:strVal val="visible"/>
                                      </p:to>
                                    </p:set>
                                    <p:animEffect transition="in" filter="wipe(left)">
                                      <p:cBhvr>
                                        <p:cTn id="29" dur="500"/>
                                        <p:tgtEl>
                                          <p:spTgt spid="3758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5815">
                                            <p:txEl>
                                              <p:pRg st="1" end="1"/>
                                            </p:txEl>
                                          </p:spTgt>
                                        </p:tgtEl>
                                        <p:attrNameLst>
                                          <p:attrName>style.visibility</p:attrName>
                                        </p:attrNameLst>
                                      </p:cBhvr>
                                      <p:to>
                                        <p:strVal val="visible"/>
                                      </p:to>
                                    </p:set>
                                    <p:animEffect transition="in" filter="wipe(left)">
                                      <p:cBhvr>
                                        <p:cTn id="34" dur="500"/>
                                        <p:tgtEl>
                                          <p:spTgt spid="37581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5815">
                                            <p:txEl>
                                              <p:pRg st="2" end="2"/>
                                            </p:txEl>
                                          </p:spTgt>
                                        </p:tgtEl>
                                        <p:attrNameLst>
                                          <p:attrName>style.visibility</p:attrName>
                                        </p:attrNameLst>
                                      </p:cBhvr>
                                      <p:to>
                                        <p:strVal val="visible"/>
                                      </p:to>
                                    </p:set>
                                    <p:animEffect transition="in" filter="wipe(left)">
                                      <p:cBhvr>
                                        <p:cTn id="39" dur="500"/>
                                        <p:tgtEl>
                                          <p:spTgt spid="375815">
                                            <p:txEl>
                                              <p:pRg st="2" end="2"/>
                                            </p:txEl>
                                          </p:spTgt>
                                        </p:tgtEl>
                                      </p:cBhvr>
                                    </p:animEffect>
                                  </p:childTnLst>
                                </p:cTn>
                              </p:par>
                              <p:par>
                                <p:cTn id="40" presetID="22" presetClass="entr" presetSubtype="8" fill="hold" grpId="0" nodeType="withEffect">
                                  <p:stCondLst>
                                    <p:cond delay="0"/>
                                  </p:stCondLst>
                                  <p:iterate type="wd">
                                    <p:tmPct val="10000"/>
                                  </p:iterate>
                                  <p:childTnLst>
                                    <p:set>
                                      <p:cBhvr>
                                        <p:cTn id="41" dur="1" fill="hold">
                                          <p:stCondLst>
                                            <p:cond delay="0"/>
                                          </p:stCondLst>
                                        </p:cTn>
                                        <p:tgtEl>
                                          <p:spTgt spid="375815">
                                            <p:txEl>
                                              <p:pRg st="3" end="3"/>
                                            </p:txEl>
                                          </p:spTgt>
                                        </p:tgtEl>
                                        <p:attrNameLst>
                                          <p:attrName>style.visibility</p:attrName>
                                        </p:attrNameLst>
                                      </p:cBhvr>
                                      <p:to>
                                        <p:strVal val="visible"/>
                                      </p:to>
                                    </p:set>
                                    <p:animEffect transition="in" filter="wipe(left)">
                                      <p:cBhvr>
                                        <p:cTn id="42" dur="500"/>
                                        <p:tgtEl>
                                          <p:spTgt spid="3758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75815">
                                            <p:txEl>
                                              <p:pRg st="4" end="4"/>
                                            </p:txEl>
                                          </p:spTgt>
                                        </p:tgtEl>
                                        <p:attrNameLst>
                                          <p:attrName>style.visibility</p:attrName>
                                        </p:attrNameLst>
                                      </p:cBhvr>
                                      <p:to>
                                        <p:strVal val="visible"/>
                                      </p:to>
                                    </p:set>
                                    <p:animEffect transition="in" filter="wipe(left)">
                                      <p:cBhvr>
                                        <p:cTn id="47" dur="500"/>
                                        <p:tgtEl>
                                          <p:spTgt spid="3758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5819"/>
                                        </p:tgtEl>
                                        <p:attrNameLst>
                                          <p:attrName>style.visibility</p:attrName>
                                        </p:attrNameLst>
                                      </p:cBhvr>
                                      <p:to>
                                        <p:strVal val="visible"/>
                                      </p:to>
                                    </p:set>
                                    <p:animEffect transition="in" filter="wipe(left)">
                                      <p:cBhvr>
                                        <p:cTn id="52" dur="500"/>
                                        <p:tgtEl>
                                          <p:spTgt spid="375819"/>
                                        </p:tgtEl>
                                      </p:cBhvr>
                                    </p:animEffect>
                                  </p:childTnLst>
                                </p:cTn>
                              </p:par>
                              <p:par>
                                <p:cTn id="53" presetID="22" presetClass="entr" presetSubtype="8"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build="p"/>
      <p:bldP spid="3758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7C0434FA-9E98-2C45-ABE6-2CDCF55FD4A7}" type="slidenum">
              <a:rPr lang="en-US"/>
              <a:pPr/>
              <a:t>12</a:t>
            </a:fld>
            <a:endParaRPr lang="en-US"/>
          </a:p>
        </p:txBody>
      </p:sp>
      <p:sp>
        <p:nvSpPr>
          <p:cNvPr id="376834" name="Rectangle 2"/>
          <p:cNvSpPr>
            <a:spLocks noGrp="1" noChangeArrowheads="1"/>
          </p:cNvSpPr>
          <p:nvPr>
            <p:ph type="title"/>
          </p:nvPr>
        </p:nvSpPr>
        <p:spPr>
          <a:xfrm>
            <a:off x="381000" y="76200"/>
            <a:ext cx="8534400" cy="609600"/>
          </a:xfrm>
        </p:spPr>
        <p:txBody>
          <a:bodyPr/>
          <a:lstStyle/>
          <a:p>
            <a:r>
              <a:rPr lang="en-US"/>
              <a:t> Magnetic Dipole Potential Energy</a:t>
            </a:r>
          </a:p>
        </p:txBody>
      </p:sp>
      <p:graphicFrame>
        <p:nvGraphicFramePr>
          <p:cNvPr id="37683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823" name="Equation" r:id="rId3" imgW="914400" imgH="190080" progId="Equation.DSMT4">
                  <p:embed/>
                </p:oleObj>
              </mc:Choice>
              <mc:Fallback>
                <p:oleObj name="Equation" r:id="rId3" imgW="914400" imgH="190080" progId="Equation.DSMT4">
                  <p:embed/>
                  <p:pic>
                    <p:nvPicPr>
                      <p:cNvPr id="3768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824" name="Equation" r:id="rId5" imgW="914400" imgH="190080" progId="Equation.DSMT4">
                  <p:embed/>
                </p:oleObj>
              </mc:Choice>
              <mc:Fallback>
                <p:oleObj name="Equation" r:id="rId5" imgW="914400" imgH="190080" progId="Equation.DSMT4">
                  <p:embed/>
                  <p:pic>
                    <p:nvPicPr>
                      <p:cNvPr id="3768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825" name="Equation" r:id="rId6" imgW="914400" imgH="190080" progId="Equation.DSMT4">
                  <p:embed/>
                </p:oleObj>
              </mc:Choice>
              <mc:Fallback>
                <p:oleObj name="Equation" r:id="rId6" imgW="914400" imgH="190080" progId="Equation.DSMT4">
                  <p:embed/>
                  <p:pic>
                    <p:nvPicPr>
                      <p:cNvPr id="37683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38" name="Rectangle 6"/>
          <p:cNvSpPr>
            <a:spLocks noGrp="1" noChangeArrowheads="1"/>
          </p:cNvSpPr>
          <p:nvPr>
            <p:ph type="body" idx="1"/>
          </p:nvPr>
        </p:nvSpPr>
        <p:spPr>
          <a:xfrm>
            <a:off x="381000" y="609600"/>
            <a:ext cx="8534400" cy="5638800"/>
          </a:xfrm>
        </p:spPr>
        <p:txBody>
          <a:bodyPr/>
          <a:lstStyle/>
          <a:p>
            <a:r>
              <a:rPr lang="en-US" dirty="0"/>
              <a:t>Where else did you see the same form of the torque?</a:t>
            </a:r>
          </a:p>
          <a:p>
            <a:pPr lvl="1"/>
            <a:r>
              <a:rPr lang="en-US" dirty="0"/>
              <a:t>Remember the torque due to electric field on an electric dipole?  </a:t>
            </a:r>
          </a:p>
          <a:p>
            <a:pPr lvl="1"/>
            <a:r>
              <a:rPr lang="en-US" dirty="0"/>
              <a:t>The potential energy of the electric dipole is </a:t>
            </a:r>
          </a:p>
          <a:p>
            <a:pPr lvl="1"/>
            <a:r>
              <a:rPr lang="en-US" dirty="0"/>
              <a:t> </a:t>
            </a:r>
          </a:p>
          <a:p>
            <a:r>
              <a:rPr lang="en-US" dirty="0"/>
              <a:t>How about the potential energy of a magnetic dipole?</a:t>
            </a:r>
          </a:p>
          <a:p>
            <a:pPr lvl="1"/>
            <a:r>
              <a:rPr lang="en-US" dirty="0"/>
              <a:t>The work done by the torque is</a:t>
            </a:r>
          </a:p>
          <a:p>
            <a:pPr lvl="1"/>
            <a:r>
              <a:rPr lang="en-US" dirty="0"/>
              <a:t> </a:t>
            </a:r>
          </a:p>
          <a:p>
            <a:pPr lvl="1"/>
            <a:r>
              <a:rPr lang="en-US" dirty="0"/>
              <a:t>If we chose U=0 at </a:t>
            </a:r>
            <a:r>
              <a:rPr lang="en-US" dirty="0" err="1">
                <a:latin typeface="Symbol" charset="2"/>
              </a:rPr>
              <a:t>θ</a:t>
            </a:r>
            <a:r>
              <a:rPr lang="en-US" dirty="0">
                <a:latin typeface="Symbol" charset="2"/>
              </a:rPr>
              <a:t>=π</a:t>
            </a:r>
            <a:r>
              <a:rPr lang="en-US" dirty="0"/>
              <a:t>/2, then C=0</a:t>
            </a:r>
          </a:p>
          <a:p>
            <a:pPr lvl="1"/>
            <a:r>
              <a:rPr lang="en-US" dirty="0"/>
              <a:t>Thus the potential energy is</a:t>
            </a:r>
          </a:p>
          <a:p>
            <a:pPr lvl="2"/>
            <a:r>
              <a:rPr lang="en-US" dirty="0"/>
              <a:t>Very similar to the electric dipole</a:t>
            </a:r>
          </a:p>
        </p:txBody>
      </p:sp>
      <p:graphicFrame>
        <p:nvGraphicFramePr>
          <p:cNvPr id="37683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826" name="Equation" r:id="rId7" imgW="914400" imgH="190080" progId="Equation.DSMT4">
                  <p:embed/>
                </p:oleObj>
              </mc:Choice>
              <mc:Fallback>
                <p:oleObj name="Equation" r:id="rId7" imgW="914400" imgH="190080" progId="Equation.DSMT4">
                  <p:embed/>
                  <p:pic>
                    <p:nvPicPr>
                      <p:cNvPr id="37683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40" name="Object 8"/>
          <p:cNvGraphicFramePr>
            <a:graphicFrameLocks noChangeAspect="1"/>
          </p:cNvGraphicFramePr>
          <p:nvPr/>
        </p:nvGraphicFramePr>
        <p:xfrm>
          <a:off x="5016500" y="5257800"/>
          <a:ext cx="3441700" cy="576263"/>
        </p:xfrm>
        <a:graphic>
          <a:graphicData uri="http://schemas.openxmlformats.org/presentationml/2006/ole">
            <mc:AlternateContent xmlns:mc="http://schemas.openxmlformats.org/markup-compatibility/2006">
              <mc:Choice xmlns:v="urn:schemas-microsoft-com:vml" Requires="v">
                <p:oleObj spid="_x0000_s308827" name="Equation" r:id="rId8" imgW="1358640" imgH="228600" progId="Equation.DSMT4">
                  <p:embed/>
                </p:oleObj>
              </mc:Choice>
              <mc:Fallback>
                <p:oleObj name="Equation" r:id="rId8" imgW="1358640" imgH="228600" progId="Equation.DSMT4">
                  <p:embed/>
                  <p:pic>
                    <p:nvPicPr>
                      <p:cNvPr id="37684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6500" y="5257800"/>
                        <a:ext cx="3441700" cy="5762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6841" name="Object 9"/>
          <p:cNvGraphicFramePr>
            <a:graphicFrameLocks noChangeAspect="1"/>
          </p:cNvGraphicFramePr>
          <p:nvPr/>
        </p:nvGraphicFramePr>
        <p:xfrm>
          <a:off x="2438400" y="1755775"/>
          <a:ext cx="527050" cy="377825"/>
        </p:xfrm>
        <a:graphic>
          <a:graphicData uri="http://schemas.openxmlformats.org/presentationml/2006/ole">
            <mc:AlternateContent xmlns:mc="http://schemas.openxmlformats.org/markup-compatibility/2006">
              <mc:Choice xmlns:v="urn:schemas-microsoft-com:vml" Requires="v">
                <p:oleObj spid="_x0000_s308828" name="Equation" r:id="rId10" imgW="228600" imgH="164880" progId="Equation.DSMT4">
                  <p:embed/>
                </p:oleObj>
              </mc:Choice>
              <mc:Fallback>
                <p:oleObj name="Equation" r:id="rId10" imgW="228600" imgH="164880" progId="Equation.DSMT4">
                  <p:embed/>
                  <p:pic>
                    <p:nvPicPr>
                      <p:cNvPr id="37684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1755775"/>
                        <a:ext cx="527050"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2" name="Object 10"/>
          <p:cNvGraphicFramePr>
            <a:graphicFrameLocks noChangeAspect="1"/>
          </p:cNvGraphicFramePr>
          <p:nvPr/>
        </p:nvGraphicFramePr>
        <p:xfrm>
          <a:off x="1524000" y="2749550"/>
          <a:ext cx="615950" cy="377825"/>
        </p:xfrm>
        <a:graphic>
          <a:graphicData uri="http://schemas.openxmlformats.org/presentationml/2006/ole">
            <mc:AlternateContent xmlns:mc="http://schemas.openxmlformats.org/markup-compatibility/2006">
              <mc:Choice xmlns:v="urn:schemas-microsoft-com:vml" Requires="v">
                <p:oleObj spid="_x0000_s308829" name="Equation" r:id="rId12" imgW="266400" imgH="164880" progId="Equation.DSMT4">
                  <p:embed/>
                </p:oleObj>
              </mc:Choice>
              <mc:Fallback>
                <p:oleObj name="Equation" r:id="rId12" imgW="266400" imgH="164880" progId="Equation.DSMT4">
                  <p:embed/>
                  <p:pic>
                    <p:nvPicPr>
                      <p:cNvPr id="37684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2749550"/>
                        <a:ext cx="615950"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3" name="Object 11"/>
          <p:cNvGraphicFramePr>
            <a:graphicFrameLocks noChangeAspect="1"/>
          </p:cNvGraphicFramePr>
          <p:nvPr/>
        </p:nvGraphicFramePr>
        <p:xfrm>
          <a:off x="1371600" y="4335463"/>
          <a:ext cx="614363" cy="379412"/>
        </p:xfrm>
        <a:graphic>
          <a:graphicData uri="http://schemas.openxmlformats.org/presentationml/2006/ole">
            <mc:AlternateContent xmlns:mc="http://schemas.openxmlformats.org/markup-compatibility/2006">
              <mc:Choice xmlns:v="urn:schemas-microsoft-com:vml" Requires="v">
                <p:oleObj spid="_x0000_s308830" name="Equation" r:id="rId14" imgW="266400" imgH="164880" progId="Equation.DSMT4">
                  <p:embed/>
                </p:oleObj>
              </mc:Choice>
              <mc:Fallback>
                <p:oleObj name="Equation" r:id="rId14" imgW="266400" imgH="164880" progId="Equation.DSMT4">
                  <p:embed/>
                  <p:pic>
                    <p:nvPicPr>
                      <p:cNvPr id="37684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4335463"/>
                        <a:ext cx="614363" cy="379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4" name="Object 12"/>
          <p:cNvGraphicFramePr>
            <a:graphicFrameLocks noChangeAspect="1"/>
          </p:cNvGraphicFramePr>
          <p:nvPr/>
        </p:nvGraphicFramePr>
        <p:xfrm>
          <a:off x="2990850" y="1676400"/>
          <a:ext cx="819150" cy="523875"/>
        </p:xfrm>
        <a:graphic>
          <a:graphicData uri="http://schemas.openxmlformats.org/presentationml/2006/ole">
            <mc:AlternateContent xmlns:mc="http://schemas.openxmlformats.org/markup-compatibility/2006">
              <mc:Choice xmlns:v="urn:schemas-microsoft-com:vml" Requires="v">
                <p:oleObj spid="_x0000_s308831" name="Equation" r:id="rId16" imgW="355320" imgH="228600" progId="Equation.DSMT4">
                  <p:embed/>
                </p:oleObj>
              </mc:Choice>
              <mc:Fallback>
                <p:oleObj name="Equation" r:id="rId16" imgW="355320" imgH="228600" progId="Equation.DSMT4">
                  <p:embed/>
                  <p:pic>
                    <p:nvPicPr>
                      <p:cNvPr id="376844"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90850" y="1676400"/>
                        <a:ext cx="819150" cy="523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5" name="Object 13"/>
          <p:cNvGraphicFramePr>
            <a:graphicFrameLocks noChangeAspect="1"/>
          </p:cNvGraphicFramePr>
          <p:nvPr/>
        </p:nvGraphicFramePr>
        <p:xfrm>
          <a:off x="2111375" y="2667000"/>
          <a:ext cx="936625" cy="523875"/>
        </p:xfrm>
        <a:graphic>
          <a:graphicData uri="http://schemas.openxmlformats.org/presentationml/2006/ole">
            <mc:AlternateContent xmlns:mc="http://schemas.openxmlformats.org/markup-compatibility/2006">
              <mc:Choice xmlns:v="urn:schemas-microsoft-com:vml" Requires="v">
                <p:oleObj spid="_x0000_s308832" name="Equation" r:id="rId18" imgW="406080" imgH="228600" progId="Equation.DSMT4">
                  <p:embed/>
                </p:oleObj>
              </mc:Choice>
              <mc:Fallback>
                <p:oleObj name="Equation" r:id="rId18" imgW="406080" imgH="228600" progId="Equation.DSMT4">
                  <p:embed/>
                  <p:pic>
                    <p:nvPicPr>
                      <p:cNvPr id="376845"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1375" y="2667000"/>
                        <a:ext cx="936625" cy="523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6" name="Object 14"/>
          <p:cNvGraphicFramePr>
            <a:graphicFrameLocks noChangeAspect="1"/>
          </p:cNvGraphicFramePr>
          <p:nvPr/>
        </p:nvGraphicFramePr>
        <p:xfrm>
          <a:off x="1935163" y="4191000"/>
          <a:ext cx="1112837" cy="669925"/>
        </p:xfrm>
        <a:graphic>
          <a:graphicData uri="http://schemas.openxmlformats.org/presentationml/2006/ole">
            <mc:AlternateContent xmlns:mc="http://schemas.openxmlformats.org/markup-compatibility/2006">
              <mc:Choice xmlns:v="urn:schemas-microsoft-com:vml" Requires="v">
                <p:oleObj spid="_x0000_s308833" name="Equation" r:id="rId20" imgW="482400" imgH="291960" progId="Equation.DSMT4">
                  <p:embed/>
                </p:oleObj>
              </mc:Choice>
              <mc:Fallback>
                <p:oleObj name="Equation" r:id="rId20" imgW="482400" imgH="291960" progId="Equation.DSMT4">
                  <p:embed/>
                  <p:pic>
                    <p:nvPicPr>
                      <p:cNvPr id="376846"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35163" y="4191000"/>
                        <a:ext cx="1112837"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7" name="Object 15"/>
          <p:cNvGraphicFramePr>
            <a:graphicFrameLocks noChangeAspect="1"/>
          </p:cNvGraphicFramePr>
          <p:nvPr/>
        </p:nvGraphicFramePr>
        <p:xfrm>
          <a:off x="2990850" y="4176713"/>
          <a:ext cx="2343150" cy="698500"/>
        </p:xfrm>
        <a:graphic>
          <a:graphicData uri="http://schemas.openxmlformats.org/presentationml/2006/ole">
            <mc:AlternateContent xmlns:mc="http://schemas.openxmlformats.org/markup-compatibility/2006">
              <mc:Choice xmlns:v="urn:schemas-microsoft-com:vml" Requires="v">
                <p:oleObj spid="_x0000_s308834" name="Equation" r:id="rId22" imgW="1016000" imgH="304800" progId="Equation.DSMT4">
                  <p:embed/>
                </p:oleObj>
              </mc:Choice>
              <mc:Fallback>
                <p:oleObj name="Equation" r:id="rId22" imgW="1016000" imgH="304800" progId="Equation.DSMT4">
                  <p:embed/>
                  <p:pic>
                    <p:nvPicPr>
                      <p:cNvPr id="376847"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90850" y="4176713"/>
                        <a:ext cx="2343150" cy="698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8" name="Object 16"/>
          <p:cNvGraphicFramePr>
            <a:graphicFrameLocks noChangeAspect="1"/>
          </p:cNvGraphicFramePr>
          <p:nvPr/>
        </p:nvGraphicFramePr>
        <p:xfrm>
          <a:off x="5324475" y="4308475"/>
          <a:ext cx="1990725" cy="436563"/>
        </p:xfrm>
        <a:graphic>
          <a:graphicData uri="http://schemas.openxmlformats.org/presentationml/2006/ole">
            <mc:AlternateContent xmlns:mc="http://schemas.openxmlformats.org/markup-compatibility/2006">
              <mc:Choice xmlns:v="urn:schemas-microsoft-com:vml" Requires="v">
                <p:oleObj spid="_x0000_s308835" name="Equation" r:id="rId24" imgW="863280" imgH="190440" progId="Equation.DSMT4">
                  <p:embed/>
                </p:oleObj>
              </mc:Choice>
              <mc:Fallback>
                <p:oleObj name="Equation" r:id="rId24" imgW="863280" imgH="190440" progId="Equation.DSMT4">
                  <p:embed/>
                  <p:pic>
                    <p:nvPicPr>
                      <p:cNvPr id="376848"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24475" y="4308475"/>
                        <a:ext cx="1990725"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48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6838">
                                            <p:txEl>
                                              <p:pRg st="0" end="0"/>
                                            </p:txEl>
                                          </p:spTgt>
                                        </p:tgtEl>
                                        <p:attrNameLst>
                                          <p:attrName>style.visibility</p:attrName>
                                        </p:attrNameLst>
                                      </p:cBhvr>
                                      <p:to>
                                        <p:strVal val="visible"/>
                                      </p:to>
                                    </p:set>
                                    <p:animEffect transition="in" filter="wipe(left)">
                                      <p:cBhvr>
                                        <p:cTn id="7" dur="500"/>
                                        <p:tgtEl>
                                          <p:spTgt spid="3768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6838">
                                            <p:txEl>
                                              <p:pRg st="1" end="1"/>
                                            </p:txEl>
                                          </p:spTgt>
                                        </p:tgtEl>
                                        <p:attrNameLst>
                                          <p:attrName>style.visibility</p:attrName>
                                        </p:attrNameLst>
                                      </p:cBhvr>
                                      <p:to>
                                        <p:strVal val="visible"/>
                                      </p:to>
                                    </p:set>
                                    <p:animEffect transition="in" filter="wipe(left)">
                                      <p:cBhvr>
                                        <p:cTn id="12" dur="500"/>
                                        <p:tgtEl>
                                          <p:spTgt spid="3768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6841"/>
                                        </p:tgtEl>
                                        <p:attrNameLst>
                                          <p:attrName>style.visibility</p:attrName>
                                        </p:attrNameLst>
                                      </p:cBhvr>
                                      <p:to>
                                        <p:strVal val="visible"/>
                                      </p:to>
                                    </p:set>
                                    <p:animEffect transition="in" filter="wipe(left)">
                                      <p:cBhvr>
                                        <p:cTn id="17" dur="500"/>
                                        <p:tgtEl>
                                          <p:spTgt spid="3768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6844"/>
                                        </p:tgtEl>
                                        <p:attrNameLst>
                                          <p:attrName>style.visibility</p:attrName>
                                        </p:attrNameLst>
                                      </p:cBhvr>
                                      <p:to>
                                        <p:strVal val="visible"/>
                                      </p:to>
                                    </p:set>
                                    <p:animEffect transition="in" filter="wipe(left)">
                                      <p:cBhvr>
                                        <p:cTn id="22" dur="500"/>
                                        <p:tgtEl>
                                          <p:spTgt spid="3768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6838">
                                            <p:txEl>
                                              <p:pRg st="2" end="2"/>
                                            </p:txEl>
                                          </p:spTgt>
                                        </p:tgtEl>
                                        <p:attrNameLst>
                                          <p:attrName>style.visibility</p:attrName>
                                        </p:attrNameLst>
                                      </p:cBhvr>
                                      <p:to>
                                        <p:strVal val="visible"/>
                                      </p:to>
                                    </p:set>
                                    <p:animEffect transition="in" filter="wipe(left)">
                                      <p:cBhvr>
                                        <p:cTn id="27" dur="500"/>
                                        <p:tgtEl>
                                          <p:spTgt spid="3768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6838">
                                            <p:txEl>
                                              <p:pRg st="3" end="3"/>
                                            </p:txEl>
                                          </p:spTgt>
                                        </p:tgtEl>
                                        <p:attrNameLst>
                                          <p:attrName>style.visibility</p:attrName>
                                        </p:attrNameLst>
                                      </p:cBhvr>
                                      <p:to>
                                        <p:strVal val="visible"/>
                                      </p:to>
                                    </p:set>
                                    <p:animEffect transition="in" filter="wipe(left)">
                                      <p:cBhvr>
                                        <p:cTn id="32" dur="500"/>
                                        <p:tgtEl>
                                          <p:spTgt spid="376838">
                                            <p:txEl>
                                              <p:pRg st="3" end="3"/>
                                            </p:txEl>
                                          </p:spTgt>
                                        </p:tgtEl>
                                      </p:cBhvr>
                                    </p:animEffect>
                                  </p:childTnLst>
                                </p:cTn>
                              </p:par>
                            </p:childTnLst>
                          </p:cTn>
                        </p:par>
                        <p:par>
                          <p:cTn id="33" fill="hold">
                            <p:stCondLst>
                              <p:cond delay="500"/>
                            </p:stCondLst>
                            <p:childTnLst>
                              <p:par>
                                <p:cTn id="34" presetID="22" presetClass="entr" presetSubtype="8" fill="hold" nodeType="afterEffect">
                                  <p:stCondLst>
                                    <p:cond delay="0"/>
                                  </p:stCondLst>
                                  <p:iterate type="wd">
                                    <p:tmPct val="10000"/>
                                  </p:iterate>
                                  <p:childTnLst>
                                    <p:set>
                                      <p:cBhvr>
                                        <p:cTn id="35" dur="1" fill="hold">
                                          <p:stCondLst>
                                            <p:cond delay="0"/>
                                          </p:stCondLst>
                                        </p:cTn>
                                        <p:tgtEl>
                                          <p:spTgt spid="376842"/>
                                        </p:tgtEl>
                                        <p:attrNameLst>
                                          <p:attrName>style.visibility</p:attrName>
                                        </p:attrNameLst>
                                      </p:cBhvr>
                                      <p:to>
                                        <p:strVal val="visible"/>
                                      </p:to>
                                    </p:set>
                                    <p:animEffect transition="in" filter="wipe(left)">
                                      <p:cBhvr>
                                        <p:cTn id="36" dur="500"/>
                                        <p:tgtEl>
                                          <p:spTgt spid="3768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376845"/>
                                        </p:tgtEl>
                                        <p:attrNameLst>
                                          <p:attrName>style.visibility</p:attrName>
                                        </p:attrNameLst>
                                      </p:cBhvr>
                                      <p:to>
                                        <p:strVal val="visible"/>
                                      </p:to>
                                    </p:set>
                                    <p:animEffect transition="in" filter="wipe(left)">
                                      <p:cBhvr>
                                        <p:cTn id="41" dur="500"/>
                                        <p:tgtEl>
                                          <p:spTgt spid="37684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76838">
                                            <p:txEl>
                                              <p:pRg st="4" end="4"/>
                                            </p:txEl>
                                          </p:spTgt>
                                        </p:tgtEl>
                                        <p:attrNameLst>
                                          <p:attrName>style.visibility</p:attrName>
                                        </p:attrNameLst>
                                      </p:cBhvr>
                                      <p:to>
                                        <p:strVal val="visible"/>
                                      </p:to>
                                    </p:set>
                                    <p:animEffect transition="in" filter="wipe(left)">
                                      <p:cBhvr>
                                        <p:cTn id="46" dur="500"/>
                                        <p:tgtEl>
                                          <p:spTgt spid="376838">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76838">
                                            <p:txEl>
                                              <p:pRg st="5" end="5"/>
                                            </p:txEl>
                                          </p:spTgt>
                                        </p:tgtEl>
                                        <p:attrNameLst>
                                          <p:attrName>style.visibility</p:attrName>
                                        </p:attrNameLst>
                                      </p:cBhvr>
                                      <p:to>
                                        <p:strVal val="visible"/>
                                      </p:to>
                                    </p:set>
                                    <p:animEffect transition="in" filter="wipe(left)">
                                      <p:cBhvr>
                                        <p:cTn id="51" dur="500"/>
                                        <p:tgtEl>
                                          <p:spTgt spid="376838">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76838">
                                            <p:txEl>
                                              <p:pRg st="6" end="6"/>
                                            </p:txEl>
                                          </p:spTgt>
                                        </p:tgtEl>
                                        <p:attrNameLst>
                                          <p:attrName>style.visibility</p:attrName>
                                        </p:attrNameLst>
                                      </p:cBhvr>
                                      <p:to>
                                        <p:strVal val="visible"/>
                                      </p:to>
                                    </p:set>
                                    <p:animEffect transition="in" filter="wipe(left)">
                                      <p:cBhvr>
                                        <p:cTn id="56" dur="500"/>
                                        <p:tgtEl>
                                          <p:spTgt spid="376838">
                                            <p:txEl>
                                              <p:pRg st="6" end="6"/>
                                            </p:txEl>
                                          </p:spTgt>
                                        </p:tgtEl>
                                      </p:cBhvr>
                                    </p:animEffect>
                                  </p:childTnLst>
                                </p:cTn>
                              </p:par>
                              <p:par>
                                <p:cTn id="57" presetID="22" presetClass="entr" presetSubtype="8" fill="hold" nodeType="withEffect">
                                  <p:stCondLst>
                                    <p:cond delay="0"/>
                                  </p:stCondLst>
                                  <p:iterate type="wd">
                                    <p:tmPct val="10000"/>
                                  </p:iterate>
                                  <p:childTnLst>
                                    <p:set>
                                      <p:cBhvr>
                                        <p:cTn id="58" dur="1" fill="hold">
                                          <p:stCondLst>
                                            <p:cond delay="0"/>
                                          </p:stCondLst>
                                        </p:cTn>
                                        <p:tgtEl>
                                          <p:spTgt spid="376843"/>
                                        </p:tgtEl>
                                        <p:attrNameLst>
                                          <p:attrName>style.visibility</p:attrName>
                                        </p:attrNameLst>
                                      </p:cBhvr>
                                      <p:to>
                                        <p:strVal val="visible"/>
                                      </p:to>
                                    </p:set>
                                    <p:animEffect transition="in" filter="wipe(left)">
                                      <p:cBhvr>
                                        <p:cTn id="59" dur="500"/>
                                        <p:tgtEl>
                                          <p:spTgt spid="3768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6846"/>
                                        </p:tgtEl>
                                        <p:attrNameLst>
                                          <p:attrName>style.visibility</p:attrName>
                                        </p:attrNameLst>
                                      </p:cBhvr>
                                      <p:to>
                                        <p:strVal val="visible"/>
                                      </p:to>
                                    </p:set>
                                    <p:animEffect transition="in" filter="wipe(left)">
                                      <p:cBhvr>
                                        <p:cTn id="64" dur="500"/>
                                        <p:tgtEl>
                                          <p:spTgt spid="37684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6847"/>
                                        </p:tgtEl>
                                        <p:attrNameLst>
                                          <p:attrName>style.visibility</p:attrName>
                                        </p:attrNameLst>
                                      </p:cBhvr>
                                      <p:to>
                                        <p:strVal val="visible"/>
                                      </p:to>
                                    </p:set>
                                    <p:animEffect transition="in" filter="wipe(left)">
                                      <p:cBhvr>
                                        <p:cTn id="69" dur="500"/>
                                        <p:tgtEl>
                                          <p:spTgt spid="3768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376848"/>
                                        </p:tgtEl>
                                        <p:attrNameLst>
                                          <p:attrName>style.visibility</p:attrName>
                                        </p:attrNameLst>
                                      </p:cBhvr>
                                      <p:to>
                                        <p:strVal val="visible"/>
                                      </p:to>
                                    </p:set>
                                    <p:animEffect transition="in" filter="wipe(left)">
                                      <p:cBhvr>
                                        <p:cTn id="74" dur="500"/>
                                        <p:tgtEl>
                                          <p:spTgt spid="3768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76838">
                                            <p:txEl>
                                              <p:pRg st="7" end="7"/>
                                            </p:txEl>
                                          </p:spTgt>
                                        </p:tgtEl>
                                        <p:attrNameLst>
                                          <p:attrName>style.visibility</p:attrName>
                                        </p:attrNameLst>
                                      </p:cBhvr>
                                      <p:to>
                                        <p:strVal val="visible"/>
                                      </p:to>
                                    </p:set>
                                    <p:animEffect transition="in" filter="wipe(left)">
                                      <p:cBhvr>
                                        <p:cTn id="79" dur="500"/>
                                        <p:tgtEl>
                                          <p:spTgt spid="376838">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6838">
                                            <p:txEl>
                                              <p:pRg st="8" end="8"/>
                                            </p:txEl>
                                          </p:spTgt>
                                        </p:tgtEl>
                                        <p:attrNameLst>
                                          <p:attrName>style.visibility</p:attrName>
                                        </p:attrNameLst>
                                      </p:cBhvr>
                                      <p:to>
                                        <p:strVal val="visible"/>
                                      </p:to>
                                    </p:set>
                                    <p:animEffect transition="in" filter="wipe(left)">
                                      <p:cBhvr>
                                        <p:cTn id="84" dur="500"/>
                                        <p:tgtEl>
                                          <p:spTgt spid="376838">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76840"/>
                                        </p:tgtEl>
                                        <p:attrNameLst>
                                          <p:attrName>style.visibility</p:attrName>
                                        </p:attrNameLst>
                                      </p:cBhvr>
                                      <p:to>
                                        <p:strVal val="visible"/>
                                      </p:to>
                                    </p:set>
                                    <p:animEffect transition="in" filter="wipe(left)">
                                      <p:cBhvr>
                                        <p:cTn id="89" dur="500"/>
                                        <p:tgtEl>
                                          <p:spTgt spid="37684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76838">
                                            <p:txEl>
                                              <p:pRg st="9" end="9"/>
                                            </p:txEl>
                                          </p:spTgt>
                                        </p:tgtEl>
                                        <p:attrNameLst>
                                          <p:attrName>style.visibility</p:attrName>
                                        </p:attrNameLst>
                                      </p:cBhvr>
                                      <p:to>
                                        <p:strVal val="visible"/>
                                      </p:to>
                                    </p:set>
                                    <p:animEffect transition="in" filter="wipe(left)">
                                      <p:cBhvr>
                                        <p:cTn id="94" dur="500"/>
                                        <p:tgtEl>
                                          <p:spTgt spid="3768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Thursday, June 27,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6E01615A-2325-4B44-8F11-7EC06FE320FC}" type="slidenum">
              <a:rPr lang="en-US"/>
              <a:pPr/>
              <a:t>13</a:t>
            </a:fld>
            <a:endParaRPr lang="en-US"/>
          </a:p>
        </p:txBody>
      </p:sp>
      <p:sp>
        <p:nvSpPr>
          <p:cNvPr id="377858" name="Rectangle 2"/>
          <p:cNvSpPr>
            <a:spLocks noGrp="1" noChangeArrowheads="1"/>
          </p:cNvSpPr>
          <p:nvPr>
            <p:ph type="title"/>
          </p:nvPr>
        </p:nvSpPr>
        <p:spPr>
          <a:xfrm>
            <a:off x="228600" y="-76200"/>
            <a:ext cx="8686800" cy="762000"/>
          </a:xfrm>
        </p:spPr>
        <p:txBody>
          <a:bodyPr/>
          <a:lstStyle/>
          <a:p>
            <a:r>
              <a:rPr lang="en-US" dirty="0"/>
              <a:t>Example 27 – 12 </a:t>
            </a:r>
          </a:p>
        </p:txBody>
      </p:sp>
      <p:sp>
        <p:nvSpPr>
          <p:cNvPr id="377859" name="Text Box 3"/>
          <p:cNvSpPr txBox="1">
            <a:spLocks noChangeArrowheads="1"/>
          </p:cNvSpPr>
          <p:nvPr/>
        </p:nvSpPr>
        <p:spPr bwMode="auto">
          <a:xfrm>
            <a:off x="381000" y="609600"/>
            <a:ext cx="8610600" cy="15525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Magnetic moment of a hydrogen atom. </a:t>
            </a:r>
            <a:r>
              <a:rPr lang="en-US">
                <a:solidFill>
                  <a:schemeClr val="accent2"/>
                </a:solidFill>
                <a:latin typeface="Arial Narrow" charset="0"/>
              </a:rPr>
              <a:t>Determine the magnetic dipole moment of the electron orbiting the proton of a hydrogen atom, assuming (in the Bohr model) it is in its ground state with a circular orbit of radius 0.529x10</a:t>
            </a:r>
            <a:r>
              <a:rPr lang="en-US" baseline="30000">
                <a:solidFill>
                  <a:schemeClr val="accent2"/>
                </a:solidFill>
                <a:latin typeface="Arial Narrow" charset="0"/>
              </a:rPr>
              <a:t>-10</a:t>
            </a:r>
            <a:r>
              <a:rPr lang="en-US">
                <a:solidFill>
                  <a:schemeClr val="accent2"/>
                </a:solidFill>
                <a:latin typeface="Arial Narrow" charset="0"/>
              </a:rPr>
              <a:t>m. </a:t>
            </a:r>
          </a:p>
        </p:txBody>
      </p:sp>
      <p:sp>
        <p:nvSpPr>
          <p:cNvPr id="377860"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provides the centripetal force?   </a:t>
            </a:r>
            <a:endParaRPr lang="en-US" baseline="-25000">
              <a:solidFill>
                <a:srgbClr val="CC00CC"/>
              </a:solidFill>
              <a:latin typeface="Arial Narrow" charset="0"/>
            </a:endParaRPr>
          </a:p>
        </p:txBody>
      </p:sp>
      <p:sp>
        <p:nvSpPr>
          <p:cNvPr id="377861" name="Text Box 5"/>
          <p:cNvSpPr txBox="1">
            <a:spLocks noChangeArrowheads="1"/>
          </p:cNvSpPr>
          <p:nvPr/>
        </p:nvSpPr>
        <p:spPr bwMode="auto">
          <a:xfrm>
            <a:off x="457200" y="2681288"/>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speed of the electron from</a:t>
            </a:r>
          </a:p>
        </p:txBody>
      </p:sp>
      <p:sp>
        <p:nvSpPr>
          <p:cNvPr id="377862" name="Text Box 6"/>
          <p:cNvSpPr txBox="1">
            <a:spLocks noChangeArrowheads="1"/>
          </p:cNvSpPr>
          <p:nvPr/>
        </p:nvSpPr>
        <p:spPr bwMode="auto">
          <a:xfrm>
            <a:off x="381000" y="4295775"/>
            <a:ext cx="67818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electric current is the charge that passes through the given point per unit time, we can obtain the current </a:t>
            </a:r>
            <a:endParaRPr lang="en-US" baseline="-25000">
              <a:solidFill>
                <a:srgbClr val="CC00CC"/>
              </a:solidFill>
              <a:latin typeface="Arial Narrow" charset="0"/>
            </a:endParaRPr>
          </a:p>
        </p:txBody>
      </p:sp>
      <p:graphicFrame>
        <p:nvGraphicFramePr>
          <p:cNvPr id="377863" name="Object 7"/>
          <p:cNvGraphicFramePr>
            <a:graphicFrameLocks noChangeAspect="1"/>
          </p:cNvGraphicFramePr>
          <p:nvPr/>
        </p:nvGraphicFramePr>
        <p:xfrm>
          <a:off x="6096000" y="2667000"/>
          <a:ext cx="496888" cy="282575"/>
        </p:xfrm>
        <a:graphic>
          <a:graphicData uri="http://schemas.openxmlformats.org/presentationml/2006/ole">
            <mc:AlternateContent xmlns:mc="http://schemas.openxmlformats.org/markup-compatibility/2006">
              <mc:Choice xmlns:v="urn:schemas-microsoft-com:vml" Requires="v">
                <p:oleObj spid="_x0000_s309939" name="Equation" r:id="rId3" imgW="266400" imgH="152280" progId="Equation.DSMT4">
                  <p:embed/>
                </p:oleObj>
              </mc:Choice>
              <mc:Fallback>
                <p:oleObj name="Equation" r:id="rId3" imgW="266400" imgH="152280" progId="Equation.DSMT4">
                  <p:embed/>
                  <p:pic>
                    <p:nvPicPr>
                      <p:cNvPr id="37786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67000"/>
                        <a:ext cx="496888" cy="282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4" name="Object 8"/>
          <p:cNvGraphicFramePr>
            <a:graphicFrameLocks noChangeAspect="1"/>
          </p:cNvGraphicFramePr>
          <p:nvPr/>
        </p:nvGraphicFramePr>
        <p:xfrm>
          <a:off x="7318375" y="4557713"/>
          <a:ext cx="454025" cy="303212"/>
        </p:xfrm>
        <a:graphic>
          <a:graphicData uri="http://schemas.openxmlformats.org/presentationml/2006/ole">
            <mc:AlternateContent xmlns:mc="http://schemas.openxmlformats.org/markup-compatibility/2006">
              <mc:Choice xmlns:v="urn:schemas-microsoft-com:vml" Requires="v">
                <p:oleObj spid="_x0000_s309940" name="Equation" r:id="rId5" imgW="228600" imgH="152280" progId="Equation.DSMT4">
                  <p:embed/>
                </p:oleObj>
              </mc:Choice>
              <mc:Fallback>
                <p:oleObj name="Equation" r:id="rId5" imgW="228600" imgH="152280" progId="Equation.DSMT4">
                  <p:embed/>
                  <p:pic>
                    <p:nvPicPr>
                      <p:cNvPr id="37786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75" y="4557713"/>
                        <a:ext cx="454025"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65" name="Text Box 9"/>
          <p:cNvSpPr txBox="1">
            <a:spLocks noChangeArrowheads="1"/>
          </p:cNvSpPr>
          <p:nvPr/>
        </p:nvSpPr>
        <p:spPr bwMode="auto">
          <a:xfrm>
            <a:off x="4724400" y="2133600"/>
            <a:ext cx="24384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The Coulomb force</a:t>
            </a:r>
          </a:p>
        </p:txBody>
      </p:sp>
      <p:graphicFrame>
        <p:nvGraphicFramePr>
          <p:cNvPr id="377866" name="Object 10"/>
          <p:cNvGraphicFramePr>
            <a:graphicFrameLocks noChangeAspect="1"/>
          </p:cNvGraphicFramePr>
          <p:nvPr/>
        </p:nvGraphicFramePr>
        <p:xfrm>
          <a:off x="1828800" y="3751263"/>
          <a:ext cx="360363" cy="211137"/>
        </p:xfrm>
        <a:graphic>
          <a:graphicData uri="http://schemas.openxmlformats.org/presentationml/2006/ole">
            <mc:AlternateContent xmlns:mc="http://schemas.openxmlformats.org/markup-compatibility/2006">
              <mc:Choice xmlns:v="urn:schemas-microsoft-com:vml" Requires="v">
                <p:oleObj spid="_x0000_s309941" name="Equation" r:id="rId7" imgW="215640" imgH="126720" progId="Equation.DSMT4">
                  <p:embed/>
                </p:oleObj>
              </mc:Choice>
              <mc:Fallback>
                <p:oleObj name="Equation" r:id="rId7" imgW="215640" imgH="126720" progId="Equation.DSMT4">
                  <p:embed/>
                  <p:pic>
                    <p:nvPicPr>
                      <p:cNvPr id="3778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51263"/>
                        <a:ext cx="360363" cy="2111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228600" y="5045075"/>
            <a:ext cx="891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area of the orbit is A=</a:t>
            </a:r>
            <a:r>
              <a:rPr lang="en-US" dirty="0">
                <a:solidFill>
                  <a:srgbClr val="CC00CC"/>
                </a:solidFill>
                <a:latin typeface="Symbol" charset="2"/>
              </a:rPr>
              <a:t>π</a:t>
            </a:r>
            <a:r>
              <a:rPr lang="en-US" dirty="0">
                <a:solidFill>
                  <a:srgbClr val="CC00CC"/>
                </a:solidFill>
                <a:latin typeface="Arial Narrow" charset="0"/>
              </a:rPr>
              <a:t>r</a:t>
            </a:r>
            <a:r>
              <a:rPr lang="en-US" baseline="30000" dirty="0">
                <a:solidFill>
                  <a:srgbClr val="CC00CC"/>
                </a:solidFill>
                <a:latin typeface="Arial Narrow" charset="0"/>
              </a:rPr>
              <a:t>2</a:t>
            </a:r>
            <a:r>
              <a:rPr lang="en-US" dirty="0">
                <a:solidFill>
                  <a:srgbClr val="CC00CC"/>
                </a:solidFill>
                <a:latin typeface="Arial Narrow" charset="0"/>
              </a:rPr>
              <a:t>, we obtain the hydrogen magnetic moment </a:t>
            </a:r>
            <a:endParaRPr lang="en-US" baseline="-25000" dirty="0">
              <a:solidFill>
                <a:srgbClr val="CC00CC"/>
              </a:solidFill>
              <a:latin typeface="Arial Narrow" charset="0"/>
            </a:endParaRPr>
          </a:p>
        </p:txBody>
      </p:sp>
      <p:graphicFrame>
        <p:nvGraphicFramePr>
          <p:cNvPr id="377868" name="Object 12"/>
          <p:cNvGraphicFramePr>
            <a:graphicFrameLocks noChangeAspect="1"/>
          </p:cNvGraphicFramePr>
          <p:nvPr/>
        </p:nvGraphicFramePr>
        <p:xfrm>
          <a:off x="1066800" y="5884862"/>
          <a:ext cx="574675" cy="342900"/>
        </p:xfrm>
        <a:graphic>
          <a:graphicData uri="http://schemas.openxmlformats.org/presentationml/2006/ole">
            <mc:AlternateContent xmlns:mc="http://schemas.openxmlformats.org/markup-compatibility/2006">
              <mc:Choice xmlns:v="urn:schemas-microsoft-com:vml" Requires="v">
                <p:oleObj spid="_x0000_s309942" name="Equation" r:id="rId9" imgW="253800" imgH="152280" progId="Equation.DSMT4">
                  <p:embed/>
                </p:oleObj>
              </mc:Choice>
              <mc:Fallback>
                <p:oleObj name="Equation" r:id="rId9" imgW="253800" imgH="152280" progId="Equation.DSMT4">
                  <p:embed/>
                  <p:pic>
                    <p:nvPicPr>
                      <p:cNvPr id="37786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884862"/>
                        <a:ext cx="574675" cy="3429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9" name="Object 13"/>
          <p:cNvGraphicFramePr>
            <a:graphicFrameLocks noChangeAspect="1"/>
          </p:cNvGraphicFramePr>
          <p:nvPr/>
        </p:nvGraphicFramePr>
        <p:xfrm>
          <a:off x="7702550" y="2416175"/>
          <a:ext cx="639763" cy="777875"/>
        </p:xfrm>
        <a:graphic>
          <a:graphicData uri="http://schemas.openxmlformats.org/presentationml/2006/ole">
            <mc:AlternateContent xmlns:mc="http://schemas.openxmlformats.org/markup-compatibility/2006">
              <mc:Choice xmlns:v="urn:schemas-microsoft-com:vml" Requires="v">
                <p:oleObj spid="_x0000_s309943" name="Equation" r:id="rId11" imgW="342900" imgH="419100" progId="Equation.DSMT4">
                  <p:embed/>
                </p:oleObj>
              </mc:Choice>
              <mc:Fallback>
                <p:oleObj name="Equation" r:id="rId11" imgW="342900" imgH="419100" progId="Equation.DSMT4">
                  <p:embed/>
                  <p:pic>
                    <p:nvPicPr>
                      <p:cNvPr id="377869"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2550" y="2416175"/>
                        <a:ext cx="639763" cy="777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0" name="Object 14"/>
          <p:cNvGraphicFramePr>
            <a:graphicFrameLocks noChangeAspect="1"/>
          </p:cNvGraphicFramePr>
          <p:nvPr/>
        </p:nvGraphicFramePr>
        <p:xfrm>
          <a:off x="6553200" y="2438400"/>
          <a:ext cx="1087438" cy="825500"/>
        </p:xfrm>
        <a:graphic>
          <a:graphicData uri="http://schemas.openxmlformats.org/presentationml/2006/ole">
            <mc:AlternateContent xmlns:mc="http://schemas.openxmlformats.org/markup-compatibility/2006">
              <mc:Choice xmlns:v="urn:schemas-microsoft-com:vml" Requires="v">
                <p:oleObj spid="_x0000_s309944" name="Equation" r:id="rId13" imgW="583920" imgH="444240" progId="Equation.DSMT4">
                  <p:embed/>
                </p:oleObj>
              </mc:Choice>
              <mc:Fallback>
                <p:oleObj name="Equation" r:id="rId13" imgW="583920" imgH="444240" progId="Equation.DSMT4">
                  <p:embed/>
                  <p:pic>
                    <p:nvPicPr>
                      <p:cNvPr id="3778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2438400"/>
                        <a:ext cx="1087438" cy="825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71" name="AutoShape 15"/>
          <p:cNvSpPr>
            <a:spLocks noChangeArrowheads="1"/>
          </p:cNvSpPr>
          <p:nvPr/>
        </p:nvSpPr>
        <p:spPr bwMode="auto">
          <a:xfrm>
            <a:off x="236538" y="3505200"/>
            <a:ext cx="1363662" cy="609600"/>
          </a:xfrm>
          <a:prstGeom prst="rightArrow">
            <a:avLst>
              <a:gd name="adj1" fmla="val 50000"/>
              <a:gd name="adj2" fmla="val 5592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v</a:t>
            </a:r>
          </a:p>
        </p:txBody>
      </p:sp>
      <p:graphicFrame>
        <p:nvGraphicFramePr>
          <p:cNvPr id="377872" name="Object 16"/>
          <p:cNvGraphicFramePr>
            <a:graphicFrameLocks noChangeAspect="1"/>
          </p:cNvGraphicFramePr>
          <p:nvPr/>
        </p:nvGraphicFramePr>
        <p:xfrm>
          <a:off x="2112963" y="3408363"/>
          <a:ext cx="1271587" cy="822325"/>
        </p:xfrm>
        <a:graphic>
          <a:graphicData uri="http://schemas.openxmlformats.org/presentationml/2006/ole">
            <mc:AlternateContent xmlns:mc="http://schemas.openxmlformats.org/markup-compatibility/2006">
              <mc:Choice xmlns:v="urn:schemas-microsoft-com:vml" Requires="v">
                <p:oleObj spid="_x0000_s309945" name="Equation" r:id="rId15" imgW="762000" imgH="495300" progId="Equation.DSMT4">
                  <p:embed/>
                </p:oleObj>
              </mc:Choice>
              <mc:Fallback>
                <p:oleObj name="Equation" r:id="rId15" imgW="762000" imgH="495300" progId="Equation.DSMT4">
                  <p:embed/>
                  <p:pic>
                    <p:nvPicPr>
                      <p:cNvPr id="377872"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2963" y="3408363"/>
                        <a:ext cx="1271587" cy="822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325813" y="3276600"/>
          <a:ext cx="5513387" cy="1035050"/>
        </p:xfrm>
        <a:graphic>
          <a:graphicData uri="http://schemas.openxmlformats.org/presentationml/2006/ole">
            <mc:AlternateContent xmlns:mc="http://schemas.openxmlformats.org/markup-compatibility/2006">
              <mc:Choice xmlns:v="urn:schemas-microsoft-com:vml" Requires="v">
                <p:oleObj spid="_x0000_s309946" name="Equation" r:id="rId17" imgW="3301920" imgH="622080" progId="Equation.DSMT4">
                  <p:embed/>
                </p:oleObj>
              </mc:Choice>
              <mc:Fallback>
                <p:oleObj name="Equation" r:id="rId17" imgW="3301920" imgH="622080" progId="Equation.DSMT4">
                  <p:embed/>
                  <p:pic>
                    <p:nvPicPr>
                      <p:cNvPr id="377873"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5813" y="3276600"/>
                        <a:ext cx="5513387"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7775575" y="4343400"/>
          <a:ext cx="530225" cy="731838"/>
        </p:xfrm>
        <a:graphic>
          <a:graphicData uri="http://schemas.openxmlformats.org/presentationml/2006/ole">
            <mc:AlternateContent xmlns:mc="http://schemas.openxmlformats.org/markup-compatibility/2006">
              <mc:Choice xmlns:v="urn:schemas-microsoft-com:vml" Requires="v">
                <p:oleObj spid="_x0000_s309947" name="Equation" r:id="rId19" imgW="266400" imgH="368280" progId="Equation.DSMT4">
                  <p:embed/>
                </p:oleObj>
              </mc:Choice>
              <mc:Fallback>
                <p:oleObj name="Equation" r:id="rId19" imgW="266400" imgH="368280" progId="Equation.DSMT4">
                  <p:embed/>
                  <p:pic>
                    <p:nvPicPr>
                      <p:cNvPr id="377874"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75575" y="4343400"/>
                        <a:ext cx="530225" cy="731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8232775" y="4343400"/>
          <a:ext cx="606425" cy="731838"/>
        </p:xfrm>
        <a:graphic>
          <a:graphicData uri="http://schemas.openxmlformats.org/presentationml/2006/ole">
            <mc:AlternateContent xmlns:mc="http://schemas.openxmlformats.org/markup-compatibility/2006">
              <mc:Choice xmlns:v="urn:schemas-microsoft-com:vml" Requires="v">
                <p:oleObj spid="_x0000_s309948" name="Equation" r:id="rId21" imgW="304560" imgH="368280" progId="Equation.DSMT4">
                  <p:embed/>
                </p:oleObj>
              </mc:Choice>
              <mc:Fallback>
                <p:oleObj name="Equation" r:id="rId21" imgW="304560" imgH="368280" progId="Equation.DSMT4">
                  <p:embed/>
                  <p:pic>
                    <p:nvPicPr>
                      <p:cNvPr id="377875"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32775" y="4343400"/>
                        <a:ext cx="606425" cy="731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1641475" y="5824537"/>
          <a:ext cx="660400" cy="342900"/>
        </p:xfrm>
        <a:graphic>
          <a:graphicData uri="http://schemas.openxmlformats.org/presentationml/2006/ole">
            <mc:AlternateContent xmlns:mc="http://schemas.openxmlformats.org/markup-compatibility/2006">
              <mc:Choice xmlns:v="urn:schemas-microsoft-com:vml" Requires="v">
                <p:oleObj spid="_x0000_s309949" name="Equation" r:id="rId23" imgW="291960" imgH="152280" progId="Equation.DSMT4">
                  <p:embed/>
                </p:oleObj>
              </mc:Choice>
              <mc:Fallback>
                <p:oleObj name="Equation" r:id="rId23" imgW="291960" imgH="152280" progId="Equation.DSMT4">
                  <p:embed/>
                  <p:pic>
                    <p:nvPicPr>
                      <p:cNvPr id="377876"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41475" y="5824537"/>
                        <a:ext cx="660400" cy="3429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2301875" y="5580062"/>
          <a:ext cx="1465263" cy="830263"/>
        </p:xfrm>
        <a:graphic>
          <a:graphicData uri="http://schemas.openxmlformats.org/presentationml/2006/ole">
            <mc:AlternateContent xmlns:mc="http://schemas.openxmlformats.org/markup-compatibility/2006">
              <mc:Choice xmlns:v="urn:schemas-microsoft-com:vml" Requires="v">
                <p:oleObj spid="_x0000_s309950" name="Equation" r:id="rId25" imgW="647640" imgH="368280" progId="Equation.DSMT4">
                  <p:embed/>
                </p:oleObj>
              </mc:Choice>
              <mc:Fallback>
                <p:oleObj name="Equation" r:id="rId25" imgW="647640" imgH="368280" progId="Equation.DSMT4">
                  <p:embed/>
                  <p:pic>
                    <p:nvPicPr>
                      <p:cNvPr id="377877"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01875" y="5580062"/>
                        <a:ext cx="1465263" cy="83026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3767138" y="5580062"/>
          <a:ext cx="833437" cy="830263"/>
        </p:xfrm>
        <a:graphic>
          <a:graphicData uri="http://schemas.openxmlformats.org/presentationml/2006/ole">
            <mc:AlternateContent xmlns:mc="http://schemas.openxmlformats.org/markup-compatibility/2006">
              <mc:Choice xmlns:v="urn:schemas-microsoft-com:vml" Requires="v">
                <p:oleObj spid="_x0000_s309951" name="Equation" r:id="rId27" imgW="368280" imgH="368280" progId="Equation.DSMT4">
                  <p:embed/>
                </p:oleObj>
              </mc:Choice>
              <mc:Fallback>
                <p:oleObj name="Equation" r:id="rId27" imgW="368280" imgH="368280" progId="Equation.DSMT4">
                  <p:embed/>
                  <p:pic>
                    <p:nvPicPr>
                      <p:cNvPr id="377878"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7138" y="5580062"/>
                        <a:ext cx="833437" cy="83026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557713" y="5437187"/>
          <a:ext cx="2098675" cy="1116013"/>
        </p:xfrm>
        <a:graphic>
          <a:graphicData uri="http://schemas.openxmlformats.org/presentationml/2006/ole">
            <mc:AlternateContent xmlns:mc="http://schemas.openxmlformats.org/markup-compatibility/2006">
              <mc:Choice xmlns:v="urn:schemas-microsoft-com:vml" Requires="v">
                <p:oleObj spid="_x0000_s309952" name="Equation" r:id="rId29" imgW="927100" imgH="495300" progId="Equation.DSMT4">
                  <p:embed/>
                </p:oleObj>
              </mc:Choice>
              <mc:Fallback>
                <p:oleObj name="Equation" r:id="rId29" imgW="927100" imgH="495300" progId="Equation.DSMT4">
                  <p:embed/>
                  <p:pic>
                    <p:nvPicPr>
                      <p:cNvPr id="377879"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57713" y="5437187"/>
                        <a:ext cx="2098675" cy="111601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567488" y="5453062"/>
          <a:ext cx="1552575" cy="1087438"/>
        </p:xfrm>
        <a:graphic>
          <a:graphicData uri="http://schemas.openxmlformats.org/presentationml/2006/ole">
            <mc:AlternateContent xmlns:mc="http://schemas.openxmlformats.org/markup-compatibility/2006">
              <mc:Choice xmlns:v="urn:schemas-microsoft-com:vml" Requires="v">
                <p:oleObj spid="_x0000_s309953" name="Equation" r:id="rId31" imgW="685800" imgH="482600" progId="Equation.DSMT4">
                  <p:embed/>
                </p:oleObj>
              </mc:Choice>
              <mc:Fallback>
                <p:oleObj name="Equation" r:id="rId31" imgW="685800" imgH="482600" progId="Equation.DSMT4">
                  <p:embed/>
                  <p:pic>
                    <p:nvPicPr>
                      <p:cNvPr id="377880"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67488" y="5453062"/>
                        <a:ext cx="1552575" cy="1087438"/>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7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7859"/>
                                        </p:tgtEl>
                                        <p:attrNameLst>
                                          <p:attrName>style.visibility</p:attrName>
                                        </p:attrNameLst>
                                      </p:cBhvr>
                                      <p:to>
                                        <p:strVal val="visible"/>
                                      </p:to>
                                    </p:set>
                                    <p:animEffect transition="in" filter="wipe(left)">
                                      <p:cBhvr>
                                        <p:cTn id="7" dur="500"/>
                                        <p:tgtEl>
                                          <p:spTgt spid="377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7860"/>
                                        </p:tgtEl>
                                        <p:attrNameLst>
                                          <p:attrName>style.visibility</p:attrName>
                                        </p:attrNameLst>
                                      </p:cBhvr>
                                      <p:to>
                                        <p:strVal val="visible"/>
                                      </p:to>
                                    </p:set>
                                    <p:animEffect transition="in" filter="wipe(left)">
                                      <p:cBhvr>
                                        <p:cTn id="12" dur="500"/>
                                        <p:tgtEl>
                                          <p:spTgt spid="377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7865"/>
                                        </p:tgtEl>
                                        <p:attrNameLst>
                                          <p:attrName>style.visibility</p:attrName>
                                        </p:attrNameLst>
                                      </p:cBhvr>
                                      <p:to>
                                        <p:strVal val="visible"/>
                                      </p:to>
                                    </p:set>
                                    <p:animEffect transition="in" filter="wipe(left)">
                                      <p:cBhvr>
                                        <p:cTn id="17" dur="500"/>
                                        <p:tgtEl>
                                          <p:spTgt spid="3778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7861"/>
                                        </p:tgtEl>
                                        <p:attrNameLst>
                                          <p:attrName>style.visibility</p:attrName>
                                        </p:attrNameLst>
                                      </p:cBhvr>
                                      <p:to>
                                        <p:strVal val="visible"/>
                                      </p:to>
                                    </p:set>
                                    <p:animEffect transition="in" filter="wipe(left)">
                                      <p:cBhvr>
                                        <p:cTn id="22" dur="500"/>
                                        <p:tgtEl>
                                          <p:spTgt spid="3778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7863"/>
                                        </p:tgtEl>
                                        <p:attrNameLst>
                                          <p:attrName>style.visibility</p:attrName>
                                        </p:attrNameLst>
                                      </p:cBhvr>
                                      <p:to>
                                        <p:strVal val="visible"/>
                                      </p:to>
                                    </p:set>
                                    <p:animEffect transition="in" filter="wipe(left)">
                                      <p:cBhvr>
                                        <p:cTn id="27" dur="500"/>
                                        <p:tgtEl>
                                          <p:spTgt spid="3778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7870"/>
                                        </p:tgtEl>
                                        <p:attrNameLst>
                                          <p:attrName>style.visibility</p:attrName>
                                        </p:attrNameLst>
                                      </p:cBhvr>
                                      <p:to>
                                        <p:strVal val="visible"/>
                                      </p:to>
                                    </p:set>
                                    <p:animEffect transition="in" filter="wipe(left)">
                                      <p:cBhvr>
                                        <p:cTn id="32" dur="500"/>
                                        <p:tgtEl>
                                          <p:spTgt spid="3778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7869"/>
                                        </p:tgtEl>
                                        <p:attrNameLst>
                                          <p:attrName>style.visibility</p:attrName>
                                        </p:attrNameLst>
                                      </p:cBhvr>
                                      <p:to>
                                        <p:strVal val="visible"/>
                                      </p:to>
                                    </p:set>
                                    <p:animEffect transition="in" filter="wipe(left)">
                                      <p:cBhvr>
                                        <p:cTn id="37" dur="500"/>
                                        <p:tgtEl>
                                          <p:spTgt spid="3778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7871"/>
                                        </p:tgtEl>
                                        <p:attrNameLst>
                                          <p:attrName>style.visibility</p:attrName>
                                        </p:attrNameLst>
                                      </p:cBhvr>
                                      <p:to>
                                        <p:strVal val="visible"/>
                                      </p:to>
                                    </p:set>
                                    <p:animEffect transition="in" filter="wipe(left)">
                                      <p:cBhvr>
                                        <p:cTn id="42" dur="500"/>
                                        <p:tgtEl>
                                          <p:spTgt spid="3778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7866"/>
                                        </p:tgtEl>
                                        <p:attrNameLst>
                                          <p:attrName>style.visibility</p:attrName>
                                        </p:attrNameLst>
                                      </p:cBhvr>
                                      <p:to>
                                        <p:strVal val="visible"/>
                                      </p:to>
                                    </p:set>
                                    <p:animEffect transition="in" filter="wipe(left)">
                                      <p:cBhvr>
                                        <p:cTn id="47" dur="500"/>
                                        <p:tgtEl>
                                          <p:spTgt spid="3778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7872"/>
                                        </p:tgtEl>
                                        <p:attrNameLst>
                                          <p:attrName>style.visibility</p:attrName>
                                        </p:attrNameLst>
                                      </p:cBhvr>
                                      <p:to>
                                        <p:strVal val="visible"/>
                                      </p:to>
                                    </p:set>
                                    <p:animEffect transition="in" filter="wipe(left)">
                                      <p:cBhvr>
                                        <p:cTn id="52" dur="500"/>
                                        <p:tgtEl>
                                          <p:spTgt spid="37787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7873"/>
                                        </p:tgtEl>
                                        <p:attrNameLst>
                                          <p:attrName>style.visibility</p:attrName>
                                        </p:attrNameLst>
                                      </p:cBhvr>
                                      <p:to>
                                        <p:strVal val="visible"/>
                                      </p:to>
                                    </p:set>
                                    <p:animEffect transition="in" filter="wipe(left)">
                                      <p:cBhvr>
                                        <p:cTn id="57" dur="500"/>
                                        <p:tgtEl>
                                          <p:spTgt spid="37787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7862"/>
                                        </p:tgtEl>
                                        <p:attrNameLst>
                                          <p:attrName>style.visibility</p:attrName>
                                        </p:attrNameLst>
                                      </p:cBhvr>
                                      <p:to>
                                        <p:strVal val="visible"/>
                                      </p:to>
                                    </p:set>
                                    <p:animEffect transition="in" filter="wipe(left)">
                                      <p:cBhvr>
                                        <p:cTn id="62" dur="500"/>
                                        <p:tgtEl>
                                          <p:spTgt spid="3778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7864"/>
                                        </p:tgtEl>
                                        <p:attrNameLst>
                                          <p:attrName>style.visibility</p:attrName>
                                        </p:attrNameLst>
                                      </p:cBhvr>
                                      <p:to>
                                        <p:strVal val="visible"/>
                                      </p:to>
                                    </p:set>
                                    <p:animEffect transition="in" filter="wipe(left)">
                                      <p:cBhvr>
                                        <p:cTn id="67" dur="500"/>
                                        <p:tgtEl>
                                          <p:spTgt spid="3778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77874"/>
                                        </p:tgtEl>
                                        <p:attrNameLst>
                                          <p:attrName>style.visibility</p:attrName>
                                        </p:attrNameLst>
                                      </p:cBhvr>
                                      <p:to>
                                        <p:strVal val="visible"/>
                                      </p:to>
                                    </p:set>
                                    <p:animEffect transition="in" filter="wipe(left)">
                                      <p:cBhvr>
                                        <p:cTn id="72" dur="500"/>
                                        <p:tgtEl>
                                          <p:spTgt spid="3778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77875"/>
                                        </p:tgtEl>
                                        <p:attrNameLst>
                                          <p:attrName>style.visibility</p:attrName>
                                        </p:attrNameLst>
                                      </p:cBhvr>
                                      <p:to>
                                        <p:strVal val="visible"/>
                                      </p:to>
                                    </p:set>
                                    <p:animEffect transition="in" filter="wipe(left)">
                                      <p:cBhvr>
                                        <p:cTn id="77" dur="500"/>
                                        <p:tgtEl>
                                          <p:spTgt spid="37787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377867"/>
                                        </p:tgtEl>
                                        <p:attrNameLst>
                                          <p:attrName>style.visibility</p:attrName>
                                        </p:attrNameLst>
                                      </p:cBhvr>
                                      <p:to>
                                        <p:strVal val="visible"/>
                                      </p:to>
                                    </p:set>
                                    <p:animEffect transition="in" filter="wipe(left)">
                                      <p:cBhvr>
                                        <p:cTn id="82" dur="500"/>
                                        <p:tgtEl>
                                          <p:spTgt spid="37786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77868"/>
                                        </p:tgtEl>
                                        <p:attrNameLst>
                                          <p:attrName>style.visibility</p:attrName>
                                        </p:attrNameLst>
                                      </p:cBhvr>
                                      <p:to>
                                        <p:strVal val="visible"/>
                                      </p:to>
                                    </p:set>
                                    <p:animEffect transition="in" filter="wipe(left)">
                                      <p:cBhvr>
                                        <p:cTn id="87" dur="500"/>
                                        <p:tgtEl>
                                          <p:spTgt spid="37786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77876"/>
                                        </p:tgtEl>
                                        <p:attrNameLst>
                                          <p:attrName>style.visibility</p:attrName>
                                        </p:attrNameLst>
                                      </p:cBhvr>
                                      <p:to>
                                        <p:strVal val="visible"/>
                                      </p:to>
                                    </p:set>
                                    <p:animEffect transition="in" filter="wipe(left)">
                                      <p:cBhvr>
                                        <p:cTn id="92" dur="500"/>
                                        <p:tgtEl>
                                          <p:spTgt spid="37787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7877"/>
                                        </p:tgtEl>
                                        <p:attrNameLst>
                                          <p:attrName>style.visibility</p:attrName>
                                        </p:attrNameLst>
                                      </p:cBhvr>
                                      <p:to>
                                        <p:strVal val="visible"/>
                                      </p:to>
                                    </p:set>
                                    <p:animEffect transition="in" filter="wipe(left)">
                                      <p:cBhvr>
                                        <p:cTn id="97" dur="500"/>
                                        <p:tgtEl>
                                          <p:spTgt spid="37787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77878"/>
                                        </p:tgtEl>
                                        <p:attrNameLst>
                                          <p:attrName>style.visibility</p:attrName>
                                        </p:attrNameLst>
                                      </p:cBhvr>
                                      <p:to>
                                        <p:strVal val="visible"/>
                                      </p:to>
                                    </p:set>
                                    <p:animEffect transition="in" filter="wipe(left)">
                                      <p:cBhvr>
                                        <p:cTn id="102" dur="500"/>
                                        <p:tgtEl>
                                          <p:spTgt spid="37787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77879"/>
                                        </p:tgtEl>
                                        <p:attrNameLst>
                                          <p:attrName>style.visibility</p:attrName>
                                        </p:attrNameLst>
                                      </p:cBhvr>
                                      <p:to>
                                        <p:strVal val="visible"/>
                                      </p:to>
                                    </p:set>
                                    <p:animEffect transition="in" filter="wipe(left)">
                                      <p:cBhvr>
                                        <p:cTn id="107" dur="500"/>
                                        <p:tgtEl>
                                          <p:spTgt spid="37787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77880"/>
                                        </p:tgtEl>
                                        <p:attrNameLst>
                                          <p:attrName>style.visibility</p:attrName>
                                        </p:attrNameLst>
                                      </p:cBhvr>
                                      <p:to>
                                        <p:strVal val="visible"/>
                                      </p:to>
                                    </p:set>
                                    <p:animEffect transition="in" filter="wipe(left)">
                                      <p:cBhvr>
                                        <p:cTn id="112" dur="500"/>
                                        <p:tgtEl>
                                          <p:spTgt spid="37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p:bldP spid="377860" grpId="0"/>
      <p:bldP spid="377861" grpId="0"/>
      <p:bldP spid="377862" grpId="0"/>
      <p:bldP spid="377865" grpId="0"/>
      <p:bldP spid="377867" grpId="0"/>
      <p:bldP spid="3778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Thursday, June 27, 2019</a:t>
            </a:r>
          </a:p>
        </p:txBody>
      </p:sp>
      <p:sp>
        <p:nvSpPr>
          <p:cNvPr id="9" name="Footer Placeholder 4"/>
          <p:cNvSpPr>
            <a:spLocks noGrp="1"/>
          </p:cNvSpPr>
          <p:nvPr>
            <p:ph type="ftr" sz="quarter" idx="11"/>
          </p:nvPr>
        </p:nvSpPr>
        <p:spPr/>
        <p:txBody>
          <a:bodyPr/>
          <a:lstStyle/>
          <a:p>
            <a:r>
              <a:rPr lang="de-DE"/>
              <a:t>PHYS 1444-001, Summer 2019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14</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505" name="Equation" r:id="rId3" imgW="914400" imgH="190080" progId="Equation.DSMT4">
                  <p:embed/>
                </p:oleObj>
              </mc:Choice>
              <mc:Fallback>
                <p:oleObj name="Equation" r:id="rId3" imgW="914400" imgH="190080" progId="Equation.DSMT4">
                  <p:embed/>
                  <p:pic>
                    <p:nvPicPr>
                      <p:cNvPr id="3809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506" name="Equation" r:id="rId5" imgW="914400" imgH="190080" progId="Equation.DSMT4">
                  <p:embed/>
                </p:oleObj>
              </mc:Choice>
              <mc:Fallback>
                <p:oleObj name="Equation" r:id="rId5" imgW="914400" imgH="190080" progId="Equation.DSMT4">
                  <p:embed/>
                  <p:pic>
                    <p:nvPicPr>
                      <p:cNvPr id="380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507" name="Equation" r:id="rId6" imgW="914400" imgH="190080" progId="Equation.DSMT4">
                  <p:embed/>
                </p:oleObj>
              </mc:Choice>
              <mc:Fallback>
                <p:oleObj name="Equation" r:id="rId6" imgW="914400" imgH="190080" progId="Equation.DSMT4">
                  <p:embed/>
                  <p:pic>
                    <p:nvPicPr>
                      <p:cNvPr id="3809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the electric current and the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current and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508" name="Equation" r:id="rId7" imgW="914400" imgH="190080" progId="Equation.DSMT4">
                  <p:embed/>
                </p:oleObj>
              </mc:Choice>
              <mc:Fallback>
                <p:oleObj name="Equation" r:id="rId7" imgW="914400" imgH="190080" progId="Equation.DSMT4">
                  <p:embed/>
                  <p:pic>
                    <p:nvPicPr>
                      <p:cNvPr id="380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81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80934">
                                            <p:txEl>
                                              <p:pRg st="2" end="2"/>
                                            </p:txEl>
                                          </p:spTgt>
                                        </p:tgtEl>
                                        <p:attrNameLst>
                                          <p:attrName>style.visibility</p:attrName>
                                        </p:attrNameLst>
                                      </p:cBhvr>
                                      <p:to>
                                        <p:strVal val="visible"/>
                                      </p:to>
                                    </p:set>
                                    <p:animEffect transition="in" filter="wipe(left)">
                                      <p:cBhvr>
                                        <p:cTn id="15" dur="500"/>
                                        <p:tgtEl>
                                          <p:spTgt spid="380934">
                                            <p:txEl>
                                              <p:pRg st="2" end="2"/>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380934">
                                            <p:txEl>
                                              <p:pRg st="3" end="3"/>
                                            </p:txEl>
                                          </p:spTgt>
                                        </p:tgtEl>
                                        <p:attrNameLst>
                                          <p:attrName>style.visibility</p:attrName>
                                        </p:attrNameLst>
                                      </p:cBhvr>
                                      <p:to>
                                        <p:strVal val="visible"/>
                                      </p:to>
                                    </p:set>
                                    <p:animEffect transition="in" filter="wipe(left)">
                                      <p:cBhvr>
                                        <p:cTn id="18" dur="500"/>
                                        <p:tgtEl>
                                          <p:spTgt spid="380934">
                                            <p:txEl>
                                              <p:pRg st="3" end="3"/>
                                            </p:txEl>
                                          </p:spTgt>
                                        </p:tgtEl>
                                      </p:cBhvr>
                                    </p:animEffect>
                                  </p:childTnLst>
                                </p:cTn>
                              </p:par>
                              <p:par>
                                <p:cTn id="19" presetID="22" presetClass="entr" presetSubtype="8" fill="hold" grpId="0" nodeType="withEffect">
                                  <p:stCondLst>
                                    <p:cond delay="0"/>
                                  </p:stCondLst>
                                  <p:iterate type="wd">
                                    <p:tmPct val="10000"/>
                                  </p:iterate>
                                  <p:childTnLst>
                                    <p:set>
                                      <p:cBhvr>
                                        <p:cTn id="20" dur="1" fill="hold">
                                          <p:stCondLst>
                                            <p:cond delay="0"/>
                                          </p:stCondLst>
                                        </p:cTn>
                                        <p:tgtEl>
                                          <p:spTgt spid="380934">
                                            <p:txEl>
                                              <p:pRg st="4" end="4"/>
                                            </p:txEl>
                                          </p:spTgt>
                                        </p:tgtEl>
                                        <p:attrNameLst>
                                          <p:attrName>style.visibility</p:attrName>
                                        </p:attrNameLst>
                                      </p:cBhvr>
                                      <p:to>
                                        <p:strVal val="visible"/>
                                      </p:to>
                                    </p:set>
                                    <p:animEffect transition="in" filter="wipe(left)">
                                      <p:cBhvr>
                                        <p:cTn id="21"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15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3713"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3714"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3715"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current?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 </a:t>
            </a:r>
            <a:r>
              <a:rPr lang="en-US" sz="2400" dirty="0">
                <a:latin typeface="Symbol" charset="2"/>
              </a:rPr>
              <a:t>μ</a:t>
            </a:r>
            <a:r>
              <a:rPr lang="en-US" sz="2400" baseline="-25000" dirty="0"/>
              <a:t>0</a:t>
            </a:r>
            <a:r>
              <a:rPr lang="en-US" sz="2400" dirty="0"/>
              <a:t>/2</a:t>
            </a:r>
            <a:r>
              <a:rPr lang="en-US" sz="2400" dirty="0">
                <a:latin typeface="Symbol" charset="2"/>
              </a:rPr>
              <a:t>π</a:t>
            </a:r>
            <a:r>
              <a:rPr lang="en-US" sz="2400" dirty="0"/>
              <a:t>, thus the field strength becomes</a:t>
            </a:r>
          </a:p>
          <a:p>
            <a:pPr lvl="1"/>
            <a:endParaRPr lang="en-US" sz="2400" dirty="0"/>
          </a:p>
          <a:p>
            <a:pPr lvl="1"/>
            <a:r>
              <a:rPr lang="en-US" sz="2400" dirty="0"/>
              <a:t> </a:t>
            </a:r>
            <a:r>
              <a:rPr lang="en-US" sz="2400" dirty="0">
                <a:latin typeface="Symbol" charset="2"/>
              </a:rPr>
              <a:t>μ</a:t>
            </a:r>
            <a:r>
              <a:rPr lang="en-US" sz="2400" baseline="-25000" dirty="0"/>
              <a:t>0</a:t>
            </a:r>
            <a:r>
              <a:rPr lang="en-US" sz="2400" dirty="0"/>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3716"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313717" name="Equation" r:id="rId8" imgW="266400" imgH="152280" progId="Equation.DSMT4">
                  <p:embed/>
                </p:oleObj>
              </mc:Choice>
              <mc:Fallback>
                <p:oleObj name="Equation" r:id="rId8" imgW="266400" imgH="152280" progId="Equation.DSMT4">
                  <p:embed/>
                  <p:pic>
                    <p:nvPicPr>
                      <p:cNvPr id="38196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313718" name="Equation" r:id="rId10" imgW="533160" imgH="368280" progId="Equation.DSMT4">
                  <p:embed/>
                </p:oleObj>
              </mc:Choice>
              <mc:Fallback>
                <p:oleObj name="Equation" r:id="rId10" imgW="533160" imgH="368280" progId="Equation.DSMT4">
                  <p:embed/>
                  <p:pic>
                    <p:nvPicPr>
                      <p:cNvPr id="38196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313719" name="Equation" r:id="rId12" imgW="1307880" imgH="228600" progId="Equation.DSMT4">
                  <p:embed/>
                </p:oleObj>
              </mc:Choice>
              <mc:Fallback>
                <p:oleObj name="Equation" r:id="rId12" imgW="1307880" imgH="228600" progId="Equation.DSMT4">
                  <p:embed/>
                  <p:pic>
                    <p:nvPicPr>
                      <p:cNvPr id="38196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313720" name="Equation" r:id="rId14" imgW="139680" imgH="368280" progId="Equation.DSMT4">
                  <p:embed/>
                </p:oleObj>
              </mc:Choice>
              <mc:Fallback>
                <p:oleObj name="Equation" r:id="rId14" imgW="139680" imgH="368280" progId="Equation.DSMT4">
                  <p:embed/>
                  <p:pic>
                    <p:nvPicPr>
                      <p:cNvPr id="381963"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26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3" end="3"/>
                                            </p:txEl>
                                          </p:spTgt>
                                        </p:tgtEl>
                                        <p:attrNameLst>
                                          <p:attrName>style.visibility</p:attrName>
                                        </p:attrNameLst>
                                      </p:cBhvr>
                                      <p:to>
                                        <p:strVal val="visible"/>
                                      </p:to>
                                    </p:set>
                                    <p:animEffect transition="in" filter="wipe(left)">
                                      <p:cBhvr>
                                        <p:cTn id="22" dur="500"/>
                                        <p:tgtEl>
                                          <p:spTgt spid="3819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1958">
                                            <p:txEl>
                                              <p:pRg st="4" end="4"/>
                                            </p:txEl>
                                          </p:spTgt>
                                        </p:tgtEl>
                                        <p:attrNameLst>
                                          <p:attrName>style.visibility</p:attrName>
                                        </p:attrNameLst>
                                      </p:cBhvr>
                                      <p:to>
                                        <p:strVal val="visible"/>
                                      </p:to>
                                    </p:set>
                                    <p:animEffect transition="in" filter="wipe(left)">
                                      <p:cBhvr>
                                        <p:cTn id="27" dur="500"/>
                                        <p:tgtEl>
                                          <p:spTgt spid="3819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5" end="5"/>
                                            </p:txEl>
                                          </p:spTgt>
                                        </p:tgtEl>
                                        <p:attrNameLst>
                                          <p:attrName>style.visibility</p:attrName>
                                        </p:attrNameLst>
                                      </p:cBhvr>
                                      <p:to>
                                        <p:strVal val="visible"/>
                                      </p:to>
                                    </p:set>
                                    <p:animEffect transition="in" filter="wipe(left)">
                                      <p:cBhvr>
                                        <p:cTn id="32" dur="500"/>
                                        <p:tgtEl>
                                          <p:spTgt spid="3819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1960"/>
                                        </p:tgtEl>
                                        <p:attrNameLst>
                                          <p:attrName>style.visibility</p:attrName>
                                        </p:attrNameLst>
                                      </p:cBhvr>
                                      <p:to>
                                        <p:strVal val="visible"/>
                                      </p:to>
                                    </p:set>
                                    <p:animEffect transition="in" filter="wipe(left)">
                                      <p:cBhvr>
                                        <p:cTn id="37" dur="500"/>
                                        <p:tgtEl>
                                          <p:spTgt spid="3819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1963"/>
                                        </p:tgtEl>
                                        <p:attrNameLst>
                                          <p:attrName>style.visibility</p:attrName>
                                        </p:attrNameLst>
                                      </p:cBhvr>
                                      <p:to>
                                        <p:strVal val="visible"/>
                                      </p:to>
                                    </p:set>
                                    <p:animEffect transition="in" filter="wipe(left)">
                                      <p:cBhvr>
                                        <p:cTn id="42" dur="500"/>
                                        <p:tgtEl>
                                          <p:spTgt spid="3819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8">
                                            <p:txEl>
                                              <p:pRg st="6" end="6"/>
                                            </p:txEl>
                                          </p:spTgt>
                                        </p:tgtEl>
                                        <p:attrNameLst>
                                          <p:attrName>style.visibility</p:attrName>
                                        </p:attrNameLst>
                                      </p:cBhvr>
                                      <p:to>
                                        <p:strVal val="visible"/>
                                      </p:to>
                                    </p:set>
                                    <p:animEffect transition="in" filter="wipe(left)">
                                      <p:cBhvr>
                                        <p:cTn id="47" dur="500"/>
                                        <p:tgtEl>
                                          <p:spTgt spid="38195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58">
                                            <p:txEl>
                                              <p:pRg st="7" end="7"/>
                                            </p:txEl>
                                          </p:spTgt>
                                        </p:tgtEl>
                                        <p:attrNameLst>
                                          <p:attrName>style.visibility</p:attrName>
                                        </p:attrNameLst>
                                      </p:cBhvr>
                                      <p:to>
                                        <p:strVal val="visible"/>
                                      </p:to>
                                    </p:set>
                                    <p:animEffect transition="in" filter="wipe(left)">
                                      <p:cBhvr>
                                        <p:cTn id="52" dur="500"/>
                                        <p:tgtEl>
                                          <p:spTgt spid="38195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1961"/>
                                        </p:tgtEl>
                                        <p:attrNameLst>
                                          <p:attrName>style.visibility</p:attrName>
                                        </p:attrNameLst>
                                      </p:cBhvr>
                                      <p:to>
                                        <p:strVal val="visible"/>
                                      </p:to>
                                    </p:set>
                                    <p:animEffect transition="in" filter="wipe(left)">
                                      <p:cBhvr>
                                        <p:cTn id="57" dur="500"/>
                                        <p:tgtEl>
                                          <p:spTgt spid="3819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81958">
                                            <p:txEl>
                                              <p:pRg st="9" end="9"/>
                                            </p:txEl>
                                          </p:spTgt>
                                        </p:tgtEl>
                                        <p:attrNameLst>
                                          <p:attrName>style.visibility</p:attrName>
                                        </p:attrNameLst>
                                      </p:cBhvr>
                                      <p:to>
                                        <p:strVal val="visible"/>
                                      </p:to>
                                    </p:set>
                                    <p:animEffect transition="in" filter="wipe(left)">
                                      <p:cBhvr>
                                        <p:cTn id="62" dur="500"/>
                                        <p:tgtEl>
                                          <p:spTgt spid="38195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1962"/>
                                        </p:tgtEl>
                                        <p:attrNameLst>
                                          <p:attrName>style.visibility</p:attrName>
                                        </p:attrNameLst>
                                      </p:cBhvr>
                                      <p:to>
                                        <p:strVal val="visible"/>
                                      </p:to>
                                    </p:set>
                                    <p:animEffect transition="in" filter="wipe(left)">
                                      <p:cBhvr>
                                        <p:cTn id="67" dur="500"/>
                                        <p:tgtEl>
                                          <p:spTgt spid="3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27,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16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a wire. </a:t>
            </a:r>
            <a:r>
              <a:rPr lang="en-US" sz="2800" dirty="0">
                <a:solidFill>
                  <a:schemeClr val="accent2"/>
                </a:solidFill>
                <a:latin typeface="Arial Narrow" charset="0"/>
              </a:rPr>
              <a:t>A vertical electric wire in the wall of a building carries a DC current of 25A upward.  What is the magnetic field at a point 10cm due East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314553" name="Equation" r:id="rId4" imgW="533160" imgH="368280" progId="Equation.DSMT4">
                  <p:embed/>
                </p:oleObj>
              </mc:Choice>
              <mc:Fallback>
                <p:oleObj name="Equation" r:id="rId4" imgW="533160" imgH="368280" progId="Equation.DSMT4">
                  <p:embed/>
                  <p:pic>
                    <p:nvPicPr>
                      <p:cNvPr id="3829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314554" name="Equation" r:id="rId6" imgW="253800" imgH="152280" progId="Equation.DSMT4">
                  <p:embed/>
                </p:oleObj>
              </mc:Choice>
              <mc:Fallback>
                <p:oleObj name="Equation" r:id="rId6" imgW="253800" imgH="152280" progId="Equation.DSMT4">
                  <p:embed/>
                  <p:pic>
                    <p:nvPicPr>
                      <p:cNvPr id="38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314555" name="Equation" r:id="rId8" imgW="406080" imgH="368280" progId="Equation.DSMT4">
                  <p:embed/>
                </p:oleObj>
              </mc:Choice>
              <mc:Fallback>
                <p:oleObj name="Equation" r:id="rId8" imgW="406080" imgH="368280" progId="Equation.DSMT4">
                  <p:embed/>
                  <p:pic>
                    <p:nvPicPr>
                      <p:cNvPr id="38298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314556" name="Equation" r:id="rId10" imgW="2336760" imgH="495000" progId="Equation.DSMT4">
                  <p:embed/>
                </p:oleObj>
              </mc:Choice>
              <mc:Fallback>
                <p:oleObj name="Equation" r:id="rId10" imgW="2336760" imgH="495000" progId="Equation.DSMT4">
                  <p:embed/>
                  <p:pic>
                    <p:nvPicPr>
                      <p:cNvPr id="38298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16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a:t>Thursday, June 27,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17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5618" name="Equation" r:id="rId5" imgW="914400" imgH="190080" progId="Equation.DSMT4">
                  <p:embed/>
                </p:oleObj>
              </mc:Choice>
              <mc:Fallback>
                <p:oleObj name="Equation" r:id="rId5" imgW="914400" imgH="190080" progId="Equation.DSMT4">
                  <p:embed/>
                  <p:pic>
                    <p:nvPicPr>
                      <p:cNvPr id="3840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5619" name="Equation" r:id="rId7" imgW="914400" imgH="190080" progId="Equation.DSMT4">
                  <p:embed/>
                </p:oleObj>
              </mc:Choice>
              <mc:Fallback>
                <p:oleObj name="Equation" r:id="rId7" imgW="914400" imgH="190080" progId="Equation.DSMT4">
                  <p:embed/>
                  <p:pic>
                    <p:nvPicPr>
                      <p:cNvPr id="3840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5620" name="Equation" r:id="rId8" imgW="914400" imgH="190080" progId="Equation.DSMT4">
                  <p:embed/>
                </p:oleObj>
              </mc:Choice>
              <mc:Fallback>
                <p:oleObj name="Equation" r:id="rId8" imgW="914400" imgH="190080" progId="Equation.DSMT4">
                  <p:embed/>
                  <p:pic>
                    <p:nvPicPr>
                      <p:cNvPr id="3840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5621" name="Equation" r:id="rId9" imgW="914400" imgH="190080" progId="Equation.DSMT4">
                  <p:embed/>
                </p:oleObj>
              </mc:Choice>
              <mc:Fallback>
                <p:oleObj name="Equation" r:id="rId9" imgW="914400" imgH="190080" progId="Equation.DSMT4">
                  <p:embed/>
                  <p:pic>
                    <p:nvPicPr>
                      <p:cNvPr id="3840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315622" name="Equation" r:id="rId10" imgW="596880" imgH="368280" progId="Equation.DSMT4">
                  <p:embed/>
                </p:oleObj>
              </mc:Choice>
              <mc:Fallback>
                <p:oleObj name="Equation" r:id="rId10" imgW="596880" imgH="368280" progId="Equation.DSMT4">
                  <p:embed/>
                  <p:pic>
                    <p:nvPicPr>
                      <p:cNvPr id="3840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40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18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912"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913"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914"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915"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316916"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316917"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316918"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316919"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316920"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316921"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316922"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22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Thursday, June 27, 2019</a:t>
            </a:r>
          </a:p>
        </p:txBody>
      </p:sp>
      <p:sp>
        <p:nvSpPr>
          <p:cNvPr id="17" name="Footer Placeholder 4"/>
          <p:cNvSpPr>
            <a:spLocks noGrp="1"/>
          </p:cNvSpPr>
          <p:nvPr>
            <p:ph type="ftr" sz="quarter" idx="11"/>
          </p:nvPr>
        </p:nvSpPr>
        <p:spPr/>
        <p:txBody>
          <a:bodyPr/>
          <a:lstStyle/>
          <a:p>
            <a:r>
              <a:rPr lang="de-DE"/>
              <a:t>PHYS 1444-001, Summer 2019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19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 5 </a:t>
            </a:r>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317756"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317757"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317758"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317759"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317760"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317761"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317762"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27,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609600"/>
          </a:xfrm>
        </p:spPr>
        <p:txBody>
          <a:bodyPr/>
          <a:lstStyle/>
          <a:p>
            <a:r>
              <a:rPr lang="en-US" sz="54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762000"/>
            <a:ext cx="8915400" cy="5445895"/>
          </a:xfrm>
        </p:spPr>
        <p:txBody>
          <a:bodyPr/>
          <a:lstStyle/>
          <a:p>
            <a:pPr eaLnBrk="1" hangingPunct="1"/>
            <a:r>
              <a:rPr lang="en-US" sz="2800" dirty="0"/>
              <a:t>Quiz #4</a:t>
            </a:r>
          </a:p>
          <a:p>
            <a:pPr lvl="1" eaLnBrk="1" hangingPunct="1"/>
            <a:r>
              <a:rPr lang="en-US" sz="2400" dirty="0"/>
              <a:t>Beginning of the class coming Monday, July 1</a:t>
            </a:r>
          </a:p>
          <a:p>
            <a:pPr lvl="1" eaLnBrk="1" hangingPunct="1"/>
            <a:r>
              <a:rPr lang="en-US" sz="2400" dirty="0"/>
              <a:t>Covers CH27.3 – what we learn today</a:t>
            </a:r>
          </a:p>
          <a:p>
            <a:pPr lvl="1" eaLnBrk="1" hangingPunct="1"/>
            <a:r>
              <a:rPr lang="en-US" sz="2400" dirty="0"/>
              <a:t>BYOF: You may bring one 8.5x11.5 sheet (front and back) of </a:t>
            </a:r>
            <a:r>
              <a:rPr lang="en-US" sz="2400" b="1" u="sng" dirty="0">
                <a:solidFill>
                  <a:srgbClr val="FF0000"/>
                </a:solidFill>
              </a:rPr>
              <a:t>handwritten</a:t>
            </a:r>
            <a:r>
              <a:rPr lang="en-US" sz="2400" dirty="0"/>
              <a:t> formulae and values of constants for the exam</a:t>
            </a:r>
          </a:p>
          <a:p>
            <a:pPr lvl="1" eaLnBrk="1" hangingPunct="1"/>
            <a:r>
              <a:rPr lang="en-US" sz="2400" dirty="0"/>
              <a:t>No derivations, word definitions, setups or solutions of any problems!</a:t>
            </a:r>
          </a:p>
          <a:p>
            <a:pPr lvl="1" eaLnBrk="1" hangingPunct="1"/>
            <a:r>
              <a:rPr lang="en-US" sz="2400" dirty="0"/>
              <a:t>No additional formulae or values of constants will be provided!</a:t>
            </a:r>
          </a:p>
          <a:p>
            <a:pPr eaLnBrk="1" hangingPunct="1"/>
            <a:r>
              <a:rPr lang="en-US" sz="2800" dirty="0"/>
              <a:t>Reading Assignments: CH27.6 – 8 and CH28.6 – 10</a:t>
            </a:r>
            <a:r>
              <a:rPr lang="en-US" sz="2400" dirty="0"/>
              <a:t> </a:t>
            </a:r>
          </a:p>
        </p:txBody>
      </p:sp>
    </p:spTree>
    <p:extLst>
      <p:ext uri="{BB962C8B-B14F-4D97-AF65-F5344CB8AC3E}">
        <p14:creationId xmlns:p14="http://schemas.microsoft.com/office/powerpoint/2010/main" val="39775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down)">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6" end="6"/>
                                            </p:txEl>
                                          </p:spTgt>
                                        </p:tgtEl>
                                        <p:attrNameLst>
                                          <p:attrName>style.visibility</p:attrName>
                                        </p:attrNameLst>
                                      </p:cBhvr>
                                      <p:to>
                                        <p:strVal val="visible"/>
                                      </p:to>
                                    </p:set>
                                    <p:animEffect transition="in" filter="wipe(down)">
                                      <p:cBhvr>
                                        <p:cTn id="22" dur="500"/>
                                        <p:tgtEl>
                                          <p:spTgt spid="1116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3" end="3"/>
                                            </p:txEl>
                                          </p:spTgt>
                                        </p:tgtEl>
                                        <p:attrNameLst>
                                          <p:attrName>style.visibility</p:attrName>
                                        </p:attrNameLst>
                                      </p:cBhvr>
                                      <p:to>
                                        <p:strVal val="visible"/>
                                      </p:to>
                                    </p:set>
                                    <p:animEffect transition="in" filter="wipe(down)">
                                      <p:cBhvr>
                                        <p:cTn id="27" dur="500"/>
                                        <p:tgtEl>
                                          <p:spTgt spid="1116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4" end="4"/>
                                            </p:txEl>
                                          </p:spTgt>
                                        </p:tgtEl>
                                        <p:attrNameLst>
                                          <p:attrName>style.visibility</p:attrName>
                                        </p:attrNameLst>
                                      </p:cBhvr>
                                      <p:to>
                                        <p:strVal val="visible"/>
                                      </p:to>
                                    </p:set>
                                    <p:animEffect transition="in" filter="wipe(down)">
                                      <p:cBhvr>
                                        <p:cTn id="32" dur="500"/>
                                        <p:tgtEl>
                                          <p:spTgt spid="1116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5" end="5"/>
                                            </p:txEl>
                                          </p:spTgt>
                                        </p:tgtEl>
                                        <p:attrNameLst>
                                          <p:attrName>style.visibility</p:attrName>
                                        </p:attrNameLst>
                                      </p:cBhvr>
                                      <p:to>
                                        <p:strVal val="visible"/>
                                      </p:to>
                                    </p:set>
                                    <p:animEffect transition="in" filter="wipe(down)">
                                      <p:cBhvr>
                                        <p:cTn id="37"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Thursday, June 27,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20</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70"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71"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72"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the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1C=1A </a:t>
            </a:r>
            <a:r>
              <a:rPr lang="en-US" sz="2800" dirty="0" err="1"/>
              <a:t>s</a:t>
            </a:r>
            <a:r>
              <a:rPr lang="en-US" sz="2800" dirty="0"/>
              <a:t>.</a:t>
            </a:r>
          </a:p>
          <a:p>
            <a:r>
              <a:rPr lang="en-US" sz="2800" dirty="0"/>
              <a:t>We do it this way since the electric current is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73"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318874"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318875"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318876"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318877"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318878"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66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21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714"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715"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716"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717"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319718"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84142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27,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22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0738"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0739"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740"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741"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320742"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dirty="0" err="1">
                <a:solidFill>
                  <a:srgbClr val="660066"/>
                </a:solidFill>
                <a:latin typeface="Symbol" charset="2"/>
                <a:ea typeface="ＭＳ Ｐゴシック" charset="-128"/>
              </a:rPr>
              <a:t>Δ</a:t>
            </a:r>
            <a:r>
              <a:rPr lang="en-US" sz="2800" dirty="0" err="1">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216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iterate type="wd">
                                    <p:tmPct val="10000"/>
                                  </p:iterate>
                                  <p:childTnLst>
                                    <p:set>
                                      <p:cBhvr>
                                        <p:cTn id="54" dur="1" fill="hold">
                                          <p:stCondLst>
                                            <p:cond delay="0"/>
                                          </p:stCondLst>
                                        </p:cTn>
                                        <p:tgtEl>
                                          <p:spTgt spid="392203"/>
                                        </p:tgtEl>
                                        <p:attrNameLst>
                                          <p:attrName>style.visibility</p:attrName>
                                        </p:attrNameLst>
                                      </p:cBhvr>
                                      <p:to>
                                        <p:strVal val="visible"/>
                                      </p:to>
                                    </p:set>
                                    <p:animEffect transition="in" filter="wipe(right)">
                                      <p:cBhvr>
                                        <p:cTn id="55" dur="500"/>
                                        <p:tgtEl>
                                          <p:spTgt spid="39220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2205"/>
                                        </p:tgtEl>
                                        <p:attrNameLst>
                                          <p:attrName>style.visibility</p:attrName>
                                        </p:attrNameLst>
                                      </p:cBhvr>
                                      <p:to>
                                        <p:strVal val="visible"/>
                                      </p:to>
                                    </p:set>
                                    <p:animEffect transition="in" filter="wipe(left)">
                                      <p:cBhvr>
                                        <p:cTn id="60" dur="500"/>
                                        <p:tgtEl>
                                          <p:spTgt spid="39220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92206"/>
                                        </p:tgtEl>
                                        <p:attrNameLst>
                                          <p:attrName>style.visibility</p:attrName>
                                        </p:attrNameLst>
                                      </p:cBhvr>
                                      <p:to>
                                        <p:strVal val="visible"/>
                                      </p:to>
                                    </p:set>
                                    <p:animEffect transition="in" filter="wipe(left)">
                                      <p:cBhvr>
                                        <p:cTn id="65"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build="p"/>
      <p:bldP spid="392205" grpId="0" animBg="1"/>
      <p:bldP spid="3922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27,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23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942"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943"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944"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importance of this formula,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945"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321946"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321947"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321948"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321949"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321950"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5853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uiExpand="1" build="p"/>
      <p:bldP spid="393226" grpId="0" build="p"/>
      <p:bldP spid="3932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Thursday, June 27, 2019</a:t>
            </a:r>
          </a:p>
        </p:txBody>
      </p:sp>
      <p:sp>
        <p:nvSpPr>
          <p:cNvPr id="11" name="Footer Placeholder 4"/>
          <p:cNvSpPr>
            <a:spLocks noGrp="1"/>
          </p:cNvSpPr>
          <p:nvPr>
            <p:ph type="ftr" sz="quarter" idx="11"/>
          </p:nvPr>
        </p:nvSpPr>
        <p:spPr/>
        <p:txBody>
          <a:bodyPr/>
          <a:lstStyle/>
          <a:p>
            <a:r>
              <a:rPr lang="de-DE"/>
              <a:t>PHYS 1444-001, Summer 2019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24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2741"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2742"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743"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dirty="0">
                <a:latin typeface="Symbol" charset="2"/>
              </a:rPr>
              <a:t>μ</a:t>
            </a:r>
            <a:r>
              <a:rPr lang="en-US" sz="2400" baseline="-25000" dirty="0"/>
              <a:t>0</a:t>
            </a:r>
            <a:r>
              <a:rPr lang="en-US" sz="2400" dirty="0">
                <a:latin typeface="Monotype Corsiva" charset="0"/>
              </a:rPr>
              <a:t>I</a:t>
            </a:r>
            <a:r>
              <a:rPr lang="en-US" sz="2400" baseline="-25000" dirty="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744"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27565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Thursday, June 27,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25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323765"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323766"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323767"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323768"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2676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Thursday, June 27, 2019</a:t>
            </a:r>
          </a:p>
        </p:txBody>
      </p:sp>
      <p:sp>
        <p:nvSpPr>
          <p:cNvPr id="26" name="Footer Placeholder 4"/>
          <p:cNvSpPr>
            <a:spLocks noGrp="1"/>
          </p:cNvSpPr>
          <p:nvPr>
            <p:ph type="ftr" sz="quarter" idx="11"/>
          </p:nvPr>
        </p:nvSpPr>
        <p:spPr/>
        <p:txBody>
          <a:bodyPr/>
          <a:lstStyle/>
          <a:p>
            <a:r>
              <a:rPr lang="de-DE"/>
              <a:t>PHYS 1444-001, Summer 2019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26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325059"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325060"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325061"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325062"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325063"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325064"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325065"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325066"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325067"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325068"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6927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27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325813"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325814"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325815"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325816"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68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27, 2019</a:t>
            </a:r>
          </a:p>
        </p:txBody>
      </p:sp>
      <p:sp>
        <p:nvSpPr>
          <p:cNvPr id="15" name="Footer Placeholder 4"/>
          <p:cNvSpPr>
            <a:spLocks noGrp="1"/>
          </p:cNvSpPr>
          <p:nvPr>
            <p:ph type="ftr" sz="quarter" idx="11"/>
          </p:nvPr>
        </p:nvSpPr>
        <p:spPr/>
        <p:txBody>
          <a:bodyPr/>
          <a:lstStyle/>
          <a:p>
            <a:r>
              <a:rPr lang="de-DE"/>
              <a:t>PHYS 1444-001, Summer 2019             Dr. Jaehoon Yu</a:t>
            </a:r>
            <a:endParaRPr lang="en-US"/>
          </a:p>
        </p:txBody>
      </p:sp>
      <p:sp>
        <p:nvSpPr>
          <p:cNvPr id="16" name="Slide Number Placeholder 5"/>
          <p:cNvSpPr>
            <a:spLocks noGrp="1"/>
          </p:cNvSpPr>
          <p:nvPr>
            <p:ph type="sldNum" sz="quarter" idx="12"/>
          </p:nvPr>
        </p:nvSpPr>
        <p:spPr/>
        <p:txBody>
          <a:bodyPr/>
          <a:lstStyle/>
          <a:p>
            <a:fld id="{99955B5F-3FB5-2140-80F0-FD13C008249F}" type="slidenum">
              <a:rPr lang="en-US"/>
              <a:pPr/>
              <a:t>3</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a wire carrying electric current (moving charge) experiences force in a magnetic field, a freely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dirty="0">
                <a:solidFill>
                  <a:srgbClr val="FF0000"/>
                </a:solidFill>
              </a:rPr>
              <a:t>N</a:t>
            </a:r>
            <a:r>
              <a:rPr lang="en-US" sz="2400" dirty="0"/>
              <a:t> moving particles with charge </a:t>
            </a:r>
            <a:r>
              <a:rPr lang="en-US" sz="2400" dirty="0" err="1">
                <a:solidFill>
                  <a:srgbClr val="FF0000"/>
                </a:solidFill>
              </a:rPr>
              <a:t>q</a:t>
            </a:r>
            <a:r>
              <a:rPr lang="en-US" sz="2400" dirty="0"/>
              <a:t> each, and they pass by a given point in a time interval </a:t>
            </a:r>
            <a:r>
              <a:rPr lang="en-US" sz="2400"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dirty="0">
                <a:solidFill>
                  <a:srgbClr val="FF0000"/>
                </a:solidFill>
              </a:rPr>
              <a:t>t</a:t>
            </a:r>
            <a:r>
              <a:rPr lang="en-US" sz="2400" dirty="0"/>
              <a:t> be the time for a charge </a:t>
            </a:r>
            <a:r>
              <a:rPr lang="en-US" sz="2400" dirty="0">
                <a:solidFill>
                  <a:srgbClr val="FF0000"/>
                </a:solidFill>
              </a:rPr>
              <a:t>q</a:t>
            </a:r>
            <a:r>
              <a:rPr lang="en-US" sz="2400" dirty="0"/>
              <a:t> to travel a distance </a:t>
            </a:r>
            <a:r>
              <a:rPr lang="en-US" sz="2400" dirty="0">
                <a:solidFill>
                  <a:srgbClr val="FF0000"/>
                </a:solidFill>
                <a:latin typeface="Apple Chancery" panose="03020702040506060504" pitchFamily="66" charset="-79"/>
                <a:cs typeface="Apple Chancery" panose="03020702040506060504" pitchFamily="66" charset="-79"/>
              </a:rPr>
              <a:t>l</a:t>
            </a:r>
            <a:r>
              <a:rPr lang="en-US" sz="2400" dirty="0"/>
              <a:t> in the magnetic field </a:t>
            </a:r>
            <a:r>
              <a:rPr lang="en-US" sz="2400" b="1" dirty="0">
                <a:solidFill>
                  <a:srgbClr val="FF0000"/>
                </a:solidFill>
              </a:rPr>
              <a:t>B</a:t>
            </a:r>
          </a:p>
          <a:p>
            <a:pPr lvl="2">
              <a:lnSpc>
                <a:spcPct val="80000"/>
              </a:lnSpc>
            </a:pPr>
            <a:r>
              <a:rPr lang="en-US" sz="2000" dirty="0"/>
              <a:t>Then, the length vector </a:t>
            </a:r>
            <a:r>
              <a:rPr lang="en-US" sz="2000" b="1" dirty="0" err="1">
                <a:latin typeface="Monotype Corsiva" charset="0"/>
              </a:rPr>
              <a:t>l</a:t>
            </a:r>
            <a:r>
              <a:rPr lang="en-US" sz="2000" dirty="0"/>
              <a:t> becomes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9469" name="Equation" r:id="rId3" imgW="914400" imgH="190080" progId="Equation.DSMT4">
                  <p:embed/>
                </p:oleObj>
              </mc:Choice>
              <mc:Fallback>
                <p:oleObj name="Equation" r:id="rId3" imgW="914400" imgH="190080" progId="Equation.DSMT4">
                  <p:embed/>
                  <p:pic>
                    <p:nvPicPr>
                      <p:cNvPr id="359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9470" name="Equation" r:id="rId5" imgW="914400" imgH="190080" progId="Equation.DSMT4">
                  <p:embed/>
                </p:oleObj>
              </mc:Choice>
              <mc:Fallback>
                <p:oleObj name="Equation" r:id="rId5" imgW="914400" imgH="190080" progId="Equation.DSMT4">
                  <p:embed/>
                  <p:pic>
                    <p:nvPicPr>
                      <p:cNvPr id="3594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9471" name="Equation" r:id="rId6" imgW="914400" imgH="190080" progId="Equation.DSMT4">
                  <p:embed/>
                </p:oleObj>
              </mc:Choice>
              <mc:Fallback>
                <p:oleObj name="Equation" r:id="rId6" imgW="914400" imgH="190080" progId="Equation.DSMT4">
                  <p:embed/>
                  <p:pic>
                    <p:nvPicPr>
                      <p:cNvPr id="3594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nvGraphicFramePr>
        <p:xfrm>
          <a:off x="4724400" y="4648200"/>
          <a:ext cx="765010" cy="395288"/>
        </p:xfrm>
        <a:graphic>
          <a:graphicData uri="http://schemas.openxmlformats.org/presentationml/2006/ole">
            <mc:AlternateContent xmlns:mc="http://schemas.openxmlformats.org/markup-compatibility/2006">
              <mc:Choice xmlns:v="urn:schemas-microsoft-com:vml" Requires="v">
                <p:oleObj spid="_x0000_s299472" name="Equation" r:id="rId7" imgW="368300" imgH="190500" progId="Equation.DSMT4">
                  <p:embed/>
                </p:oleObj>
              </mc:Choice>
              <mc:Fallback>
                <p:oleObj name="Equation" r:id="rId7" imgW="368300" imgH="190500" progId="Equation.DSMT4">
                  <p:embed/>
                  <p:pic>
                    <p:nvPicPr>
                      <p:cNvPr id="35943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99473" name="Equation" r:id="rId9" imgW="266700" imgH="177800" progId="Equation.DSMT4">
                  <p:embed/>
                </p:oleObj>
              </mc:Choice>
              <mc:Fallback>
                <p:oleObj name="Equation" r:id="rId9" imgW="266700" imgH="177800" progId="Equation.DSMT4">
                  <p:embed/>
                  <p:pic>
                    <p:nvPicPr>
                      <p:cNvPr id="3594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99474" name="Equation" r:id="rId11" imgW="228600" imgH="152400" progId="Equation.DSMT4">
                  <p:embed/>
                </p:oleObj>
              </mc:Choice>
              <mc:Fallback>
                <p:oleObj name="Equation" r:id="rId11" imgW="228600" imgH="152400" progId="Equation.DSMT4">
                  <p:embed/>
                  <p:pic>
                    <p:nvPicPr>
                      <p:cNvPr id="3594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99475" name="Equation" r:id="rId13" imgW="660400" imgH="215900" progId="Equation.DSMT4">
                  <p:embed/>
                </p:oleObj>
              </mc:Choice>
              <mc:Fallback>
                <p:oleObj name="Equation" r:id="rId13" imgW="660400" imgH="215900" progId="Equation.DSMT4">
                  <p:embed/>
                  <p:pic>
                    <p:nvPicPr>
                      <p:cNvPr id="3594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99476" name="Equation" r:id="rId15" imgW="508000" imgH="190500" progId="Equation.DSMT4">
                  <p:embed/>
                </p:oleObj>
              </mc:Choice>
              <mc:Fallback>
                <p:oleObj name="Equation" r:id="rId15" imgW="508000" imgH="190500" progId="Equation.DSMT4">
                  <p:embed/>
                  <p:pic>
                    <p:nvPicPr>
                      <p:cNvPr id="35943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99477" name="Equation" r:id="rId17" imgW="520700" imgH="215900" progId="Equation.DSMT4">
                  <p:embed/>
                </p:oleObj>
              </mc:Choice>
              <mc:Fallback>
                <p:oleObj name="Equation" r:id="rId17" imgW="520700" imgH="215900" progId="Equation.DSMT4">
                  <p:embed/>
                  <p:pic>
                    <p:nvPicPr>
                      <p:cNvPr id="35943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99478" name="Equation" r:id="rId19" imgW="330200" imgH="215900" progId="Equation.DSMT4">
                  <p:embed/>
                </p:oleObj>
              </mc:Choice>
              <mc:Fallback>
                <p:oleObj name="Equation" r:id="rId19" imgW="330200" imgH="215900" progId="Equation.DSMT4">
                  <p:embed/>
                  <p:pic>
                    <p:nvPicPr>
                      <p:cNvPr id="35943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11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9426">
                                            <p:txEl>
                                              <p:pRg st="5" end="5"/>
                                            </p:txEl>
                                          </p:spTgt>
                                        </p:tgtEl>
                                        <p:attrNameLst>
                                          <p:attrName>style.visibility</p:attrName>
                                        </p:attrNameLst>
                                      </p:cBhvr>
                                      <p:to>
                                        <p:strVal val="visible"/>
                                      </p:to>
                                    </p:set>
                                    <p:animEffect transition="in" filter="wipe(left)">
                                      <p:cBhvr>
                                        <p:cTn id="32" dur="500"/>
                                        <p:tgtEl>
                                          <p:spTgt spid="359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9426">
                                            <p:txEl>
                                              <p:pRg st="6" end="6"/>
                                            </p:txEl>
                                          </p:spTgt>
                                        </p:tgtEl>
                                        <p:attrNameLst>
                                          <p:attrName>style.visibility</p:attrName>
                                        </p:attrNameLst>
                                      </p:cBhvr>
                                      <p:to>
                                        <p:strVal val="visible"/>
                                      </p:to>
                                    </p:set>
                                    <p:animEffect transition="in" filter="wipe(left)">
                                      <p:cBhvr>
                                        <p:cTn id="37" dur="500"/>
                                        <p:tgtEl>
                                          <p:spTgt spid="359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9433"/>
                                        </p:tgtEl>
                                        <p:attrNameLst>
                                          <p:attrName>style.visibility</p:attrName>
                                        </p:attrNameLst>
                                      </p:cBhvr>
                                      <p:to>
                                        <p:strVal val="visible"/>
                                      </p:to>
                                    </p:set>
                                    <p:animEffect transition="in" filter="wipe(left)">
                                      <p:cBhvr>
                                        <p:cTn id="42" dur="500"/>
                                        <p:tgtEl>
                                          <p:spTgt spid="3594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9437"/>
                                        </p:tgtEl>
                                        <p:attrNameLst>
                                          <p:attrName>style.visibility</p:attrName>
                                        </p:attrNameLst>
                                      </p:cBhvr>
                                      <p:to>
                                        <p:strVal val="visible"/>
                                      </p:to>
                                    </p:set>
                                    <p:animEffect transition="in" filter="wipe(left)">
                                      <p:cBhvr>
                                        <p:cTn id="47" dur="500"/>
                                        <p:tgtEl>
                                          <p:spTgt spid="3594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9426">
                                            <p:txEl>
                                              <p:pRg st="7" end="7"/>
                                            </p:txEl>
                                          </p:spTgt>
                                        </p:tgtEl>
                                        <p:attrNameLst>
                                          <p:attrName>style.visibility</p:attrName>
                                        </p:attrNameLst>
                                      </p:cBhvr>
                                      <p:to>
                                        <p:strVal val="visible"/>
                                      </p:to>
                                    </p:set>
                                    <p:animEffect transition="in" filter="wipe(left)">
                                      <p:cBhvr>
                                        <p:cTn id="52" dur="500"/>
                                        <p:tgtEl>
                                          <p:spTgt spid="35942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9426">
                                            <p:txEl>
                                              <p:pRg st="8" end="8"/>
                                            </p:txEl>
                                          </p:spTgt>
                                        </p:tgtEl>
                                        <p:attrNameLst>
                                          <p:attrName>style.visibility</p:attrName>
                                        </p:attrNameLst>
                                      </p:cBhvr>
                                      <p:to>
                                        <p:strVal val="visible"/>
                                      </p:to>
                                    </p:set>
                                    <p:animEffect transition="in" filter="wipe(left)">
                                      <p:cBhvr>
                                        <p:cTn id="57" dur="500"/>
                                        <p:tgtEl>
                                          <p:spTgt spid="35942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9431"/>
                                        </p:tgtEl>
                                        <p:attrNameLst>
                                          <p:attrName>style.visibility</p:attrName>
                                        </p:attrNameLst>
                                      </p:cBhvr>
                                      <p:to>
                                        <p:strVal val="visible"/>
                                      </p:to>
                                    </p:set>
                                    <p:animEffect transition="in" filter="wipe(left)">
                                      <p:cBhvr>
                                        <p:cTn id="62" dur="500"/>
                                        <p:tgtEl>
                                          <p:spTgt spid="3594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9426">
                                            <p:txEl>
                                              <p:pRg st="9" end="9"/>
                                            </p:txEl>
                                          </p:spTgt>
                                        </p:tgtEl>
                                        <p:attrNameLst>
                                          <p:attrName>style.visibility</p:attrName>
                                        </p:attrNameLst>
                                      </p:cBhvr>
                                      <p:to>
                                        <p:strVal val="visible"/>
                                      </p:to>
                                    </p:set>
                                    <p:animEffect transition="in" filter="wipe(left)">
                                      <p:cBhvr>
                                        <p:cTn id="67" dur="500"/>
                                        <p:tgtEl>
                                          <p:spTgt spid="359426">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9426">
                                            <p:txEl>
                                              <p:pRg st="10" end="10"/>
                                            </p:txEl>
                                          </p:spTgt>
                                        </p:tgtEl>
                                        <p:attrNameLst>
                                          <p:attrName>style.visibility</p:attrName>
                                        </p:attrNameLst>
                                      </p:cBhvr>
                                      <p:to>
                                        <p:strVal val="visible"/>
                                      </p:to>
                                    </p:set>
                                    <p:animEffect transition="in" filter="wipe(left)">
                                      <p:cBhvr>
                                        <p:cTn id="72" dur="500"/>
                                        <p:tgtEl>
                                          <p:spTgt spid="35942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9432"/>
                                        </p:tgtEl>
                                        <p:attrNameLst>
                                          <p:attrName>style.visibility</p:attrName>
                                        </p:attrNameLst>
                                      </p:cBhvr>
                                      <p:to>
                                        <p:strVal val="visible"/>
                                      </p:to>
                                    </p:set>
                                    <p:animEffect transition="in" filter="wipe(left)">
                                      <p:cBhvr>
                                        <p:cTn id="77" dur="500"/>
                                        <p:tgtEl>
                                          <p:spTgt spid="3594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9435"/>
                                        </p:tgtEl>
                                        <p:attrNameLst>
                                          <p:attrName>style.visibility</p:attrName>
                                        </p:attrNameLst>
                                      </p:cBhvr>
                                      <p:to>
                                        <p:strVal val="visible"/>
                                      </p:to>
                                    </p:set>
                                    <p:animEffect transition="in" filter="wipe(left)">
                                      <p:cBhvr>
                                        <p:cTn id="82" dur="500"/>
                                        <p:tgtEl>
                                          <p:spTgt spid="3594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9436"/>
                                        </p:tgtEl>
                                        <p:attrNameLst>
                                          <p:attrName>style.visibility</p:attrName>
                                        </p:attrNameLst>
                                      </p:cBhvr>
                                      <p:to>
                                        <p:strVal val="visible"/>
                                      </p:to>
                                    </p:set>
                                    <p:animEffect transition="in" filter="wipe(left)">
                                      <p:cBhvr>
                                        <p:cTn id="87" dur="500"/>
                                        <p:tgtEl>
                                          <p:spTgt spid="3594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59426">
                                            <p:txEl>
                                              <p:pRg st="11" end="11"/>
                                            </p:txEl>
                                          </p:spTgt>
                                        </p:tgtEl>
                                        <p:attrNameLst>
                                          <p:attrName>style.visibility</p:attrName>
                                        </p:attrNameLst>
                                      </p:cBhvr>
                                      <p:to>
                                        <p:strVal val="visible"/>
                                      </p:to>
                                    </p:set>
                                    <p:animEffect transition="in" filter="wipe(left)">
                                      <p:cBhvr>
                                        <p:cTn id="92" dur="500"/>
                                        <p:tgtEl>
                                          <p:spTgt spid="35942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59434"/>
                                        </p:tgtEl>
                                        <p:attrNameLst>
                                          <p:attrName>style.visibility</p:attrName>
                                        </p:attrNameLst>
                                      </p:cBhvr>
                                      <p:to>
                                        <p:strVal val="visible"/>
                                      </p:to>
                                    </p:set>
                                    <p:animEffect transition="in" filter="wipe(left)">
                                      <p:cBhvr>
                                        <p:cTn id="9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Thursday, June 27,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C5AAB510-0944-C84B-B716-DDD6DD59B2D4}" type="slidenum">
              <a:rPr lang="en-US"/>
              <a:pPr/>
              <a:t>4</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alternative way of defining the magnetic field.</a:t>
            </a:r>
          </a:p>
          <a:p>
            <a:pPr lvl="1">
              <a:lnSpc>
                <a:spcPct val="90000"/>
              </a:lnSpc>
            </a:pPr>
            <a:r>
              <a:rPr lang="en-US" dirty="0"/>
              <a:t>How?</a:t>
            </a:r>
          </a:p>
          <a:p>
            <a:pPr lvl="1">
              <a:lnSpc>
                <a:spcPct val="90000"/>
              </a:lnSpc>
            </a:pPr>
            <a:r>
              <a:rPr lang="en-US" dirty="0"/>
              <a:t>The magnitude of the force on a particle with charge </a:t>
            </a:r>
            <a:r>
              <a:rPr lang="en-US" dirty="0" err="1"/>
              <a:t>q</a:t>
            </a:r>
            <a:r>
              <a:rPr lang="en-US" dirty="0"/>
              <a:t> moving with a velocity </a:t>
            </a:r>
            <a:r>
              <a:rPr lang="en-US" dirty="0" err="1"/>
              <a:t>v</a:t>
            </a:r>
            <a:r>
              <a:rPr lang="en-US" dirty="0"/>
              <a:t> in a field B is </a:t>
            </a:r>
          </a:p>
          <a:p>
            <a:pPr lvl="2">
              <a:lnSpc>
                <a:spcPct val="90000"/>
              </a:lnSpc>
            </a:pPr>
            <a:r>
              <a:rPr lang="en-US" dirty="0"/>
              <a:t> </a:t>
            </a:r>
          </a:p>
          <a:p>
            <a:pPr lvl="2">
              <a:lnSpc>
                <a:spcPct val="90000"/>
              </a:lnSpc>
            </a:pPr>
            <a:r>
              <a:rPr lang="en-US" dirty="0"/>
              <a:t>What is the angle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B field and the velocity vector are perpendicular to each other.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0309"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0310"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0311"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300312"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300313"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300314"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89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left)">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left)">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left)">
                                      <p:cBhvr>
                                        <p:cTn id="22" dur="500"/>
                                        <p:tgtEl>
                                          <p:spTgt spid="36045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60456"/>
                                        </p:tgtEl>
                                        <p:attrNameLst>
                                          <p:attrName>style.visibility</p:attrName>
                                        </p:attrNameLst>
                                      </p:cBhvr>
                                      <p:to>
                                        <p:strVal val="visible"/>
                                      </p:to>
                                    </p:set>
                                    <p:animEffect transition="in" filter="wipe(left)">
                                      <p:cBhvr>
                                        <p:cTn id="25" dur="500"/>
                                        <p:tgtEl>
                                          <p:spTgt spid="3604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60451">
                                            <p:txEl>
                                              <p:pRg st="4" end="4"/>
                                            </p:txEl>
                                          </p:spTgt>
                                        </p:tgtEl>
                                        <p:attrNameLst>
                                          <p:attrName>style.visibility</p:attrName>
                                        </p:attrNameLst>
                                      </p:cBhvr>
                                      <p:to>
                                        <p:strVal val="visible"/>
                                      </p:to>
                                    </p:set>
                                    <p:animEffect transition="in" filter="wipe(left)">
                                      <p:cBhvr>
                                        <p:cTn id="30" dur="500"/>
                                        <p:tgtEl>
                                          <p:spTgt spid="3604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60451">
                                            <p:txEl>
                                              <p:pRg st="5" end="5"/>
                                            </p:txEl>
                                          </p:spTgt>
                                        </p:tgtEl>
                                        <p:attrNameLst>
                                          <p:attrName>style.visibility</p:attrName>
                                        </p:attrNameLst>
                                      </p:cBhvr>
                                      <p:to>
                                        <p:strVal val="visible"/>
                                      </p:to>
                                    </p:set>
                                    <p:animEffect transition="in" filter="wipe(left)">
                                      <p:cBhvr>
                                        <p:cTn id="35" dur="500"/>
                                        <p:tgtEl>
                                          <p:spTgt spid="3604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51">
                                            <p:txEl>
                                              <p:pRg st="6" end="6"/>
                                            </p:txEl>
                                          </p:spTgt>
                                        </p:tgtEl>
                                        <p:attrNameLst>
                                          <p:attrName>style.visibility</p:attrName>
                                        </p:attrNameLst>
                                      </p:cBhvr>
                                      <p:to>
                                        <p:strVal val="visible"/>
                                      </p:to>
                                    </p:set>
                                    <p:animEffect transition="in" filter="wipe(left)">
                                      <p:cBhvr>
                                        <p:cTn id="40" dur="500"/>
                                        <p:tgtEl>
                                          <p:spTgt spid="36045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60451">
                                            <p:txEl>
                                              <p:pRg st="7" end="7"/>
                                            </p:txEl>
                                          </p:spTgt>
                                        </p:tgtEl>
                                        <p:attrNameLst>
                                          <p:attrName>style.visibility</p:attrName>
                                        </p:attrNameLst>
                                      </p:cBhvr>
                                      <p:to>
                                        <p:strVal val="visible"/>
                                      </p:to>
                                    </p:set>
                                    <p:animEffect transition="in" filter="wipe(left)">
                                      <p:cBhvr>
                                        <p:cTn id="45" dur="500"/>
                                        <p:tgtEl>
                                          <p:spTgt spid="36045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0457"/>
                                        </p:tgtEl>
                                        <p:attrNameLst>
                                          <p:attrName>style.visibility</p:attrName>
                                        </p:attrNameLst>
                                      </p:cBhvr>
                                      <p:to>
                                        <p:strVal val="visible"/>
                                      </p:to>
                                    </p:set>
                                    <p:animEffect transition="in" filter="wipe(left)">
                                      <p:cBhvr>
                                        <p:cTn id="50" dur="500"/>
                                        <p:tgtEl>
                                          <p:spTgt spid="3604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60451">
                                            <p:txEl>
                                              <p:pRg st="8" end="8"/>
                                            </p:txEl>
                                          </p:spTgt>
                                        </p:tgtEl>
                                        <p:attrNameLst>
                                          <p:attrName>style.visibility</p:attrName>
                                        </p:attrNameLst>
                                      </p:cBhvr>
                                      <p:to>
                                        <p:strVal val="visible"/>
                                      </p:to>
                                    </p:set>
                                    <p:animEffect transition="in" filter="wipe(left)">
                                      <p:cBhvr>
                                        <p:cTn id="55" dur="500"/>
                                        <p:tgtEl>
                                          <p:spTgt spid="360451">
                                            <p:txEl>
                                              <p:pRg st="8" end="8"/>
                                            </p:txEl>
                                          </p:spTgt>
                                        </p:tgtEl>
                                      </p:cBhvr>
                                    </p:animEffect>
                                  </p:childTnLst>
                                </p:cTn>
                              </p:par>
                            </p:childTnLst>
                          </p:cTn>
                        </p:par>
                        <p:par>
                          <p:cTn id="56" fill="hold">
                            <p:stCondLst>
                              <p:cond delay="550"/>
                            </p:stCondLst>
                            <p:childTnLst>
                              <p:par>
                                <p:cTn id="57" presetID="22" presetClass="entr" presetSubtype="8" fill="hold" nodeType="afterEffect">
                                  <p:stCondLst>
                                    <p:cond delay="0"/>
                                  </p:stCondLst>
                                  <p:childTnLst>
                                    <p:set>
                                      <p:cBhvr>
                                        <p:cTn id="58" dur="1" fill="hold">
                                          <p:stCondLst>
                                            <p:cond delay="0"/>
                                          </p:stCondLst>
                                        </p:cTn>
                                        <p:tgtEl>
                                          <p:spTgt spid="360459"/>
                                        </p:tgtEl>
                                        <p:attrNameLst>
                                          <p:attrName>style.visibility</p:attrName>
                                        </p:attrNameLst>
                                      </p:cBhvr>
                                      <p:to>
                                        <p:strVal val="visible"/>
                                      </p:to>
                                    </p:set>
                                    <p:animEffect transition="in" filter="wipe(left)">
                                      <p:cBhvr>
                                        <p:cTn id="59" dur="500"/>
                                        <p:tgtEl>
                                          <p:spTgt spid="36045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60458">
                                            <p:txEl>
                                              <p:pRg st="0" end="0"/>
                                            </p:txEl>
                                          </p:spTgt>
                                        </p:tgtEl>
                                        <p:attrNameLst>
                                          <p:attrName>style.visibility</p:attrName>
                                        </p:attrNameLst>
                                      </p:cBhvr>
                                      <p:to>
                                        <p:strVal val="visible"/>
                                      </p:to>
                                    </p:set>
                                    <p:animEffect transition="in" filter="wipe(left)">
                                      <p:cBhvr>
                                        <p:cTn id="64" dur="500"/>
                                        <p:tgtEl>
                                          <p:spTgt spid="3604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360450"/>
                                        </p:tgtEl>
                                        <p:attrNameLst>
                                          <p:attrName>style.visibility</p:attrName>
                                        </p:attrNameLst>
                                      </p:cBhvr>
                                      <p:to>
                                        <p:strVal val="visible"/>
                                      </p:to>
                                    </p:set>
                                    <p:anim calcmode="lin" valueType="num">
                                      <p:cBhvr>
                                        <p:cTn id="69" dur="500" fill="hold"/>
                                        <p:tgtEl>
                                          <p:spTgt spid="360450"/>
                                        </p:tgtEl>
                                        <p:attrNameLst>
                                          <p:attrName>ppt_w</p:attrName>
                                        </p:attrNameLst>
                                      </p:cBhvr>
                                      <p:tavLst>
                                        <p:tav tm="0">
                                          <p:val>
                                            <p:fltVal val="0"/>
                                          </p:val>
                                        </p:tav>
                                        <p:tav tm="100000">
                                          <p:val>
                                            <p:strVal val="#ppt_w"/>
                                          </p:val>
                                        </p:tav>
                                      </p:tavLst>
                                    </p:anim>
                                    <p:anim calcmode="lin" valueType="num">
                                      <p:cBhvr>
                                        <p:cTn id="70" dur="500" fill="hold"/>
                                        <p:tgtEl>
                                          <p:spTgt spid="360450"/>
                                        </p:tgtEl>
                                        <p:attrNameLst>
                                          <p:attrName>ppt_h</p:attrName>
                                        </p:attrNameLst>
                                      </p:cBhvr>
                                      <p:tavLst>
                                        <p:tav tm="0">
                                          <p:val>
                                            <p:fltVal val="0"/>
                                          </p:val>
                                        </p:tav>
                                        <p:tav tm="100000">
                                          <p:val>
                                            <p:strVal val="#ppt_h"/>
                                          </p:val>
                                        </p:tav>
                                      </p:tavLst>
                                    </p:anim>
                                    <p:animEffect transition="in" filter="fade">
                                      <p:cBhvr>
                                        <p:cTn id="71" dur="5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Thursday, June 27, 2019</a:t>
            </a:r>
          </a:p>
        </p:txBody>
      </p:sp>
      <p:sp>
        <p:nvSpPr>
          <p:cNvPr id="19" name="Footer Placeholder 4"/>
          <p:cNvSpPr>
            <a:spLocks noGrp="1"/>
          </p:cNvSpPr>
          <p:nvPr>
            <p:ph type="ftr" sz="quarter" idx="11"/>
          </p:nvPr>
        </p:nvSpPr>
        <p:spPr/>
        <p:txBody>
          <a:bodyPr/>
          <a:lstStyle/>
          <a:p>
            <a:r>
              <a:rPr lang="de-DE"/>
              <a:t>PHYS 1444-001, Summer 2019             Dr. Jaehoon Yu</a:t>
            </a:r>
            <a:endParaRPr lang="en-US"/>
          </a:p>
        </p:txBody>
      </p:sp>
      <p:sp>
        <p:nvSpPr>
          <p:cNvPr id="20" name="Slide Number Placeholder 5"/>
          <p:cNvSpPr>
            <a:spLocks noGrp="1"/>
          </p:cNvSpPr>
          <p:nvPr>
            <p:ph type="sldNum" sz="quarter" idx="12"/>
          </p:nvPr>
        </p:nvSpPr>
        <p:spPr/>
        <p:txBody>
          <a:bodyPr/>
          <a:lstStyle/>
          <a:p>
            <a:fld id="{B46526B6-A71B-2540-B7CF-3766EEE7E26E}" type="slidenum">
              <a:rPr lang="en-US"/>
              <a:pPr/>
              <a:t>5</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having a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a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533400" y="2438400"/>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533400" y="2759075"/>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301287"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457200" y="350520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457200" y="3886200"/>
            <a:ext cx="822960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648200"/>
            <a:ext cx="7848600" cy="430887"/>
          </a:xfrm>
          <a:prstGeom prst="rect">
            <a:avLst/>
          </a:prstGeom>
          <a:noFill/>
          <a:ln w="9525">
            <a:noFill/>
            <a:miter lim="800000"/>
            <a:headEnd/>
            <a:tailEnd/>
          </a:ln>
          <a:effectLst/>
        </p:spPr>
        <p:txBody>
          <a:bodyPr wrap="square">
            <a:prstTxWarp prst="textNoShape">
              <a:avLst/>
            </a:prstTxWarp>
            <a:spAutoFit/>
          </a:bodyPr>
          <a:lstStyle/>
          <a:p>
            <a:r>
              <a:rPr lang="en-US" sz="2200" dirty="0">
                <a:solidFill>
                  <a:srgbClr val="CC00CC"/>
                </a:solidFill>
                <a:latin typeface="Arial Narrow" charset="0"/>
              </a:rPr>
              <a:t>Since the particle feels force toward West, the field should be pointing to? </a:t>
            </a:r>
            <a:endParaRPr lang="en-US" sz="2200" baseline="-25000" dirty="0">
              <a:solidFill>
                <a:srgbClr val="CC00CC"/>
              </a:solidFill>
              <a:latin typeface="Arial Narrow" charset="0"/>
            </a:endParaRPr>
          </a:p>
        </p:txBody>
      </p:sp>
      <p:sp>
        <p:nvSpPr>
          <p:cNvPr id="361483" name="Text Box 11"/>
          <p:cNvSpPr txBox="1">
            <a:spLocks noChangeArrowheads="1"/>
          </p:cNvSpPr>
          <p:nvPr/>
        </p:nvSpPr>
        <p:spPr bwMode="auto">
          <a:xfrm>
            <a:off x="80010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4572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301288"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301289"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301290"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301291"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43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Effect transition="in" filter="wipe(left)">
                                      <p:cBhvr>
                                        <p:cTn id="7" dur="500"/>
                                        <p:tgtEl>
                                          <p:spTgt spid="361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1476"/>
                                        </p:tgtEl>
                                        <p:attrNameLst>
                                          <p:attrName>style.visibility</p:attrName>
                                        </p:attrNameLst>
                                      </p:cBhvr>
                                      <p:to>
                                        <p:strVal val="visible"/>
                                      </p:to>
                                    </p:set>
                                    <p:animEffect transition="in" filter="wipe(left)">
                                      <p:cBhvr>
                                        <p:cTn id="12" dur="500"/>
                                        <p:tgtEl>
                                          <p:spTgt spid="3614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1479"/>
                                        </p:tgtEl>
                                        <p:attrNameLst>
                                          <p:attrName>style.visibility</p:attrName>
                                        </p:attrNameLst>
                                      </p:cBhvr>
                                      <p:to>
                                        <p:strVal val="visible"/>
                                      </p:to>
                                    </p:set>
                                    <p:animEffect transition="in" filter="wipe(left)">
                                      <p:cBhvr>
                                        <p:cTn id="17" dur="500"/>
                                        <p:tgtEl>
                                          <p:spTgt spid="3614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wipe(left)">
                                      <p:cBhvr>
                                        <p:cTn id="22" dur="500"/>
                                        <p:tgtEl>
                                          <p:spTgt spid="3614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1477"/>
                                        </p:tgtEl>
                                        <p:attrNameLst>
                                          <p:attrName>style.visibility</p:attrName>
                                        </p:attrNameLst>
                                      </p:cBhvr>
                                      <p:to>
                                        <p:strVal val="visible"/>
                                      </p:to>
                                    </p:set>
                                    <p:animEffect transition="in" filter="wipe(left)">
                                      <p:cBhvr>
                                        <p:cTn id="27" dur="500"/>
                                        <p:tgtEl>
                                          <p:spTgt spid="3614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1480"/>
                                        </p:tgtEl>
                                        <p:attrNameLst>
                                          <p:attrName>style.visibility</p:attrName>
                                        </p:attrNameLst>
                                      </p:cBhvr>
                                      <p:to>
                                        <p:strVal val="visible"/>
                                      </p:to>
                                    </p:set>
                                    <p:animEffect transition="in" filter="wipe(left)">
                                      <p:cBhvr>
                                        <p:cTn id="32" dur="500"/>
                                        <p:tgtEl>
                                          <p:spTgt spid="3614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61478"/>
                                        </p:tgtEl>
                                        <p:attrNameLst>
                                          <p:attrName>style.visibility</p:attrName>
                                        </p:attrNameLst>
                                      </p:cBhvr>
                                      <p:to>
                                        <p:strVal val="visible"/>
                                      </p:to>
                                    </p:set>
                                    <p:animEffect transition="in" filter="wipe(left)">
                                      <p:cBhvr>
                                        <p:cTn id="37" dur="500"/>
                                        <p:tgtEl>
                                          <p:spTgt spid="3614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1481"/>
                                        </p:tgtEl>
                                        <p:attrNameLst>
                                          <p:attrName>style.visibility</p:attrName>
                                        </p:attrNameLst>
                                      </p:cBhvr>
                                      <p:to>
                                        <p:strVal val="visible"/>
                                      </p:to>
                                    </p:set>
                                    <p:animEffect transition="in" filter="wipe(left)">
                                      <p:cBhvr>
                                        <p:cTn id="42" dur="500"/>
                                        <p:tgtEl>
                                          <p:spTgt spid="3614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61482"/>
                                        </p:tgtEl>
                                        <p:attrNameLst>
                                          <p:attrName>style.visibility</p:attrName>
                                        </p:attrNameLst>
                                      </p:cBhvr>
                                      <p:to>
                                        <p:strVal val="visible"/>
                                      </p:to>
                                    </p:set>
                                    <p:animEffect transition="in" filter="wipe(left)">
                                      <p:cBhvr>
                                        <p:cTn id="47" dur="500"/>
                                        <p:tgtEl>
                                          <p:spTgt spid="3614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1483"/>
                                        </p:tgtEl>
                                        <p:attrNameLst>
                                          <p:attrName>style.visibility</p:attrName>
                                        </p:attrNameLst>
                                      </p:cBhvr>
                                      <p:to>
                                        <p:strVal val="visible"/>
                                      </p:to>
                                    </p:set>
                                    <p:animEffect transition="in" filter="wipe(left)">
                                      <p:cBhvr>
                                        <p:cTn id="52" dur="500"/>
                                        <p:tgtEl>
                                          <p:spTgt spid="361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61484"/>
                                        </p:tgtEl>
                                        <p:attrNameLst>
                                          <p:attrName>style.visibility</p:attrName>
                                        </p:attrNameLst>
                                      </p:cBhvr>
                                      <p:to>
                                        <p:strVal val="visible"/>
                                      </p:to>
                                    </p:set>
                                    <p:animEffect transition="in" filter="wipe(left)">
                                      <p:cBhvr>
                                        <p:cTn id="57" dur="500"/>
                                        <p:tgtEl>
                                          <p:spTgt spid="36148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1485"/>
                                        </p:tgtEl>
                                        <p:attrNameLst>
                                          <p:attrName>style.visibility</p:attrName>
                                        </p:attrNameLst>
                                      </p:cBhvr>
                                      <p:to>
                                        <p:strVal val="visible"/>
                                      </p:to>
                                    </p:set>
                                    <p:animEffect transition="in" filter="wipe(left)">
                                      <p:cBhvr>
                                        <p:cTn id="62" dur="500"/>
                                        <p:tgtEl>
                                          <p:spTgt spid="3614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1486"/>
                                        </p:tgtEl>
                                        <p:attrNameLst>
                                          <p:attrName>style.visibility</p:attrName>
                                        </p:attrNameLst>
                                      </p:cBhvr>
                                      <p:to>
                                        <p:strVal val="visible"/>
                                      </p:to>
                                    </p:set>
                                    <p:animEffect transition="in" filter="wipe(left)">
                                      <p:cBhvr>
                                        <p:cTn id="67" dur="500"/>
                                        <p:tgtEl>
                                          <p:spTgt spid="3614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1487"/>
                                        </p:tgtEl>
                                        <p:attrNameLst>
                                          <p:attrName>style.visibility</p:attrName>
                                        </p:attrNameLst>
                                      </p:cBhvr>
                                      <p:to>
                                        <p:strVal val="visible"/>
                                      </p:to>
                                    </p:set>
                                    <p:animEffect transition="in" filter="wipe(left)">
                                      <p:cBhvr>
                                        <p:cTn id="72" dur="500"/>
                                        <p:tgtEl>
                                          <p:spTgt spid="36148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1488"/>
                                        </p:tgtEl>
                                        <p:attrNameLst>
                                          <p:attrName>style.visibility</p:attrName>
                                        </p:attrNameLst>
                                      </p:cBhvr>
                                      <p:to>
                                        <p:strVal val="visible"/>
                                      </p:to>
                                    </p:set>
                                    <p:animEffect transition="in" filter="wipe(left)">
                                      <p:cBhvr>
                                        <p:cTn id="77" dur="500"/>
                                        <p:tgtEl>
                                          <p:spTgt spid="36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P spid="361477" grpId="0"/>
      <p:bldP spid="361478" grpId="0"/>
      <p:bldP spid="361480" grpId="0"/>
      <p:bldP spid="361481" grpId="0"/>
      <p:bldP spid="361482" grpId="0"/>
      <p:bldP spid="361483" grpId="0"/>
      <p:bldP spid="361484" grpId="0"/>
      <p:bldP spid="3614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1A2262D4-C828-A747-81DE-EEB941212528}" type="slidenum">
              <a:rPr lang="en-US"/>
              <a:pPr/>
              <a:t>6</a:t>
            </a:fld>
            <a:endParaRPr lang="en-US"/>
          </a:p>
        </p:txBody>
      </p:sp>
      <p:pic>
        <p:nvPicPr>
          <p:cNvPr id="370690" name="Picture 2" descr="FG27_017"/>
          <p:cNvPicPr>
            <a:picLocks noChangeAspect="1" noChangeArrowheads="1"/>
          </p:cNvPicPr>
          <p:nvPr/>
        </p:nvPicPr>
        <p:blipFill>
          <a:blip r:embed="rId3"/>
          <a:srcRect/>
          <a:stretch>
            <a:fillRect/>
          </a:stretch>
        </p:blipFill>
        <p:spPr bwMode="auto">
          <a:xfrm>
            <a:off x="5867400" y="685800"/>
            <a:ext cx="3505200" cy="2628900"/>
          </a:xfrm>
          <a:prstGeom prst="rect">
            <a:avLst/>
          </a:prstGeom>
          <a:noFill/>
        </p:spPr>
      </p:pic>
      <p:sp>
        <p:nvSpPr>
          <p:cNvPr id="370691" name="Rectangle 3"/>
          <p:cNvSpPr>
            <a:spLocks noGrp="1" noChangeArrowheads="1"/>
          </p:cNvSpPr>
          <p:nvPr>
            <p:ph type="body" idx="1"/>
          </p:nvPr>
        </p:nvSpPr>
        <p:spPr>
          <a:xfrm>
            <a:off x="304800" y="762000"/>
            <a:ext cx="6019800" cy="2743200"/>
          </a:xfrm>
        </p:spPr>
        <p:txBody>
          <a:bodyPr/>
          <a:lstStyle/>
          <a:p>
            <a:r>
              <a:rPr lang="en-US" sz="2800"/>
              <a:t>What shape do you think is the path of a charged particle on a plane perpendicular to a uniform magnetic field?</a:t>
            </a:r>
          </a:p>
          <a:p>
            <a:pPr lvl="1"/>
            <a:r>
              <a:rPr lang="en-US" sz="2400"/>
              <a:t>Circle!!  Why?</a:t>
            </a:r>
            <a:endParaRPr lang="en-US" altLang="ko-KR" sz="2400">
              <a:ea typeface="굴림" charset="-127"/>
              <a:cs typeface="굴림" charset="-127"/>
            </a:endParaRPr>
          </a:p>
          <a:p>
            <a:pPr lvl="1"/>
            <a:r>
              <a:rPr lang="en-US" altLang="ko-KR" sz="2400">
                <a:ea typeface="굴림" charset="-127"/>
                <a:cs typeface="굴림" charset="-127"/>
              </a:rPr>
              <a:t>An electron moving to right at the point P in the figure will be pulled downward</a:t>
            </a:r>
          </a:p>
        </p:txBody>
      </p:sp>
      <p:sp>
        <p:nvSpPr>
          <p:cNvPr id="370692" name="Rectangle 4"/>
          <p:cNvSpPr>
            <a:spLocks noGrp="1" noChangeArrowheads="1"/>
          </p:cNvSpPr>
          <p:nvPr>
            <p:ph type="title"/>
          </p:nvPr>
        </p:nvSpPr>
        <p:spPr>
          <a:xfrm>
            <a:off x="76200" y="76200"/>
            <a:ext cx="8915400" cy="609600"/>
          </a:xfrm>
        </p:spPr>
        <p:txBody>
          <a:bodyPr/>
          <a:lstStyle/>
          <a:p>
            <a:r>
              <a:rPr lang="en-US"/>
              <a:t>Charged Particle’s Path in Magnetic Field</a:t>
            </a:r>
          </a:p>
        </p:txBody>
      </p:sp>
      <p:graphicFrame>
        <p:nvGraphicFramePr>
          <p:cNvPr id="37069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2219" name="Equation" r:id="rId4" imgW="914400" imgH="190080" progId="Equation.DSMT4">
                  <p:embed/>
                </p:oleObj>
              </mc:Choice>
              <mc:Fallback>
                <p:oleObj name="Equation" r:id="rId4" imgW="914400" imgH="190080" progId="Equation.DSMT4">
                  <p:embed/>
                  <p:pic>
                    <p:nvPicPr>
                      <p:cNvPr id="3706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2220" name="Equation" r:id="rId6" imgW="914400" imgH="190080" progId="Equation.DSMT4">
                  <p:embed/>
                </p:oleObj>
              </mc:Choice>
              <mc:Fallback>
                <p:oleObj name="Equation" r:id="rId6" imgW="914400" imgH="190080" progId="Equation.DSMT4">
                  <p:embed/>
                  <p:pic>
                    <p:nvPicPr>
                      <p:cNvPr id="370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2221" name="Equation" r:id="rId7" imgW="914400" imgH="190080" progId="Equation.DSMT4">
                  <p:embed/>
                </p:oleObj>
              </mc:Choice>
              <mc:Fallback>
                <p:oleObj name="Equation" r:id="rId7" imgW="914400" imgH="190080" progId="Equation.DSMT4">
                  <p:embed/>
                  <p:pic>
                    <p:nvPicPr>
                      <p:cNvPr id="3706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6" name="Rectangle 8"/>
          <p:cNvSpPr>
            <a:spLocks noChangeArrowheads="1"/>
          </p:cNvSpPr>
          <p:nvPr/>
        </p:nvSpPr>
        <p:spPr bwMode="auto">
          <a:xfrm>
            <a:off x="304800" y="3429000"/>
            <a:ext cx="8001000" cy="2895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At a later time, the force is still perpendicular to the velocity</a:t>
            </a:r>
          </a:p>
          <a:p>
            <a:pPr marL="742950" lvl="1" indent="-285750">
              <a:spcBef>
                <a:spcPct val="20000"/>
              </a:spcBef>
              <a:buFontTx/>
              <a:buChar char="–"/>
            </a:pPr>
            <a:r>
              <a:rPr lang="en-US" altLang="ko-KR" dirty="0">
                <a:solidFill>
                  <a:srgbClr val="660066"/>
                </a:solidFill>
                <a:latin typeface="Arial Narrow" charset="0"/>
                <a:ea typeface="굴림" charset="-127"/>
                <a:cs typeface="굴림" charset="-127"/>
              </a:rPr>
              <a:t>Since the force is always perpendicular to the velocity, the magnitude of the velocity (the speed) is constant</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direction of the force follows the right-hand-rule and is perpendicular to the direction of the magnetic field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Thus, the electron moves on a circular path with a centripetal force F.</a:t>
            </a:r>
          </a:p>
        </p:txBody>
      </p:sp>
    </p:spTree>
    <p:extLst>
      <p:ext uri="{BB962C8B-B14F-4D97-AF65-F5344CB8AC3E}">
        <p14:creationId xmlns:p14="http://schemas.microsoft.com/office/powerpoint/2010/main" val="19277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wipe(left)">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wipe(left)">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0690"/>
                                        </p:tgtEl>
                                        <p:attrNameLst>
                                          <p:attrName>style.visibility</p:attrName>
                                        </p:attrNameLst>
                                      </p:cBhvr>
                                      <p:to>
                                        <p:strVal val="visible"/>
                                      </p:to>
                                    </p:set>
                                    <p:anim calcmode="lin" valueType="num">
                                      <p:cBhvr>
                                        <p:cTn id="17" dur="500" fill="hold"/>
                                        <p:tgtEl>
                                          <p:spTgt spid="370690"/>
                                        </p:tgtEl>
                                        <p:attrNameLst>
                                          <p:attrName>ppt_w</p:attrName>
                                        </p:attrNameLst>
                                      </p:cBhvr>
                                      <p:tavLst>
                                        <p:tav tm="0">
                                          <p:val>
                                            <p:fltVal val="0"/>
                                          </p:val>
                                        </p:tav>
                                        <p:tav tm="100000">
                                          <p:val>
                                            <p:strVal val="#ppt_w"/>
                                          </p:val>
                                        </p:tav>
                                      </p:tavLst>
                                    </p:anim>
                                    <p:anim calcmode="lin" valueType="num">
                                      <p:cBhvr>
                                        <p:cTn id="18" dur="500" fill="hold"/>
                                        <p:tgtEl>
                                          <p:spTgt spid="370690"/>
                                        </p:tgtEl>
                                        <p:attrNameLst>
                                          <p:attrName>ppt_h</p:attrName>
                                        </p:attrNameLst>
                                      </p:cBhvr>
                                      <p:tavLst>
                                        <p:tav tm="0">
                                          <p:val>
                                            <p:fltVal val="0"/>
                                          </p:val>
                                        </p:tav>
                                        <p:tav tm="100000">
                                          <p:val>
                                            <p:strVal val="#ppt_h"/>
                                          </p:val>
                                        </p:tav>
                                      </p:tavLst>
                                    </p:anim>
                                    <p:animEffect transition="in" filter="fade">
                                      <p:cBhvr>
                                        <p:cTn id="19" dur="500"/>
                                        <p:tgtEl>
                                          <p:spTgt spid="37069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0691">
                                            <p:txEl>
                                              <p:pRg st="2" end="2"/>
                                            </p:txEl>
                                          </p:spTgt>
                                        </p:tgtEl>
                                        <p:attrNameLst>
                                          <p:attrName>style.visibility</p:attrName>
                                        </p:attrNameLst>
                                      </p:cBhvr>
                                      <p:to>
                                        <p:strVal val="visible"/>
                                      </p:to>
                                    </p:set>
                                    <p:animEffect transition="in" filter="wipe(left)">
                                      <p:cBhvr>
                                        <p:cTn id="24" dur="500"/>
                                        <p:tgtEl>
                                          <p:spTgt spid="37069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0696">
                                            <p:txEl>
                                              <p:pRg st="0" end="0"/>
                                            </p:txEl>
                                          </p:spTgt>
                                        </p:tgtEl>
                                        <p:attrNameLst>
                                          <p:attrName>style.visibility</p:attrName>
                                        </p:attrNameLst>
                                      </p:cBhvr>
                                      <p:to>
                                        <p:strVal val="visible"/>
                                      </p:to>
                                    </p:set>
                                    <p:animEffect transition="in" filter="wipe(left)">
                                      <p:cBhvr>
                                        <p:cTn id="29" dur="500"/>
                                        <p:tgtEl>
                                          <p:spTgt spid="37069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0696">
                                            <p:txEl>
                                              <p:pRg st="1" end="1"/>
                                            </p:txEl>
                                          </p:spTgt>
                                        </p:tgtEl>
                                        <p:attrNameLst>
                                          <p:attrName>style.visibility</p:attrName>
                                        </p:attrNameLst>
                                      </p:cBhvr>
                                      <p:to>
                                        <p:strVal val="visible"/>
                                      </p:to>
                                    </p:set>
                                    <p:animEffect transition="in" filter="wipe(left)">
                                      <p:cBhvr>
                                        <p:cTn id="34" dur="500"/>
                                        <p:tgtEl>
                                          <p:spTgt spid="37069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0696">
                                            <p:txEl>
                                              <p:pRg st="2" end="2"/>
                                            </p:txEl>
                                          </p:spTgt>
                                        </p:tgtEl>
                                        <p:attrNameLst>
                                          <p:attrName>style.visibility</p:attrName>
                                        </p:attrNameLst>
                                      </p:cBhvr>
                                      <p:to>
                                        <p:strVal val="visible"/>
                                      </p:to>
                                    </p:set>
                                    <p:animEffect transition="in" filter="wipe(left)">
                                      <p:cBhvr>
                                        <p:cTn id="39" dur="500"/>
                                        <p:tgtEl>
                                          <p:spTgt spid="37069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0696">
                                            <p:txEl>
                                              <p:pRg st="3" end="3"/>
                                            </p:txEl>
                                          </p:spTgt>
                                        </p:tgtEl>
                                        <p:attrNameLst>
                                          <p:attrName>style.visibility</p:attrName>
                                        </p:attrNameLst>
                                      </p:cBhvr>
                                      <p:to>
                                        <p:strVal val="visible"/>
                                      </p:to>
                                    </p:set>
                                    <p:animEffect transition="in" filter="wipe(left)">
                                      <p:cBhvr>
                                        <p:cTn id="44" dur="500"/>
                                        <p:tgtEl>
                                          <p:spTgt spid="3706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P spid="3706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Thursday, June 27, 2019</a:t>
            </a:r>
          </a:p>
        </p:txBody>
      </p:sp>
      <p:sp>
        <p:nvSpPr>
          <p:cNvPr id="23" name="Footer Placeholder 4"/>
          <p:cNvSpPr>
            <a:spLocks noGrp="1"/>
          </p:cNvSpPr>
          <p:nvPr>
            <p:ph type="ftr" sz="quarter" idx="11"/>
          </p:nvPr>
        </p:nvSpPr>
        <p:spPr/>
        <p:txBody>
          <a:bodyPr/>
          <a:lstStyle/>
          <a:p>
            <a:r>
              <a:rPr lang="de-DE"/>
              <a:t>PHYS 1444-001, Summer 2019             Dr. Jaehoon Yu</a:t>
            </a:r>
            <a:endParaRPr lang="en-US"/>
          </a:p>
        </p:txBody>
      </p:sp>
      <p:sp>
        <p:nvSpPr>
          <p:cNvPr id="24" name="Slide Number Placeholder 5"/>
          <p:cNvSpPr>
            <a:spLocks noGrp="1"/>
          </p:cNvSpPr>
          <p:nvPr>
            <p:ph type="sldNum" sz="quarter" idx="12"/>
          </p:nvPr>
        </p:nvSpPr>
        <p:spPr/>
        <p:txBody>
          <a:bodyPr/>
          <a:lstStyle/>
          <a:p>
            <a:fld id="{55E9EFCD-0B63-0348-8D12-417E39DFB4A3}" type="slidenum">
              <a:rPr lang="en-US"/>
              <a:pPr/>
              <a:t>7</a:t>
            </a:fld>
            <a:endParaRPr lang="en-US"/>
          </a:p>
        </p:txBody>
      </p:sp>
      <p:sp>
        <p:nvSpPr>
          <p:cNvPr id="371714" name="Rectangle 2"/>
          <p:cNvSpPr>
            <a:spLocks noGrp="1" noChangeArrowheads="1"/>
          </p:cNvSpPr>
          <p:nvPr>
            <p:ph type="title"/>
          </p:nvPr>
        </p:nvSpPr>
        <p:spPr>
          <a:xfrm>
            <a:off x="228600" y="-76200"/>
            <a:ext cx="8686800" cy="762000"/>
          </a:xfrm>
        </p:spPr>
        <p:txBody>
          <a:bodyPr/>
          <a:lstStyle/>
          <a:p>
            <a:r>
              <a:rPr lang="en-US" dirty="0"/>
              <a:t>Example 27 – 7 </a:t>
            </a:r>
          </a:p>
        </p:txBody>
      </p:sp>
      <p:sp>
        <p:nvSpPr>
          <p:cNvPr id="371715" name="Text Box 3"/>
          <p:cNvSpPr txBox="1">
            <a:spLocks noChangeArrowheads="1"/>
          </p:cNvSpPr>
          <p:nvPr/>
        </p:nvSpPr>
        <p:spPr bwMode="auto">
          <a:xfrm>
            <a:off x="381000" y="609600"/>
            <a:ext cx="86106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Electron’s path in a uniform magnetic field. </a:t>
            </a:r>
            <a:r>
              <a:rPr lang="en-US" sz="2800" dirty="0">
                <a:solidFill>
                  <a:schemeClr val="accent2"/>
                </a:solidFill>
                <a:latin typeface="Arial Narrow" charset="0"/>
              </a:rPr>
              <a:t>An electron travels at the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What is the radius of the electron’s path?</a:t>
            </a:r>
          </a:p>
        </p:txBody>
      </p:sp>
      <p:sp>
        <p:nvSpPr>
          <p:cNvPr id="371716" name="Text Box 4"/>
          <p:cNvSpPr txBox="1">
            <a:spLocks noChangeArrowheads="1"/>
          </p:cNvSpPr>
          <p:nvPr/>
        </p:nvSpPr>
        <p:spPr bwMode="auto">
          <a:xfrm>
            <a:off x="457200" y="2147888"/>
            <a:ext cx="487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7"/>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303749" name="Equation" r:id="rId3" imgW="266400" imgH="152280" progId="Equation.DSMT4">
                  <p:embed/>
                </p:oleObj>
              </mc:Choice>
              <mc:Fallback>
                <p:oleObj name="Equation" r:id="rId3" imgW="266400" imgH="152280" progId="Equation.DSMT4">
                  <p:embed/>
                  <p:pic>
                    <p:nvPicPr>
                      <p:cNvPr id="3717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0" name="Object 8"/>
          <p:cNvGraphicFramePr>
            <a:graphicFrameLocks noChangeAspect="1"/>
          </p:cNvGraphicFramePr>
          <p:nvPr/>
        </p:nvGraphicFramePr>
        <p:xfrm>
          <a:off x="3810000" y="4562475"/>
          <a:ext cx="4883150" cy="1076325"/>
        </p:xfrm>
        <a:graphic>
          <a:graphicData uri="http://schemas.openxmlformats.org/presentationml/2006/ole">
            <mc:AlternateContent xmlns:mc="http://schemas.openxmlformats.org/markup-compatibility/2006">
              <mc:Choice xmlns:v="urn:schemas-microsoft-com:vml" Requires="v">
                <p:oleObj spid="_x0000_s303750" name="Equation" r:id="rId5" imgW="2565360" imgH="545760" progId="Equation.DSMT4">
                  <p:embed/>
                </p:oleObj>
              </mc:Choice>
              <mc:Fallback>
                <p:oleObj name="Equation" r:id="rId5" imgW="2565360" imgH="545760" progId="Equation.DSMT4">
                  <p:embed/>
                  <p:pic>
                    <p:nvPicPr>
                      <p:cNvPr id="37172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562475"/>
                        <a:ext cx="4883150" cy="1076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1" name="Object 9"/>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303751" name="Equation" r:id="rId7" imgW="266400" imgH="152280" progId="Equation.DSMT4">
                  <p:embed/>
                </p:oleObj>
              </mc:Choice>
              <mc:Fallback>
                <p:oleObj name="Equation" r:id="rId7" imgW="266400" imgH="152280" progId="Equation.DSMT4">
                  <p:embed/>
                  <p:pic>
                    <p:nvPicPr>
                      <p:cNvPr id="37172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2" name="Object 10"/>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303752" name="Equation" r:id="rId9" imgW="266400" imgH="152280" progId="Equation.DSMT4">
                  <p:embed/>
                </p:oleObj>
              </mc:Choice>
              <mc:Fallback>
                <p:oleObj name="Equation" r:id="rId9" imgW="266400" imgH="152280" progId="Equation.DSMT4">
                  <p:embed/>
                  <p:pic>
                    <p:nvPicPr>
                      <p:cNvPr id="37172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3" name="Object 11"/>
          <p:cNvGraphicFramePr>
            <a:graphicFrameLocks noChangeAspect="1"/>
          </p:cNvGraphicFramePr>
          <p:nvPr/>
        </p:nvGraphicFramePr>
        <p:xfrm>
          <a:off x="1905000" y="4876800"/>
          <a:ext cx="615950" cy="325438"/>
        </p:xfrm>
        <a:graphic>
          <a:graphicData uri="http://schemas.openxmlformats.org/presentationml/2006/ole">
            <mc:AlternateContent xmlns:mc="http://schemas.openxmlformats.org/markup-compatibility/2006">
              <mc:Choice xmlns:v="urn:schemas-microsoft-com:vml" Requires="v">
                <p:oleObj spid="_x0000_s303753" name="Equation" r:id="rId11" imgW="215640" imgH="114120" progId="Equation.DSMT4">
                  <p:embed/>
                </p:oleObj>
              </mc:Choice>
              <mc:Fallback>
                <p:oleObj name="Equation" r:id="rId11" imgW="215640" imgH="114120" progId="Equation.DSMT4">
                  <p:embed/>
                  <p:pic>
                    <p:nvPicPr>
                      <p:cNvPr id="37172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876800"/>
                        <a:ext cx="615950" cy="325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1724" name="AutoShape 12"/>
          <p:cNvSpPr>
            <a:spLocks noChangeArrowheads="1"/>
          </p:cNvSpPr>
          <p:nvPr/>
        </p:nvSpPr>
        <p:spPr bwMode="auto">
          <a:xfrm>
            <a:off x="228600" y="4648200"/>
            <a:ext cx="1612900" cy="730250"/>
          </a:xfrm>
          <a:prstGeom prst="rightArrow">
            <a:avLst>
              <a:gd name="adj1" fmla="val 50000"/>
              <a:gd name="adj2" fmla="val 55217"/>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r</a:t>
            </a:r>
          </a:p>
        </p:txBody>
      </p:sp>
      <p:graphicFrame>
        <p:nvGraphicFramePr>
          <p:cNvPr id="371725" name="Object 13"/>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303754" name="Equation" r:id="rId13" imgW="330120" imgH="126720" progId="Equation.DSMT4">
                  <p:embed/>
                </p:oleObj>
              </mc:Choice>
              <mc:Fallback>
                <p:oleObj name="Equation" r:id="rId13" imgW="330120" imgH="126720" progId="Equation.DSMT4">
                  <p:embed/>
                  <p:pic>
                    <p:nvPicPr>
                      <p:cNvPr id="371725"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6" name="Object 14"/>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303755" name="Equation" r:id="rId15" imgW="152280" imgH="126720" progId="Equation.DSMT4">
                  <p:embed/>
                </p:oleObj>
              </mc:Choice>
              <mc:Fallback>
                <p:oleObj name="Equation" r:id="rId15" imgW="152280" imgH="126720" progId="Equation.DSMT4">
                  <p:embed/>
                  <p:pic>
                    <p:nvPicPr>
                      <p:cNvPr id="371726"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7" name="Object 15"/>
          <p:cNvGraphicFramePr>
            <a:graphicFrameLocks noChangeAspect="1"/>
          </p:cNvGraphicFramePr>
          <p:nvPr/>
        </p:nvGraphicFramePr>
        <p:xfrm>
          <a:off x="6973888" y="1800225"/>
          <a:ext cx="493712" cy="957263"/>
        </p:xfrm>
        <a:graphic>
          <a:graphicData uri="http://schemas.openxmlformats.org/presentationml/2006/ole">
            <mc:AlternateContent xmlns:mc="http://schemas.openxmlformats.org/markup-compatibility/2006">
              <mc:Choice xmlns:v="urn:schemas-microsoft-com:vml" Requires="v">
                <p:oleObj spid="_x0000_s303756" name="Equation" r:id="rId17" imgW="203040" imgH="393480" progId="Equation.DSMT4">
                  <p:embed/>
                </p:oleObj>
              </mc:Choice>
              <mc:Fallback>
                <p:oleObj name="Equation" r:id="rId17" imgW="203040" imgH="393480" progId="Equation.DSMT4">
                  <p:embed/>
                  <p:pic>
                    <p:nvPicPr>
                      <p:cNvPr id="37172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3888" y="1800225"/>
                        <a:ext cx="493712" cy="957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8" name="Object 16"/>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303757" name="Equation" r:id="rId19" imgW="253800" imgH="164880" progId="Equation.DSMT4">
                  <p:embed/>
                </p:oleObj>
              </mc:Choice>
              <mc:Fallback>
                <p:oleObj name="Equation" r:id="rId19" imgW="253800" imgH="164880" progId="Equation.DSMT4">
                  <p:embed/>
                  <p:pic>
                    <p:nvPicPr>
                      <p:cNvPr id="37172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29" name="Object 17"/>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303758" name="Equation" r:id="rId21" imgW="368280" imgH="164880" progId="Equation.DSMT4">
                  <p:embed/>
                </p:oleObj>
              </mc:Choice>
              <mc:Fallback>
                <p:oleObj name="Equation" r:id="rId21" imgW="368280" imgH="164880" progId="Equation.DSMT4">
                  <p:embed/>
                  <p:pic>
                    <p:nvPicPr>
                      <p:cNvPr id="371729"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0" name="Object 18"/>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303759" name="Equation" r:id="rId23" imgW="330120" imgH="393480" progId="Equation.DSMT4">
                  <p:embed/>
                </p:oleObj>
              </mc:Choice>
              <mc:Fallback>
                <p:oleObj name="Equation" r:id="rId23" imgW="330120" imgH="393480" progId="Equation.DSMT4">
                  <p:embed/>
                  <p:pic>
                    <p:nvPicPr>
                      <p:cNvPr id="371730"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1" name="Object 19"/>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303760" name="Equation" r:id="rId25" imgW="215640" imgH="126720" progId="Equation.DSMT4">
                  <p:embed/>
                </p:oleObj>
              </mc:Choice>
              <mc:Fallback>
                <p:oleObj name="Equation" r:id="rId25" imgW="215640" imgH="126720" progId="Equation.DSMT4">
                  <p:embed/>
                  <p:pic>
                    <p:nvPicPr>
                      <p:cNvPr id="371731"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2" name="Object 20"/>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303761" name="Equation" r:id="rId27" imgW="190440" imgH="164880" progId="Equation.DSMT4">
                  <p:embed/>
                </p:oleObj>
              </mc:Choice>
              <mc:Fallback>
                <p:oleObj name="Equation" r:id="rId27" imgW="190440" imgH="164880" progId="Equation.DSMT4">
                  <p:embed/>
                  <p:pic>
                    <p:nvPicPr>
                      <p:cNvPr id="371732"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1733" name="Object 21"/>
          <p:cNvGraphicFramePr>
            <a:graphicFrameLocks noChangeAspect="1"/>
          </p:cNvGraphicFramePr>
          <p:nvPr/>
        </p:nvGraphicFramePr>
        <p:xfrm>
          <a:off x="2574925" y="4757738"/>
          <a:ext cx="1157288" cy="520700"/>
        </p:xfrm>
        <a:graphic>
          <a:graphicData uri="http://schemas.openxmlformats.org/presentationml/2006/ole">
            <mc:AlternateContent xmlns:mc="http://schemas.openxmlformats.org/markup-compatibility/2006">
              <mc:Choice xmlns:v="urn:schemas-microsoft-com:vml" Requires="v">
                <p:oleObj spid="_x0000_s303762" name="Equation" r:id="rId29" imgW="368300" imgH="381000" progId="Equation.DSMT4">
                  <p:embed/>
                </p:oleObj>
              </mc:Choice>
              <mc:Fallback>
                <p:oleObj name="Equation" r:id="rId29" imgW="368300" imgH="381000" progId="Equation.DSMT4">
                  <p:embed/>
                  <p:pic>
                    <p:nvPicPr>
                      <p:cNvPr id="371733"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74925" y="4757738"/>
                        <a:ext cx="1157288" cy="520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25" name="Oval 30"/>
          <p:cNvSpPr>
            <a:spLocks noChangeArrowheads="1"/>
          </p:cNvSpPr>
          <p:nvPr/>
        </p:nvSpPr>
        <p:spPr bwMode="auto">
          <a:xfrm>
            <a:off x="2590800" y="4572000"/>
            <a:ext cx="685800" cy="457200"/>
          </a:xfrm>
          <a:prstGeom prst="ellipse">
            <a:avLst/>
          </a:prstGeom>
          <a:noFill/>
          <a:ln w="38100">
            <a:solidFill>
              <a:srgbClr val="FF0066"/>
            </a:solidFill>
            <a:round/>
            <a:headEnd/>
            <a:tailEnd/>
          </a:ln>
          <a:effectLst/>
        </p:spPr>
        <p:txBody>
          <a:bodyPr wrap="square" anchor="ctr">
            <a:prstTxWarp prst="textNoShape">
              <a:avLst/>
            </a:prstTxWarp>
            <a:spAutoFit/>
          </a:bodyPr>
          <a:lstStyle/>
          <a:p>
            <a:endParaRPr lang="en-US"/>
          </a:p>
        </p:txBody>
      </p:sp>
    </p:spTree>
    <p:extLst>
      <p:ext uri="{BB962C8B-B14F-4D97-AF65-F5344CB8AC3E}">
        <p14:creationId xmlns:p14="http://schemas.microsoft.com/office/powerpoint/2010/main" val="1396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5"/>
                                        </p:tgtEl>
                                        <p:attrNameLst>
                                          <p:attrName>style.visibility</p:attrName>
                                        </p:attrNameLst>
                                      </p:cBhvr>
                                      <p:to>
                                        <p:strVal val="visible"/>
                                      </p:to>
                                    </p:set>
                                    <p:animEffect transition="in" filter="wipe(left)">
                                      <p:cBhvr>
                                        <p:cTn id="7" dur="500"/>
                                        <p:tgtEl>
                                          <p:spTgt spid="3717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1716"/>
                                        </p:tgtEl>
                                        <p:attrNameLst>
                                          <p:attrName>style.visibility</p:attrName>
                                        </p:attrNameLst>
                                      </p:cBhvr>
                                      <p:to>
                                        <p:strVal val="visible"/>
                                      </p:to>
                                    </p:set>
                                    <p:animEffect transition="in" filter="wipe(left)">
                                      <p:cBhvr>
                                        <p:cTn id="12" dur="500"/>
                                        <p:tgtEl>
                                          <p:spTgt spid="3717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1719"/>
                                        </p:tgtEl>
                                        <p:attrNameLst>
                                          <p:attrName>style.visibility</p:attrName>
                                        </p:attrNameLst>
                                      </p:cBhvr>
                                      <p:to>
                                        <p:strVal val="visible"/>
                                      </p:to>
                                    </p:set>
                                    <p:animEffect transition="in" filter="wipe(left)">
                                      <p:cBhvr>
                                        <p:cTn id="17" dur="500"/>
                                        <p:tgtEl>
                                          <p:spTgt spid="3717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1725"/>
                                        </p:tgtEl>
                                        <p:attrNameLst>
                                          <p:attrName>style.visibility</p:attrName>
                                        </p:attrNameLst>
                                      </p:cBhvr>
                                      <p:to>
                                        <p:strVal val="visible"/>
                                      </p:to>
                                    </p:set>
                                    <p:animEffect transition="in" filter="wipe(left)">
                                      <p:cBhvr>
                                        <p:cTn id="22" dur="500"/>
                                        <p:tgtEl>
                                          <p:spTgt spid="3717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1726"/>
                                        </p:tgtEl>
                                        <p:attrNameLst>
                                          <p:attrName>style.visibility</p:attrName>
                                        </p:attrNameLst>
                                      </p:cBhvr>
                                      <p:to>
                                        <p:strVal val="visible"/>
                                      </p:to>
                                    </p:set>
                                    <p:animEffect transition="in" filter="wipe(left)">
                                      <p:cBhvr>
                                        <p:cTn id="27" dur="500"/>
                                        <p:tgtEl>
                                          <p:spTgt spid="3717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1727"/>
                                        </p:tgtEl>
                                        <p:attrNameLst>
                                          <p:attrName>style.visibility</p:attrName>
                                        </p:attrNameLst>
                                      </p:cBhvr>
                                      <p:to>
                                        <p:strVal val="visible"/>
                                      </p:to>
                                    </p:set>
                                    <p:animEffect transition="in" filter="wipe(left)">
                                      <p:cBhvr>
                                        <p:cTn id="32" dur="500"/>
                                        <p:tgtEl>
                                          <p:spTgt spid="3717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71717"/>
                                        </p:tgtEl>
                                        <p:attrNameLst>
                                          <p:attrName>style.visibility</p:attrName>
                                        </p:attrNameLst>
                                      </p:cBhvr>
                                      <p:to>
                                        <p:strVal val="visible"/>
                                      </p:to>
                                    </p:set>
                                    <p:animEffect transition="in" filter="wipe(left)">
                                      <p:cBhvr>
                                        <p:cTn id="37" dur="500"/>
                                        <p:tgtEl>
                                          <p:spTgt spid="3717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1721"/>
                                        </p:tgtEl>
                                        <p:attrNameLst>
                                          <p:attrName>style.visibility</p:attrName>
                                        </p:attrNameLst>
                                      </p:cBhvr>
                                      <p:to>
                                        <p:strVal val="visible"/>
                                      </p:to>
                                    </p:set>
                                    <p:animEffect transition="in" filter="wipe(left)">
                                      <p:cBhvr>
                                        <p:cTn id="42" dur="500"/>
                                        <p:tgtEl>
                                          <p:spTgt spid="3717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1728"/>
                                        </p:tgtEl>
                                        <p:attrNameLst>
                                          <p:attrName>style.visibility</p:attrName>
                                        </p:attrNameLst>
                                      </p:cBhvr>
                                      <p:to>
                                        <p:strVal val="visible"/>
                                      </p:to>
                                    </p:set>
                                    <p:animEffect transition="in" filter="wipe(left)">
                                      <p:cBhvr>
                                        <p:cTn id="47" dur="500"/>
                                        <p:tgtEl>
                                          <p:spTgt spid="3717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1718"/>
                                        </p:tgtEl>
                                        <p:attrNameLst>
                                          <p:attrName>style.visibility</p:attrName>
                                        </p:attrNameLst>
                                      </p:cBhvr>
                                      <p:to>
                                        <p:strVal val="visible"/>
                                      </p:to>
                                    </p:set>
                                    <p:animEffect transition="in" filter="wipe(left)">
                                      <p:cBhvr>
                                        <p:cTn id="52" dur="500"/>
                                        <p:tgtEl>
                                          <p:spTgt spid="3717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1722"/>
                                        </p:tgtEl>
                                        <p:attrNameLst>
                                          <p:attrName>style.visibility</p:attrName>
                                        </p:attrNameLst>
                                      </p:cBhvr>
                                      <p:to>
                                        <p:strVal val="visible"/>
                                      </p:to>
                                    </p:set>
                                    <p:animEffect transition="in" filter="wipe(left)">
                                      <p:cBhvr>
                                        <p:cTn id="57" dur="500"/>
                                        <p:tgtEl>
                                          <p:spTgt spid="3717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1729"/>
                                        </p:tgtEl>
                                        <p:attrNameLst>
                                          <p:attrName>style.visibility</p:attrName>
                                        </p:attrNameLst>
                                      </p:cBhvr>
                                      <p:to>
                                        <p:strVal val="visible"/>
                                      </p:to>
                                    </p:set>
                                    <p:animEffect transition="in" filter="wipe(left)">
                                      <p:cBhvr>
                                        <p:cTn id="62" dur="500"/>
                                        <p:tgtEl>
                                          <p:spTgt spid="3717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1730"/>
                                        </p:tgtEl>
                                        <p:attrNameLst>
                                          <p:attrName>style.visibility</p:attrName>
                                        </p:attrNameLst>
                                      </p:cBhvr>
                                      <p:to>
                                        <p:strVal val="visible"/>
                                      </p:to>
                                    </p:set>
                                    <p:animEffect transition="in" filter="wipe(left)">
                                      <p:cBhvr>
                                        <p:cTn id="67" dur="500"/>
                                        <p:tgtEl>
                                          <p:spTgt spid="3717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1724"/>
                                        </p:tgtEl>
                                        <p:attrNameLst>
                                          <p:attrName>style.visibility</p:attrName>
                                        </p:attrNameLst>
                                      </p:cBhvr>
                                      <p:to>
                                        <p:strVal val="visible"/>
                                      </p:to>
                                    </p:set>
                                    <p:animEffect transition="in" filter="wipe(left)">
                                      <p:cBhvr>
                                        <p:cTn id="72" dur="500"/>
                                        <p:tgtEl>
                                          <p:spTgt spid="3717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71723"/>
                                        </p:tgtEl>
                                        <p:attrNameLst>
                                          <p:attrName>style.visibility</p:attrName>
                                        </p:attrNameLst>
                                      </p:cBhvr>
                                      <p:to>
                                        <p:strVal val="visible"/>
                                      </p:to>
                                    </p:set>
                                    <p:animEffect transition="in" filter="wipe(left)">
                                      <p:cBhvr>
                                        <p:cTn id="77" dur="500"/>
                                        <p:tgtEl>
                                          <p:spTgt spid="3717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1731"/>
                                        </p:tgtEl>
                                        <p:attrNameLst>
                                          <p:attrName>style.visibility</p:attrName>
                                        </p:attrNameLst>
                                      </p:cBhvr>
                                      <p:to>
                                        <p:strVal val="visible"/>
                                      </p:to>
                                    </p:set>
                                    <p:animEffect transition="in" filter="wipe(left)">
                                      <p:cBhvr>
                                        <p:cTn id="82" dur="500"/>
                                        <p:tgtEl>
                                          <p:spTgt spid="3717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71733"/>
                                        </p:tgtEl>
                                        <p:attrNameLst>
                                          <p:attrName>style.visibility</p:attrName>
                                        </p:attrNameLst>
                                      </p:cBhvr>
                                      <p:to>
                                        <p:strVal val="visible"/>
                                      </p:to>
                                    </p:set>
                                    <p:animEffect transition="in" filter="wipe(left)">
                                      <p:cBhvr>
                                        <p:cTn id="87" dur="500"/>
                                        <p:tgtEl>
                                          <p:spTgt spid="3717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71732"/>
                                        </p:tgtEl>
                                        <p:attrNameLst>
                                          <p:attrName>style.visibility</p:attrName>
                                        </p:attrNameLst>
                                      </p:cBhvr>
                                      <p:to>
                                        <p:strVal val="visible"/>
                                      </p:to>
                                    </p:set>
                                    <p:animEffect transition="in" filter="wipe(left)">
                                      <p:cBhvr>
                                        <p:cTn id="92" dur="500"/>
                                        <p:tgtEl>
                                          <p:spTgt spid="3717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71720"/>
                                        </p:tgtEl>
                                        <p:attrNameLst>
                                          <p:attrName>style.visibility</p:attrName>
                                        </p:attrNameLst>
                                      </p:cBhvr>
                                      <p:to>
                                        <p:strVal val="visible"/>
                                      </p:to>
                                    </p:set>
                                    <p:animEffect transition="in" filter="wipe(left)">
                                      <p:cBhvr>
                                        <p:cTn id="97" dur="500"/>
                                        <p:tgtEl>
                                          <p:spTgt spid="37172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P spid="371716" grpId="0"/>
      <p:bldP spid="371717" grpId="0"/>
      <p:bldP spid="371718" grpId="0"/>
      <p:bldP spid="3717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June 27, 2019</a:t>
            </a:r>
          </a:p>
        </p:txBody>
      </p:sp>
      <p:sp>
        <p:nvSpPr>
          <p:cNvPr id="16" name="Footer Placeholder 4"/>
          <p:cNvSpPr>
            <a:spLocks noGrp="1"/>
          </p:cNvSpPr>
          <p:nvPr>
            <p:ph type="ftr" sz="quarter" idx="11"/>
          </p:nvPr>
        </p:nvSpPr>
        <p:spPr/>
        <p:txBody>
          <a:bodyPr/>
          <a:lstStyle/>
          <a:p>
            <a:r>
              <a:rPr lang="de-DE"/>
              <a:t>PHYS 1444-001, Summer 2019             Dr. Jaehoon Yu</a:t>
            </a:r>
            <a:endParaRPr lang="en-US"/>
          </a:p>
        </p:txBody>
      </p:sp>
      <p:sp>
        <p:nvSpPr>
          <p:cNvPr id="17" name="Slide Number Placeholder 5"/>
          <p:cNvSpPr>
            <a:spLocks noGrp="1"/>
          </p:cNvSpPr>
          <p:nvPr>
            <p:ph type="sldNum" sz="quarter" idx="12"/>
          </p:nvPr>
        </p:nvSpPr>
        <p:spPr/>
        <p:txBody>
          <a:bodyPr/>
          <a:lstStyle/>
          <a:p>
            <a:fld id="{5AF72B92-E824-DC4B-8B62-759F0B7211E7}" type="slidenum">
              <a:rPr lang="en-US"/>
              <a:pPr/>
              <a:t>8</a:t>
            </a:fld>
            <a:endParaRPr lang="en-US"/>
          </a:p>
        </p:txBody>
      </p:sp>
      <p:sp>
        <p:nvSpPr>
          <p:cNvPr id="372738" name="Rectangle 2"/>
          <p:cNvSpPr>
            <a:spLocks noGrp="1" noChangeArrowheads="1"/>
          </p:cNvSpPr>
          <p:nvPr>
            <p:ph type="body" idx="1"/>
          </p:nvPr>
        </p:nvSpPr>
        <p:spPr>
          <a:xfrm>
            <a:off x="228600" y="762000"/>
            <a:ext cx="8686800" cy="5715000"/>
          </a:xfrm>
        </p:spPr>
        <p:txBody>
          <a:bodyPr/>
          <a:lstStyle/>
          <a:p>
            <a:r>
              <a:rPr lang="en-US" sz="2800" dirty="0"/>
              <a:t>The time required for a particle of charge q moving w/ a constant speed v to make one circular revolution in a uniform magnetic field,            , is</a:t>
            </a:r>
          </a:p>
          <a:p>
            <a:endParaRPr lang="en-US" sz="2800" dirty="0"/>
          </a:p>
          <a:p>
            <a:endParaRPr lang="en-US" sz="2800" dirty="0"/>
          </a:p>
          <a:p>
            <a:r>
              <a:rPr lang="en-US" sz="2800" dirty="0"/>
              <a:t>Since T is the period of rotation, the frequency of the rotation is</a:t>
            </a:r>
          </a:p>
          <a:p>
            <a:endParaRPr lang="en-US" sz="2800" dirty="0"/>
          </a:p>
          <a:p>
            <a:endParaRPr lang="en-US" sz="2800" dirty="0"/>
          </a:p>
          <a:p>
            <a:r>
              <a:rPr lang="en-US" sz="2800" dirty="0"/>
              <a:t>This is the cyclotron frequency, the frequency of a particle with charge q in a cyclotron accelerator</a:t>
            </a:r>
          </a:p>
          <a:p>
            <a:pPr lvl="1"/>
            <a:r>
              <a:rPr lang="en-US" sz="2400" dirty="0"/>
              <a:t>While r depends on v, the frequency is independent of v and r.</a:t>
            </a:r>
          </a:p>
        </p:txBody>
      </p:sp>
      <p:pic>
        <p:nvPicPr>
          <p:cNvPr id="372739" name="Picture 3" descr="8"/>
          <p:cNvPicPr>
            <a:picLocks noChangeAspect="1" noChangeArrowheads="1"/>
          </p:cNvPicPr>
          <p:nvPr/>
        </p:nvPicPr>
        <p:blipFill>
          <a:blip r:embed="rId3"/>
          <a:srcRect/>
          <a:stretch>
            <a:fillRect/>
          </a:stretch>
        </p:blipFill>
        <p:spPr bwMode="auto">
          <a:xfrm>
            <a:off x="6248400" y="1600200"/>
            <a:ext cx="2286000" cy="1662113"/>
          </a:xfrm>
          <a:prstGeom prst="rect">
            <a:avLst/>
          </a:prstGeom>
          <a:noFill/>
        </p:spPr>
      </p:pic>
      <p:sp>
        <p:nvSpPr>
          <p:cNvPr id="372740" name="Rectangle 4"/>
          <p:cNvSpPr>
            <a:spLocks noGrp="1" noChangeArrowheads="1"/>
          </p:cNvSpPr>
          <p:nvPr>
            <p:ph type="title"/>
          </p:nvPr>
        </p:nvSpPr>
        <p:spPr>
          <a:xfrm>
            <a:off x="381000" y="76200"/>
            <a:ext cx="8534400" cy="609600"/>
          </a:xfrm>
        </p:spPr>
        <p:txBody>
          <a:bodyPr/>
          <a:lstStyle/>
          <a:p>
            <a:r>
              <a:rPr lang="en-US"/>
              <a:t> Cyclotron Frequency</a:t>
            </a:r>
          </a:p>
        </p:txBody>
      </p:sp>
      <p:graphicFrame>
        <p:nvGraphicFramePr>
          <p:cNvPr id="37274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4589" name="Equation" r:id="rId4" imgW="914400" imgH="190080" progId="Equation.DSMT4">
                  <p:embed/>
                </p:oleObj>
              </mc:Choice>
              <mc:Fallback>
                <p:oleObj name="Equation" r:id="rId4" imgW="914400" imgH="190080" progId="Equation.DSMT4">
                  <p:embed/>
                  <p:pic>
                    <p:nvPicPr>
                      <p:cNvPr id="3727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4590" name="Equation" r:id="rId6" imgW="914400" imgH="190080" progId="Equation.DSMT4">
                  <p:embed/>
                </p:oleObj>
              </mc:Choice>
              <mc:Fallback>
                <p:oleObj name="Equation" r:id="rId6" imgW="914400" imgH="190080" progId="Equation.DSMT4">
                  <p:embed/>
                  <p:pic>
                    <p:nvPicPr>
                      <p:cNvPr id="3727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4591" name="Equation" r:id="rId7" imgW="914400" imgH="190080" progId="Equation.DSMT4">
                  <p:embed/>
                </p:oleObj>
              </mc:Choice>
              <mc:Fallback>
                <p:oleObj name="Equation" r:id="rId7" imgW="914400" imgH="190080" progId="Equation.DSMT4">
                  <p:embed/>
                  <p:pic>
                    <p:nvPicPr>
                      <p:cNvPr id="37274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4" name="Object 8"/>
          <p:cNvGraphicFramePr>
            <a:graphicFrameLocks noChangeAspect="1"/>
          </p:cNvGraphicFramePr>
          <p:nvPr/>
        </p:nvGraphicFramePr>
        <p:xfrm>
          <a:off x="1049338" y="2438400"/>
          <a:ext cx="730250" cy="434975"/>
        </p:xfrm>
        <a:graphic>
          <a:graphicData uri="http://schemas.openxmlformats.org/presentationml/2006/ole">
            <mc:AlternateContent xmlns:mc="http://schemas.openxmlformats.org/markup-compatibility/2006">
              <mc:Choice xmlns:v="urn:schemas-microsoft-com:vml" Requires="v">
                <p:oleObj spid="_x0000_s304592" name="Equation" r:id="rId8" imgW="254000" imgH="152400" progId="Equation.DSMT4">
                  <p:embed/>
                </p:oleObj>
              </mc:Choice>
              <mc:Fallback>
                <p:oleObj name="Equation" r:id="rId8" imgW="254000" imgH="152400" progId="Equation.DSMT4">
                  <p:embed/>
                  <p:pic>
                    <p:nvPicPr>
                      <p:cNvPr id="37274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2438400"/>
                        <a:ext cx="730250" cy="434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5" name="Object 9"/>
          <p:cNvGraphicFramePr>
            <a:graphicFrameLocks noChangeAspect="1"/>
          </p:cNvGraphicFramePr>
          <p:nvPr/>
        </p:nvGraphicFramePr>
        <p:xfrm>
          <a:off x="2579687" y="1668463"/>
          <a:ext cx="925513" cy="433387"/>
        </p:xfrm>
        <a:graphic>
          <a:graphicData uri="http://schemas.openxmlformats.org/presentationml/2006/ole">
            <mc:AlternateContent xmlns:mc="http://schemas.openxmlformats.org/markup-compatibility/2006">
              <mc:Choice xmlns:v="urn:schemas-microsoft-com:vml" Requires="v">
                <p:oleObj spid="_x0000_s304593" name="Equation" r:id="rId10" imgW="381000" imgH="177800" progId="Equation.DSMT4">
                  <p:embed/>
                </p:oleObj>
              </mc:Choice>
              <mc:Fallback>
                <p:oleObj name="Equation" r:id="rId10" imgW="381000" imgH="177800" progId="Equation.DSMT4">
                  <p:embed/>
                  <p:pic>
                    <p:nvPicPr>
                      <p:cNvPr id="37274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9687" y="1668463"/>
                        <a:ext cx="9255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6" name="Object 10"/>
          <p:cNvGraphicFramePr>
            <a:graphicFrameLocks noChangeAspect="1"/>
          </p:cNvGraphicFramePr>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304594" name="Equation" r:id="rId12" imgW="825500" imgH="381000" progId="Equation.DSMT4">
                  <p:embed/>
                </p:oleObj>
              </mc:Choice>
              <mc:Fallback>
                <p:oleObj name="Equation" r:id="rId12" imgW="825500" imgH="381000" progId="Equation.DSMT4">
                  <p:embed/>
                  <p:pic>
                    <p:nvPicPr>
                      <p:cNvPr id="37274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2747" name="Object 11"/>
          <p:cNvGraphicFramePr>
            <a:graphicFrameLocks noChangeAspect="1"/>
          </p:cNvGraphicFramePr>
          <p:nvPr/>
        </p:nvGraphicFramePr>
        <p:xfrm>
          <a:off x="1652588" y="2116138"/>
          <a:ext cx="1166812" cy="1087437"/>
        </p:xfrm>
        <a:graphic>
          <a:graphicData uri="http://schemas.openxmlformats.org/presentationml/2006/ole">
            <mc:AlternateContent xmlns:mc="http://schemas.openxmlformats.org/markup-compatibility/2006">
              <mc:Choice xmlns:v="urn:schemas-microsoft-com:vml" Requires="v">
                <p:oleObj spid="_x0000_s304595" name="Equation" r:id="rId14" imgW="406400" imgH="381000" progId="Equation.DSMT4">
                  <p:embed/>
                </p:oleObj>
              </mc:Choice>
              <mc:Fallback>
                <p:oleObj name="Equation" r:id="rId14" imgW="406400" imgH="381000" progId="Equation.DSMT4">
                  <p:embed/>
                  <p:pic>
                    <p:nvPicPr>
                      <p:cNvPr id="372747"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2588" y="2116138"/>
                        <a:ext cx="1166812"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8" name="Object 12"/>
          <p:cNvGraphicFramePr>
            <a:graphicFrameLocks noChangeAspect="1"/>
          </p:cNvGraphicFramePr>
          <p:nvPr/>
        </p:nvGraphicFramePr>
        <p:xfrm>
          <a:off x="2836863" y="2116138"/>
          <a:ext cx="655637" cy="1087437"/>
        </p:xfrm>
        <a:graphic>
          <a:graphicData uri="http://schemas.openxmlformats.org/presentationml/2006/ole">
            <mc:AlternateContent xmlns:mc="http://schemas.openxmlformats.org/markup-compatibility/2006">
              <mc:Choice xmlns:v="urn:schemas-microsoft-com:vml" Requires="v">
                <p:oleObj spid="_x0000_s304596" name="Equation" r:id="rId16" imgW="228600" imgH="381000" progId="Equation.DSMT4">
                  <p:embed/>
                </p:oleObj>
              </mc:Choice>
              <mc:Fallback>
                <p:oleObj name="Equation" r:id="rId16" imgW="228600" imgH="381000" progId="Equation.DSMT4">
                  <p:embed/>
                  <p:pic>
                    <p:nvPicPr>
                      <p:cNvPr id="372748"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6863" y="2116138"/>
                        <a:ext cx="655637" cy="1087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49" name="Object 13"/>
          <p:cNvGraphicFramePr>
            <a:graphicFrameLocks noChangeAspect="1"/>
          </p:cNvGraphicFramePr>
          <p:nvPr/>
        </p:nvGraphicFramePr>
        <p:xfrm>
          <a:off x="4424363" y="2133600"/>
          <a:ext cx="985837" cy="1158875"/>
        </p:xfrm>
        <a:graphic>
          <a:graphicData uri="http://schemas.openxmlformats.org/presentationml/2006/ole">
            <mc:AlternateContent xmlns:mc="http://schemas.openxmlformats.org/markup-compatibility/2006">
              <mc:Choice xmlns:v="urn:schemas-microsoft-com:vml" Requires="v">
                <p:oleObj spid="_x0000_s304597" name="Equation" r:id="rId18" imgW="342720" imgH="406080" progId="Equation.DSMT4">
                  <p:embed/>
                </p:oleObj>
              </mc:Choice>
              <mc:Fallback>
                <p:oleObj name="Equation" r:id="rId18" imgW="342720" imgH="406080" progId="Equation.DSMT4">
                  <p:embed/>
                  <p:pic>
                    <p:nvPicPr>
                      <p:cNvPr id="37274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24363" y="2133600"/>
                        <a:ext cx="985837"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2750" name="Object 14"/>
          <p:cNvGraphicFramePr>
            <a:graphicFrameLocks noChangeAspect="1"/>
          </p:cNvGraphicFramePr>
          <p:nvPr/>
        </p:nvGraphicFramePr>
        <p:xfrm>
          <a:off x="3397250" y="2117725"/>
          <a:ext cx="1022350" cy="1158875"/>
        </p:xfrm>
        <a:graphic>
          <a:graphicData uri="http://schemas.openxmlformats.org/presentationml/2006/ole">
            <mc:AlternateContent xmlns:mc="http://schemas.openxmlformats.org/markup-compatibility/2006">
              <mc:Choice xmlns:v="urn:schemas-microsoft-com:vml" Requires="v">
                <p:oleObj spid="_x0000_s304598" name="Equation" r:id="rId20" imgW="355600" imgH="406400" progId="Equation.DSMT4">
                  <p:embed/>
                </p:oleObj>
              </mc:Choice>
              <mc:Fallback>
                <p:oleObj name="Equation" r:id="rId20" imgW="355600" imgH="406400" progId="Equation.DSMT4">
                  <p:embed/>
                  <p:pic>
                    <p:nvPicPr>
                      <p:cNvPr id="37275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7250" y="2117725"/>
                        <a:ext cx="1022350" cy="1158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382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8">
                                            <p:txEl>
                                              <p:pRg st="0" end="0"/>
                                            </p:txEl>
                                          </p:spTgt>
                                        </p:tgtEl>
                                        <p:attrNameLst>
                                          <p:attrName>style.visibility</p:attrName>
                                        </p:attrNameLst>
                                      </p:cBhvr>
                                      <p:to>
                                        <p:strVal val="visible"/>
                                      </p:to>
                                    </p:set>
                                    <p:animEffect transition="in" filter="wipe(left)">
                                      <p:cBhvr>
                                        <p:cTn id="7" dur="500"/>
                                        <p:tgtEl>
                                          <p:spTgt spid="372738">
                                            <p:txEl>
                                              <p:pRg st="0" end="0"/>
                                            </p:txEl>
                                          </p:spTgt>
                                        </p:tgtEl>
                                      </p:cBhvr>
                                    </p:animEffect>
                                  </p:childTnLst>
                                </p:cTn>
                              </p:par>
                            </p:childTnLst>
                          </p:cTn>
                        </p:par>
                        <p:par>
                          <p:cTn id="8" fill="hold">
                            <p:stCondLst>
                              <p:cond delay="190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372745"/>
                                        </p:tgtEl>
                                        <p:attrNameLst>
                                          <p:attrName>style.visibility</p:attrName>
                                        </p:attrNameLst>
                                      </p:cBhvr>
                                      <p:to>
                                        <p:strVal val="visible"/>
                                      </p:to>
                                    </p:set>
                                    <p:animEffect transition="in" filter="wipe(left)">
                                      <p:cBhvr>
                                        <p:cTn id="11" dur="500"/>
                                        <p:tgtEl>
                                          <p:spTgt spid="3727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72744"/>
                                        </p:tgtEl>
                                        <p:attrNameLst>
                                          <p:attrName>style.visibility</p:attrName>
                                        </p:attrNameLst>
                                      </p:cBhvr>
                                      <p:to>
                                        <p:strVal val="visible"/>
                                      </p:to>
                                    </p:set>
                                    <p:animEffect transition="in" filter="wipe(left)">
                                      <p:cBhvr>
                                        <p:cTn id="16" dur="500"/>
                                        <p:tgtEl>
                                          <p:spTgt spid="3727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72747"/>
                                        </p:tgtEl>
                                        <p:attrNameLst>
                                          <p:attrName>style.visibility</p:attrName>
                                        </p:attrNameLst>
                                      </p:cBhvr>
                                      <p:to>
                                        <p:strVal val="visible"/>
                                      </p:to>
                                    </p:set>
                                    <p:animEffect transition="in" filter="wipe(left)">
                                      <p:cBhvr>
                                        <p:cTn id="21" dur="500"/>
                                        <p:tgtEl>
                                          <p:spTgt spid="3727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2748"/>
                                        </p:tgtEl>
                                        <p:attrNameLst>
                                          <p:attrName>style.visibility</p:attrName>
                                        </p:attrNameLst>
                                      </p:cBhvr>
                                      <p:to>
                                        <p:strVal val="visible"/>
                                      </p:to>
                                    </p:set>
                                    <p:animEffect transition="in" filter="wipe(left)">
                                      <p:cBhvr>
                                        <p:cTn id="26" dur="500"/>
                                        <p:tgtEl>
                                          <p:spTgt spid="3727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2750"/>
                                        </p:tgtEl>
                                        <p:attrNameLst>
                                          <p:attrName>style.visibility</p:attrName>
                                        </p:attrNameLst>
                                      </p:cBhvr>
                                      <p:to>
                                        <p:strVal val="visible"/>
                                      </p:to>
                                    </p:set>
                                    <p:animEffect transition="in" filter="wipe(left)">
                                      <p:cBhvr>
                                        <p:cTn id="31" dur="500"/>
                                        <p:tgtEl>
                                          <p:spTgt spid="3727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372749"/>
                                        </p:tgtEl>
                                        <p:attrNameLst>
                                          <p:attrName>style.visibility</p:attrName>
                                        </p:attrNameLst>
                                      </p:cBhvr>
                                      <p:to>
                                        <p:strVal val="visible"/>
                                      </p:to>
                                    </p:set>
                                    <p:animEffect transition="in" filter="wipe(left)">
                                      <p:cBhvr>
                                        <p:cTn id="36" dur="500"/>
                                        <p:tgtEl>
                                          <p:spTgt spid="3727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2738">
                                            <p:txEl>
                                              <p:pRg st="3" end="3"/>
                                            </p:txEl>
                                          </p:spTgt>
                                        </p:tgtEl>
                                        <p:attrNameLst>
                                          <p:attrName>style.visibility</p:attrName>
                                        </p:attrNameLst>
                                      </p:cBhvr>
                                      <p:to>
                                        <p:strVal val="visible"/>
                                      </p:to>
                                    </p:set>
                                    <p:animEffect transition="in" filter="wipe(left)">
                                      <p:cBhvr>
                                        <p:cTn id="41" dur="500"/>
                                        <p:tgtEl>
                                          <p:spTgt spid="372738">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2746"/>
                                        </p:tgtEl>
                                        <p:attrNameLst>
                                          <p:attrName>style.visibility</p:attrName>
                                        </p:attrNameLst>
                                      </p:cBhvr>
                                      <p:to>
                                        <p:strVal val="visible"/>
                                      </p:to>
                                    </p:set>
                                    <p:animEffect transition="in" filter="wipe(left)">
                                      <p:cBhvr>
                                        <p:cTn id="46" dur="500"/>
                                        <p:tgtEl>
                                          <p:spTgt spid="3727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72738">
                                            <p:txEl>
                                              <p:pRg st="6" end="6"/>
                                            </p:txEl>
                                          </p:spTgt>
                                        </p:tgtEl>
                                        <p:attrNameLst>
                                          <p:attrName>style.visibility</p:attrName>
                                        </p:attrNameLst>
                                      </p:cBhvr>
                                      <p:to>
                                        <p:strVal val="visible"/>
                                      </p:to>
                                    </p:set>
                                    <p:animEffect transition="in" filter="wipe(left)">
                                      <p:cBhvr>
                                        <p:cTn id="51" dur="500"/>
                                        <p:tgtEl>
                                          <p:spTgt spid="37273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372739"/>
                                        </p:tgtEl>
                                        <p:attrNameLst>
                                          <p:attrName>style.visibility</p:attrName>
                                        </p:attrNameLst>
                                      </p:cBhvr>
                                      <p:to>
                                        <p:strVal val="visible"/>
                                      </p:to>
                                    </p:set>
                                    <p:anim calcmode="lin" valueType="num">
                                      <p:cBhvr>
                                        <p:cTn id="56" dur="500" fill="hold"/>
                                        <p:tgtEl>
                                          <p:spTgt spid="372739"/>
                                        </p:tgtEl>
                                        <p:attrNameLst>
                                          <p:attrName>ppt_w</p:attrName>
                                        </p:attrNameLst>
                                      </p:cBhvr>
                                      <p:tavLst>
                                        <p:tav tm="0">
                                          <p:val>
                                            <p:fltVal val="0"/>
                                          </p:val>
                                        </p:tav>
                                        <p:tav tm="100000">
                                          <p:val>
                                            <p:strVal val="#ppt_w"/>
                                          </p:val>
                                        </p:tav>
                                      </p:tavLst>
                                    </p:anim>
                                    <p:anim calcmode="lin" valueType="num">
                                      <p:cBhvr>
                                        <p:cTn id="57" dur="500" fill="hold"/>
                                        <p:tgtEl>
                                          <p:spTgt spid="372739"/>
                                        </p:tgtEl>
                                        <p:attrNameLst>
                                          <p:attrName>ppt_h</p:attrName>
                                        </p:attrNameLst>
                                      </p:cBhvr>
                                      <p:tavLst>
                                        <p:tav tm="0">
                                          <p:val>
                                            <p:fltVal val="0"/>
                                          </p:val>
                                        </p:tav>
                                        <p:tav tm="100000">
                                          <p:val>
                                            <p:strVal val="#ppt_h"/>
                                          </p:val>
                                        </p:tav>
                                      </p:tavLst>
                                    </p:anim>
                                    <p:animEffect transition="in" filter="fade">
                                      <p:cBhvr>
                                        <p:cTn id="58" dur="500"/>
                                        <p:tgtEl>
                                          <p:spTgt spid="3727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72738">
                                            <p:txEl>
                                              <p:pRg st="7" end="7"/>
                                            </p:txEl>
                                          </p:spTgt>
                                        </p:tgtEl>
                                        <p:attrNameLst>
                                          <p:attrName>style.visibility</p:attrName>
                                        </p:attrNameLst>
                                      </p:cBhvr>
                                      <p:to>
                                        <p:strVal val="visible"/>
                                      </p:to>
                                    </p:set>
                                    <p:animEffect transition="in" filter="wipe(left)">
                                      <p:cBhvr>
                                        <p:cTn id="63" dur="500"/>
                                        <p:tgtEl>
                                          <p:spTgt spid="3727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Thursday, June 27,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E67FD1D1-B6D7-A34F-B5BC-DAEB3E8C4A23}" type="slidenum">
              <a:rPr lang="en-US"/>
              <a:pPr/>
              <a:t>9</a:t>
            </a:fld>
            <a:endParaRPr lang="en-US"/>
          </a:p>
        </p:txBody>
      </p:sp>
      <p:sp>
        <p:nvSpPr>
          <p:cNvPr id="373762" name="Rectangle 2"/>
          <p:cNvSpPr>
            <a:spLocks noChangeArrowheads="1"/>
          </p:cNvSpPr>
          <p:nvPr/>
        </p:nvSpPr>
        <p:spPr bwMode="auto">
          <a:xfrm>
            <a:off x="228600" y="2590800"/>
            <a:ext cx="8610600" cy="36576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The magnetic field exerts a force on both vertical sections of wire.</a:t>
            </a:r>
          </a:p>
          <a:p>
            <a:pPr marL="742950" lvl="1" indent="-285750">
              <a:spcBef>
                <a:spcPct val="20000"/>
              </a:spcBef>
              <a:buFontTx/>
              <a:buChar char="–"/>
            </a:pPr>
            <a:r>
              <a:rPr lang="en-US" dirty="0">
                <a:solidFill>
                  <a:srgbClr val="660066"/>
                </a:solidFill>
                <a:latin typeface="Arial Narrow" charset="0"/>
                <a:ea typeface="ＭＳ Ｐゴシック" charset="-128"/>
              </a:rPr>
              <a:t>Where is this principle used in?</a:t>
            </a:r>
          </a:p>
          <a:p>
            <a:pPr marL="1143000" lvl="2" indent="-228600">
              <a:spcBef>
                <a:spcPct val="20000"/>
              </a:spcBef>
              <a:buFontTx/>
              <a:buChar char="•"/>
            </a:pPr>
            <a:r>
              <a:rPr lang="en-US" sz="2000" dirty="0">
                <a:solidFill>
                  <a:srgbClr val="003300"/>
                </a:solidFill>
                <a:latin typeface="Arial Narrow" charset="0"/>
                <a:ea typeface="ＭＳ Ｐゴシック" charset="-128"/>
              </a:rPr>
              <a:t>Ammeters, motors, volt-meters, speedometers, etc</a:t>
            </a:r>
          </a:p>
          <a:p>
            <a:pPr marL="342900" indent="-342900">
              <a:spcBef>
                <a:spcPct val="20000"/>
              </a:spcBef>
              <a:buFontTx/>
              <a:buChar char="•"/>
            </a:pPr>
            <a:r>
              <a:rPr lang="en-US" sz="2800" dirty="0">
                <a:solidFill>
                  <a:schemeClr val="accent2"/>
                </a:solidFill>
                <a:latin typeface="Arial Narrow" charset="0"/>
              </a:rPr>
              <a:t>The two forces on the different sections of the wire exerts net torque in the same direction about the rotational axis along the symmetry axis of the wire.</a:t>
            </a:r>
          </a:p>
          <a:p>
            <a:pPr marL="342900" indent="-342900">
              <a:spcBef>
                <a:spcPct val="20000"/>
              </a:spcBef>
              <a:buFontTx/>
              <a:buChar char="•"/>
            </a:pPr>
            <a:r>
              <a:rPr lang="en-US" sz="2800" dirty="0">
                <a:solidFill>
                  <a:schemeClr val="accent2"/>
                </a:solidFill>
                <a:latin typeface="Arial Narrow" charset="0"/>
              </a:rPr>
              <a:t>What happens when the wire turns 90 degrees?</a:t>
            </a:r>
          </a:p>
          <a:p>
            <a:pPr marL="742950" lvl="1" indent="-285750">
              <a:spcBef>
                <a:spcPct val="20000"/>
              </a:spcBef>
              <a:buFontTx/>
              <a:buChar char="–"/>
            </a:pPr>
            <a:r>
              <a:rPr lang="en-US" dirty="0">
                <a:solidFill>
                  <a:srgbClr val="660066"/>
                </a:solidFill>
                <a:latin typeface="Arial Narrow" charset="0"/>
                <a:ea typeface="ＭＳ Ｐゴシック" charset="-128"/>
              </a:rPr>
              <a:t>It will not turn unless the direction of the current changes</a:t>
            </a:r>
          </a:p>
        </p:txBody>
      </p:sp>
      <p:pic>
        <p:nvPicPr>
          <p:cNvPr id="373763" name="Picture 3" descr="FG27_021A"/>
          <p:cNvPicPr>
            <a:picLocks noChangeAspect="1" noChangeArrowheads="1"/>
          </p:cNvPicPr>
          <p:nvPr/>
        </p:nvPicPr>
        <p:blipFill>
          <a:blip r:embed="rId3"/>
          <a:srcRect/>
          <a:stretch>
            <a:fillRect/>
          </a:stretch>
        </p:blipFill>
        <p:spPr bwMode="auto">
          <a:xfrm>
            <a:off x="5791200" y="381000"/>
            <a:ext cx="4038600" cy="2286000"/>
          </a:xfrm>
          <a:prstGeom prst="rect">
            <a:avLst/>
          </a:prstGeom>
          <a:noFill/>
        </p:spPr>
      </p:pic>
      <p:sp>
        <p:nvSpPr>
          <p:cNvPr id="373764" name="Rectangle 4"/>
          <p:cNvSpPr>
            <a:spLocks noGrp="1" noChangeArrowheads="1"/>
          </p:cNvSpPr>
          <p:nvPr>
            <p:ph type="title"/>
          </p:nvPr>
        </p:nvSpPr>
        <p:spPr>
          <a:xfrm>
            <a:off x="381000" y="76200"/>
            <a:ext cx="8534400" cy="609600"/>
          </a:xfrm>
        </p:spPr>
        <p:txBody>
          <a:bodyPr/>
          <a:lstStyle/>
          <a:p>
            <a:r>
              <a:rPr lang="en-US"/>
              <a:t> Torque on a Current Loop</a:t>
            </a:r>
          </a:p>
        </p:txBody>
      </p:sp>
      <p:graphicFrame>
        <p:nvGraphicFramePr>
          <p:cNvPr id="37376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5291" name="Equation" r:id="rId4" imgW="914400" imgH="190080" progId="Equation.DSMT4">
                  <p:embed/>
                </p:oleObj>
              </mc:Choice>
              <mc:Fallback>
                <p:oleObj name="Equation" r:id="rId4" imgW="914400" imgH="190080" progId="Equation.DSMT4">
                  <p:embed/>
                  <p:pic>
                    <p:nvPicPr>
                      <p:cNvPr id="3737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5292" name="Equation" r:id="rId6" imgW="914400" imgH="190080" progId="Equation.DSMT4">
                  <p:embed/>
                </p:oleObj>
              </mc:Choice>
              <mc:Fallback>
                <p:oleObj name="Equation" r:id="rId6" imgW="914400" imgH="190080" progId="Equation.DSMT4">
                  <p:embed/>
                  <p:pic>
                    <p:nvPicPr>
                      <p:cNvPr id="3737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5293" name="Equation" r:id="rId7" imgW="914400" imgH="190080" progId="Equation.DSMT4">
                  <p:embed/>
                </p:oleObj>
              </mc:Choice>
              <mc:Fallback>
                <p:oleObj name="Equation" r:id="rId7" imgW="914400" imgH="190080" progId="Equation.DSMT4">
                  <p:embed/>
                  <p:pic>
                    <p:nvPicPr>
                      <p:cNvPr id="3737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3768" name="Rectangle 8"/>
          <p:cNvSpPr>
            <a:spLocks noGrp="1" noChangeArrowheads="1"/>
          </p:cNvSpPr>
          <p:nvPr>
            <p:ph type="body" idx="1"/>
          </p:nvPr>
        </p:nvSpPr>
        <p:spPr>
          <a:xfrm>
            <a:off x="228600" y="762000"/>
            <a:ext cx="6400800" cy="1828800"/>
          </a:xfrm>
        </p:spPr>
        <p:txBody>
          <a:bodyPr/>
          <a:lstStyle/>
          <a:p>
            <a:r>
              <a:rPr lang="en-US" sz="2800" dirty="0"/>
              <a:t>What do you think will happen to a closed rectangular loop of wire with an electric current as shown in the figure?</a:t>
            </a:r>
          </a:p>
          <a:p>
            <a:pPr lvl="1"/>
            <a:r>
              <a:rPr lang="en-US" sz="2400" dirty="0"/>
              <a:t>It will rotate!  Why?</a:t>
            </a:r>
          </a:p>
        </p:txBody>
      </p:sp>
    </p:spTree>
    <p:extLst>
      <p:ext uri="{BB962C8B-B14F-4D97-AF65-F5344CB8AC3E}">
        <p14:creationId xmlns:p14="http://schemas.microsoft.com/office/powerpoint/2010/main" val="22933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8">
                                            <p:txEl>
                                              <p:pRg st="0" end="0"/>
                                            </p:txEl>
                                          </p:spTgt>
                                        </p:tgtEl>
                                        <p:attrNameLst>
                                          <p:attrName>style.visibility</p:attrName>
                                        </p:attrNameLst>
                                      </p:cBhvr>
                                      <p:to>
                                        <p:strVal val="visible"/>
                                      </p:to>
                                    </p:set>
                                    <p:animEffect transition="in" filter="wipe(left)">
                                      <p:cBhvr>
                                        <p:cTn id="7" dur="500"/>
                                        <p:tgtEl>
                                          <p:spTgt spid="3737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73763"/>
                                        </p:tgtEl>
                                        <p:attrNameLst>
                                          <p:attrName>style.visibility</p:attrName>
                                        </p:attrNameLst>
                                      </p:cBhvr>
                                      <p:to>
                                        <p:strVal val="visible"/>
                                      </p:to>
                                    </p:set>
                                    <p:anim calcmode="lin" valueType="num">
                                      <p:cBhvr>
                                        <p:cTn id="12" dur="500" fill="hold"/>
                                        <p:tgtEl>
                                          <p:spTgt spid="373763"/>
                                        </p:tgtEl>
                                        <p:attrNameLst>
                                          <p:attrName>ppt_w</p:attrName>
                                        </p:attrNameLst>
                                      </p:cBhvr>
                                      <p:tavLst>
                                        <p:tav tm="0">
                                          <p:val>
                                            <p:fltVal val="0"/>
                                          </p:val>
                                        </p:tav>
                                        <p:tav tm="100000">
                                          <p:val>
                                            <p:strVal val="#ppt_w"/>
                                          </p:val>
                                        </p:tav>
                                      </p:tavLst>
                                    </p:anim>
                                    <p:anim calcmode="lin" valueType="num">
                                      <p:cBhvr>
                                        <p:cTn id="13" dur="500" fill="hold"/>
                                        <p:tgtEl>
                                          <p:spTgt spid="373763"/>
                                        </p:tgtEl>
                                        <p:attrNameLst>
                                          <p:attrName>ppt_h</p:attrName>
                                        </p:attrNameLst>
                                      </p:cBhvr>
                                      <p:tavLst>
                                        <p:tav tm="0">
                                          <p:val>
                                            <p:fltVal val="0"/>
                                          </p:val>
                                        </p:tav>
                                        <p:tav tm="100000">
                                          <p:val>
                                            <p:strVal val="#ppt_h"/>
                                          </p:val>
                                        </p:tav>
                                      </p:tavLst>
                                    </p:anim>
                                    <p:animEffect transition="in" filter="fade">
                                      <p:cBhvr>
                                        <p:cTn id="14" dur="500"/>
                                        <p:tgtEl>
                                          <p:spTgt spid="3737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3768">
                                            <p:txEl>
                                              <p:pRg st="1" end="1"/>
                                            </p:txEl>
                                          </p:spTgt>
                                        </p:tgtEl>
                                        <p:attrNameLst>
                                          <p:attrName>style.visibility</p:attrName>
                                        </p:attrNameLst>
                                      </p:cBhvr>
                                      <p:to>
                                        <p:strVal val="visible"/>
                                      </p:to>
                                    </p:set>
                                    <p:animEffect transition="in" filter="wipe(left)">
                                      <p:cBhvr>
                                        <p:cTn id="19" dur="500"/>
                                        <p:tgtEl>
                                          <p:spTgt spid="37376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3762">
                                            <p:txEl>
                                              <p:pRg st="0" end="0"/>
                                            </p:txEl>
                                          </p:spTgt>
                                        </p:tgtEl>
                                        <p:attrNameLst>
                                          <p:attrName>style.visibility</p:attrName>
                                        </p:attrNameLst>
                                      </p:cBhvr>
                                      <p:to>
                                        <p:strVal val="visible"/>
                                      </p:to>
                                    </p:set>
                                    <p:animEffect transition="in" filter="wipe(left)">
                                      <p:cBhvr>
                                        <p:cTn id="24" dur="500"/>
                                        <p:tgtEl>
                                          <p:spTgt spid="37376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3762">
                                            <p:txEl>
                                              <p:pRg st="1" end="1"/>
                                            </p:txEl>
                                          </p:spTgt>
                                        </p:tgtEl>
                                        <p:attrNameLst>
                                          <p:attrName>style.visibility</p:attrName>
                                        </p:attrNameLst>
                                      </p:cBhvr>
                                      <p:to>
                                        <p:strVal val="visible"/>
                                      </p:to>
                                    </p:set>
                                    <p:animEffect transition="in" filter="wipe(left)">
                                      <p:cBhvr>
                                        <p:cTn id="29" dur="500"/>
                                        <p:tgtEl>
                                          <p:spTgt spid="37376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3762">
                                            <p:txEl>
                                              <p:pRg st="2" end="2"/>
                                            </p:txEl>
                                          </p:spTgt>
                                        </p:tgtEl>
                                        <p:attrNameLst>
                                          <p:attrName>style.visibility</p:attrName>
                                        </p:attrNameLst>
                                      </p:cBhvr>
                                      <p:to>
                                        <p:strVal val="visible"/>
                                      </p:to>
                                    </p:set>
                                    <p:animEffect transition="in" filter="wipe(left)">
                                      <p:cBhvr>
                                        <p:cTn id="34" dur="500"/>
                                        <p:tgtEl>
                                          <p:spTgt spid="37376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3762">
                                            <p:txEl>
                                              <p:pRg st="3" end="3"/>
                                            </p:txEl>
                                          </p:spTgt>
                                        </p:tgtEl>
                                        <p:attrNameLst>
                                          <p:attrName>style.visibility</p:attrName>
                                        </p:attrNameLst>
                                      </p:cBhvr>
                                      <p:to>
                                        <p:strVal val="visible"/>
                                      </p:to>
                                    </p:set>
                                    <p:animEffect transition="in" filter="wipe(left)">
                                      <p:cBhvr>
                                        <p:cTn id="39" dur="500"/>
                                        <p:tgtEl>
                                          <p:spTgt spid="37376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3762">
                                            <p:txEl>
                                              <p:pRg st="4" end="4"/>
                                            </p:txEl>
                                          </p:spTgt>
                                        </p:tgtEl>
                                        <p:attrNameLst>
                                          <p:attrName>style.visibility</p:attrName>
                                        </p:attrNameLst>
                                      </p:cBhvr>
                                      <p:to>
                                        <p:strVal val="visible"/>
                                      </p:to>
                                    </p:set>
                                    <p:animEffect transition="in" filter="wipe(left)">
                                      <p:cBhvr>
                                        <p:cTn id="44" dur="500"/>
                                        <p:tgtEl>
                                          <p:spTgt spid="37376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73762">
                                            <p:txEl>
                                              <p:pRg st="5" end="5"/>
                                            </p:txEl>
                                          </p:spTgt>
                                        </p:tgtEl>
                                        <p:attrNameLst>
                                          <p:attrName>style.visibility</p:attrName>
                                        </p:attrNameLst>
                                      </p:cBhvr>
                                      <p:to>
                                        <p:strVal val="visible"/>
                                      </p:to>
                                    </p:set>
                                    <p:animEffect transition="in" filter="wipe(left)">
                                      <p:cBhvr>
                                        <p:cTn id="49" dur="500"/>
                                        <p:tgtEl>
                                          <p:spTgt spid="3737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build="p"/>
      <p:bldP spid="37376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29360</TotalTime>
  <Words>3298</Words>
  <Application>Microsoft Macintosh PowerPoint</Application>
  <PresentationFormat>On-screen Show (4:3)</PresentationFormat>
  <Paragraphs>318</Paragraphs>
  <Slides>27</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Apple Chancery</vt:lpstr>
      <vt:lpstr>Arial Narrow</vt:lpstr>
      <vt:lpstr>Monotype Corsiva</vt:lpstr>
      <vt:lpstr>Symbol</vt:lpstr>
      <vt:lpstr>Times New Roman</vt:lpstr>
      <vt:lpstr>phys1443-spring02</vt:lpstr>
      <vt:lpstr>Equation</vt:lpstr>
      <vt:lpstr>PHYS 1444 – Section 001 Lecture #15</vt:lpstr>
      <vt:lpstr>Announcements</vt:lpstr>
      <vt:lpstr> Magnetic Forces on a Moving Charge</vt:lpstr>
      <vt:lpstr> Magnetic Forces on a Moving Charge</vt:lpstr>
      <vt:lpstr>Example 27 – 5 </vt:lpstr>
      <vt:lpstr>Charged Particle’s Path in Magnetic Field</vt:lpstr>
      <vt:lpstr>Example 27 – 7 </vt:lpstr>
      <vt:lpstr> Cyclotron Frequency</vt:lpstr>
      <vt:lpstr> Torque on a Current Loop</vt:lpstr>
      <vt:lpstr> Torque on a Current Loop</vt:lpstr>
      <vt:lpstr> Magnetic Dipole Moment</vt:lpstr>
      <vt:lpstr> Magnetic Dipole Potential Energy</vt:lpstr>
      <vt:lpstr>Example 27 – 12 </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743</cp:revision>
  <cp:lastPrinted>2019-06-16T21:51:58Z</cp:lastPrinted>
  <dcterms:created xsi:type="dcterms:W3CDTF">2012-01-19T04:21:20Z</dcterms:created>
  <dcterms:modified xsi:type="dcterms:W3CDTF">2019-06-27T17:55:48Z</dcterms:modified>
</cp:coreProperties>
</file>