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36" r:id="rId2"/>
    <p:sldId id="590" r:id="rId3"/>
    <p:sldId id="759" r:id="rId4"/>
    <p:sldId id="760" r:id="rId5"/>
    <p:sldId id="761" r:id="rId6"/>
    <p:sldId id="765" r:id="rId7"/>
    <p:sldId id="766" r:id="rId8"/>
    <p:sldId id="767" r:id="rId9"/>
    <p:sldId id="768" r:id="rId10"/>
    <p:sldId id="769" r:id="rId11"/>
    <p:sldId id="770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/>
    <p:restoredTop sz="96327"/>
  </p:normalViewPr>
  <p:slideViewPr>
    <p:cSldViewPr>
      <p:cViewPr varScale="1">
        <p:scale>
          <a:sx n="141" d="100"/>
          <a:sy n="141" d="100"/>
        </p:scale>
        <p:origin x="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2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30.jpeg"/><Relationship Id="rId4" Type="http://schemas.openxmlformats.org/officeDocument/2006/relationships/image" Target="../media/image2.wmf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2.wmf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41.jpeg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28.jpeg"/><Relationship Id="rId5" Type="http://schemas.openxmlformats.org/officeDocument/2006/relationships/image" Target="../media/image2.wmf"/><Relationship Id="rId15" Type="http://schemas.openxmlformats.org/officeDocument/2006/relationships/image" Target="../media/image39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52.jpeg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91.bin"/><Relationship Id="rId22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102.bin"/><Relationship Id="rId25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99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103.bin"/><Relationship Id="rId31" Type="http://schemas.openxmlformats.org/officeDocument/2006/relationships/image" Target="../media/image69.e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107.bin"/><Relationship Id="rId30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.wmf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4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2.wmf"/><Relationship Id="rId18" Type="http://schemas.openxmlformats.org/officeDocument/2006/relationships/image" Target="../media/image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2.wm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4653" y="1531203"/>
            <a:ext cx="2566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July 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743700" cy="39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>
                <a:latin typeface="Arial Narrow" charset="0"/>
              </a:rPr>
              <a:t>Chapter 28:Sources of Magnetic Field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Solenoid and Its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Lenz’s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74DCB-CCBB-E04D-8C78-797CD3D283AF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57861-8DEB-9D4A-B2D5-85045BB5EF89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10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8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8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8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 dirty="0"/>
              <a:t>What do you think will happen to B if the external field B</a:t>
            </a:r>
            <a:r>
              <a:rPr lang="en-US" sz="2400" baseline="-25000" dirty="0"/>
              <a:t>0</a:t>
            </a:r>
            <a:r>
              <a:rPr lang="en-US" sz="2400" dirty="0"/>
              <a:t> is reduced to 0 by decreasing the current in the coil?</a:t>
            </a:r>
          </a:p>
          <a:p>
            <a:pPr lvl="1"/>
            <a:r>
              <a:rPr lang="en-US" sz="2000" dirty="0"/>
              <a:t>Of course it goes to 0!!</a:t>
            </a:r>
          </a:p>
          <a:p>
            <a:pPr lvl="1"/>
            <a:r>
              <a:rPr lang="en-US" sz="2000" dirty="0"/>
              <a:t>Wrong! Wrong! Wrong!  They do not go to 0.  Why not?</a:t>
            </a:r>
          </a:p>
          <a:p>
            <a:pPr lvl="1"/>
            <a:r>
              <a:rPr lang="en-US" sz="2000" dirty="0"/>
              <a:t>The domains do not completely return to the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8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143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11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9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9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9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one 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9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87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56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hope,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96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 in one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73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9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0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2064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3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4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9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66596" y="9525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2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2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2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the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2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41995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61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62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43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44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45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46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47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48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49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50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51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6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July 1,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52670" y="111895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62000"/>
            <a:ext cx="8915400" cy="5141095"/>
          </a:xfrm>
        </p:spPr>
        <p:txBody>
          <a:bodyPr/>
          <a:lstStyle/>
          <a:p>
            <a:pPr eaLnBrk="1" hangingPunct="1"/>
            <a:r>
              <a:rPr lang="en-US" sz="2400" dirty="0"/>
              <a:t>Final Exam</a:t>
            </a:r>
          </a:p>
          <a:p>
            <a:pPr lvl="1" eaLnBrk="1" hangingPunct="1"/>
            <a:r>
              <a:rPr lang="en-US" sz="2000" dirty="0"/>
              <a:t>In the class for 120min this Wednesday, July 3</a:t>
            </a:r>
          </a:p>
          <a:p>
            <a:pPr lvl="1" eaLnBrk="1" hangingPunct="1"/>
            <a:r>
              <a:rPr lang="en-US" sz="2000" dirty="0"/>
              <a:t>Covers CH21.1 – What we finish tomorrow, Tuesday, July 2 + Maxwell’s equations</a:t>
            </a:r>
          </a:p>
          <a:p>
            <a:pPr lvl="1" eaLnBrk="1" hangingPunct="1"/>
            <a:r>
              <a:rPr lang="en-US" sz="2000" dirty="0"/>
              <a:t>BYOF: You may prepare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setups or solutions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Be sure to bring your planetarium extra credit and submit at the beginning of the exam this Wednesday, July 3</a:t>
            </a:r>
          </a:p>
          <a:p>
            <a:pPr lvl="1" eaLnBrk="1" hangingPunct="1"/>
            <a:r>
              <a:rPr lang="en-US" sz="2000" dirty="0"/>
              <a:t>Tape one side of the ticket stub on a sheet of paper with your name on</a:t>
            </a:r>
          </a:p>
          <a:p>
            <a:pPr eaLnBrk="1" hangingPunct="1"/>
            <a:r>
              <a:rPr lang="en-US" sz="2400" dirty="0"/>
              <a:t>Remember the triple extra credit for seminar at 4pm tomorrow in SH103</a:t>
            </a:r>
          </a:p>
          <a:p>
            <a:pPr eaLnBrk="1" hangingPunct="1"/>
            <a:r>
              <a:rPr lang="en-US" sz="2400" dirty="0"/>
              <a:t>Course evaluation: Let’s do this during the break</a:t>
            </a:r>
          </a:p>
          <a:p>
            <a:pPr eaLnBrk="1" hangingPunct="1"/>
            <a:r>
              <a:rPr lang="en-US" sz="2400" dirty="0"/>
              <a:t>Reading Assignments: </a:t>
            </a:r>
            <a:r>
              <a:rPr lang="en-US" sz="2000" dirty="0"/>
              <a:t>CH29.5 and 29.8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3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4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5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6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7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8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9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0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1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2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3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4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5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8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8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8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Toward the center of the solenoid, the fields add up to give a field that can be fairly large and uniform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8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92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4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9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9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9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B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9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0" name="Object 10"/>
          <p:cNvGraphicFramePr>
            <a:graphicFrameLocks noChangeAspect="1"/>
          </p:cNvGraphicFramePr>
          <p:nvPr/>
        </p:nvGraphicFramePr>
        <p:xfrm>
          <a:off x="26939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3" name="Equation" r:id="rId9" imgW="622080" imgH="330120" progId="Equation.DSMT4">
                  <p:embed/>
                </p:oleObj>
              </mc:Choice>
              <mc:Fallback>
                <p:oleObj name="Equation" r:id="rId9" imgW="622080" imgH="330120" progId="Equation.DSMT4">
                  <p:embed/>
                  <p:pic>
                    <p:nvPicPr>
                      <p:cNvPr id="399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9131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4" name="Equation" r:id="rId11" imgW="622080" imgH="330120" progId="Equation.DSMT4">
                  <p:embed/>
                </p:oleObj>
              </mc:Choice>
              <mc:Fallback>
                <p:oleObj name="Equation" r:id="rId11" imgW="622080" imgH="330120" progId="Equation.DSMT4">
                  <p:embed/>
                  <p:pic>
                    <p:nvPicPr>
                      <p:cNvPr id="399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5181600" y="4054475"/>
          <a:ext cx="10620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5" name="Equation" r:id="rId13" imgW="520560" imgH="330120" progId="Equation.DSMT4">
                  <p:embed/>
                </p:oleObj>
              </mc:Choice>
              <mc:Fallback>
                <p:oleObj name="Equation" r:id="rId13" imgW="520560" imgH="330120" progId="Equation.DSMT4">
                  <p:embed/>
                  <p:pic>
                    <p:nvPicPr>
                      <p:cNvPr id="3993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54475"/>
                        <a:ext cx="10620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329363" y="4029075"/>
          <a:ext cx="12144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6" name="Equation" r:id="rId15" imgW="596900" imgH="342900" progId="Equation.DSMT4">
                  <p:embed/>
                </p:oleObj>
              </mc:Choice>
              <mc:Fallback>
                <p:oleObj name="Equation" r:id="rId15" imgW="596900" imgH="342900" progId="Equation.DSMT4">
                  <p:embed/>
                  <p:pic>
                    <p:nvPicPr>
                      <p:cNvPr id="3993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4029075"/>
                        <a:ext cx="12144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2726" y="4104448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5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0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0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0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>
                <a:latin typeface="Monotype Corsiva" charset="0"/>
              </a:rPr>
              <a:t>=N</a:t>
            </a:r>
            <a:r>
              <a:rPr lang="en-US" dirty="0"/>
              <a:t>/</a:t>
            </a:r>
            <a:r>
              <a:rPr lang="en-US" dirty="0" err="1">
                <a:latin typeface="Monotype Corsiva" charset="0"/>
              </a:rPr>
              <a:t>l</a:t>
            </a:r>
            <a:r>
              <a:rPr lang="en-US" dirty="0"/>
              <a:t>  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 depends on the number of loops per unit length,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but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0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5" name="Equation" r:id="rId8" imgW="291960" imgH="164880" progId="Equation.DSMT4">
                  <p:embed/>
                </p:oleObj>
              </mc:Choice>
              <mc:Fallback>
                <p:oleObj name="Equation" r:id="rId8" imgW="291960" imgH="164880" progId="Equation.DSMT4">
                  <p:embed/>
                  <p:pic>
                    <p:nvPicPr>
                      <p:cNvPr id="400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362200"/>
                        <a:ext cx="822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6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400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2057400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5411788" y="533400"/>
          <a:ext cx="1293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7" name="Equation" r:id="rId12" imgW="634680" imgH="330120" progId="Equation.DSMT4">
                  <p:embed/>
                </p:oleObj>
              </mc:Choice>
              <mc:Fallback>
                <p:oleObj name="Equation" r:id="rId12" imgW="634680" imgH="330120" progId="Equation.DSMT4">
                  <p:embed/>
                  <p:pic>
                    <p:nvPicPr>
                      <p:cNvPr id="400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533400"/>
                        <a:ext cx="12938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6623050" y="731838"/>
          <a:ext cx="3873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8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400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731838"/>
                        <a:ext cx="3873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9" name="Equation" r:id="rId16" imgW="355320" imgH="203040" progId="Equation.DSMT4">
                  <p:embed/>
                </p:oleObj>
              </mc:Choice>
              <mc:Fallback>
                <p:oleObj name="Equation" r:id="rId16" imgW="355320" imgH="203040" progId="Equation.DSMT4">
                  <p:embed/>
                  <p:pic>
                    <p:nvPicPr>
                      <p:cNvPr id="400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24100"/>
                        <a:ext cx="1000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1788" y="555972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6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consist 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7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5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5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5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5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3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405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4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405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0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6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6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6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 </a:t>
            </a:r>
            <a:r>
              <a:rPr lang="en-US" sz="2800" dirty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>
                <a:sym typeface="Wingdings" charset="2"/>
              </a:rPr>
              <a:t>0</a:t>
            </a:r>
            <a:r>
              <a:rPr lang="en-US" sz="2800" dirty="0">
                <a:sym typeface="Wingdings" charset="2"/>
              </a:rPr>
              <a:t> with another proportionality constant </a:t>
            </a:r>
            <a:r>
              <a:rPr lang="en-US" sz="2800" dirty="0" err="1">
                <a:latin typeface="Symbol" charset="2"/>
                <a:sym typeface="Wingdings" charset="2"/>
              </a:rPr>
              <a:t>μ</a:t>
            </a:r>
            <a:r>
              <a:rPr lang="en-US" sz="2800" dirty="0">
                <a:sym typeface="Wingdings" charset="2"/>
              </a:rPr>
              <a:t>, the magnetic permeability of the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a property of a magnetic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6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5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406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6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406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7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406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8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406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03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9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7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7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9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7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/>
              <a:t> can be 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9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7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241139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33565</TotalTime>
  <Words>2463</Words>
  <Application>Microsoft Macintosh PowerPoint</Application>
  <PresentationFormat>On-screen Show (4:3)</PresentationFormat>
  <Paragraphs>266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001 Lecture #16</vt:lpstr>
      <vt:lpstr>Announcements</vt:lpstr>
      <vt:lpstr>Solenoid and Its Magnetic Field</vt:lpstr>
      <vt:lpstr>Solenoid Magnetic Field</vt:lpstr>
      <vt:lpstr>Solenoid Magnetic Field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751</cp:revision>
  <cp:lastPrinted>2019-06-16T21:51:58Z</cp:lastPrinted>
  <dcterms:created xsi:type="dcterms:W3CDTF">2012-01-19T04:21:20Z</dcterms:created>
  <dcterms:modified xsi:type="dcterms:W3CDTF">2019-07-01T17:57:12Z</dcterms:modified>
</cp:coreProperties>
</file>