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91" r:id="rId2"/>
    <p:sldId id="676" r:id="rId3"/>
    <p:sldId id="335" r:id="rId4"/>
    <p:sldId id="780" r:id="rId5"/>
    <p:sldId id="781" r:id="rId6"/>
    <p:sldId id="514" r:id="rId7"/>
    <p:sldId id="394" r:id="rId8"/>
    <p:sldId id="435" r:id="rId9"/>
    <p:sldId id="436" r:id="rId10"/>
    <p:sldId id="437" r:id="rId11"/>
    <p:sldId id="743" r:id="rId12"/>
    <p:sldId id="782" r:id="rId13"/>
    <p:sldId id="632" r:id="rId14"/>
    <p:sldId id="439" r:id="rId15"/>
    <p:sldId id="440" r:id="rId16"/>
    <p:sldId id="441" r:id="rId17"/>
    <p:sldId id="442" r:id="rId18"/>
    <p:sldId id="443" r:id="rId19"/>
    <p:sldId id="444" r:id="rId20"/>
    <p:sldId id="745" r:id="rId21"/>
    <p:sldId id="592" r:id="rId22"/>
    <p:sldId id="336" r:id="rId23"/>
    <p:sldId id="768" r:id="rId24"/>
    <p:sldId id="322" r:id="rId25"/>
    <p:sldId id="759" r:id="rId26"/>
    <p:sldId id="769" r:id="rId27"/>
    <p:sldId id="328" r:id="rId28"/>
    <p:sldId id="772" r:id="rId29"/>
    <p:sldId id="773" r:id="rId30"/>
    <p:sldId id="775" r:id="rId31"/>
    <p:sldId id="774" r:id="rId32"/>
    <p:sldId id="619" r:id="rId33"/>
    <p:sldId id="776" r:id="rId34"/>
    <p:sldId id="777" r:id="rId35"/>
    <p:sldId id="778" r:id="rId36"/>
    <p:sldId id="331" r:id="rId37"/>
    <p:sldId id="418" r:id="rId38"/>
    <p:sldId id="419" r:id="rId39"/>
    <p:sldId id="420" r:id="rId40"/>
    <p:sldId id="421" r:id="rId41"/>
    <p:sldId id="423" r:id="rId42"/>
    <p:sldId id="425" r:id="rId43"/>
    <p:sldId id="426" r:id="rId44"/>
    <p:sldId id="480" r:id="rId45"/>
    <p:sldId id="428" r:id="rId46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70"/>
    <p:restoredTop sz="94660"/>
  </p:normalViewPr>
  <p:slideViewPr>
    <p:cSldViewPr>
      <p:cViewPr varScale="1">
        <p:scale>
          <a:sx n="131" d="100"/>
          <a:sy n="131" d="100"/>
        </p:scale>
        <p:origin x="10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25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3C5462-5493-B048-ACD9-15F947C3953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81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1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08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60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16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99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2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56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65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1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34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18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18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58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19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48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20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227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-hep.uta.edu/~yu/teaching/summer20-1444-001/summer20-1444-001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quest.cns.utexas.edu/student/courses/lis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dmanager.its.utexas.edu/eid_self_help/?createEID&amp;qwicap-page-id=EA027EFF7E2DA39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coronaboard.com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jaehoonyu@uta.edu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1441 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110604" y="1447800"/>
            <a:ext cx="26148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Monday, June 8, 2020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06413" y="5638800"/>
            <a:ext cx="8050730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11pm, this Thursday, June11!!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units</a:t>
            </a:r>
          </a:p>
        </p:txBody>
      </p:sp>
    </p:spTree>
    <p:extLst>
      <p:ext uri="{BB962C8B-B14F-4D97-AF65-F5344CB8AC3E}">
        <p14:creationId xmlns:p14="http://schemas.microsoft.com/office/powerpoint/2010/main" val="2604975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HEP and the Standard Model</a:t>
            </a:r>
          </a:p>
        </p:txBody>
      </p:sp>
    </p:spTree>
    <p:extLst>
      <p:ext uri="{BB962C8B-B14F-4D97-AF65-F5344CB8AC3E}">
        <p14:creationId xmlns:p14="http://schemas.microsoft.com/office/powerpoint/2010/main" val="2521541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C42D4F44-ACC6-F440-8E17-F6DED3EA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62E16C6-1BA5-AC41-A588-F7A9BBC9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05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568654" cy="1792043"/>
            <a:chOff x="5148964" y="457200"/>
            <a:chExt cx="2488178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1"/>
              <a:ext cx="1464942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~175m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2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3657601" cy="1168063"/>
            <a:chOff x="1600200" y="3200400"/>
            <a:chExt cx="2963918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363718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HEP and the Standard Model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005F36-EA37-D44F-A366-8CF96EE0A452}"/>
              </a:ext>
            </a:extLst>
          </p:cNvPr>
          <p:cNvSpPr/>
          <p:nvPr/>
        </p:nvSpPr>
        <p:spPr bwMode="auto">
          <a:xfrm>
            <a:off x="838200" y="4139863"/>
            <a:ext cx="5715000" cy="119413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850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particle discovered at the LHC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(</a:t>
            </a:r>
            <a:r>
              <a:rPr lang="en-US" sz="2800" b="1" dirty="0">
                <a:solidFill>
                  <a:srgbClr val="A50021"/>
                </a:solidFill>
                <a:latin typeface="Arial Narrow" charset="0"/>
              </a:rPr>
              <a:t>OMG!! The SM is broken!!!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) 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What are the mixing parameters, particle-anti particle asymmetry and the neutrino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are some issues in HEP?</a:t>
            </a:r>
          </a:p>
        </p:txBody>
      </p:sp>
      <p:pic>
        <p:nvPicPr>
          <p:cNvPr id="4" name="Picture 3" descr="Screen Shot 2015-07-24 at 7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251200"/>
            <a:ext cx="3238500" cy="36068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495800" y="4953000"/>
            <a:ext cx="3276600" cy="1147465"/>
            <a:chOff x="4495800" y="4953000"/>
            <a:chExt cx="3276600" cy="1147465"/>
          </a:xfrm>
        </p:grpSpPr>
        <p:sp>
          <p:nvSpPr>
            <p:cNvPr id="8" name="Oval 7"/>
            <p:cNvSpPr/>
            <p:nvPr/>
          </p:nvSpPr>
          <p:spPr bwMode="auto">
            <a:xfrm>
              <a:off x="6934200" y="4953000"/>
              <a:ext cx="838200" cy="91440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0" name="Straight Arrow Connector 9"/>
            <p:cNvCxnSpPr>
              <a:endCxn id="8" idx="2"/>
            </p:cNvCxnSpPr>
            <p:nvPr/>
          </p:nvCxnSpPr>
          <p:spPr bwMode="auto">
            <a:xfrm flipV="1">
              <a:off x="5105400" y="5410200"/>
              <a:ext cx="1828800" cy="457200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4495800" y="5638800"/>
              <a:ext cx="606256" cy="4616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A50021"/>
                  </a:solidFill>
                  <a:latin typeface="+mj-lt"/>
                </a:rPr>
                <a:t>Me!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5630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05800" cy="914400"/>
          </a:xfrm>
        </p:spPr>
        <p:txBody>
          <a:bodyPr/>
          <a:lstStyle/>
          <a:p>
            <a:r>
              <a:rPr lang="en-US" dirty="0"/>
              <a:t>How does a nuclear power plant work?</a:t>
            </a:r>
          </a:p>
        </p:txBody>
      </p:sp>
      <p:pic>
        <p:nvPicPr>
          <p:cNvPr id="7" name="Picture 6" descr="student-pw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820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4648200"/>
            <a:ext cx="147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Duke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442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My 1000 year dream: Skip the whole thing!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9400" y="5943600"/>
            <a:ext cx="4533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Make electricity directly from nuclear force!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600200"/>
            <a:ext cx="15240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1600200"/>
            <a:ext cx="12192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0400" y="1600200"/>
            <a:ext cx="3657600" cy="2286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41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94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511765" cy="5498260"/>
          </a:xfrm>
          <a:prstGeom prst="rect">
            <a:avLst/>
          </a:prstGeom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makes up the universe?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418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+mn-lt"/>
              </a:rPr>
              <a:t>~95</a:t>
            </a:r>
            <a:r>
              <a:rPr lang="en-US" sz="4800" b="1" dirty="0">
                <a:solidFill>
                  <a:srgbClr val="FFFFFF"/>
                </a:solidFill>
                <a:latin typeface="+mn-lt"/>
              </a:rPr>
              <a:t>%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unknown!!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93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  <a:cs typeface="ＭＳ Ｐゴシック" charset="-128"/>
              </a:rPr>
              <a:t>What makes up the remaining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there any other particles we don’t know of?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Big deal for the new LHC Run and in the new experiment in the US!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94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80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anti-particle 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22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69E5A06-31D5-AF47-8D83-B0D4AB7E3FC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2</a:t>
            </a:fld>
            <a:endParaRPr lang="en-US" sz="1400" dirty="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6398"/>
            <a:ext cx="7772400" cy="589402"/>
          </a:xfrm>
        </p:spPr>
        <p:txBody>
          <a:bodyPr/>
          <a:lstStyle/>
          <a:p>
            <a:r>
              <a:rPr lang="en-US" b="1" dirty="0">
                <a:latin typeface="Arial Narrow" charset="0"/>
                <a:ea typeface="ＭＳ Ｐゴシック" charset="0"/>
                <a:cs typeface="ＭＳ Ｐゴシック" charset="0"/>
              </a:rPr>
              <a:t>Basic Rules of the Online Classes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450" y="685800"/>
            <a:ext cx="8972550" cy="5506598"/>
          </a:xfrm>
        </p:spPr>
        <p:txBody>
          <a:bodyPr/>
          <a:lstStyle/>
          <a:p>
            <a:pPr eaLnBrk="1" hangingPunct="1"/>
            <a:r>
              <a:rPr lang="en-US" sz="2800" dirty="0"/>
              <a:t>I will take attendance as if we are in the class room!</a:t>
            </a:r>
          </a:p>
          <a:p>
            <a:pPr lvl="1" eaLnBrk="1" hangingPunct="1"/>
            <a:r>
              <a:rPr lang="en-US" sz="2400" dirty="0"/>
              <a:t>Mute your mic when joining the class, ready to unmute</a:t>
            </a:r>
          </a:p>
          <a:p>
            <a:pPr lvl="1" eaLnBrk="1" hangingPunct="1"/>
            <a:r>
              <a:rPr lang="en-US" sz="2400" b="1" u="sng" dirty="0">
                <a:solidFill>
                  <a:srgbClr val="C00000"/>
                </a:solidFill>
              </a:rPr>
              <a:t>Unmute</a:t>
            </a:r>
            <a:r>
              <a:rPr lang="en-US" sz="2400" dirty="0"/>
              <a:t> the mic when your name is called then mute after answering</a:t>
            </a:r>
          </a:p>
          <a:p>
            <a:pPr eaLnBrk="1" hangingPunct="1"/>
            <a:r>
              <a:rPr lang="en-US" sz="2800" dirty="0"/>
              <a:t>All mics must be muted unless you have a question</a:t>
            </a:r>
          </a:p>
          <a:p>
            <a:pPr eaLnBrk="1" hangingPunct="1"/>
            <a:r>
              <a:rPr lang="en-US" sz="2800" dirty="0"/>
              <a:t>If you have a question, “</a:t>
            </a:r>
            <a:r>
              <a:rPr lang="en-US" sz="2800" b="1" u="sng" dirty="0">
                <a:solidFill>
                  <a:srgbClr val="C00000"/>
                </a:solidFill>
              </a:rPr>
              <a:t>raise your hand</a:t>
            </a:r>
            <a:r>
              <a:rPr lang="en-US" sz="2800" dirty="0"/>
              <a:t>” and turn on your mic, pronounce your name and ask your question, when you’re called</a:t>
            </a:r>
          </a:p>
          <a:p>
            <a:pPr eaLnBrk="1" hangingPunct="1"/>
            <a:r>
              <a:rPr lang="en-US" sz="2800" dirty="0"/>
              <a:t>Use only the </a:t>
            </a:r>
            <a:r>
              <a:rPr lang="en-US" sz="2800" b="1" u="sng" dirty="0">
                <a:solidFill>
                  <a:srgbClr val="C00000"/>
                </a:solidFill>
              </a:rPr>
              <a:t>appropriate languages </a:t>
            </a:r>
            <a:r>
              <a:rPr lang="en-US" sz="2800" dirty="0"/>
              <a:t>on mic and in chat!</a:t>
            </a:r>
            <a:endParaRPr lang="en-US" sz="2400" dirty="0"/>
          </a:p>
          <a:p>
            <a:pPr eaLnBrk="1" hangingPunct="1"/>
            <a:r>
              <a:rPr lang="en-US" sz="2800" dirty="0"/>
              <a:t>Lecture recordings will be attempted and made available!</a:t>
            </a:r>
          </a:p>
          <a:p>
            <a:pPr lvl="1" eaLnBrk="1" hangingPunct="1"/>
            <a:r>
              <a:rPr lang="en-US" sz="2400" dirty="0"/>
              <a:t>You, however, are not allowed to record the lecture!</a:t>
            </a:r>
          </a:p>
          <a:p>
            <a:pPr eaLnBrk="1" hangingPunct="1"/>
            <a:r>
              <a:rPr lang="en-US" sz="2800" dirty="0"/>
              <a:t>Polls will be used to engage you in the class and thus you are strongly encouraged to participate in the poll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CA42AD-DC00-9447-91D9-70CBA23F2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08DDB8-3B59-7340-8606-6405E0724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</a:p>
        </p:txBody>
      </p:sp>
    </p:spTree>
    <p:extLst>
      <p:ext uri="{BB962C8B-B14F-4D97-AF65-F5344CB8AC3E}">
        <p14:creationId xmlns:p14="http://schemas.microsoft.com/office/powerpoint/2010/main" val="1668716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World’s 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(2.5mi) circumference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/>
              <a:t>=2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on the area smaller than 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Equivalent to the kinetic energy of a 20t truck at the speed 130km/</a:t>
            </a:r>
            <a:r>
              <a:rPr lang="en-US" sz="1600" dirty="0" err="1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New frontiers with high intensity proton beams including the search for dark matter 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457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Discovered a new heavy particle that looks Higgs in 2012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Search for new particles has been ongoing!!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Shut down for two years ongoing for high stat. upgrade!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10875"/>
      </p:ext>
    </p:extLst>
  </p:cSld>
  <p:clrMapOvr>
    <a:masterClrMapping/>
  </p:clrMapOvr>
  <p:transition advClick="0" advTm="2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LHC @ CERN Aerial View</a:t>
            </a:r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Geneva Airport</a:t>
            </a:r>
          </a:p>
        </p:txBody>
      </p:sp>
      <p:sp>
        <p:nvSpPr>
          <p:cNvPr id="28680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ATLAS</a:t>
            </a:r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CMS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France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Swizerland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33896-855B-7B4D-A097-2D12E2068F9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37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" y="1200541"/>
            <a:ext cx="4266176" cy="5520934"/>
          </a:xfrm>
          <a:prstGeom prst="rect">
            <a:avLst/>
          </a:prstGeom>
        </p:spPr>
      </p:pic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239302" y="5410482"/>
            <a:ext cx="1284698" cy="106746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202" y="-3670"/>
            <a:ext cx="444332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</a:t>
            </a:r>
            <a:r>
              <a:rPr lang="en-US" dirty="0" err="1">
                <a:latin typeface="Arial Narrow" charset="0"/>
                <a:ea typeface="Arial Narrow" charset="0"/>
                <a:cs typeface="Arial Narrow" charset="0"/>
              </a:rPr>
              <a:t>Zero</a:t>
            </a:r>
            <a:r>
              <a:rPr lang="en-US" dirty="0"/>
              <a:t> Detector at </a:t>
            </a:r>
            <a:r>
              <a:rPr lang="en-US" dirty="0" err="1"/>
              <a:t>Fermilab</a:t>
            </a:r>
            <a:r>
              <a:rPr lang="en-US" dirty="0"/>
              <a:t> near Chicago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0" y="894576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800000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/>
              <a:t>ATLAS Detector in </a:t>
            </a:r>
            <a:r>
              <a:rPr lang="en-US"/>
              <a:t>Geneva Switzerland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5" y="2098787"/>
            <a:ext cx="8222925" cy="4665546"/>
          </a:xfrm>
          <a:prstGeom prst="rect">
            <a:avLst/>
          </a:prstGeom>
        </p:spPr>
      </p:pic>
      <p:sp>
        <p:nvSpPr>
          <p:cNvPr id="12" name="Oval 22"/>
          <p:cNvSpPr>
            <a:spLocks noChangeArrowheads="1"/>
          </p:cNvSpPr>
          <p:nvPr/>
        </p:nvSpPr>
        <p:spPr bwMode="auto">
          <a:xfrm rot="16200000">
            <a:off x="4466527" y="5744274"/>
            <a:ext cx="991235" cy="7802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34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/>
              <a:t>What did statistics do for Higgs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latin typeface="Symbol" charset="2"/>
                <a:ea typeface="Symbol" charset="2"/>
                <a:cs typeface="Symbol" charset="2"/>
                <a:sym typeface="Wingdings"/>
              </a:rPr>
              <a:t>gg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4340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009" y="1878979"/>
            <a:ext cx="5498791" cy="2139737"/>
          </a:xfrm>
          <a:prstGeom prst="rect">
            <a:avLst/>
          </a:prstGeom>
          <a:ln w="12700">
            <a:miter lim="400000"/>
          </a:ln>
        </p:spPr>
      </p:pic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5494" y="609600"/>
            <a:ext cx="8915400" cy="5791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The $1.5B flagship long baseline (1300km) </a:t>
            </a:r>
            <a:r>
              <a:rPr lang="en-US" sz="2800" dirty="0" err="1">
                <a:latin typeface="Symbol" charset="2"/>
                <a:cs typeface="Symbol" charset="2"/>
              </a:rPr>
              <a:t>ν</a:t>
            </a:r>
            <a:r>
              <a:rPr lang="en-US" sz="2800" dirty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1500m underground in South Dakota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>
                <a:latin typeface="Arial Narrow" charset="0"/>
                <a:ea typeface="Arial Narrow" charset="0"/>
                <a:cs typeface="Arial Narrow" charset="0"/>
              </a:rPr>
              <a:t>The Next Big Thing - DUNE Experiment</a:t>
            </a:r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47" y="609600"/>
            <a:ext cx="1292255" cy="81775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4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151" y="3475461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51" y="4847061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3405689" y="3530388"/>
            <a:ext cx="289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4 caverns with ~80,000t of Liquid Argon total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7173951" y="63710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66m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5649951" y="6218661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5649951" y="5837661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5726151" y="61424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15m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5268951" y="6523461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4583151" y="65234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15m</a:t>
            </a:r>
          </a:p>
        </p:txBody>
      </p:sp>
      <p:sp>
        <p:nvSpPr>
          <p:cNvPr id="23" name="Shape 127"/>
          <p:cNvSpPr/>
          <p:nvPr/>
        </p:nvSpPr>
        <p:spPr>
          <a:xfrm flipH="1" flipV="1">
            <a:off x="5040351" y="4694661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4" name="pasted-image.pdf"/>
          <p:cNvPicPr>
            <a:picLocks noChangeAspect="1"/>
          </p:cNvPicPr>
          <p:nvPr/>
        </p:nvPicPr>
        <p:blipFill>
          <a:blip r:embed="rId6"/>
          <a:srcRect r="10298" b="8116"/>
          <a:stretch>
            <a:fillRect/>
          </a:stretch>
        </p:blipFill>
        <p:spPr>
          <a:xfrm>
            <a:off x="0" y="4568283"/>
            <a:ext cx="3278756" cy="20570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Group 25"/>
          <p:cNvGrpSpPr/>
          <p:nvPr/>
        </p:nvGrpSpPr>
        <p:grpSpPr>
          <a:xfrm>
            <a:off x="423747" y="1979331"/>
            <a:ext cx="2872131" cy="2629285"/>
            <a:chOff x="5943600" y="685800"/>
            <a:chExt cx="2872131" cy="2629285"/>
          </a:xfrm>
        </p:grpSpPr>
        <p:pic>
          <p:nvPicPr>
            <p:cNvPr id="27" name="image1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>
                  <a:solidFill>
                    <a:srgbClr val="A50021"/>
                  </a:solidFill>
                  <a:latin typeface="Arial Narrow" charset="0"/>
                  <a:ea typeface="Arial Narrow" charset="0"/>
                  <a:cs typeface="Arial Narrow" charset="0"/>
                </a:rPr>
                <a:t>1300km</a:t>
              </a:r>
              <a:r>
                <a:rPr lang="en-US" sz="2000" b="1">
                  <a:solidFill>
                    <a:srgbClr val="A50021"/>
                  </a:solidFill>
                  <a:latin typeface="Arial Narrow" charset="0"/>
                  <a:ea typeface="Arial Narrow" charset="0"/>
                  <a:cs typeface="Arial Narrow" charset="0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31" name="Shape 127"/>
          <p:cNvSpPr/>
          <p:nvPr/>
        </p:nvSpPr>
        <p:spPr>
          <a:xfrm>
            <a:off x="728547" y="3274731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3" name="Shape 127"/>
          <p:cNvSpPr/>
          <p:nvPr/>
        </p:nvSpPr>
        <p:spPr>
          <a:xfrm flipH="1">
            <a:off x="2895600" y="3174379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233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576"/>
            <a:ext cx="9144000" cy="5567024"/>
          </a:xfrm>
          <a:prstGeom prst="rect">
            <a:avLst/>
          </a:prstGeom>
        </p:spPr>
      </p:pic>
      <p:pic>
        <p:nvPicPr>
          <p:cNvPr id="28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672" y="524553"/>
            <a:ext cx="1218128" cy="7708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76200" y="3561187"/>
            <a:ext cx="2667000" cy="122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>
                <a:solidFill>
                  <a:srgbClr val="800000"/>
                </a:solidFill>
              </a:rPr>
              <a:t>1106 collaborators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184 institutions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31 countries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/>
              <a:t>The Map of the DUNE Experiment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16ACF3-4072-984B-9914-DAA33D109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t="37781" b="20068"/>
          <a:stretch/>
        </p:blipFill>
        <p:spPr>
          <a:xfrm>
            <a:off x="0" y="4686300"/>
            <a:ext cx="9144000" cy="21717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2" name="Oval 22">
            <a:extLst>
              <a:ext uri="{FF2B5EF4-FFF2-40B4-BE49-F238E27FC236}">
                <a16:creationId xmlns:a16="http://schemas.microsoft.com/office/drawing/2014/main" id="{D9D83A12-A81E-5546-90BB-F9878E370D9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695699" y="5981698"/>
            <a:ext cx="914399" cy="38100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2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17876" cy="6903720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-76200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The UTA Field Cage Team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rot="15949479">
            <a:off x="2739436" y="1791629"/>
            <a:ext cx="1483475" cy="91034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7" y="1"/>
            <a:ext cx="9149807" cy="6903721"/>
          </a:xfrm>
          <a:prstGeom prst="rect">
            <a:avLst/>
          </a:prstGeom>
        </p:spPr>
      </p:pic>
      <p:pic>
        <p:nvPicPr>
          <p:cNvPr id="10" name="Picture 9" descr="A picture containing indoor, metal, engine, filled&#10;&#10;Description automatically generated">
            <a:extLst>
              <a:ext uri="{FF2B5EF4-FFF2-40B4-BE49-F238E27FC236}">
                <a16:creationId xmlns:a16="http://schemas.microsoft.com/office/drawing/2014/main" id="{E7BD65C9-8427-2D4C-86F4-633489225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E6CC3B-75A4-EE45-936C-CD8209FC7641}"/>
              </a:ext>
            </a:extLst>
          </p:cNvPr>
          <p:cNvSpPr txBox="1"/>
          <p:nvPr/>
        </p:nvSpPr>
        <p:spPr>
          <a:xfrm>
            <a:off x="2428868" y="0"/>
            <a:ext cx="3743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Hector Carranza @ CERN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576683-B306-6740-9F7C-1FA68DDE2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1F583-E759-A144-94F8-C44B601D6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9FEE0-816D-2945-86F9-30976CAD1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90B60E-95F4-9C41-AEA5-2E2E6ABCCAA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52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6" y="23715"/>
            <a:ext cx="9186507" cy="6878894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14299" y="250824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DUNE Prototype Detector @ CERN</a:t>
            </a:r>
            <a:endParaRPr lang="en-US" altLang="en-US" sz="48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 rot="16200000">
            <a:off x="6533682" y="1100241"/>
            <a:ext cx="511812" cy="4660632"/>
            <a:chOff x="1898408" y="2879620"/>
            <a:chExt cx="511812" cy="35052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1898408" y="287962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 rot="5072025">
              <a:off x="1992161" y="4802340"/>
              <a:ext cx="345042" cy="491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21058588">
            <a:off x="6060327" y="802166"/>
            <a:ext cx="4110545" cy="3705635"/>
            <a:chOff x="1676400" y="2895600"/>
            <a:chExt cx="484402" cy="35052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>
              <a:off x="1676400" y="2895600"/>
              <a:ext cx="49306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 rot="21211741">
              <a:off x="1702022" y="3930164"/>
              <a:ext cx="458780" cy="528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0621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rotodune_collection_plane.png"/>
          <p:cNvPicPr/>
          <p:nvPr/>
        </p:nvPicPr>
        <p:blipFill>
          <a:blip r:embed="rId2"/>
          <a:srcRect t="58792" b="7289"/>
          <a:stretch/>
        </p:blipFill>
        <p:spPr>
          <a:xfrm>
            <a:off x="-20037" y="23190"/>
            <a:ext cx="9164037" cy="3253409"/>
          </a:xfrm>
          <a:prstGeom prst="rect">
            <a:avLst/>
          </a:prstGeom>
          <a:ln w="12600">
            <a:noFill/>
          </a:ln>
        </p:spPr>
      </p:pic>
      <p:sp>
        <p:nvSpPr>
          <p:cNvPr id="390" name="TextShape 2"/>
          <p:cNvSpPr txBox="1"/>
          <p:nvPr/>
        </p:nvSpPr>
        <p:spPr>
          <a:xfrm>
            <a:off x="54135" y="1141559"/>
            <a:ext cx="9038049" cy="381000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Beam halo (high energy) muon with bremsstrahlung initiated E.M. shower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TextShape 3"/>
          <p:cNvSpPr txBox="1"/>
          <p:nvPr/>
        </p:nvSpPr>
        <p:spPr>
          <a:xfrm>
            <a:off x="85797" y="5140909"/>
            <a:ext cx="2271428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Collection plane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52399" y="0"/>
            <a:ext cx="89154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5400" b="1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5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Event</a:t>
            </a:r>
            <a:endParaRPr lang="en-US" altLang="en-US" sz="54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5" name="Image 8">
            <a:extLst>
              <a:ext uri="{FF2B5EF4-FFF2-40B4-BE49-F238E27FC236}">
                <a16:creationId xmlns:a16="http://schemas.microsoft.com/office/drawing/2014/main" id="{7EA39EE5-30D6-5A43-A7E3-42CB674E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906000" cy="35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44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b="1" dirty="0"/>
              <a:t>Let’s Look for Dark Matter!!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19200"/>
            <a:ext cx="2338606" cy="4876800"/>
          </a:xfrm>
          <a:prstGeom prst="rect">
            <a:avLst/>
          </a:prstGeom>
          <a:solidFill>
            <a:srgbClr val="FFC000">
              <a:alpha val="66000"/>
            </a:srgbClr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184668-493C-564E-92A5-AC3DD688FB6F}"/>
              </a:ext>
            </a:extLst>
          </p:cNvPr>
          <p:cNvGrpSpPr/>
          <p:nvPr/>
        </p:nvGrpSpPr>
        <p:grpSpPr>
          <a:xfrm>
            <a:off x="1224619" y="3412576"/>
            <a:ext cx="2333187" cy="461665"/>
            <a:chOff x="1224619" y="3412576"/>
            <a:chExt cx="2333187" cy="461665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1224619" y="3429000"/>
              <a:ext cx="2333187" cy="0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1366180" y="3412576"/>
              <a:ext cx="2191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</a:rPr>
                <a:t>DUNE </a:t>
              </a:r>
              <a:r>
                <a:rPr lang="en-US" dirty="0">
                  <a:solidFill>
                    <a:srgbClr val="800000"/>
                  </a:solidFill>
                </a:rPr>
                <a:t>potential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7825E6-7A91-DD48-AA95-761108D9F154}"/>
              </a:ext>
            </a:extLst>
          </p:cNvPr>
          <p:cNvGrpSpPr/>
          <p:nvPr/>
        </p:nvGrpSpPr>
        <p:grpSpPr>
          <a:xfrm>
            <a:off x="1248213" y="2570734"/>
            <a:ext cx="2286000" cy="611833"/>
            <a:chOff x="1248213" y="2570734"/>
            <a:chExt cx="2286000" cy="611833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1248213" y="2570734"/>
              <a:ext cx="2286000" cy="0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866900" y="2720902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800000"/>
                  </a:solidFill>
                </a:rPr>
                <a:t>LHC</a:t>
              </a:r>
            </a:p>
          </p:txBody>
        </p:sp>
      </p:grp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D15E0E8-3163-BF46-BB6F-74CC6BFC4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893597-A7F9-B348-B8F3-11615CBC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2EA5-8C05-484B-978F-0FD7A196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26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5DD54-13ED-424C-9C70-88C6E2DB3F49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/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153400" cy="5181600"/>
          </a:xfrm>
        </p:spPr>
        <p:txBody>
          <a:bodyPr/>
          <a:lstStyle/>
          <a:p>
            <a:pPr eaLnBrk="1" hangingPunct="1"/>
            <a:r>
              <a:rPr lang="en-US" dirty="0"/>
              <a:t>Plea to you:  Please turn off all your other electronic devices, including cell-phones and all types of computers before the start of all classes, except for the one used for the class!</a:t>
            </a:r>
          </a:p>
          <a:p>
            <a:pPr lvl="1" eaLnBrk="1" hangingPunct="1"/>
            <a:r>
              <a:rPr lang="en-US" dirty="0"/>
              <a:t>Keep only the </a:t>
            </a:r>
            <a:r>
              <a:rPr lang="en-US" dirty="0">
                <a:solidFill>
                  <a:srgbClr val="C00000"/>
                </a:solidFill>
              </a:rPr>
              <a:t>class zoom session </a:t>
            </a:r>
            <a:r>
              <a:rPr lang="en-US" dirty="0"/>
              <a:t>on your computer!</a:t>
            </a:r>
          </a:p>
          <a:p>
            <a:pPr eaLnBrk="1" hangingPunct="1"/>
            <a:r>
              <a:rPr lang="en-US" dirty="0"/>
              <a:t>Reading assignment #1: Read and follow through all sections in appendix A by tomorrow, June 9</a:t>
            </a:r>
          </a:p>
          <a:p>
            <a:pPr lvl="1" eaLnBrk="1" hangingPunct="1"/>
            <a:r>
              <a:rPr lang="en-US" dirty="0"/>
              <a:t>A-1 through A-7</a:t>
            </a:r>
          </a:p>
          <a:p>
            <a:pPr eaLnBrk="1" hangingPunct="1"/>
            <a:r>
              <a:rPr lang="en-US" dirty="0"/>
              <a:t>There will be a quiz on this and what we have learned on Ch. 21 on this Wednesday, June 10.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So why is HEP relevant to me?</a:t>
            </a:r>
            <a:endParaRPr lang="en-US" sz="6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5344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HEP explores the most fundamental nature of the Universe!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Discoveries will realize our 1000 year dreams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The discovery of the dark matter and making of dark matter beams will take us to the next Quantum level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Outcome and bi-products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WWW came from HEP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83B49F-2A73-A54E-B9F3-0207516B8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7514F-6762-064F-85B3-18516A104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269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861B678-9334-584D-99EB-B92EE75C1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021E0-65AD-CB4B-B6F8-16F535084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F2CB046-2584-6E4C-AF5E-13FAB18C8467}"/>
              </a:ext>
            </a:extLst>
          </p:cNvPr>
          <p:cNvSpPr/>
          <p:nvPr/>
        </p:nvSpPr>
        <p:spPr bwMode="auto">
          <a:xfrm>
            <a:off x="3124200" y="1981200"/>
            <a:ext cx="2971800" cy="213360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E1FCCB-E10A-4943-9C77-65C060F8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0FA8277-C18C-AD48-8C08-5C2DC5F0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611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So why is HEP relevant to me?</a:t>
            </a:r>
            <a:endParaRPr lang="en-US" sz="6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HEP explores the most fundamentals of the Universe!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Discoveries will realize our 1000 year dreams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The discovery of the dark matter and making of dark matter beams will take us to the next Quantum level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Outcome and bi-products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WWW came from HEP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Advanced detector technologies like GEM will make a large screen low dosage X-ray imaging possible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346C4-B540-6B42-A8B8-2A8ABDB0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2E7E-7166-6C49-BD3B-21E1D6A7E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755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Bi-product of High Energy Physics Research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CB6FB3-4E9F-6B44-A14C-90DF99288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7DE79C-2EB2-3C41-A3DC-C1643DF23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4622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8C062-2063-5F42-B620-0FA97ACD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7FB830-8946-474A-8DC4-35B13EA2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1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5346" y="1547283"/>
            <a:ext cx="9048750" cy="1073150"/>
          </a:xfrm>
        </p:spPr>
        <p:txBody>
          <a:bodyPr/>
          <a:lstStyle/>
          <a:p>
            <a:r>
              <a:rPr lang="en-US" altLang="ko-KR" sz="6000" b="1" dirty="0">
                <a:ea typeface="굴림" charset="-127"/>
                <a:cs typeface="굴림" charset="-127"/>
              </a:rPr>
              <a:t>not just for tomorrow,</a:t>
            </a:r>
            <a:endParaRPr lang="en-US" sz="66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z="1200" smtClean="0"/>
              <a:pPr>
                <a:defRPr/>
              </a:pPr>
              <a:t>35</a:t>
            </a:fld>
            <a:endParaRPr lang="en-US" sz="12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967AA0-D625-1C49-9C3C-60C2A842D3B1}"/>
              </a:ext>
            </a:extLst>
          </p:cNvPr>
          <p:cNvSpPr txBox="1">
            <a:spLocks/>
          </p:cNvSpPr>
          <p:nvPr/>
        </p:nvSpPr>
        <p:spPr bwMode="auto">
          <a:xfrm>
            <a:off x="15346" y="225425"/>
            <a:ext cx="904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6000" b="1" kern="0" dirty="0">
                <a:ea typeface="굴림" charset="-127"/>
                <a:cs typeface="굴림" charset="-127"/>
              </a:rPr>
              <a:t>Let’s all dream, </a:t>
            </a:r>
            <a:endParaRPr lang="en-US" sz="6600" b="1" kern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402FD8-69C1-2A4C-970A-A9ACE411A41A}"/>
              </a:ext>
            </a:extLst>
          </p:cNvPr>
          <p:cNvSpPr txBox="1">
            <a:spLocks/>
          </p:cNvSpPr>
          <p:nvPr/>
        </p:nvSpPr>
        <p:spPr bwMode="auto">
          <a:xfrm>
            <a:off x="15346" y="2869141"/>
            <a:ext cx="904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6000" b="1" kern="0" dirty="0">
                <a:ea typeface="굴림" charset="-127"/>
                <a:cs typeface="굴림" charset="-127"/>
              </a:rPr>
              <a:t>not just for the next year,</a:t>
            </a:r>
            <a:endParaRPr lang="en-US" sz="6600" b="1" kern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AE4F7B-542A-D943-8C60-32582AEE82A7}"/>
              </a:ext>
            </a:extLst>
          </p:cNvPr>
          <p:cNvSpPr txBox="1">
            <a:spLocks/>
          </p:cNvSpPr>
          <p:nvPr/>
        </p:nvSpPr>
        <p:spPr bwMode="auto">
          <a:xfrm>
            <a:off x="113242" y="4191000"/>
            <a:ext cx="8852958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5400" b="1" kern="0" dirty="0">
                <a:ea typeface="굴림" charset="-127"/>
                <a:cs typeface="굴림" charset="-127"/>
              </a:rPr>
              <a:t>but for 1000 years into the future for the whole humanity!!</a:t>
            </a:r>
            <a:endParaRPr lang="en-US" sz="6000" b="1" kern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775650-3FC5-7148-9AB1-135B53BB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B98448-6F97-E44E-A634-114BF443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504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D9F57-A737-A840-8C4B-2C7CC2124182}" type="slidenum">
              <a:rPr lang="en-US">
                <a:latin typeface="Arial Narrow" pitchFamily="-84" charset="0"/>
              </a:rPr>
              <a:pPr/>
              <a:t>36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252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Textbook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533400"/>
            <a:ext cx="8763000" cy="19778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Title: Physics for Scientists and Engineers with Modern 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4</a:t>
            </a:r>
            <a:r>
              <a:rPr lang="en-US" sz="2400" baseline="30000" dirty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edition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Authors: D.C. </a:t>
            </a:r>
            <a:r>
              <a:rPr lang="en-US" sz="2800" dirty="0" err="1">
                <a:ea typeface="ＭＳ Ｐゴシック" pitchFamily="-84" charset="-128"/>
                <a:cs typeface="ＭＳ Ｐゴシック" pitchFamily="-84" charset="-128"/>
              </a:rPr>
              <a:t>Giancoli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ISBN13: </a:t>
            </a:r>
            <a:r>
              <a:rPr lang="en-US" sz="2800" dirty="0"/>
              <a:t>978-0132273596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ISBN10: </a:t>
            </a:r>
            <a:r>
              <a:rPr lang="en-US" sz="2800" dirty="0"/>
              <a:t>9780132273596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697EC-A108-1149-A987-5ADD2445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19400"/>
            <a:ext cx="7772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319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3"/>
              </a:rPr>
              <a:t>http://www-hep.uta.edu/~yu/teaching/summer20-1444-001/summer20-1444-001.html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often read!!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Office Hours: 12:30 – 1:30pm, M-Th or by appointments on zoom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351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410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Homework: </a:t>
            </a:r>
            <a:r>
              <a:rPr lang="en-US" altLang="ko-KR" sz="2400" dirty="0">
                <a:ea typeface="굴림" charset="-127"/>
                <a:cs typeface="굴림" charset="-127"/>
              </a:rPr>
              <a:t>25</a:t>
            </a:r>
            <a:r>
              <a:rPr lang="en-US" sz="2400" dirty="0"/>
              <a:t>%!!!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Final Comprehensive Exam (</a:t>
            </a:r>
            <a:r>
              <a:rPr lang="en-US" sz="2000" dirty="0">
                <a:ea typeface="굴림" charset="-127"/>
                <a:cs typeface="굴림" charset="-127"/>
              </a:rPr>
              <a:t>7/9/20</a:t>
            </a:r>
            <a:r>
              <a:rPr lang="en-US" sz="2000" dirty="0"/>
              <a:t>):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Mid-term Comprehensive Exam (6/23/20):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One better of the two term Exams (6/15/20 and 7/1/20): </a:t>
            </a:r>
            <a:r>
              <a:rPr lang="en-US" altLang="ko-KR" sz="2000" dirty="0">
                <a:ea typeface="굴림" charset="-127"/>
                <a:cs typeface="굴림" charset="-127"/>
              </a:rPr>
              <a:t>12</a:t>
            </a:r>
            <a:r>
              <a:rPr lang="en-US" sz="2000" dirty="0"/>
              <a:t>%</a:t>
            </a:r>
            <a:endParaRPr 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Lab score: 10%</a:t>
            </a:r>
            <a:endParaRPr lang="en-US" sz="2400" dirty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Planetarium shows and Other many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3962400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2352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Homework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5344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Solving homework problems is the only way to comprehend class material </a:t>
            </a:r>
            <a:r>
              <a:rPr lang="en-US" sz="2400" dirty="0">
                <a:sym typeface="Wingdings"/>
              </a:rPr>
              <a:t> 2 </a:t>
            </a:r>
            <a:r>
              <a:rPr lang="en-US" sz="2400" dirty="0" err="1">
                <a:sym typeface="Wingdings"/>
              </a:rPr>
              <a:t>homeworks</a:t>
            </a:r>
            <a:r>
              <a:rPr lang="en-US" sz="2400" dirty="0">
                <a:sym typeface="Wingdings"/>
              </a:rPr>
              <a:t> per week</a:t>
            </a: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Details are in the material distributed today and on the web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hlinkClick r:id="rId3"/>
              </a:rPr>
              <a:t>https://quest.cns.utexas.edu/student/courses/list</a:t>
            </a:r>
            <a:r>
              <a:rPr lang="en-US" sz="2000" dirty="0"/>
              <a:t> </a:t>
            </a: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accent2"/>
                </a:solidFill>
              </a:rPr>
              <a:t>Choose the course </a:t>
            </a:r>
            <a:r>
              <a:rPr lang="en-US" sz="2000" b="1" u="sng" dirty="0">
                <a:solidFill>
                  <a:srgbClr val="FF0000"/>
                </a:solidFill>
              </a:rPr>
              <a:t>PHYS1444-Summer20</a:t>
            </a:r>
            <a:r>
              <a:rPr lang="en-US" sz="2000" dirty="0">
                <a:solidFill>
                  <a:schemeClr val="accent2"/>
                </a:solidFill>
              </a:rPr>
              <a:t>, unique number </a:t>
            </a:r>
            <a:r>
              <a:rPr lang="en-US" sz="2000" b="1" u="sng" dirty="0">
                <a:solidFill>
                  <a:srgbClr val="FF0000"/>
                </a:solidFill>
              </a:rPr>
              <a:t>44020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u="sng" dirty="0">
                <a:solidFill>
                  <a:schemeClr val="accent2"/>
                </a:solidFill>
              </a:rPr>
              <a:t>Download </a:t>
            </a:r>
            <a:r>
              <a:rPr lang="en-US" sz="2000" u="sng" dirty="0" err="1">
                <a:solidFill>
                  <a:schemeClr val="accent2"/>
                </a:solidFill>
              </a:rPr>
              <a:t>homeworks</a:t>
            </a: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</a:t>
            </a:r>
            <a:endParaRPr lang="en-US" sz="2000" u="sng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Roster will close at 11pm this Wednesday, June 10</a:t>
            </a:r>
            <a:endParaRPr lang="en-US" altLang="ko-KR" sz="2000" dirty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e-ID (NOT the UTA NetID): Go and apply at the URL 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  <a:hlinkClick r:id="rId4"/>
              </a:rPr>
              <a:t>https://idmanager.its.utexas.edu/eid_self_help/?createEID&amp;qwicap-page-id=EA027EFF7E2DA39E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sz="2000" dirty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 work problems will be slightly ahead of the class and tough!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u="sng" dirty="0">
                <a:solidFill>
                  <a:srgbClr val="A50021"/>
                </a:solidFill>
              </a:rPr>
              <a:t>No</a:t>
            </a:r>
            <a:r>
              <a:rPr lang="en-US" sz="2400" dirty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 work will constitute </a:t>
            </a:r>
            <a:r>
              <a:rPr lang="en-US" altLang="ko-KR" sz="2400" b="1" u="sng" dirty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sz="2400" b="1" u="sng" dirty="0">
                <a:solidFill>
                  <a:srgbClr val="A50021"/>
                </a:solidFill>
              </a:rPr>
              <a:t> of the total</a:t>
            </a:r>
            <a:r>
              <a:rPr lang="en-US" sz="2400" dirty="0"/>
              <a:t> </a:t>
            </a:r>
            <a:r>
              <a:rPr lang="en-US" sz="2400" dirty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Strongly encouraged to collaborate </a:t>
            </a:r>
            <a:r>
              <a:rPr lang="en-US" sz="2400" dirty="0" err="1">
                <a:sym typeface="Wingdings" charset="2"/>
              </a:rPr>
              <a:t></a:t>
            </a:r>
            <a:r>
              <a:rPr lang="en-US" sz="2400" dirty="0">
                <a:sym typeface="Wingdings" charset="2"/>
              </a:rPr>
              <a:t> Does not mean you can copy</a:t>
            </a:r>
          </a:p>
        </p:txBody>
      </p:sp>
    </p:spTree>
    <p:extLst>
      <p:ext uri="{BB962C8B-B14F-4D97-AF65-F5344CB8AC3E}">
        <p14:creationId xmlns:p14="http://schemas.microsoft.com/office/powerpoint/2010/main" val="1386947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D1006-7D40-8444-8796-9D332493E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22" y="26437"/>
            <a:ext cx="7772400" cy="506963"/>
          </a:xfrm>
        </p:spPr>
        <p:txBody>
          <a:bodyPr/>
          <a:lstStyle/>
          <a:p>
            <a:r>
              <a:rPr lang="en-US" b="1" dirty="0"/>
              <a:t>Why do we do science?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4FFCB-9A0B-EE41-8F2E-B1B374FB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09600"/>
            <a:ext cx="8686800" cy="5469294"/>
          </a:xfrm>
        </p:spPr>
        <p:txBody>
          <a:bodyPr/>
          <a:lstStyle/>
          <a:p>
            <a:r>
              <a:rPr lang="en-US" sz="2800" dirty="0"/>
              <a:t>Anything and everything we do must be built upon the fundamental </a:t>
            </a:r>
            <a:r>
              <a:rPr lang="en-US" sz="2800" b="1" u="sng" dirty="0">
                <a:solidFill>
                  <a:srgbClr val="C00000"/>
                </a:solidFill>
              </a:rPr>
              <a:t>HUMANITY and Human Decency</a:t>
            </a:r>
            <a:r>
              <a:rPr lang="en-US" sz="2800" dirty="0"/>
              <a:t>!!</a:t>
            </a:r>
          </a:p>
          <a:p>
            <a:pPr lvl="1"/>
            <a:r>
              <a:rPr lang="en-US" sz="2400" dirty="0"/>
              <a:t>Science without humanity will be harmful to us all!</a:t>
            </a:r>
          </a:p>
          <a:p>
            <a:pPr lvl="1"/>
            <a:r>
              <a:rPr lang="en-US" sz="2400" dirty="0"/>
              <a:t>Policies without solid, sound science base will damage the entire humanity!</a:t>
            </a:r>
          </a:p>
          <a:p>
            <a:pPr lvl="2"/>
            <a:r>
              <a:rPr lang="en-US" sz="2000" dirty="0"/>
              <a:t>US COVID – 19 response (&gt;2M confirmed cases, </a:t>
            </a:r>
            <a:r>
              <a:rPr lang="en-US" sz="2000" b="1" u="sng" dirty="0">
                <a:solidFill>
                  <a:srgbClr val="C00000"/>
                </a:solidFill>
              </a:rPr>
              <a:t>&gt;112k deaths</a:t>
            </a:r>
            <a:r>
              <a:rPr lang="en-US" sz="2000" dirty="0"/>
              <a:t>!)</a:t>
            </a:r>
            <a:endParaRPr lang="en-US" sz="2000" dirty="0">
              <a:sym typeface="Wingdings" pitchFamily="2" charset="2"/>
            </a:endParaRPr>
          </a:p>
          <a:p>
            <a:pPr lvl="2"/>
            <a:r>
              <a:rPr lang="en-US" sz="2000" dirty="0"/>
              <a:t>SK COVID – 19 responses (&gt;11.8k cases, </a:t>
            </a:r>
            <a:r>
              <a:rPr lang="en-US" sz="2000" b="1" u="sng" dirty="0">
                <a:solidFill>
                  <a:srgbClr val="C00000"/>
                </a:solidFill>
              </a:rPr>
              <a:t>273 deaths</a:t>
            </a:r>
            <a:r>
              <a:rPr lang="en-US" sz="2000" dirty="0"/>
              <a:t>!!)</a:t>
            </a:r>
          </a:p>
          <a:p>
            <a:pPr lvl="3"/>
            <a:r>
              <a:rPr lang="en-US" sz="1800" dirty="0">
                <a:hlinkClick r:id="rId2"/>
              </a:rPr>
              <a:t>https://coronaboard.com</a:t>
            </a:r>
            <a:r>
              <a:rPr lang="en-US" sz="1800" dirty="0"/>
              <a:t> </a:t>
            </a:r>
          </a:p>
          <a:p>
            <a:r>
              <a:rPr lang="en-US" sz="2800" dirty="0"/>
              <a:t>I want to teach you in this class</a:t>
            </a:r>
          </a:p>
          <a:p>
            <a:pPr lvl="1"/>
            <a:r>
              <a:rPr lang="en-US" sz="2400" dirty="0"/>
              <a:t>Physics knowledge you need for maximize your career and life</a:t>
            </a:r>
          </a:p>
          <a:p>
            <a:pPr lvl="1"/>
            <a:r>
              <a:rPr lang="en-US" sz="2400" dirty="0"/>
              <a:t>But more importantly help you become an independent thinker with a deep sense of fundamental humanity and human decency!</a:t>
            </a:r>
          </a:p>
          <a:p>
            <a:pPr marL="457200" lvl="1" indent="0">
              <a:buNone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F39E3-AC5D-F14F-ACA4-D347184E7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1488D-ED74-6743-8FD1-793245AE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18DCD-68B7-2544-80A5-90A76A76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95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40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5344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taken everyday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used for extra credits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Lectures will be on 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The lecture notes will be posted on the web </a:t>
            </a:r>
            <a:r>
              <a:rPr lang="en-US" b="1" u="sng" dirty="0">
                <a:solidFill>
                  <a:srgbClr val="A50021"/>
                </a:solidFill>
              </a:rPr>
              <a:t>AFTER</a:t>
            </a:r>
            <a:r>
              <a:rPr lang="en-US" dirty="0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Active participation through questions and discussions are </a:t>
            </a:r>
            <a:r>
              <a:rPr lang="en-US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STRONGLY</a:t>
            </a:r>
            <a:r>
              <a:rPr lang="en-US" dirty="0"/>
              <a:t> encouraged </a:t>
            </a:r>
            <a:r>
              <a:rPr lang="en-US" dirty="0">
                <a:sym typeface="Wingdings" charset="2"/>
              </a:rPr>
              <a:t> Extra credit….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sym typeface="Wingdings" charset="2"/>
              </a:rPr>
              <a:t>Communication between you and me is 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>
                <a:sym typeface="Wingdings" charset="2"/>
              </a:rPr>
              <a:t>If you have problems, please do not hesitate talking to me</a:t>
            </a:r>
          </a:p>
        </p:txBody>
      </p:sp>
    </p:spTree>
    <p:extLst>
      <p:ext uri="{BB962C8B-B14F-4D97-AF65-F5344CB8AC3E}">
        <p14:creationId xmlns:p14="http://schemas.microsoft.com/office/powerpoint/2010/main" val="8654415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257800"/>
          </a:xfrm>
        </p:spPr>
        <p:txBody>
          <a:bodyPr/>
          <a:lstStyle/>
          <a:p>
            <a:pPr eaLnBrk="1" hangingPunct="1"/>
            <a:r>
              <a:rPr lang="en-US" sz="4000" dirty="0"/>
              <a:t>10% addition to the total</a:t>
            </a:r>
          </a:p>
          <a:p>
            <a:pPr lvl="1" eaLnBrk="1" hangingPunct="1"/>
            <a:r>
              <a:rPr lang="en-US" sz="3600" dirty="0"/>
              <a:t>Could boost a B to A, C to B or D to C</a:t>
            </a:r>
          </a:p>
          <a:p>
            <a:pPr eaLnBrk="1" hangingPunct="1"/>
            <a:r>
              <a:rPr lang="en-US" sz="4000" dirty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Special projects (biggest!!)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Many other opportunities </a:t>
            </a:r>
            <a:r>
              <a:rPr lang="en-US" sz="3600" dirty="0">
                <a:sym typeface="Wingdings" pitchFamily="2" charset="2"/>
              </a:rPr>
              <a:t></a:t>
            </a:r>
            <a:r>
              <a:rPr lang="en-US" sz="3600" dirty="0"/>
              <a:t>Special seminars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73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6704-E20E-9248-A268-467CBC5B306F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/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But if it is too easy it is not fulfilling</a:t>
            </a:r>
            <a:r>
              <a:rPr lang="en-US" altLang="ko-KR" sz="1800" dirty="0">
                <a:ea typeface="굴림" charset="-127"/>
                <a:cs typeface="굴림" charset="-127"/>
              </a:rPr>
              <a:t> or meaningful</a:t>
            </a:r>
            <a:r>
              <a:rPr lang="en-US" sz="1800" dirty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Exams</a:t>
            </a:r>
            <a:r>
              <a:rPr lang="en-US" altLang="ko-KR" sz="1800" dirty="0">
                <a:ea typeface="굴림" charset="-127"/>
                <a:cs typeface="굴림" charset="-127"/>
              </a:rPr>
              <a:t> and quizzes</a:t>
            </a:r>
            <a:r>
              <a:rPr lang="en-US" sz="1800" dirty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Sometimes problems might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Show your work! Just putting the right answer for free response problems does not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But you have a great control (up to 45%) of your grade in your hands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Homework</a:t>
            </a:r>
            <a:r>
              <a:rPr lang="en-US" altLang="ko-KR" sz="1800" dirty="0">
                <a:ea typeface="굴림" charset="-127"/>
                <a:cs typeface="굴림" charset="-127"/>
              </a:rPr>
              <a:t> is 25</a:t>
            </a:r>
            <a:r>
              <a:rPr lang="en-US" sz="1800" dirty="0"/>
              <a:t>%</a:t>
            </a:r>
            <a:r>
              <a:rPr lang="en-US" altLang="ko-KR" sz="1800" dirty="0">
                <a:ea typeface="굴림" charset="-127"/>
                <a:cs typeface="굴림" charset="-127"/>
              </a:rPr>
              <a:t> of the total grade</a:t>
            </a:r>
            <a:r>
              <a:rPr lang="en-US" sz="1800" dirty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Sometimes much more than </a:t>
            </a:r>
            <a:r>
              <a:rPr lang="en-US" altLang="ko-KR" sz="1400" dirty="0">
                <a:ea typeface="굴림" charset="-127"/>
                <a:cs typeface="굴림" charset="-127"/>
              </a:rPr>
              <a:t>any </a:t>
            </a:r>
            <a:r>
              <a:rPr lang="en-US" sz="1400" dirty="0"/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Exam problems will be easier than homework 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Lab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I will work with you so that your efforts, despite COVID –19 related hardship are properly rewarded</a:t>
            </a:r>
          </a:p>
        </p:txBody>
      </p:sp>
    </p:spTree>
    <p:extLst>
      <p:ext uri="{BB962C8B-B14F-4D97-AF65-F5344CB8AC3E}">
        <p14:creationId xmlns:p14="http://schemas.microsoft.com/office/powerpoint/2010/main" val="31932033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DFF576-8530-2E46-B54A-5D3FBF3503D0}" type="slidenum">
              <a:rPr lang="en-US">
                <a:latin typeface="Arial Narrow" pitchFamily="-84" charset="0"/>
              </a:rPr>
              <a:pPr/>
              <a:t>43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What do we want </a:t>
            </a:r>
            <a:r>
              <a:rPr lang="en-US" altLang="ko-KR">
                <a:ea typeface="굴림" pitchFamily="-84" charset="-127"/>
                <a:cs typeface="굴림" pitchFamily="-84" charset="-127"/>
              </a:rPr>
              <a:t>to learn</a:t>
            </a:r>
            <a:r>
              <a:rPr lang="en-US">
                <a:ea typeface="ＭＳ Ｐゴシック" pitchFamily="-84" charset="-128"/>
                <a:cs typeface="ＭＳ Ｐゴシック" pitchFamily="-84" charset="-128"/>
              </a:rPr>
              <a:t> in this class?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Physics is everywhere around you.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Skills to understand the fundamental principles that surrounds you in everyday lives…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Skills to identify what law</a:t>
            </a:r>
            <a:r>
              <a:rPr lang="en-US" altLang="ko-KR" sz="2800" dirty="0">
                <a:ea typeface="굴림" pitchFamily="-84" charset="-127"/>
                <a:cs typeface="굴림" pitchFamily="-84" charset="-127"/>
              </a:rPr>
              <a:t>s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of physics applies to what phenomena and use them appropriately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Understand the impact of physical laws and apply them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Learn skills to think, research and analyze observations.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Learn skills to express observations and measurements in mathematical language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Learn skills to express your research in a systematic manner in writing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FF0066"/>
                </a:solidFill>
                <a:ea typeface="ＭＳ Ｐゴシック" pitchFamily="-84" charset="-128"/>
                <a:cs typeface="ＭＳ Ｐゴシック" pitchFamily="-84" charset="-128"/>
              </a:rPr>
              <a:t>But most importantly the confidence in your physics ability and to take on any challenges laid in front of you!!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948168" y="6014185"/>
            <a:ext cx="7418441" cy="584775"/>
          </a:xfrm>
          <a:prstGeom prst="rect">
            <a:avLst/>
          </a:prstGeom>
          <a:solidFill>
            <a:srgbClr val="FFFF99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A50021"/>
                </a:solidFill>
                <a:latin typeface="Arial Narrow" pitchFamily="-84" charset="0"/>
              </a:rPr>
              <a:t>Even more importantly, let us have a lot of FUN!!</a:t>
            </a:r>
          </a:p>
        </p:txBody>
      </p:sp>
    </p:spTree>
    <p:extLst>
      <p:ext uri="{BB962C8B-B14F-4D97-AF65-F5344CB8AC3E}">
        <p14:creationId xmlns:p14="http://schemas.microsoft.com/office/powerpoint/2010/main" val="28514204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C22BE-10A7-894E-B454-BDF75A16054F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609600"/>
          </a:xfrm>
        </p:spPr>
        <p:txBody>
          <a:bodyPr/>
          <a:lstStyle/>
          <a:p>
            <a:pPr eaLnBrk="1" hangingPunct="1"/>
            <a:r>
              <a:rPr lang="en-US" dirty="0"/>
              <a:t>Specifically, in this course, you will </a:t>
            </a:r>
            <a:r>
              <a:rPr lang="en-US" altLang="ko-KR" dirty="0">
                <a:ea typeface="굴림" charset="-127"/>
                <a:cs typeface="굴림" charset="-127"/>
              </a:rPr>
              <a:t>learn</a:t>
            </a:r>
            <a:r>
              <a:rPr lang="en-US" altLang="ko-KR" dirty="0"/>
              <a:t>…</a:t>
            </a:r>
            <a:endParaRPr lang="en-US" dirty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/>
              <a:t>Concept of Electricity and Magnetism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charge and magnetic poles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and Magnetic Forces and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and magnetic potential and energies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Propagation of electric and magnetic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Relationship between electro-magnetic forces and light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Behaviors of light and optics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Special relativity and quantum theories</a:t>
            </a:r>
          </a:p>
          <a:p>
            <a:pPr eaLnBrk="1" hangingPunct="1">
              <a:lnSpc>
                <a:spcPct val="80000"/>
              </a:lnSpc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847489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66"/>
                </a:solidFill>
                <a:latin typeface="Arial Narrow" charset="0"/>
              </a:rPr>
              <a:t>Monday, June 8, 2020</a:t>
            </a: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003300"/>
                </a:solidFill>
                <a:latin typeface="Arial Narrow" charset="0"/>
              </a:rPr>
              <a:t>PHYS 1444-001, Summer 2020       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2C0DF-DAE1-E344-B623-7DC2CE6EF01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45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915400" cy="685800"/>
          </a:xfrm>
        </p:spPr>
        <p:txBody>
          <a:bodyPr/>
          <a:lstStyle/>
          <a:p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How to study for this course?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305800" cy="5943600"/>
          </a:xfrm>
        </p:spPr>
        <p:txBody>
          <a:bodyPr/>
          <a:lstStyle/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Keep up with the class for comprehensive understanding of materials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Come to the class and participate in the discussions and problems solving sessions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Follow through lecture notes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example problems in the book yourself without looking at the solution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Have many tons of fun in the class, asking lots of questions!!!!!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 Keep up with the homework to put the last nail on the coffin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One can always input the answers as you solve problems.  Do NOT wait till you are done with all the problems.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Form a study group and discuss how to solve problems with your friends, then work the problems out yourselves!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Prepare </a:t>
            </a:r>
            <a:r>
              <a:rPr lang="en-US" sz="2400">
                <a:latin typeface="Arial Narrow" charset="0"/>
                <a:ea typeface="ＭＳ Ｐゴシック" charset="0"/>
                <a:cs typeface="ＭＳ Ｐゴシック" charset="0"/>
              </a:rPr>
              <a:t>for upcoming </a:t>
            </a: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classes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Read the textbook for the material to be covered in the next class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The extra mile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additional problems in the back of the book starting the easiest problems to harder ones </a:t>
            </a:r>
          </a:p>
        </p:txBody>
      </p:sp>
    </p:spTree>
    <p:extLst>
      <p:ext uri="{BB962C8B-B14F-4D97-AF65-F5344CB8AC3E}">
        <p14:creationId xmlns:p14="http://schemas.microsoft.com/office/powerpoint/2010/main" val="1050017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D1006-7D40-8444-8796-9D332493E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22" y="26437"/>
            <a:ext cx="7772400" cy="506963"/>
          </a:xfrm>
        </p:spPr>
        <p:txBody>
          <a:bodyPr/>
          <a:lstStyle/>
          <a:p>
            <a:r>
              <a:rPr lang="en-US" b="1" dirty="0"/>
              <a:t>What is the human decency?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4FFCB-9A0B-EE41-8F2E-B1B374FB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16294"/>
            <a:ext cx="8686800" cy="5562600"/>
          </a:xfrm>
        </p:spPr>
        <p:txBody>
          <a:bodyPr/>
          <a:lstStyle/>
          <a:p>
            <a:r>
              <a:rPr lang="en-US" dirty="0"/>
              <a:t>Compassion and empathy to fellow human beings!</a:t>
            </a:r>
          </a:p>
          <a:p>
            <a:pPr lvl="1"/>
            <a:r>
              <a:rPr lang="en-US" dirty="0"/>
              <a:t>Respect and care for other human beings</a:t>
            </a:r>
          </a:p>
          <a:p>
            <a:pPr lvl="1"/>
            <a:r>
              <a:rPr lang="en-US" dirty="0"/>
              <a:t>Listen and give efforts to understand</a:t>
            </a:r>
          </a:p>
          <a:p>
            <a:pPr lvl="1"/>
            <a:r>
              <a:rPr lang="en-US" dirty="0"/>
              <a:t>Put aside one’s own greed</a:t>
            </a:r>
          </a:p>
          <a:p>
            <a:pPr lvl="1"/>
            <a:r>
              <a:rPr lang="en-US" dirty="0"/>
              <a:t>Help others when others are in need</a:t>
            </a:r>
          </a:p>
          <a:p>
            <a:r>
              <a:rPr lang="en-US" dirty="0"/>
              <a:t>True sense of courage </a:t>
            </a:r>
          </a:p>
          <a:p>
            <a:pPr lvl="1"/>
            <a:r>
              <a:rPr lang="en-US" dirty="0"/>
              <a:t>Be able to own one’s mistakes and correct for them</a:t>
            </a:r>
          </a:p>
          <a:p>
            <a:pPr lvl="1"/>
            <a:r>
              <a:rPr lang="en-US" dirty="0"/>
              <a:t>Capable of acknowledging that others could be better than oneself</a:t>
            </a:r>
          </a:p>
          <a:p>
            <a:pPr lvl="1"/>
            <a:r>
              <a:rPr lang="en-US" dirty="0"/>
              <a:t>Capable of thank others for their efforts</a:t>
            </a:r>
          </a:p>
          <a:p>
            <a:pPr lvl="1"/>
            <a:r>
              <a:rPr lang="en-US" dirty="0"/>
              <a:t>Be able to stand up for the whole human race!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F39E3-AC5D-F14F-ACA4-D347184E7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1488D-ED74-6743-8FD1-793245AE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18DCD-68B7-2544-80A5-90A76A76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16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b="1" dirty="0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forces between the constituents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Search for Dark Matter and Making of Dark Matter Beams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The creation of the Universe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endeavor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 in the first place?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everyday lives better and help the whole humanity live well as an integral part of the universe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6F6818-EFF3-2A4F-BDDE-7FC5F842C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1A479E-1721-B941-A560-83147821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251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Monday, June 8,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makes up the universe?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 all come from?</a:t>
            </a: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42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2" grpId="0" animBg="1"/>
      <p:bldP spid="1198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Physics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Gravitational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Electro</a:t>
            </a:r>
            <a:r>
              <a:rPr lang="en-US" dirty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Weak Nuclear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Strong Nuclear Force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Physics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60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69484"/>
      </p:ext>
    </p:extLst>
  </p:cSld>
  <p:clrMapOvr>
    <a:masterClrMapping/>
  </p:clrMapOvr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10680</TotalTime>
  <Words>3499</Words>
  <Application>Microsoft Macintosh PowerPoint</Application>
  <PresentationFormat>On-screen Show (4:3)</PresentationFormat>
  <Paragraphs>489</Paragraphs>
  <Slides>45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Century Schoolbook L</vt:lpstr>
      <vt:lpstr>Arial</vt:lpstr>
      <vt:lpstr>Arial Narrow</vt:lpstr>
      <vt:lpstr>Monotype Corsiva</vt:lpstr>
      <vt:lpstr>Symbol</vt:lpstr>
      <vt:lpstr>Tahoma</vt:lpstr>
      <vt:lpstr>Times New Roman</vt:lpstr>
      <vt:lpstr>Wingdings</vt:lpstr>
      <vt:lpstr>phys1443-spring02</vt:lpstr>
      <vt:lpstr>PHYS 1441 – Section 001 Lecture #1</vt:lpstr>
      <vt:lpstr>Basic Rules of the Online Classes </vt:lpstr>
      <vt:lpstr>Announcements</vt:lpstr>
      <vt:lpstr>Why do we do science?</vt:lpstr>
      <vt:lpstr>What is the human decency?</vt:lpstr>
      <vt:lpstr>Who am I?</vt:lpstr>
      <vt:lpstr>We always wonder…</vt:lpstr>
      <vt:lpstr>High Energy Physics</vt:lpstr>
      <vt:lpstr>PowerPoint Presentation</vt:lpstr>
      <vt:lpstr>HEP and the Standard Model</vt:lpstr>
      <vt:lpstr>PowerPoint Presentation</vt:lpstr>
      <vt:lpstr>HEP and the Standard Model</vt:lpstr>
      <vt:lpstr>What are some issues in HEP?</vt:lpstr>
      <vt:lpstr>How does a nuclear power plant work?</vt:lpstr>
      <vt:lpstr>So what’s the problem?</vt:lpstr>
      <vt:lpstr>What makes up the universe?</vt:lpstr>
      <vt:lpstr>So what’s the problem?</vt:lpstr>
      <vt:lpstr>PowerPoint Presentation</vt:lpstr>
      <vt:lpstr>PowerPoint Presentation</vt:lpstr>
      <vt:lpstr>Fermilab Tevatron and LHC at CERN</vt:lpstr>
      <vt:lpstr>LHC @ CERN Aerial View</vt:lpstr>
      <vt:lpstr>DZero Detector at Fermilab near Chicago</vt:lpstr>
      <vt:lpstr>What did statistics do for Higgs gg?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Look for Dark Matter!!</vt:lpstr>
      <vt:lpstr>So why is HEP relevant to me?</vt:lpstr>
      <vt:lpstr>PowerPoint Presentation</vt:lpstr>
      <vt:lpstr>So why is HEP relevant to me?</vt:lpstr>
      <vt:lpstr>Bi-product of High Energy Physics Research</vt:lpstr>
      <vt:lpstr>GEM Application Potential</vt:lpstr>
      <vt:lpstr>not just for tomorrow,</vt:lpstr>
      <vt:lpstr>Textbook</vt:lpstr>
      <vt:lpstr>Information &amp; Communication Source</vt:lpstr>
      <vt:lpstr>Evaluation Policy</vt:lpstr>
      <vt:lpstr>Homework</vt:lpstr>
      <vt:lpstr>Attendances and Class Style</vt:lpstr>
      <vt:lpstr>Extra credit</vt:lpstr>
      <vt:lpstr>What can you expect from this class?</vt:lpstr>
      <vt:lpstr>What do we want to learn in this class?</vt:lpstr>
      <vt:lpstr>Specifically, in this course, you will learn…</vt:lpstr>
      <vt:lpstr>How to study for this course?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478</cp:revision>
  <dcterms:created xsi:type="dcterms:W3CDTF">2012-01-19T04:21:20Z</dcterms:created>
  <dcterms:modified xsi:type="dcterms:W3CDTF">2020-06-08T18:14:03Z</dcterms:modified>
</cp:coreProperties>
</file>