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91" r:id="rId2"/>
    <p:sldId id="676" r:id="rId3"/>
    <p:sldId id="335" r:id="rId4"/>
    <p:sldId id="780" r:id="rId5"/>
    <p:sldId id="781" r:id="rId6"/>
    <p:sldId id="514" r:id="rId7"/>
    <p:sldId id="394" r:id="rId8"/>
    <p:sldId id="435" r:id="rId9"/>
    <p:sldId id="436" r:id="rId10"/>
    <p:sldId id="437" r:id="rId11"/>
    <p:sldId id="743" r:id="rId12"/>
    <p:sldId id="782" r:id="rId13"/>
    <p:sldId id="632" r:id="rId14"/>
    <p:sldId id="439" r:id="rId15"/>
    <p:sldId id="440" r:id="rId16"/>
    <p:sldId id="441" r:id="rId17"/>
    <p:sldId id="442" r:id="rId18"/>
    <p:sldId id="443" r:id="rId19"/>
    <p:sldId id="444" r:id="rId20"/>
    <p:sldId id="745" r:id="rId21"/>
    <p:sldId id="592" r:id="rId22"/>
    <p:sldId id="336" r:id="rId23"/>
    <p:sldId id="768" r:id="rId24"/>
    <p:sldId id="322" r:id="rId25"/>
    <p:sldId id="759" r:id="rId26"/>
    <p:sldId id="769" r:id="rId27"/>
    <p:sldId id="328" r:id="rId28"/>
    <p:sldId id="772" r:id="rId29"/>
    <p:sldId id="773" r:id="rId30"/>
    <p:sldId id="775" r:id="rId31"/>
    <p:sldId id="774" r:id="rId32"/>
    <p:sldId id="619" r:id="rId33"/>
    <p:sldId id="776" r:id="rId34"/>
    <p:sldId id="777" r:id="rId35"/>
    <p:sldId id="778" r:id="rId36"/>
    <p:sldId id="331" r:id="rId37"/>
    <p:sldId id="418" r:id="rId38"/>
    <p:sldId id="419" r:id="rId39"/>
    <p:sldId id="420" r:id="rId40"/>
    <p:sldId id="421" r:id="rId41"/>
    <p:sldId id="423" r:id="rId42"/>
    <p:sldId id="425" r:id="rId43"/>
    <p:sldId id="426" r:id="rId44"/>
    <p:sldId id="480" r:id="rId45"/>
    <p:sldId id="428" r:id="rId46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0"/>
    <p:restoredTop sz="94660"/>
  </p:normalViewPr>
  <p:slideViewPr>
    <p:cSldViewPr>
      <p:cViewPr varScale="1">
        <p:scale>
          <a:sx n="149" d="100"/>
          <a:sy n="149" d="100"/>
        </p:scale>
        <p:origin x="116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1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1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08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0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16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99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2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6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5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3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18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19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20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2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summer20-1444-001/summer20-1444-001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oronaboard.com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1441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110604" y="1447800"/>
            <a:ext cx="26148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June 8, 2020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05073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this Thursday, June11!!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05F36-EA37-D44F-A366-8CF96EE0A452}"/>
              </a:ext>
            </a:extLst>
          </p:cNvPr>
          <p:cNvSpPr/>
          <p:nvPr/>
        </p:nvSpPr>
        <p:spPr bwMode="auto">
          <a:xfrm>
            <a:off x="838200" y="4139863"/>
            <a:ext cx="5715000" cy="11941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8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2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63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 and in the new experiment in the US!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2</a:t>
            </a:fld>
            <a:endParaRPr lang="en-US" sz="1400" dirty="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6398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Basic Rules of the Online Classes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" y="685800"/>
            <a:ext cx="8972550" cy="5506598"/>
          </a:xfrm>
        </p:spPr>
        <p:txBody>
          <a:bodyPr/>
          <a:lstStyle/>
          <a:p>
            <a:pPr eaLnBrk="1" hangingPunct="1"/>
            <a:r>
              <a:rPr lang="en-US" sz="2800" dirty="0"/>
              <a:t>I will take attendance as if we are in the class room!</a:t>
            </a:r>
          </a:p>
          <a:p>
            <a:pPr lvl="1" eaLnBrk="1" hangingPunct="1"/>
            <a:r>
              <a:rPr lang="en-US" sz="2400" dirty="0"/>
              <a:t>Mute your mic when joining the class, ready to unmute</a:t>
            </a:r>
          </a:p>
          <a:p>
            <a:pPr lvl="1" eaLnBrk="1" hangingPunct="1"/>
            <a:r>
              <a:rPr lang="en-US" sz="2400" b="1" u="sng" dirty="0">
                <a:solidFill>
                  <a:srgbClr val="C00000"/>
                </a:solidFill>
              </a:rPr>
              <a:t>Unmute</a:t>
            </a:r>
            <a:r>
              <a:rPr lang="en-US" sz="2400" dirty="0"/>
              <a:t> the mic when your name is called then mute after answering</a:t>
            </a:r>
          </a:p>
          <a:p>
            <a:pPr eaLnBrk="1" hangingPunct="1"/>
            <a:r>
              <a:rPr lang="en-US" sz="2800" dirty="0"/>
              <a:t>All mics must be muted unless you have a question</a:t>
            </a:r>
          </a:p>
          <a:p>
            <a:pPr eaLnBrk="1" hangingPunct="1"/>
            <a:r>
              <a:rPr lang="en-US" sz="2800" dirty="0"/>
              <a:t>If you have a question, “</a:t>
            </a:r>
            <a:r>
              <a:rPr lang="en-US" sz="2800" b="1" u="sng" dirty="0">
                <a:solidFill>
                  <a:srgbClr val="C00000"/>
                </a:solidFill>
              </a:rPr>
              <a:t>raise your hand</a:t>
            </a:r>
            <a:r>
              <a:rPr lang="en-US" sz="2800" dirty="0"/>
              <a:t>” and turn on your mic, pronounce your name and ask your question, when you’re called</a:t>
            </a:r>
          </a:p>
          <a:p>
            <a:pPr eaLnBrk="1" hangingPunct="1"/>
            <a:r>
              <a:rPr lang="en-US" sz="2800" dirty="0"/>
              <a:t>Use only the </a:t>
            </a:r>
            <a:r>
              <a:rPr lang="en-US" sz="2800" b="1" u="sng" dirty="0">
                <a:solidFill>
                  <a:srgbClr val="C00000"/>
                </a:solidFill>
              </a:rPr>
              <a:t>appropriate languages </a:t>
            </a:r>
            <a:r>
              <a:rPr lang="en-US" sz="2800" dirty="0"/>
              <a:t>on mic and in chat!</a:t>
            </a:r>
            <a:endParaRPr lang="en-US" sz="2400" dirty="0"/>
          </a:p>
          <a:p>
            <a:pPr eaLnBrk="1" hangingPunct="1"/>
            <a:r>
              <a:rPr lang="en-US" sz="2800" dirty="0"/>
              <a:t>Lecture recordings will be attempted and made available!</a:t>
            </a:r>
          </a:p>
          <a:p>
            <a:pPr lvl="1" eaLnBrk="1" hangingPunct="1"/>
            <a:r>
              <a:rPr lang="en-US" sz="2400" dirty="0"/>
              <a:t>You, however, are not allowed to record the lecture!</a:t>
            </a:r>
          </a:p>
          <a:p>
            <a:pPr eaLnBrk="1" hangingPunct="1"/>
            <a:r>
              <a:rPr lang="en-US" sz="2800" dirty="0"/>
              <a:t>Polls will be used to engage you in the class and thus you are strongly encouraged to participate in the poll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A42AD-DC00-9447-91D9-70CBA23F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8DDB8-3B59-7340-8606-6405E072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66871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=2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ongoing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10875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744274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3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43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~80,000t of Liquid Argon total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uiExpand="1" build="p" autoUpdateAnimBg="0"/>
      <p:bldP spid="16" grpId="0"/>
      <p:bldP spid="17" grpId="0"/>
      <p:bldP spid="20" grpId="0"/>
      <p:bldP spid="22" grpId="0"/>
      <p:bldP spid="23" grpId="0" animBg="1"/>
      <p:bldP spid="31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76"/>
            <a:ext cx="9144000" cy="5567024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561187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1106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184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31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ACF3-4072-984B-9914-DAA33D10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37781" b="20068"/>
          <a:stretch/>
        </p:blipFill>
        <p:spPr>
          <a:xfrm>
            <a:off x="0" y="4686300"/>
            <a:ext cx="91440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2" name="Oval 22">
            <a:extLst>
              <a:ext uri="{FF2B5EF4-FFF2-40B4-BE49-F238E27FC236}">
                <a16:creationId xmlns:a16="http://schemas.microsoft.com/office/drawing/2014/main" id="{D9D83A12-A81E-5546-90BB-F9878E370D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95699" y="5981698"/>
            <a:ext cx="914399" cy="38100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  <p:pic>
        <p:nvPicPr>
          <p:cNvPr id="10" name="Picture 9" descr="A picture containing indoor, metal, engine, filled&#10;&#10;Description automatically generated">
            <a:extLst>
              <a:ext uri="{FF2B5EF4-FFF2-40B4-BE49-F238E27FC236}">
                <a16:creationId xmlns:a16="http://schemas.microsoft.com/office/drawing/2014/main" id="{E7BD65C9-8427-2D4C-86F4-63348922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6CC3B-75A4-EE45-936C-CD8209FC7641}"/>
              </a:ext>
            </a:extLst>
          </p:cNvPr>
          <p:cNvSpPr txBox="1"/>
          <p:nvPr/>
        </p:nvSpPr>
        <p:spPr>
          <a:xfrm>
            <a:off x="2428868" y="0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Hector Carranza @ CERN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76683-B306-6740-9F7C-1FA68DDE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1F583-E759-A144-94F8-C44B601D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9FEE0-816D-2945-86F9-30976CAD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5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062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-20037" y="23190"/>
            <a:ext cx="9164037" cy="3253409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EA39EE5-30D6-5A43-A7E3-42CB674E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906000" cy="3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15E0E8-3163-BF46-BB6F-74CC6BFC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93597-A7F9-B348-B8F3-11615CBC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2EA5-8C05-484B-978F-0FD7A196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09600"/>
            <a:ext cx="8153400" cy="51816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all your other electronic devices, including cell-phones and all types of computers before the start of all classes, except for the one used for the class!</a:t>
            </a:r>
          </a:p>
          <a:p>
            <a:pPr lvl="1" eaLnBrk="1" hangingPunct="1"/>
            <a:r>
              <a:rPr lang="en-US" dirty="0"/>
              <a:t>Keep only the </a:t>
            </a:r>
            <a:r>
              <a:rPr lang="en-US" dirty="0">
                <a:solidFill>
                  <a:srgbClr val="C00000"/>
                </a:solidFill>
              </a:rPr>
              <a:t>class zoom session </a:t>
            </a:r>
            <a:r>
              <a:rPr lang="en-US" dirty="0"/>
              <a:t>on your computer!</a:t>
            </a:r>
          </a:p>
          <a:p>
            <a:pPr eaLnBrk="1" hangingPunct="1"/>
            <a:r>
              <a:rPr lang="en-US" dirty="0"/>
              <a:t>Reading assignment #1: Read and follow through all sections in appendix A by tomorrow, June 9</a:t>
            </a:r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what we have learned on Ch. 21 on this Wednesday, June 10.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 nature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3B49F-2A73-A54E-B9F3-0207516B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7514F-6762-064F-85B3-18516A10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2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21E0-65AD-CB4B-B6F8-16F53508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E1FCCB-E10A-4943-9C77-65C060F8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FA8277-C18C-AD48-8C08-5C2DC5F0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6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346C4-B540-6B42-A8B8-2A8ABDB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2E7E-7166-6C49-BD3B-21E1D6A7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B6FB3-4E9F-6B44-A14C-90DF9928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DE79C-2EB2-3C41-A3DC-C1643DF2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6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8C062-2063-5F42-B620-0FA97ACD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FB830-8946-474A-8DC4-35B13EA2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35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75650-3FC5-7148-9AB1-135B53BB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98448-6F97-E44E-A634-114BF44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Authors: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3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http://www-hep.uta.edu/~yu/teaching/summer20-1444-001/summer20-1444-001.html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Hours: 12:30 – 1:30pm, M-Th or by appointments on zoom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</a:t>
            </a:r>
            <a:r>
              <a:rPr lang="en-US" sz="2000" dirty="0">
                <a:ea typeface="굴림" charset="-127"/>
                <a:cs typeface="굴림" charset="-127"/>
              </a:rPr>
              <a:t>7/9/20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(6/23/20):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(6/15/20 and 7/1/20):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 </a:t>
            </a:r>
            <a:r>
              <a:rPr lang="en-US" sz="2400" dirty="0">
                <a:sym typeface="Wingdings"/>
              </a:rPr>
              <a:t> 2 </a:t>
            </a:r>
            <a:r>
              <a:rPr lang="en-US" sz="2400" dirty="0" err="1">
                <a:sym typeface="Wingdings"/>
              </a:rPr>
              <a:t>homeworks</a:t>
            </a:r>
            <a:r>
              <a:rPr lang="en-US" sz="2400" dirty="0">
                <a:sym typeface="Wingdings"/>
              </a:rPr>
              <a:t> per week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PHYS1444-Summer20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44020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</a:t>
            </a:r>
            <a:r>
              <a:rPr lang="en-US" sz="2000" u="sng" dirty="0" err="1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this Wednesday, June 10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 err="1">
                <a:sym typeface="Wingdings" charset="2"/>
              </a:rPr>
              <a:t></a:t>
            </a:r>
            <a:r>
              <a:rPr lang="en-US" sz="2400" dirty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26437"/>
            <a:ext cx="7772400" cy="506963"/>
          </a:xfrm>
        </p:spPr>
        <p:txBody>
          <a:bodyPr/>
          <a:lstStyle/>
          <a:p>
            <a:r>
              <a:rPr lang="en-US" b="1" dirty="0"/>
              <a:t>Why do we do science?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469294"/>
          </a:xfrm>
        </p:spPr>
        <p:txBody>
          <a:bodyPr/>
          <a:lstStyle/>
          <a:p>
            <a:r>
              <a:rPr lang="en-US" sz="2800" dirty="0"/>
              <a:t>Anything and everything we do must be built upon the fundamental </a:t>
            </a:r>
            <a:r>
              <a:rPr lang="en-US" sz="2800" b="1" u="sng" dirty="0">
                <a:solidFill>
                  <a:srgbClr val="C00000"/>
                </a:solidFill>
              </a:rPr>
              <a:t>HUMANITY and Human Decency</a:t>
            </a:r>
            <a:r>
              <a:rPr lang="en-US" sz="2800" dirty="0"/>
              <a:t>!!</a:t>
            </a:r>
          </a:p>
          <a:p>
            <a:pPr lvl="1"/>
            <a:r>
              <a:rPr lang="en-US" sz="2400" dirty="0"/>
              <a:t>Science without humanity will be harmful to us all!</a:t>
            </a:r>
          </a:p>
          <a:p>
            <a:pPr lvl="1"/>
            <a:r>
              <a:rPr lang="en-US" sz="2400" dirty="0"/>
              <a:t>Policies without solid, sound science base will damage the entire humanity!</a:t>
            </a:r>
          </a:p>
          <a:p>
            <a:pPr lvl="2"/>
            <a:r>
              <a:rPr lang="en-US" sz="2000" dirty="0"/>
              <a:t>US COVID – 19 response (&gt;2M confirmed cases, </a:t>
            </a:r>
            <a:r>
              <a:rPr lang="en-US" sz="2000" b="1" u="sng" dirty="0">
                <a:solidFill>
                  <a:srgbClr val="C00000"/>
                </a:solidFill>
              </a:rPr>
              <a:t>&gt;112k deaths</a:t>
            </a:r>
            <a:r>
              <a:rPr lang="en-US" sz="2000" dirty="0"/>
              <a:t>!)</a:t>
            </a:r>
            <a:endParaRPr lang="en-US" sz="2000" dirty="0">
              <a:sym typeface="Wingdings" pitchFamily="2" charset="2"/>
            </a:endParaRPr>
          </a:p>
          <a:p>
            <a:pPr lvl="2"/>
            <a:r>
              <a:rPr lang="en-US" sz="2000" dirty="0"/>
              <a:t>SK COVID – 19 responses (&gt;11.8k cases, </a:t>
            </a:r>
            <a:r>
              <a:rPr lang="en-US" sz="2000" b="1" u="sng" dirty="0">
                <a:solidFill>
                  <a:srgbClr val="C00000"/>
                </a:solidFill>
              </a:rPr>
              <a:t>273 deaths</a:t>
            </a:r>
            <a:r>
              <a:rPr lang="en-US" sz="2000" dirty="0"/>
              <a:t>!!)</a:t>
            </a:r>
          </a:p>
          <a:p>
            <a:pPr lvl="3"/>
            <a:r>
              <a:rPr lang="en-US" sz="1800" dirty="0">
                <a:hlinkClick r:id="rId2"/>
              </a:rPr>
              <a:t>https://coronaboard.com</a:t>
            </a:r>
            <a:r>
              <a:rPr lang="en-US" sz="1800" dirty="0"/>
              <a:t> </a:t>
            </a:r>
          </a:p>
          <a:p>
            <a:r>
              <a:rPr lang="en-US" sz="2800" dirty="0"/>
              <a:t>I want to teach you in this class</a:t>
            </a:r>
          </a:p>
          <a:p>
            <a:pPr lvl="1"/>
            <a:r>
              <a:rPr lang="en-US" sz="2400" dirty="0"/>
              <a:t>Physics knowledge you need for maximize your career and life</a:t>
            </a:r>
          </a:p>
          <a:p>
            <a:pPr lvl="1"/>
            <a:r>
              <a:rPr lang="en-US" sz="2400" dirty="0"/>
              <a:t>But more importantly help you become an independent thinker with a deep sense of fundamental humanity and human decency!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9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taken everyday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will be posted on the web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Active participation through questions and discussions are </a:t>
            </a:r>
            <a:r>
              <a:rPr lang="en-US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 dirty="0"/>
              <a:t> encouraged </a:t>
            </a:r>
            <a:r>
              <a:rPr lang="en-US" dirty="0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/>
              <a:t>10% addition to the total</a:t>
            </a:r>
          </a:p>
          <a:p>
            <a:pPr lvl="1" eaLnBrk="1" hangingPunct="1"/>
            <a:r>
              <a:rPr lang="en-US" sz="3600" dirty="0"/>
              <a:t>Could boost a B to A, C to B or D to C</a:t>
            </a:r>
          </a:p>
          <a:p>
            <a:pPr eaLnBrk="1" hangingPunct="1"/>
            <a:r>
              <a:rPr lang="en-US" sz="4000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Many other opportunities </a:t>
            </a:r>
            <a:r>
              <a:rPr lang="en-US" sz="3600" dirty="0">
                <a:sym typeface="Wingdings" pitchFamily="2" charset="2"/>
              </a:rPr>
              <a:t></a:t>
            </a:r>
            <a:r>
              <a:rPr lang="en-US" sz="3600" dirty="0"/>
              <a:t>Special seminars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efforts, despite COVID –19 related hardship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418441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Even 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Monday, June 8, 2020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2020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45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</a:t>
            </a:r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for upcoming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build="p" bldLvl="3"/>
      <p:bldP spid="3215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26437"/>
            <a:ext cx="7772400" cy="506963"/>
          </a:xfrm>
        </p:spPr>
        <p:txBody>
          <a:bodyPr/>
          <a:lstStyle/>
          <a:p>
            <a:r>
              <a:rPr lang="en-US" b="1" dirty="0"/>
              <a:t>What is the human decency?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16294"/>
            <a:ext cx="8686800" cy="5562600"/>
          </a:xfrm>
        </p:spPr>
        <p:txBody>
          <a:bodyPr/>
          <a:lstStyle/>
          <a:p>
            <a:r>
              <a:rPr lang="en-US" dirty="0"/>
              <a:t>Compassion and empathy to fellow human beings!</a:t>
            </a:r>
          </a:p>
          <a:p>
            <a:pPr lvl="1"/>
            <a:r>
              <a:rPr lang="en-US" dirty="0"/>
              <a:t>Respect and care for other human beings</a:t>
            </a:r>
          </a:p>
          <a:p>
            <a:pPr lvl="1"/>
            <a:r>
              <a:rPr lang="en-US" dirty="0"/>
              <a:t>Listen and give efforts to understand</a:t>
            </a:r>
          </a:p>
          <a:p>
            <a:pPr lvl="1"/>
            <a:r>
              <a:rPr lang="en-US" dirty="0"/>
              <a:t>Put aside one’s own greed</a:t>
            </a:r>
          </a:p>
          <a:p>
            <a:pPr lvl="1"/>
            <a:r>
              <a:rPr lang="en-US" dirty="0"/>
              <a:t>Help others when others are in need</a:t>
            </a:r>
          </a:p>
          <a:p>
            <a:r>
              <a:rPr lang="en-US" dirty="0"/>
              <a:t>True sense of courage </a:t>
            </a:r>
          </a:p>
          <a:p>
            <a:pPr lvl="1"/>
            <a:r>
              <a:rPr lang="en-US" dirty="0"/>
              <a:t>Be able to own one’s mistakes and correct for them</a:t>
            </a:r>
          </a:p>
          <a:p>
            <a:pPr lvl="1"/>
            <a:r>
              <a:rPr lang="en-US" dirty="0"/>
              <a:t>Capable of acknowledging that others could be better than oneself</a:t>
            </a:r>
          </a:p>
          <a:p>
            <a:pPr lvl="1"/>
            <a:r>
              <a:rPr lang="en-US" dirty="0"/>
              <a:t>Capable of thank others for their efforts</a:t>
            </a:r>
          </a:p>
          <a:p>
            <a:pPr lvl="1"/>
            <a:r>
              <a:rPr lang="en-US" dirty="0"/>
              <a:t>Be able to stand up for the whole human race!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1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The creation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and help the whole humanity live well as an integral part of the universe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F6818-EFF3-2A4F-BDDE-7FC5F842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479E-1721-B941-A560-83147821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Monday, June 8,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Monday, June 8,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10672</TotalTime>
  <Words>3499</Words>
  <Application>Microsoft Macintosh PowerPoint</Application>
  <PresentationFormat>On-screen Show (4:3)</PresentationFormat>
  <Paragraphs>489</Paragraphs>
  <Slides>45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1441 – Section 001 Lecture #1</vt:lpstr>
      <vt:lpstr>Basic Rules of the Online Classes </vt:lpstr>
      <vt:lpstr>Announcements</vt:lpstr>
      <vt:lpstr>Why do we do science?</vt:lpstr>
      <vt:lpstr>What is the human decency?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HEP and the Standard Model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me?</vt:lpstr>
      <vt:lpstr>PowerPoint Presentation</vt:lpstr>
      <vt:lpstr>So why is HEP relevant to me?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Extra credit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476</cp:revision>
  <dcterms:created xsi:type="dcterms:W3CDTF">2012-01-19T04:21:20Z</dcterms:created>
  <dcterms:modified xsi:type="dcterms:W3CDTF">2020-06-08T18:06:31Z</dcterms:modified>
</cp:coreProperties>
</file>