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91" r:id="rId2"/>
    <p:sldId id="481" r:id="rId3"/>
    <p:sldId id="480" r:id="rId4"/>
    <p:sldId id="429" r:id="rId5"/>
    <p:sldId id="430" r:id="rId6"/>
    <p:sldId id="431" r:id="rId7"/>
    <p:sldId id="432" r:id="rId8"/>
    <p:sldId id="433" r:id="rId9"/>
    <p:sldId id="434" r:id="rId10"/>
    <p:sldId id="464" r:id="rId11"/>
    <p:sldId id="524" r:id="rId12"/>
    <p:sldId id="525" r:id="rId13"/>
    <p:sldId id="526" r:id="rId14"/>
    <p:sldId id="527" r:id="rId15"/>
    <p:sldId id="528" r:id="rId16"/>
    <p:sldId id="529" r:id="rId17"/>
    <p:sldId id="530" r:id="rId18"/>
    <p:sldId id="531" r:id="rId19"/>
    <p:sldId id="532" r:id="rId20"/>
    <p:sldId id="533" r:id="rId21"/>
    <p:sldId id="534" r:id="rId22"/>
    <p:sldId id="535" r:id="rId23"/>
    <p:sldId id="541" r:id="rId24"/>
    <p:sldId id="542" r:id="rId25"/>
    <p:sldId id="543"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p:restoredTop sz="94660"/>
  </p:normalViewPr>
  <p:slideViewPr>
    <p:cSldViewPr>
      <p:cViewPr varScale="1">
        <p:scale>
          <a:sx n="117" d="100"/>
          <a:sy n="117" d="100"/>
        </p:scale>
        <p:origin x="116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415899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360036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7</a:t>
            </a:fld>
            <a:endParaRPr lang="en-US"/>
          </a:p>
        </p:txBody>
      </p:sp>
    </p:spTree>
    <p:extLst>
      <p:ext uri="{BB962C8B-B14F-4D97-AF65-F5344CB8AC3E}">
        <p14:creationId xmlns:p14="http://schemas.microsoft.com/office/powerpoint/2010/main" val="408009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223536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22</a:t>
            </a:fld>
            <a:endParaRPr lang="en-US"/>
          </a:p>
        </p:txBody>
      </p:sp>
    </p:spTree>
    <p:extLst>
      <p:ext uri="{BB962C8B-B14F-4D97-AF65-F5344CB8AC3E}">
        <p14:creationId xmlns:p14="http://schemas.microsoft.com/office/powerpoint/2010/main" val="3864295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9,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9,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9,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9,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Tuesday, June 9,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de-DE"/>
              <a:t>PHYS 1444-001, Summer 2020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FD8D0F5F-F1D8-284C-9689-E99D0DEE078F}" type="slidenum">
              <a:rPr lang="en-US"/>
              <a:pPr/>
              <a:t>‹#›</a:t>
            </a:fld>
            <a:endParaRPr lang="en-US"/>
          </a:p>
        </p:txBody>
      </p:sp>
    </p:spTree>
    <p:extLst>
      <p:ext uri="{BB962C8B-B14F-4D97-AF65-F5344CB8AC3E}">
        <p14:creationId xmlns:p14="http://schemas.microsoft.com/office/powerpoint/2010/main" val="277123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9,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9,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9,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9,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9,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9,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9,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9,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9,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9.wmf"/><Relationship Id="rId18" Type="http://schemas.openxmlformats.org/officeDocument/2006/relationships/oleObject" Target="../embeddings/oleObject9.bin"/><Relationship Id="rId3" Type="http://schemas.openxmlformats.org/officeDocument/2006/relationships/image" Target="../media/image23.jpeg"/><Relationship Id="rId7" Type="http://schemas.openxmlformats.org/officeDocument/2006/relationships/image" Target="../media/image16.wmf"/><Relationship Id="rId12" Type="http://schemas.openxmlformats.org/officeDocument/2006/relationships/oleObject" Target="../embeddings/oleObject6.bin"/><Relationship Id="rId17"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5.bin"/><Relationship Id="rId19" Type="http://schemas.openxmlformats.org/officeDocument/2006/relationships/image" Target="../media/image22.wmf"/><Relationship Id="rId4" Type="http://schemas.openxmlformats.org/officeDocument/2006/relationships/oleObject" Target="../embeddings/oleObject2.bin"/><Relationship Id="rId9" Type="http://schemas.openxmlformats.org/officeDocument/2006/relationships/image" Target="../media/image17.wmf"/><Relationship Id="rId1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5.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13.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33.wmf"/><Relationship Id="rId3" Type="http://schemas.openxmlformats.org/officeDocument/2006/relationships/image" Target="../media/image35.jpeg"/><Relationship Id="rId7" Type="http://schemas.openxmlformats.org/officeDocument/2006/relationships/image" Target="../media/image30.wmf"/><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1.wmf"/><Relationship Id="rId1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image" Target="../media/image36.w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9, 2020</a:t>
            </a:r>
          </a:p>
        </p:txBody>
      </p:sp>
      <p:sp>
        <p:nvSpPr>
          <p:cNvPr id="7" name="Rectangle 5"/>
          <p:cNvSpPr>
            <a:spLocks noGrp="1" noChangeArrowheads="1"/>
          </p:cNvSpPr>
          <p:nvPr>
            <p:ph type="ftr" sz="quarter" idx="11"/>
          </p:nvPr>
        </p:nvSpPr>
        <p:spPr/>
        <p:txBody>
          <a:bodyPr/>
          <a:lstStyle/>
          <a:p>
            <a:pPr>
              <a:defRPr/>
            </a:pPr>
            <a:r>
              <a:rPr lang="de-DE"/>
              <a:t>PHYS 1444-001, Summer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a:t>
            </a:r>
          </a:p>
        </p:txBody>
      </p:sp>
      <p:sp>
        <p:nvSpPr>
          <p:cNvPr id="18438" name="Text Box 4"/>
          <p:cNvSpPr txBox="1">
            <a:spLocks noChangeArrowheads="1"/>
          </p:cNvSpPr>
          <p:nvPr/>
        </p:nvSpPr>
        <p:spPr bwMode="auto">
          <a:xfrm>
            <a:off x="3123429" y="1447800"/>
            <a:ext cx="258917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9,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447800" y="2278797"/>
            <a:ext cx="6705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a:solidFill>
                  <a:schemeClr val="accent2"/>
                </a:solidFill>
                <a:latin typeface="Arial Narrow" pitchFamily="-84" charset="0"/>
              </a:rPr>
              <a:t>Brief history of physics</a:t>
            </a:r>
          </a:p>
          <a:p>
            <a:pPr marL="609600" indent="-609600">
              <a:spcBef>
                <a:spcPct val="20000"/>
              </a:spcBef>
              <a:buFontTx/>
              <a:buChar char="•"/>
            </a:pPr>
            <a:r>
              <a:rPr lang="en-US" sz="2800" dirty="0">
                <a:solidFill>
                  <a:schemeClr val="accent2"/>
                </a:solidFill>
                <a:latin typeface="Arial Narrow" pitchFamily="-84" charset="0"/>
              </a:rPr>
              <a:t>Standards and units and other basics</a:t>
            </a:r>
          </a:p>
          <a:p>
            <a:pPr marL="609600" indent="-609600">
              <a:spcBef>
                <a:spcPct val="20000"/>
              </a:spcBef>
              <a:buFontTx/>
              <a:buChar char="•"/>
            </a:pPr>
            <a:r>
              <a:rPr lang="en-US" sz="2800" dirty="0">
                <a:solidFill>
                  <a:schemeClr val="accent2"/>
                </a:solidFill>
                <a:latin typeface="Arial Narrow" pitchFamily="-84" charset="0"/>
              </a:rPr>
              <a:t> CH21</a:t>
            </a:r>
          </a:p>
          <a:p>
            <a:pPr marL="990600" lvl="1" indent="-533400">
              <a:buFont typeface="Courier New" panose="02070309020205020404" pitchFamily="49" charset="0"/>
              <a:buChar char="o"/>
            </a:pPr>
            <a:r>
              <a:rPr lang="en-US" kern="0" dirty="0">
                <a:solidFill>
                  <a:srgbClr val="003300"/>
                </a:solidFill>
                <a:latin typeface="Arial Narrow" charset="0"/>
              </a:rPr>
              <a:t>Static Electricity and Charge Conservation</a:t>
            </a:r>
          </a:p>
          <a:p>
            <a:pPr marL="990600" lvl="1" indent="-533400">
              <a:buFont typeface="Courier New" panose="02070309020205020404" pitchFamily="49" charset="0"/>
              <a:buChar char="o"/>
            </a:pPr>
            <a:r>
              <a:rPr lang="en-US" kern="0" dirty="0">
                <a:solidFill>
                  <a:srgbClr val="003300"/>
                </a:solidFill>
                <a:latin typeface="Arial Narrow" charset="0"/>
              </a:rPr>
              <a:t>Charges in Atom</a:t>
            </a:r>
          </a:p>
          <a:p>
            <a:pPr marL="990600" lvl="1" indent="-533400">
              <a:buFont typeface="Courier New" panose="02070309020205020404" pitchFamily="49" charset="0"/>
              <a:buChar char="o"/>
            </a:pPr>
            <a:r>
              <a:rPr lang="en-US" kern="0" dirty="0">
                <a:solidFill>
                  <a:srgbClr val="003300"/>
                </a:solidFill>
                <a:latin typeface="Arial Narrow" charset="0"/>
              </a:rPr>
              <a:t>Insulators and Conductors &amp; Induced Charge</a:t>
            </a:r>
          </a:p>
          <a:p>
            <a:pPr marL="990600" lvl="1" indent="-533400">
              <a:buFont typeface="Courier New" panose="02070309020205020404" pitchFamily="49" charset="0"/>
              <a:buChar char="o"/>
            </a:pPr>
            <a:r>
              <a:rPr lang="en-US" kern="0" dirty="0">
                <a:solidFill>
                  <a:srgbClr val="003300"/>
                </a:solidFill>
                <a:latin typeface="Arial Narrow" charset="0"/>
              </a:rPr>
              <a:t>Coulomb’s Law</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p:cNvSpPr>
            <a:spLocks noGrp="1"/>
          </p:cNvSpPr>
          <p:nvPr>
            <p:ph type="dt" sz="half" idx="10"/>
          </p:nvPr>
        </p:nvSpPr>
        <p:spPr/>
        <p:txBody>
          <a:bodyPr/>
          <a:lstStyle/>
          <a:p>
            <a:r>
              <a:rPr lang="en-US"/>
              <a:t>Tuesday, June 9, 2020</a:t>
            </a:r>
          </a:p>
        </p:txBody>
      </p:sp>
      <p:sp>
        <p:nvSpPr>
          <p:cNvPr id="43" name="Footer Placeholder 4"/>
          <p:cNvSpPr>
            <a:spLocks noGrp="1"/>
          </p:cNvSpPr>
          <p:nvPr>
            <p:ph type="ftr" sz="quarter" idx="11"/>
          </p:nvPr>
        </p:nvSpPr>
        <p:spPr/>
        <p:txBody>
          <a:bodyPr/>
          <a:lstStyle/>
          <a:p>
            <a:r>
              <a:rPr lang="de-DE"/>
              <a:t>PHYS 1444-001, Summer 2020                    Dr. Jaehoon Yu</a:t>
            </a:r>
            <a:endParaRPr lang="en-US"/>
          </a:p>
        </p:txBody>
      </p:sp>
      <p:sp>
        <p:nvSpPr>
          <p:cNvPr id="44" name="Slide Number Placeholder 5"/>
          <p:cNvSpPr>
            <a:spLocks noGrp="1"/>
          </p:cNvSpPr>
          <p:nvPr>
            <p:ph type="sldNum" sz="quarter" idx="12"/>
          </p:nvPr>
        </p:nvSpPr>
        <p:spPr/>
        <p:txBody>
          <a:bodyPr/>
          <a:lstStyle/>
          <a:p>
            <a:fld id="{60A7EE77-F4F0-6B4B-8EF9-32A28C5FF026}" type="slidenum">
              <a:rPr lang="en-US"/>
              <a:pPr/>
              <a:t>10</a:t>
            </a:fld>
            <a:endParaRPr lang="en-US"/>
          </a:p>
        </p:txBody>
      </p:sp>
      <p:sp>
        <p:nvSpPr>
          <p:cNvPr id="176130" name="Rectangle 2"/>
          <p:cNvSpPr>
            <a:spLocks noGrp="1" noChangeArrowheads="1"/>
          </p:cNvSpPr>
          <p:nvPr>
            <p:ph type="title"/>
          </p:nvPr>
        </p:nvSpPr>
        <p:spPr>
          <a:xfrm>
            <a:off x="381000" y="152400"/>
            <a:ext cx="8077200" cy="762000"/>
          </a:xfrm>
        </p:spPr>
        <p:txBody>
          <a:bodyPr/>
          <a:lstStyle/>
          <a:p>
            <a:r>
              <a:rPr lang="en-US"/>
              <a:t>SI Base Quantities and Units</a:t>
            </a:r>
          </a:p>
        </p:txBody>
      </p:sp>
      <p:sp>
        <p:nvSpPr>
          <p:cNvPr id="176148" name="Text Box 20"/>
          <p:cNvSpPr txBox="1">
            <a:spLocks noChangeArrowheads="1"/>
          </p:cNvSpPr>
          <p:nvPr/>
        </p:nvSpPr>
        <p:spPr bwMode="auto">
          <a:xfrm>
            <a:off x="517525" y="5562600"/>
            <a:ext cx="7986713" cy="396875"/>
          </a:xfrm>
          <a:prstGeom prst="rect">
            <a:avLst/>
          </a:prstGeom>
          <a:solidFill>
            <a:srgbClr val="FFFFCC"/>
          </a:solidFill>
          <a:ln w="9525">
            <a:noFill/>
            <a:miter lim="800000"/>
            <a:headEnd/>
            <a:tailEnd/>
          </a:ln>
          <a:effectLst/>
        </p:spPr>
        <p:txBody>
          <a:bodyPr wrap="none">
            <a:prstTxWarp prst="textNoShape">
              <a:avLst/>
            </a:prstTxWarp>
            <a:spAutoFit/>
          </a:bodyPr>
          <a:lstStyle/>
          <a:p>
            <a:pPr>
              <a:buFontTx/>
              <a:buChar char="•"/>
            </a:pPr>
            <a:r>
              <a:rPr lang="en-US" sz="2000" i="1" dirty="0">
                <a:solidFill>
                  <a:srgbClr val="A50021"/>
                </a:solidFill>
                <a:latin typeface="Arial Narrow" charset="0"/>
              </a:rPr>
              <a:t>There are prefixes that scales the units larger or smaller for convenience (see pg. 7)</a:t>
            </a:r>
          </a:p>
        </p:txBody>
      </p:sp>
      <p:graphicFrame>
        <p:nvGraphicFramePr>
          <p:cNvPr id="176194" name="Group 66"/>
          <p:cNvGraphicFramePr>
            <a:graphicFrameLocks noGrp="1"/>
          </p:cNvGraphicFramePr>
          <p:nvPr>
            <p:ph idx="1"/>
          </p:nvPr>
        </p:nvGraphicFramePr>
        <p:xfrm>
          <a:off x="609600" y="1066800"/>
          <a:ext cx="7772400" cy="4163695"/>
        </p:xfrm>
        <a:graphic>
          <a:graphicData uri="http://schemas.openxmlformats.org/drawingml/2006/table">
            <a:tbl>
              <a:tblPr/>
              <a:tblGrid>
                <a:gridCol w="3048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Quantity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Unit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Unit Abbrevation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Length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Meter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Time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Second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Mass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Kilogram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kg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Electric current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Ampere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Temperature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Kelvin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Amount of substance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Mole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mol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Luminous Intensity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Candela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cd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6058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6194"/>
                                        </p:tgtEl>
                                        <p:attrNameLst>
                                          <p:attrName>style.visibility</p:attrName>
                                        </p:attrNameLst>
                                      </p:cBhvr>
                                      <p:to>
                                        <p:strVal val="visible"/>
                                      </p:to>
                                    </p:set>
                                    <p:anim calcmode="lin" valueType="num">
                                      <p:cBhvr>
                                        <p:cTn id="7" dur="500" fill="hold"/>
                                        <p:tgtEl>
                                          <p:spTgt spid="176194"/>
                                        </p:tgtEl>
                                        <p:attrNameLst>
                                          <p:attrName>ppt_w</p:attrName>
                                        </p:attrNameLst>
                                      </p:cBhvr>
                                      <p:tavLst>
                                        <p:tav tm="0">
                                          <p:val>
                                            <p:fltVal val="0"/>
                                          </p:val>
                                        </p:tav>
                                        <p:tav tm="100000">
                                          <p:val>
                                            <p:strVal val="#ppt_w"/>
                                          </p:val>
                                        </p:tav>
                                      </p:tavLst>
                                    </p:anim>
                                    <p:anim calcmode="lin" valueType="num">
                                      <p:cBhvr>
                                        <p:cTn id="8" dur="500" fill="hold"/>
                                        <p:tgtEl>
                                          <p:spTgt spid="176194"/>
                                        </p:tgtEl>
                                        <p:attrNameLst>
                                          <p:attrName>ppt_h</p:attrName>
                                        </p:attrNameLst>
                                      </p:cBhvr>
                                      <p:tavLst>
                                        <p:tav tm="0">
                                          <p:val>
                                            <p:fltVal val="0"/>
                                          </p:val>
                                        </p:tav>
                                        <p:tav tm="100000">
                                          <p:val>
                                            <p:strVal val="#ppt_h"/>
                                          </p:val>
                                        </p:tav>
                                      </p:tavLst>
                                    </p:anim>
                                    <p:animEffect transition="in" filter="fade">
                                      <p:cBhvr>
                                        <p:cTn id="9" dur="500"/>
                                        <p:tgtEl>
                                          <p:spTgt spid="17619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76148"/>
                                        </p:tgtEl>
                                        <p:attrNameLst>
                                          <p:attrName>style.visibility</p:attrName>
                                        </p:attrNameLst>
                                      </p:cBhvr>
                                      <p:to>
                                        <p:strVal val="visible"/>
                                      </p:to>
                                    </p:set>
                                    <p:animEffect transition="in" filter="wipe(left)">
                                      <p:cBhvr>
                                        <p:cTn id="14" dur="500"/>
                                        <p:tgtEl>
                                          <p:spTgt spid="17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dt" sz="quarter" idx="10"/>
          </p:nvPr>
        </p:nvSpPr>
        <p:spPr/>
        <p:txBody>
          <a:bodyPr/>
          <a:lstStyle/>
          <a:p>
            <a:pPr>
              <a:defRPr/>
            </a:pPr>
            <a:r>
              <a:rPr lang="en-US"/>
              <a:t>Tuesday, June 9, 2020</a:t>
            </a:r>
          </a:p>
        </p:txBody>
      </p:sp>
      <p:sp>
        <p:nvSpPr>
          <p:cNvPr id="62467" name="Rectangle 6"/>
          <p:cNvSpPr>
            <a:spLocks noGrp="1" noChangeArrowheads="1"/>
          </p:cNvSpPr>
          <p:nvPr>
            <p:ph type="sldNum" sz="quarter" idx="12"/>
          </p:nvPr>
        </p:nvSpPr>
        <p:spPr>
          <a:noFill/>
        </p:spPr>
        <p:txBody>
          <a:bodyPr/>
          <a:lstStyle/>
          <a:p>
            <a:fld id="{6827C3A9-213E-1F48-9B8B-B0FEAB62E734}" type="slidenum">
              <a:rPr lang="en-US">
                <a:latin typeface="Arial Narrow" pitchFamily="-84" charset="0"/>
              </a:rPr>
              <a:pPr/>
              <a:t>11</a:t>
            </a:fld>
            <a:endParaRPr lang="en-US">
              <a:latin typeface="Arial Narrow" pitchFamily="-84" charset="0"/>
            </a:endParaRPr>
          </a:p>
        </p:txBody>
      </p:sp>
      <p:sp>
        <p:nvSpPr>
          <p:cNvPr id="8" name="Footer Placeholder 5"/>
          <p:cNvSpPr>
            <a:spLocks noGrp="1"/>
          </p:cNvSpPr>
          <p:nvPr>
            <p:ph type="ftr" sz="quarter" idx="11"/>
          </p:nvPr>
        </p:nvSpPr>
        <p:spPr/>
        <p:txBody>
          <a:bodyPr/>
          <a:lstStyle/>
          <a:p>
            <a:pPr>
              <a:defRPr/>
            </a:pPr>
            <a:r>
              <a:rPr lang="de-DE"/>
              <a:t>PHYS 1444-001, Summer 2020                    Dr. Jaehoon Yu</a:t>
            </a:r>
            <a:endParaRPr lang="en-US"/>
          </a:p>
        </p:txBody>
      </p:sp>
      <p:sp>
        <p:nvSpPr>
          <p:cNvPr id="62469"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F0935F9B-E8D7-EC40-A68A-2280E57E69BA}" type="slidenum">
              <a:rPr lang="en-US" sz="1400" b="1">
                <a:solidFill>
                  <a:srgbClr val="A50021"/>
                </a:solidFill>
                <a:latin typeface="Arial Narrow" pitchFamily="-84" charset="0"/>
              </a:rPr>
              <a:pPr algn="r"/>
              <a:t>11</a:t>
            </a:fld>
            <a:endParaRPr lang="en-US" sz="1400" b="1">
              <a:solidFill>
                <a:srgbClr val="A50021"/>
              </a:solidFill>
              <a:latin typeface="Arial Narrow" pitchFamily="-84" charset="0"/>
            </a:endParaRPr>
          </a:p>
        </p:txBody>
      </p:sp>
      <p:sp>
        <p:nvSpPr>
          <p:cNvPr id="62470" name="Rectangle 2"/>
          <p:cNvSpPr>
            <a:spLocks noGrp="1" noChangeArrowheads="1"/>
          </p:cNvSpPr>
          <p:nvPr>
            <p:ph type="title"/>
          </p:nvPr>
        </p:nvSpPr>
        <p:spPr>
          <a:xfrm>
            <a:off x="609600" y="-76200"/>
            <a:ext cx="8077200" cy="838200"/>
          </a:xfrm>
        </p:spPr>
        <p:txBody>
          <a:bodyPr/>
          <a:lstStyle/>
          <a:p>
            <a:pPr eaLnBrk="1" hangingPunct="1"/>
            <a:r>
              <a:rPr lang="en-US" sz="4000">
                <a:ea typeface="ＭＳ Ｐゴシック" pitchFamily="-84" charset="-128"/>
                <a:cs typeface="ＭＳ Ｐゴシック" pitchFamily="-84" charset="-128"/>
              </a:rPr>
              <a:t>Prefixes, expressions and their meanings</a:t>
            </a:r>
          </a:p>
        </p:txBody>
      </p:sp>
      <p:sp>
        <p:nvSpPr>
          <p:cNvPr id="153603" name="Rectangle 3"/>
          <p:cNvSpPr>
            <a:spLocks noGrp="1" noChangeArrowheads="1"/>
          </p:cNvSpPr>
          <p:nvPr>
            <p:ph type="body" sz="half" idx="1"/>
          </p:nvPr>
        </p:nvSpPr>
        <p:spPr>
          <a:xfrm>
            <a:off x="4876800" y="1138238"/>
            <a:ext cx="3810000" cy="5110162"/>
          </a:xfrm>
        </p:spPr>
        <p:txBody>
          <a:bodyPr/>
          <a:lstStyle/>
          <a:p>
            <a:pPr eaLnBrk="1" hangingPunct="1"/>
            <a:r>
              <a:rPr lang="en-US">
                <a:ea typeface="ＭＳ Ｐゴシック" pitchFamily="-84" charset="-128"/>
                <a:cs typeface="ＭＳ Ｐゴシック" pitchFamily="-84" charset="-128"/>
              </a:rPr>
              <a:t>deci (</a:t>
            </a:r>
            <a:r>
              <a:rPr lang="en-US">
                <a:solidFill>
                  <a:srgbClr val="CC00CC"/>
                </a:solidFill>
                <a:ea typeface="ＭＳ Ｐゴシック" pitchFamily="-84" charset="-128"/>
                <a:cs typeface="ＭＳ Ｐゴシック" pitchFamily="-84" charset="-128"/>
              </a:rPr>
              <a:t>d</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centi (</a:t>
            </a:r>
            <a:r>
              <a:rPr lang="en-US">
                <a:solidFill>
                  <a:srgbClr val="CC00CC"/>
                </a:solidFill>
                <a:ea typeface="ＭＳ Ｐゴシック" pitchFamily="-84" charset="-128"/>
                <a:cs typeface="ＭＳ Ｐゴシック" pitchFamily="-84" charset="-128"/>
              </a:rPr>
              <a:t>c</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milli (</a:t>
            </a:r>
            <a:r>
              <a:rPr lang="en-US">
                <a:solidFill>
                  <a:srgbClr val="CC00CC"/>
                </a:solidFill>
                <a:ea typeface="ＭＳ Ｐゴシック" pitchFamily="-84" charset="-128"/>
                <a:cs typeface="ＭＳ Ｐゴシック" pitchFamily="-84" charset="-128"/>
              </a:rPr>
              <a:t>m</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-3</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micro (</a:t>
            </a:r>
            <a:r>
              <a:rPr lang="en-US">
                <a:solidFill>
                  <a:srgbClr val="CC00CC"/>
                </a:solidFill>
                <a:ea typeface="ＭＳ Ｐゴシック" pitchFamily="-84" charset="-128"/>
                <a:cs typeface="ＭＳ Ｐゴシック" pitchFamily="-84" charset="-128"/>
              </a:rPr>
              <a:t>μ</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-6</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nano (</a:t>
            </a:r>
            <a:r>
              <a:rPr lang="en-US">
                <a:solidFill>
                  <a:srgbClr val="CC00CC"/>
                </a:solidFill>
                <a:ea typeface="ＭＳ Ｐゴシック" pitchFamily="-84" charset="-128"/>
                <a:cs typeface="ＭＳ Ｐゴシック" pitchFamily="-84" charset="-128"/>
              </a:rPr>
              <a:t>n</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-9</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pico (</a:t>
            </a:r>
            <a:r>
              <a:rPr lang="en-US">
                <a:solidFill>
                  <a:srgbClr val="CC00CC"/>
                </a:solidFill>
                <a:ea typeface="ＭＳ Ｐゴシック" pitchFamily="-84" charset="-128"/>
                <a:cs typeface="ＭＳ Ｐゴシック" pitchFamily="-84" charset="-128"/>
              </a:rPr>
              <a:t>p</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-12</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femto (</a:t>
            </a:r>
            <a:r>
              <a:rPr lang="en-US">
                <a:solidFill>
                  <a:srgbClr val="CC00CC"/>
                </a:solidFill>
                <a:ea typeface="ＭＳ Ｐゴシック" pitchFamily="-84" charset="-128"/>
                <a:cs typeface="ＭＳ Ｐゴシック" pitchFamily="-84" charset="-128"/>
              </a:rPr>
              <a:t>f</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-15</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atto (</a:t>
            </a:r>
            <a:r>
              <a:rPr lang="en-US">
                <a:solidFill>
                  <a:srgbClr val="CC00CC"/>
                </a:solidFill>
                <a:ea typeface="ＭＳ Ｐゴシック" pitchFamily="-84" charset="-128"/>
                <a:cs typeface="ＭＳ Ｐゴシック" pitchFamily="-84" charset="-128"/>
              </a:rPr>
              <a:t>a</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-18 </a:t>
            </a:r>
          </a:p>
          <a:p>
            <a:pPr eaLnBrk="1" hangingPunct="1"/>
            <a:r>
              <a:rPr lang="en-US">
                <a:ea typeface="ＭＳ Ｐゴシック" pitchFamily="-84" charset="-128"/>
                <a:cs typeface="ＭＳ Ｐゴシック" pitchFamily="-84" charset="-128"/>
              </a:rPr>
              <a:t>zepto (</a:t>
            </a:r>
            <a:r>
              <a:rPr lang="en-US">
                <a:solidFill>
                  <a:srgbClr val="CC00CC"/>
                </a:solidFill>
                <a:ea typeface="ＭＳ Ｐゴシック" pitchFamily="-84" charset="-128"/>
                <a:cs typeface="ＭＳ Ｐゴシック" pitchFamily="-84" charset="-128"/>
              </a:rPr>
              <a:t>z</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-21</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yocto (</a:t>
            </a:r>
            <a:r>
              <a:rPr lang="en-US">
                <a:solidFill>
                  <a:srgbClr val="CC00CC"/>
                </a:solidFill>
                <a:ea typeface="ＭＳ Ｐゴシック" pitchFamily="-84" charset="-128"/>
                <a:cs typeface="ＭＳ Ｐゴシック" pitchFamily="-84" charset="-128"/>
              </a:rPr>
              <a:t>y</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-24</a:t>
            </a:r>
          </a:p>
        </p:txBody>
      </p:sp>
      <p:sp>
        <p:nvSpPr>
          <p:cNvPr id="153604" name="Rectangle 4"/>
          <p:cNvSpPr>
            <a:spLocks noChangeArrowheads="1"/>
          </p:cNvSpPr>
          <p:nvPr/>
        </p:nvSpPr>
        <p:spPr bwMode="auto">
          <a:xfrm>
            <a:off x="990600" y="1138238"/>
            <a:ext cx="3657600" cy="4953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800">
                <a:solidFill>
                  <a:schemeClr val="accent2"/>
                </a:solidFill>
                <a:latin typeface="Arial Narrow" pitchFamily="-84" charset="0"/>
              </a:rPr>
              <a:t>deca (</a:t>
            </a:r>
            <a:r>
              <a:rPr lang="en-US" sz="2800">
                <a:solidFill>
                  <a:srgbClr val="CC00CC"/>
                </a:solidFill>
                <a:latin typeface="Arial Narrow" pitchFamily="-84" charset="0"/>
              </a:rPr>
              <a:t>da</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hecto (</a:t>
            </a:r>
            <a:r>
              <a:rPr lang="en-US" sz="2800">
                <a:solidFill>
                  <a:srgbClr val="CC00CC"/>
                </a:solidFill>
                <a:latin typeface="Arial Narrow" pitchFamily="-84" charset="0"/>
              </a:rPr>
              <a:t>h</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kilo (</a:t>
            </a:r>
            <a:r>
              <a:rPr lang="en-US" sz="2800">
                <a:solidFill>
                  <a:srgbClr val="CC00CC"/>
                </a:solidFill>
                <a:latin typeface="Arial Narrow" pitchFamily="-84" charset="0"/>
              </a:rPr>
              <a:t>k</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3</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mega (</a:t>
            </a:r>
            <a:r>
              <a:rPr lang="en-US" sz="2800">
                <a:solidFill>
                  <a:srgbClr val="CC00CC"/>
                </a:solidFill>
                <a:latin typeface="Arial Narrow" pitchFamily="-84" charset="0"/>
              </a:rPr>
              <a:t>M</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6</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giga (</a:t>
            </a:r>
            <a:r>
              <a:rPr lang="en-US" sz="2800">
                <a:solidFill>
                  <a:srgbClr val="CC00CC"/>
                </a:solidFill>
                <a:latin typeface="Arial Narrow" pitchFamily="-84" charset="0"/>
              </a:rPr>
              <a:t>G</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9</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tera (</a:t>
            </a:r>
            <a:r>
              <a:rPr lang="en-US" sz="2800">
                <a:solidFill>
                  <a:srgbClr val="CC00CC"/>
                </a:solidFill>
                <a:latin typeface="Arial Narrow" pitchFamily="-84" charset="0"/>
              </a:rPr>
              <a:t>T</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12</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peta (</a:t>
            </a:r>
            <a:r>
              <a:rPr lang="en-US" sz="2800">
                <a:solidFill>
                  <a:srgbClr val="CC00CC"/>
                </a:solidFill>
                <a:latin typeface="Arial Narrow" pitchFamily="-84" charset="0"/>
              </a:rPr>
              <a:t>P</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15</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exa (</a:t>
            </a:r>
            <a:r>
              <a:rPr lang="en-US" sz="2800">
                <a:solidFill>
                  <a:srgbClr val="CC00CC"/>
                </a:solidFill>
                <a:latin typeface="Arial Narrow" pitchFamily="-84" charset="0"/>
              </a:rPr>
              <a:t>E</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18</a:t>
            </a:r>
          </a:p>
          <a:p>
            <a:pPr marL="342900" indent="-342900">
              <a:spcBef>
                <a:spcPct val="20000"/>
              </a:spcBef>
              <a:buFontTx/>
              <a:buChar char="•"/>
            </a:pPr>
            <a:r>
              <a:rPr lang="en-US" sz="2800">
                <a:solidFill>
                  <a:schemeClr val="accent2"/>
                </a:solidFill>
                <a:latin typeface="Arial Narrow" pitchFamily="-84" charset="0"/>
              </a:rPr>
              <a:t>zetta (</a:t>
            </a:r>
            <a:r>
              <a:rPr lang="en-US" sz="2800">
                <a:solidFill>
                  <a:srgbClr val="CC00CC"/>
                </a:solidFill>
                <a:latin typeface="Arial Narrow" pitchFamily="-84" charset="0"/>
              </a:rPr>
              <a:t>Z</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21</a:t>
            </a:r>
          </a:p>
          <a:p>
            <a:pPr marL="342900" indent="-342900">
              <a:spcBef>
                <a:spcPct val="20000"/>
              </a:spcBef>
              <a:buFontTx/>
              <a:buChar char="•"/>
            </a:pPr>
            <a:r>
              <a:rPr lang="en-US" sz="2800">
                <a:solidFill>
                  <a:schemeClr val="accent2"/>
                </a:solidFill>
                <a:latin typeface="Arial Narrow" pitchFamily="-84" charset="0"/>
              </a:rPr>
              <a:t>yotta (</a:t>
            </a:r>
            <a:r>
              <a:rPr lang="en-US" sz="2800">
                <a:solidFill>
                  <a:srgbClr val="CC00CC"/>
                </a:solidFill>
                <a:latin typeface="Arial Narrow" pitchFamily="-84" charset="0"/>
              </a:rPr>
              <a:t>Y</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24</a:t>
            </a:r>
          </a:p>
        </p:txBody>
      </p:sp>
      <p:sp>
        <p:nvSpPr>
          <p:cNvPr id="153605" name="Text Box 5"/>
          <p:cNvSpPr txBox="1">
            <a:spLocks noChangeArrowheads="1"/>
          </p:cNvSpPr>
          <p:nvPr/>
        </p:nvSpPr>
        <p:spPr bwMode="auto">
          <a:xfrm>
            <a:off x="1584325" y="609600"/>
            <a:ext cx="1222375" cy="579438"/>
          </a:xfrm>
          <a:prstGeom prst="rect">
            <a:avLst/>
          </a:prstGeom>
          <a:noFill/>
          <a:ln w="9525">
            <a:noFill/>
            <a:miter lim="800000"/>
            <a:headEnd/>
            <a:tailEnd/>
          </a:ln>
        </p:spPr>
        <p:txBody>
          <a:bodyPr wrap="none">
            <a:prstTxWarp prst="textNoShape">
              <a:avLst/>
            </a:prstTxWarp>
            <a:spAutoFit/>
          </a:bodyPr>
          <a:lstStyle/>
          <a:p>
            <a:r>
              <a:rPr lang="en-US" sz="3200" b="1">
                <a:solidFill>
                  <a:srgbClr val="A50021"/>
                </a:solidFill>
                <a:latin typeface="Arial Narrow" pitchFamily="-84" charset="0"/>
              </a:rPr>
              <a:t>Larger</a:t>
            </a:r>
          </a:p>
        </p:txBody>
      </p:sp>
      <p:sp>
        <p:nvSpPr>
          <p:cNvPr id="153606" name="Text Box 6"/>
          <p:cNvSpPr txBox="1">
            <a:spLocks noChangeArrowheads="1"/>
          </p:cNvSpPr>
          <p:nvPr/>
        </p:nvSpPr>
        <p:spPr bwMode="auto">
          <a:xfrm>
            <a:off x="5316538" y="609600"/>
            <a:ext cx="1389062" cy="579438"/>
          </a:xfrm>
          <a:prstGeom prst="rect">
            <a:avLst/>
          </a:prstGeom>
          <a:noFill/>
          <a:ln w="9525">
            <a:noFill/>
            <a:miter lim="800000"/>
            <a:headEnd/>
            <a:tailEnd/>
          </a:ln>
        </p:spPr>
        <p:txBody>
          <a:bodyPr wrap="none">
            <a:prstTxWarp prst="textNoShape">
              <a:avLst/>
            </a:prstTxWarp>
            <a:spAutoFit/>
          </a:bodyPr>
          <a:lstStyle/>
          <a:p>
            <a:r>
              <a:rPr lang="en-US" sz="3200" b="1">
                <a:solidFill>
                  <a:srgbClr val="A50021"/>
                </a:solidFill>
                <a:latin typeface="Arial Narrow" pitchFamily="-84" charset="0"/>
              </a:rPr>
              <a:t>Smaller</a:t>
            </a:r>
          </a:p>
        </p:txBody>
      </p:sp>
    </p:spTree>
    <p:extLst>
      <p:ext uri="{BB962C8B-B14F-4D97-AF65-F5344CB8AC3E}">
        <p14:creationId xmlns:p14="http://schemas.microsoft.com/office/powerpoint/2010/main" val="288146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wipe(left)">
                                      <p:cBhvr>
                                        <p:cTn id="7" dur="500"/>
                                        <p:tgtEl>
                                          <p:spTgt spid="1536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06"/>
                                        </p:tgtEl>
                                        <p:attrNameLst>
                                          <p:attrName>style.visibility</p:attrName>
                                        </p:attrNameLst>
                                      </p:cBhvr>
                                      <p:to>
                                        <p:strVal val="visible"/>
                                      </p:to>
                                    </p:set>
                                    <p:animEffect transition="in" filter="wipe(left)">
                                      <p:cBhvr>
                                        <p:cTn id="12" dur="500"/>
                                        <p:tgtEl>
                                          <p:spTgt spid="1536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04">
                                            <p:txEl>
                                              <p:pRg st="0" end="0"/>
                                            </p:txEl>
                                          </p:spTgt>
                                        </p:tgtEl>
                                        <p:attrNameLst>
                                          <p:attrName>style.visibility</p:attrName>
                                        </p:attrNameLst>
                                      </p:cBhvr>
                                      <p:to>
                                        <p:strVal val="visible"/>
                                      </p:to>
                                    </p:set>
                                    <p:animEffect transition="in" filter="wipe(left)">
                                      <p:cBhvr>
                                        <p:cTn id="17" dur="500"/>
                                        <p:tgtEl>
                                          <p:spTgt spid="153604">
                                            <p:txEl>
                                              <p:pRg st="0" end="0"/>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3603">
                                            <p:txEl>
                                              <p:pRg st="0" end="0"/>
                                            </p:txEl>
                                          </p:spTgt>
                                        </p:tgtEl>
                                        <p:attrNameLst>
                                          <p:attrName>style.visibility</p:attrName>
                                        </p:attrNameLst>
                                      </p:cBhvr>
                                      <p:to>
                                        <p:strVal val="visible"/>
                                      </p:to>
                                    </p:set>
                                    <p:animEffect transition="in" filter="wipe(left)">
                                      <p:cBhvr>
                                        <p:cTn id="21" dur="1000"/>
                                        <p:tgtEl>
                                          <p:spTgt spid="15360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3604">
                                            <p:txEl>
                                              <p:pRg st="1" end="1"/>
                                            </p:txEl>
                                          </p:spTgt>
                                        </p:tgtEl>
                                        <p:attrNameLst>
                                          <p:attrName>style.visibility</p:attrName>
                                        </p:attrNameLst>
                                      </p:cBhvr>
                                      <p:to>
                                        <p:strVal val="visible"/>
                                      </p:to>
                                    </p:set>
                                    <p:animEffect transition="in" filter="wipe(left)">
                                      <p:cBhvr>
                                        <p:cTn id="26" dur="500"/>
                                        <p:tgtEl>
                                          <p:spTgt spid="153604">
                                            <p:txEl>
                                              <p:pRg st="1" end="1"/>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53603">
                                            <p:txEl>
                                              <p:pRg st="1" end="1"/>
                                            </p:txEl>
                                          </p:spTgt>
                                        </p:tgtEl>
                                        <p:attrNameLst>
                                          <p:attrName>style.visibility</p:attrName>
                                        </p:attrNameLst>
                                      </p:cBhvr>
                                      <p:to>
                                        <p:strVal val="visible"/>
                                      </p:to>
                                    </p:set>
                                    <p:animEffect transition="in" filter="wipe(left)">
                                      <p:cBhvr>
                                        <p:cTn id="30" dur="1000"/>
                                        <p:tgtEl>
                                          <p:spTgt spid="15360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3604">
                                            <p:txEl>
                                              <p:pRg st="2" end="2"/>
                                            </p:txEl>
                                          </p:spTgt>
                                        </p:tgtEl>
                                        <p:attrNameLst>
                                          <p:attrName>style.visibility</p:attrName>
                                        </p:attrNameLst>
                                      </p:cBhvr>
                                      <p:to>
                                        <p:strVal val="visible"/>
                                      </p:to>
                                    </p:set>
                                    <p:animEffect transition="in" filter="wipe(left)">
                                      <p:cBhvr>
                                        <p:cTn id="35" dur="500"/>
                                        <p:tgtEl>
                                          <p:spTgt spid="153604">
                                            <p:txEl>
                                              <p:pRg st="2" end="2"/>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53603">
                                            <p:txEl>
                                              <p:pRg st="2" end="2"/>
                                            </p:txEl>
                                          </p:spTgt>
                                        </p:tgtEl>
                                        <p:attrNameLst>
                                          <p:attrName>style.visibility</p:attrName>
                                        </p:attrNameLst>
                                      </p:cBhvr>
                                      <p:to>
                                        <p:strVal val="visible"/>
                                      </p:to>
                                    </p:set>
                                    <p:animEffect transition="in" filter="wipe(left)">
                                      <p:cBhvr>
                                        <p:cTn id="39" dur="1000"/>
                                        <p:tgtEl>
                                          <p:spTgt spid="15360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3604">
                                            <p:txEl>
                                              <p:pRg st="3" end="3"/>
                                            </p:txEl>
                                          </p:spTgt>
                                        </p:tgtEl>
                                        <p:attrNameLst>
                                          <p:attrName>style.visibility</p:attrName>
                                        </p:attrNameLst>
                                      </p:cBhvr>
                                      <p:to>
                                        <p:strVal val="visible"/>
                                      </p:to>
                                    </p:set>
                                    <p:animEffect transition="in" filter="wipe(left)">
                                      <p:cBhvr>
                                        <p:cTn id="44" dur="500"/>
                                        <p:tgtEl>
                                          <p:spTgt spid="153604">
                                            <p:txEl>
                                              <p:pRg st="3" end="3"/>
                                            </p:tx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3603">
                                            <p:txEl>
                                              <p:pRg st="3" end="3"/>
                                            </p:txEl>
                                          </p:spTgt>
                                        </p:tgtEl>
                                        <p:attrNameLst>
                                          <p:attrName>style.visibility</p:attrName>
                                        </p:attrNameLst>
                                      </p:cBhvr>
                                      <p:to>
                                        <p:strVal val="visible"/>
                                      </p:to>
                                    </p:set>
                                    <p:animEffect transition="in" filter="wipe(left)">
                                      <p:cBhvr>
                                        <p:cTn id="48" dur="1000"/>
                                        <p:tgtEl>
                                          <p:spTgt spid="15360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3604">
                                            <p:txEl>
                                              <p:pRg st="4" end="4"/>
                                            </p:txEl>
                                          </p:spTgt>
                                        </p:tgtEl>
                                        <p:attrNameLst>
                                          <p:attrName>style.visibility</p:attrName>
                                        </p:attrNameLst>
                                      </p:cBhvr>
                                      <p:to>
                                        <p:strVal val="visible"/>
                                      </p:to>
                                    </p:set>
                                    <p:animEffect transition="in" filter="wipe(left)">
                                      <p:cBhvr>
                                        <p:cTn id="53" dur="500"/>
                                        <p:tgtEl>
                                          <p:spTgt spid="153604">
                                            <p:txEl>
                                              <p:pRg st="4" end="4"/>
                                            </p:tx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3603">
                                            <p:txEl>
                                              <p:pRg st="4" end="4"/>
                                            </p:txEl>
                                          </p:spTgt>
                                        </p:tgtEl>
                                        <p:attrNameLst>
                                          <p:attrName>style.visibility</p:attrName>
                                        </p:attrNameLst>
                                      </p:cBhvr>
                                      <p:to>
                                        <p:strVal val="visible"/>
                                      </p:to>
                                    </p:set>
                                    <p:animEffect transition="in" filter="wipe(left)">
                                      <p:cBhvr>
                                        <p:cTn id="57" dur="1000"/>
                                        <p:tgtEl>
                                          <p:spTgt spid="15360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3604">
                                            <p:txEl>
                                              <p:pRg st="5" end="5"/>
                                            </p:txEl>
                                          </p:spTgt>
                                        </p:tgtEl>
                                        <p:attrNameLst>
                                          <p:attrName>style.visibility</p:attrName>
                                        </p:attrNameLst>
                                      </p:cBhvr>
                                      <p:to>
                                        <p:strVal val="visible"/>
                                      </p:to>
                                    </p:set>
                                    <p:animEffect transition="in" filter="wipe(left)">
                                      <p:cBhvr>
                                        <p:cTn id="62" dur="500"/>
                                        <p:tgtEl>
                                          <p:spTgt spid="153604">
                                            <p:txEl>
                                              <p:pRg st="5" end="5"/>
                                            </p:tx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53603">
                                            <p:txEl>
                                              <p:pRg st="5" end="5"/>
                                            </p:txEl>
                                          </p:spTgt>
                                        </p:tgtEl>
                                        <p:attrNameLst>
                                          <p:attrName>style.visibility</p:attrName>
                                        </p:attrNameLst>
                                      </p:cBhvr>
                                      <p:to>
                                        <p:strVal val="visible"/>
                                      </p:to>
                                    </p:set>
                                    <p:animEffect transition="in" filter="wipe(left)">
                                      <p:cBhvr>
                                        <p:cTn id="66" dur="1000"/>
                                        <p:tgtEl>
                                          <p:spTgt spid="15360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3604">
                                            <p:txEl>
                                              <p:pRg st="6" end="6"/>
                                            </p:txEl>
                                          </p:spTgt>
                                        </p:tgtEl>
                                        <p:attrNameLst>
                                          <p:attrName>style.visibility</p:attrName>
                                        </p:attrNameLst>
                                      </p:cBhvr>
                                      <p:to>
                                        <p:strVal val="visible"/>
                                      </p:to>
                                    </p:set>
                                    <p:animEffect transition="in" filter="wipe(left)">
                                      <p:cBhvr>
                                        <p:cTn id="71" dur="500"/>
                                        <p:tgtEl>
                                          <p:spTgt spid="153604">
                                            <p:txEl>
                                              <p:pRg st="6" end="6"/>
                                            </p:tx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53603">
                                            <p:txEl>
                                              <p:pRg st="6" end="6"/>
                                            </p:txEl>
                                          </p:spTgt>
                                        </p:tgtEl>
                                        <p:attrNameLst>
                                          <p:attrName>style.visibility</p:attrName>
                                        </p:attrNameLst>
                                      </p:cBhvr>
                                      <p:to>
                                        <p:strVal val="visible"/>
                                      </p:to>
                                    </p:set>
                                    <p:animEffect transition="in" filter="wipe(left)">
                                      <p:cBhvr>
                                        <p:cTn id="75" dur="1000"/>
                                        <p:tgtEl>
                                          <p:spTgt spid="153603">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53604">
                                            <p:txEl>
                                              <p:pRg st="7" end="7"/>
                                            </p:txEl>
                                          </p:spTgt>
                                        </p:tgtEl>
                                        <p:attrNameLst>
                                          <p:attrName>style.visibility</p:attrName>
                                        </p:attrNameLst>
                                      </p:cBhvr>
                                      <p:to>
                                        <p:strVal val="visible"/>
                                      </p:to>
                                    </p:set>
                                    <p:animEffect transition="in" filter="wipe(left)">
                                      <p:cBhvr>
                                        <p:cTn id="80" dur="500"/>
                                        <p:tgtEl>
                                          <p:spTgt spid="153604">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53604">
                                            <p:txEl>
                                              <p:pRg st="8" end="8"/>
                                            </p:txEl>
                                          </p:spTgt>
                                        </p:tgtEl>
                                        <p:attrNameLst>
                                          <p:attrName>style.visibility</p:attrName>
                                        </p:attrNameLst>
                                      </p:cBhvr>
                                      <p:to>
                                        <p:strVal val="visible"/>
                                      </p:to>
                                    </p:set>
                                    <p:animEffect transition="in" filter="wipe(left)">
                                      <p:cBhvr>
                                        <p:cTn id="85" dur="500"/>
                                        <p:tgtEl>
                                          <p:spTgt spid="153604">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3604">
                                            <p:txEl>
                                              <p:pRg st="9" end="9"/>
                                            </p:txEl>
                                          </p:spTgt>
                                        </p:tgtEl>
                                        <p:attrNameLst>
                                          <p:attrName>style.visibility</p:attrName>
                                        </p:attrNameLst>
                                      </p:cBhvr>
                                      <p:to>
                                        <p:strVal val="visible"/>
                                      </p:to>
                                    </p:set>
                                    <p:animEffect transition="in" filter="wipe(left)">
                                      <p:cBhvr>
                                        <p:cTn id="90" dur="500"/>
                                        <p:tgtEl>
                                          <p:spTgt spid="153604">
                                            <p:txEl>
                                              <p:pRg st="9" end="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53603">
                                            <p:txEl>
                                              <p:pRg st="7" end="7"/>
                                            </p:txEl>
                                          </p:spTgt>
                                        </p:tgtEl>
                                        <p:attrNameLst>
                                          <p:attrName>style.visibility</p:attrName>
                                        </p:attrNameLst>
                                      </p:cBhvr>
                                      <p:to>
                                        <p:strVal val="visible"/>
                                      </p:to>
                                    </p:set>
                                    <p:animEffect transition="in" filter="wipe(left)">
                                      <p:cBhvr>
                                        <p:cTn id="95" dur="500"/>
                                        <p:tgtEl>
                                          <p:spTgt spid="153603">
                                            <p:txEl>
                                              <p:pRg st="7" end="7"/>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53603">
                                            <p:txEl>
                                              <p:pRg st="8" end="8"/>
                                            </p:txEl>
                                          </p:spTgt>
                                        </p:tgtEl>
                                        <p:attrNameLst>
                                          <p:attrName>style.visibility</p:attrName>
                                        </p:attrNameLst>
                                      </p:cBhvr>
                                      <p:to>
                                        <p:strVal val="visible"/>
                                      </p:to>
                                    </p:set>
                                    <p:animEffect transition="in" filter="wipe(left)">
                                      <p:cBhvr>
                                        <p:cTn id="100" dur="500"/>
                                        <p:tgtEl>
                                          <p:spTgt spid="153603">
                                            <p:txEl>
                                              <p:pRg st="8" end="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53603">
                                            <p:txEl>
                                              <p:pRg st="9" end="9"/>
                                            </p:txEl>
                                          </p:spTgt>
                                        </p:tgtEl>
                                        <p:attrNameLst>
                                          <p:attrName>style.visibility</p:attrName>
                                        </p:attrNameLst>
                                      </p:cBhvr>
                                      <p:to>
                                        <p:strVal val="visible"/>
                                      </p:to>
                                    </p:set>
                                    <p:animEffect transition="in" filter="wipe(left)">
                                      <p:cBhvr>
                                        <p:cTn id="105" dur="500"/>
                                        <p:tgtEl>
                                          <p:spTgt spid="153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4" grpId="0" build="p"/>
      <p:bldP spid="153605" grpId="0"/>
      <p:bldP spid="1536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p:txBody>
          <a:bodyPr/>
          <a:lstStyle/>
          <a:p>
            <a:pPr>
              <a:defRPr/>
            </a:pPr>
            <a:r>
              <a:rPr lang="en-US"/>
              <a:t>Tuesday, June 9, 2020</a:t>
            </a:r>
          </a:p>
        </p:txBody>
      </p:sp>
      <p:sp>
        <p:nvSpPr>
          <p:cNvPr id="64515" name="Rectangle 6"/>
          <p:cNvSpPr>
            <a:spLocks noGrp="1" noChangeArrowheads="1"/>
          </p:cNvSpPr>
          <p:nvPr>
            <p:ph type="sldNum" sz="quarter" idx="12"/>
          </p:nvPr>
        </p:nvSpPr>
        <p:spPr>
          <a:noFill/>
        </p:spPr>
        <p:txBody>
          <a:bodyPr/>
          <a:lstStyle/>
          <a:p>
            <a:fld id="{57379E6C-F8ED-5547-90AD-120D7150A6AB}" type="slidenum">
              <a:rPr lang="en-US">
                <a:latin typeface="Arial Narrow" pitchFamily="-84" charset="0"/>
              </a:rPr>
              <a:pPr/>
              <a:t>12</a:t>
            </a:fld>
            <a:endParaRPr lang="en-US">
              <a:latin typeface="Arial Narrow" pitchFamily="-84" charset="0"/>
            </a:endParaRPr>
          </a:p>
        </p:txBody>
      </p:sp>
      <p:sp>
        <p:nvSpPr>
          <p:cNvPr id="49" name="Footer Placeholder 4"/>
          <p:cNvSpPr>
            <a:spLocks noGrp="1"/>
          </p:cNvSpPr>
          <p:nvPr>
            <p:ph type="ftr" sz="quarter" idx="11"/>
          </p:nvPr>
        </p:nvSpPr>
        <p:spPr/>
        <p:txBody>
          <a:bodyPr/>
          <a:lstStyle/>
          <a:p>
            <a:pPr>
              <a:defRPr/>
            </a:pPr>
            <a:r>
              <a:rPr lang="de-DE"/>
              <a:t>PHYS 1444-001, Summer 2020                    Dr. Jaehoon Yu</a:t>
            </a:r>
            <a:endParaRPr lang="en-US"/>
          </a:p>
        </p:txBody>
      </p:sp>
      <p:sp>
        <p:nvSpPr>
          <p:cNvPr id="6451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956A2CD-8923-6348-A10C-4BEA9391527B}" type="slidenum">
              <a:rPr lang="en-US" sz="1400" b="1">
                <a:solidFill>
                  <a:srgbClr val="A50021"/>
                </a:solidFill>
                <a:latin typeface="Arial Narrow" pitchFamily="-84" charset="0"/>
              </a:rPr>
              <a:pPr algn="r"/>
              <a:t>12</a:t>
            </a:fld>
            <a:endParaRPr lang="en-US" sz="1400" b="1">
              <a:solidFill>
                <a:srgbClr val="A50021"/>
              </a:solidFill>
              <a:latin typeface="Arial Narrow" pitchFamily="-84" charset="0"/>
            </a:endParaRPr>
          </a:p>
        </p:txBody>
      </p:sp>
      <p:sp>
        <p:nvSpPr>
          <p:cNvPr id="64518" name="Rectangle 2"/>
          <p:cNvSpPr>
            <a:spLocks noGrp="1" noChangeArrowheads="1"/>
          </p:cNvSpPr>
          <p:nvPr>
            <p:ph type="title"/>
          </p:nvPr>
        </p:nvSpPr>
        <p:spPr>
          <a:xfrm>
            <a:off x="685800" y="0"/>
            <a:ext cx="7543800" cy="1219200"/>
          </a:xfrm>
        </p:spPr>
        <p:txBody>
          <a:bodyPr/>
          <a:lstStyle/>
          <a:p>
            <a:pPr eaLnBrk="1" hangingPunct="1"/>
            <a:r>
              <a:rPr lang="en-US" sz="4000">
                <a:ea typeface="ＭＳ Ｐゴシック" pitchFamily="-84" charset="-128"/>
                <a:cs typeface="ＭＳ Ｐゴシック" pitchFamily="-84" charset="-128"/>
              </a:rPr>
              <a:t>How do we convert quantities from one unit to another?</a:t>
            </a:r>
          </a:p>
        </p:txBody>
      </p:sp>
      <p:sp>
        <p:nvSpPr>
          <p:cNvPr id="155651" name="Text Box 3"/>
          <p:cNvSpPr txBox="1">
            <a:spLocks noChangeArrowheads="1"/>
          </p:cNvSpPr>
          <p:nvPr/>
        </p:nvSpPr>
        <p:spPr bwMode="auto">
          <a:xfrm>
            <a:off x="914400" y="1219200"/>
            <a:ext cx="1698625" cy="701675"/>
          </a:xfrm>
          <a:prstGeom prst="rect">
            <a:avLst/>
          </a:prstGeom>
          <a:solidFill>
            <a:srgbClr val="FFFFCC"/>
          </a:solidFill>
          <a:ln w="9525">
            <a:noFill/>
            <a:miter lim="800000"/>
            <a:headEnd/>
            <a:tailEnd/>
          </a:ln>
        </p:spPr>
        <p:txBody>
          <a:bodyPr wrap="none">
            <a:prstTxWarp prst="textNoShape">
              <a:avLst/>
            </a:prstTxWarp>
            <a:spAutoFit/>
          </a:bodyPr>
          <a:lstStyle/>
          <a:p>
            <a:r>
              <a:rPr lang="en-US" sz="4000" b="1">
                <a:solidFill>
                  <a:srgbClr val="A50021"/>
                </a:solidFill>
                <a:latin typeface="Arial Narrow" pitchFamily="-84" charset="0"/>
              </a:rPr>
              <a:t>Unit 1 =</a:t>
            </a:r>
          </a:p>
        </p:txBody>
      </p:sp>
      <p:sp>
        <p:nvSpPr>
          <p:cNvPr id="155652" name="Text Box 4"/>
          <p:cNvSpPr txBox="1">
            <a:spLocks noChangeArrowheads="1"/>
          </p:cNvSpPr>
          <p:nvPr/>
        </p:nvSpPr>
        <p:spPr bwMode="auto">
          <a:xfrm>
            <a:off x="6889750" y="1219200"/>
            <a:ext cx="1339850" cy="701675"/>
          </a:xfrm>
          <a:prstGeom prst="rect">
            <a:avLst/>
          </a:prstGeom>
          <a:solidFill>
            <a:srgbClr val="FFFFCC"/>
          </a:solidFill>
          <a:ln w="9525">
            <a:noFill/>
            <a:miter lim="800000"/>
            <a:headEnd/>
            <a:tailEnd/>
          </a:ln>
        </p:spPr>
        <p:txBody>
          <a:bodyPr wrap="none">
            <a:prstTxWarp prst="textNoShape">
              <a:avLst/>
            </a:prstTxWarp>
            <a:spAutoFit/>
          </a:bodyPr>
          <a:lstStyle/>
          <a:p>
            <a:r>
              <a:rPr lang="en-US" sz="4000" b="1">
                <a:solidFill>
                  <a:srgbClr val="A50021"/>
                </a:solidFill>
                <a:latin typeface="Arial Narrow" pitchFamily="-84" charset="0"/>
              </a:rPr>
              <a:t>Unit 2</a:t>
            </a:r>
          </a:p>
        </p:txBody>
      </p:sp>
      <p:sp>
        <p:nvSpPr>
          <p:cNvPr id="155653" name="Text Box 5"/>
          <p:cNvSpPr txBox="1">
            <a:spLocks noChangeArrowheads="1"/>
          </p:cNvSpPr>
          <p:nvPr/>
        </p:nvSpPr>
        <p:spPr bwMode="auto">
          <a:xfrm>
            <a:off x="2719388" y="1219200"/>
            <a:ext cx="4138612" cy="701675"/>
          </a:xfrm>
          <a:prstGeom prst="rect">
            <a:avLst/>
          </a:prstGeom>
          <a:solidFill>
            <a:srgbClr val="99FFCC"/>
          </a:solidFill>
          <a:ln w="9525">
            <a:noFill/>
            <a:miter lim="800000"/>
            <a:headEnd/>
            <a:tailEnd/>
          </a:ln>
        </p:spPr>
        <p:txBody>
          <a:bodyPr wrap="none">
            <a:prstTxWarp prst="textNoShape">
              <a:avLst/>
            </a:prstTxWarp>
            <a:spAutoFit/>
          </a:bodyPr>
          <a:lstStyle/>
          <a:p>
            <a:r>
              <a:rPr lang="en-US" sz="4000" b="1">
                <a:solidFill>
                  <a:schemeClr val="accent2"/>
                </a:solidFill>
                <a:latin typeface="Arial Narrow" pitchFamily="-84" charset="0"/>
              </a:rPr>
              <a:t>Conversion factor X</a:t>
            </a:r>
          </a:p>
        </p:txBody>
      </p:sp>
      <p:graphicFrame>
        <p:nvGraphicFramePr>
          <p:cNvPr id="23604" name="Group 52"/>
          <p:cNvGraphicFramePr>
            <a:graphicFrameLocks noGrp="1"/>
          </p:cNvGraphicFramePr>
          <p:nvPr/>
        </p:nvGraphicFramePr>
        <p:xfrm>
          <a:off x="762000" y="2057400"/>
          <a:ext cx="7696200" cy="4114800"/>
        </p:xfrm>
        <a:graphic>
          <a:graphicData uri="http://schemas.openxmlformats.org/drawingml/2006/table">
            <a:tbl>
              <a:tblPr/>
              <a:tblGrid>
                <a:gridCol w="1981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2.54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0.0254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2.54x10</a:t>
                      </a:r>
                      <a:r>
                        <a:rPr kumimoji="0" lang="en-US" sz="2400" b="0" i="0" u="none" strike="noStrike" cap="none" normalizeH="0" baseline="30000">
                          <a:ln>
                            <a:noFill/>
                          </a:ln>
                          <a:solidFill>
                            <a:schemeClr val="accent2"/>
                          </a:solidFill>
                          <a:effectLst/>
                          <a:latin typeface="Arial Narrow"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0.303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3.03x10</a:t>
                      </a:r>
                      <a:r>
                        <a:rPr kumimoji="0" lang="en-US" sz="2400" b="0" i="0" u="none" strike="noStrike" cap="none" normalizeH="0" baseline="30000">
                          <a:ln>
                            <a:noFill/>
                          </a:ln>
                          <a:solidFill>
                            <a:schemeClr val="accent2"/>
                          </a:solidFill>
                          <a:effectLst/>
                          <a:latin typeface="Arial Narrow"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hr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minutes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hr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seconds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And many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Here….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238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wipe(left)">
                                      <p:cBhvr>
                                        <p:cTn id="7" dur="500"/>
                                        <p:tgtEl>
                                          <p:spTgt spid="1556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5652"/>
                                        </p:tgtEl>
                                        <p:attrNameLst>
                                          <p:attrName>style.visibility</p:attrName>
                                        </p:attrNameLst>
                                      </p:cBhvr>
                                      <p:to>
                                        <p:strVal val="visible"/>
                                      </p:to>
                                    </p:set>
                                    <p:animEffect transition="in" filter="wipe(left)">
                                      <p:cBhvr>
                                        <p:cTn id="11" dur="500"/>
                                        <p:tgtEl>
                                          <p:spTgt spid="1556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5653"/>
                                        </p:tgtEl>
                                        <p:attrNameLst>
                                          <p:attrName>style.visibility</p:attrName>
                                        </p:attrNameLst>
                                      </p:cBhvr>
                                      <p:to>
                                        <p:strVal val="visible"/>
                                      </p:to>
                                    </p:set>
                                    <p:animEffect transition="in" filter="wipe(left)">
                                      <p:cBhvr>
                                        <p:cTn id="16" dur="500"/>
                                        <p:tgtEl>
                                          <p:spTgt spid="1556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3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nimBg="1" autoUpdateAnimBg="0"/>
      <p:bldP spid="155652" grpId="0" animBg="1" autoUpdateAnimBg="0"/>
      <p:bldP spid="15565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9,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8CAC4E7F-230A-7840-B7EE-47874DABF809}" type="slidenum">
              <a:rPr lang="en-US"/>
              <a:pPr/>
              <a:t>13</a:t>
            </a:fld>
            <a:endParaRPr lang="en-US"/>
          </a:p>
        </p:txBody>
      </p:sp>
      <p:sp>
        <p:nvSpPr>
          <p:cNvPr id="180226" name="Rectangle 2"/>
          <p:cNvSpPr>
            <a:spLocks noGrp="1" noChangeArrowheads="1"/>
          </p:cNvSpPr>
          <p:nvPr>
            <p:ph type="title"/>
          </p:nvPr>
        </p:nvSpPr>
        <p:spPr>
          <a:xfrm>
            <a:off x="457200" y="76200"/>
            <a:ext cx="8077200" cy="990600"/>
          </a:xfrm>
        </p:spPr>
        <p:txBody>
          <a:bodyPr/>
          <a:lstStyle/>
          <a:p>
            <a:r>
              <a:rPr lang="en-US" dirty="0"/>
              <a:t>What does the Electric Force do?</a:t>
            </a:r>
          </a:p>
        </p:txBody>
      </p:sp>
      <p:sp>
        <p:nvSpPr>
          <p:cNvPr id="180227" name="Rectangle 3"/>
          <p:cNvSpPr>
            <a:spLocks noGrp="1" noChangeArrowheads="1"/>
          </p:cNvSpPr>
          <p:nvPr>
            <p:ph type="body" idx="1"/>
          </p:nvPr>
        </p:nvSpPr>
        <p:spPr>
          <a:xfrm>
            <a:off x="304800" y="990600"/>
            <a:ext cx="8686800" cy="5105400"/>
          </a:xfrm>
        </p:spPr>
        <p:txBody>
          <a:bodyPr/>
          <a:lstStyle/>
          <a:p>
            <a:pPr>
              <a:lnSpc>
                <a:spcPct val="90000"/>
              </a:lnSpc>
            </a:pPr>
            <a:r>
              <a:rPr lang="en-US" dirty="0"/>
              <a:t>Electric force is the bases of modern technology</a:t>
            </a:r>
          </a:p>
          <a:p>
            <a:pPr lvl="1">
              <a:lnSpc>
                <a:spcPct val="90000"/>
              </a:lnSpc>
            </a:pPr>
            <a:r>
              <a:rPr lang="en-US" dirty="0"/>
              <a:t>Virtually everything we use every day uses the electric force</a:t>
            </a:r>
          </a:p>
          <a:p>
            <a:pPr lvl="2">
              <a:lnSpc>
                <a:spcPct val="90000"/>
              </a:lnSpc>
            </a:pPr>
            <a:r>
              <a:rPr lang="en-US" dirty="0"/>
              <a:t>Can you give a few examples?</a:t>
            </a:r>
          </a:p>
          <a:p>
            <a:pPr>
              <a:lnSpc>
                <a:spcPct val="90000"/>
              </a:lnSpc>
            </a:pPr>
            <a:r>
              <a:rPr lang="en-US" dirty="0"/>
              <a:t>But this force also affects many others</a:t>
            </a:r>
          </a:p>
          <a:p>
            <a:pPr lvl="1">
              <a:lnSpc>
                <a:spcPct val="90000"/>
              </a:lnSpc>
            </a:pPr>
            <a:r>
              <a:rPr lang="en-US" dirty="0"/>
              <a:t>Making up materials with atoms and molecules</a:t>
            </a:r>
          </a:p>
          <a:p>
            <a:pPr lvl="1">
              <a:lnSpc>
                <a:spcPct val="90000"/>
              </a:lnSpc>
            </a:pPr>
            <a:r>
              <a:rPr lang="en-US" dirty="0"/>
              <a:t>Biological metabolic processes</a:t>
            </a:r>
          </a:p>
          <a:p>
            <a:pPr lvl="2">
              <a:lnSpc>
                <a:spcPct val="90000"/>
              </a:lnSpc>
            </a:pPr>
            <a:r>
              <a:rPr lang="en-US" dirty="0"/>
              <a:t>Nerve signals, heart pumping, etc</a:t>
            </a:r>
          </a:p>
          <a:p>
            <a:pPr>
              <a:lnSpc>
                <a:spcPct val="90000"/>
              </a:lnSpc>
            </a:pPr>
            <a:r>
              <a:rPr lang="en-US" dirty="0"/>
              <a:t>Virtually all the forces we have learned in Physics I:</a:t>
            </a:r>
          </a:p>
          <a:p>
            <a:pPr lvl="1">
              <a:lnSpc>
                <a:spcPct val="90000"/>
              </a:lnSpc>
            </a:pPr>
            <a:r>
              <a:rPr lang="en-US" dirty="0"/>
              <a:t>Friction, normal force, elastic force and other contact forces are the results of electric forces acting at the atomic level</a:t>
            </a:r>
          </a:p>
        </p:txBody>
      </p:sp>
      <p:pic>
        <p:nvPicPr>
          <p:cNvPr id="2" name="Picture 1"/>
          <p:cNvPicPr>
            <a:picLocks noChangeAspect="1"/>
          </p:cNvPicPr>
          <p:nvPr/>
        </p:nvPicPr>
        <p:blipFill>
          <a:blip r:embed="rId2"/>
          <a:stretch>
            <a:fillRect/>
          </a:stretch>
        </p:blipFill>
        <p:spPr>
          <a:xfrm>
            <a:off x="6934200" y="1905000"/>
            <a:ext cx="1897624" cy="1159923"/>
          </a:xfrm>
          <a:prstGeom prst="rect">
            <a:avLst/>
          </a:prstGeom>
        </p:spPr>
      </p:pic>
    </p:spTree>
    <p:extLst>
      <p:ext uri="{BB962C8B-B14F-4D97-AF65-F5344CB8AC3E}">
        <p14:creationId xmlns:p14="http://schemas.microsoft.com/office/powerpoint/2010/main" val="281810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left)">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wipe(left)">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wipe(left)">
                                      <p:cBhvr>
                                        <p:cTn id="17" dur="500"/>
                                        <p:tgtEl>
                                          <p:spTgt spid="180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1+ppt_w/2"/>
                                          </p:val>
                                        </p:tav>
                                      </p:tavLst>
                                    </p:anim>
                                    <p:anim calcmode="lin" valueType="num">
                                      <p:cBhvr additive="base">
                                        <p:cTn id="28" dur="500"/>
                                        <p:tgtEl>
                                          <p:spTgt spid="2"/>
                                        </p:tgtEl>
                                        <p:attrNameLst>
                                          <p:attrName>ppt_y</p:attrName>
                                        </p:attrNameLst>
                                      </p:cBhvr>
                                      <p:tavLst>
                                        <p:tav tm="0">
                                          <p:val>
                                            <p:strVal val="ppt_y"/>
                                          </p:val>
                                        </p:tav>
                                        <p:tav tm="100000">
                                          <p:val>
                                            <p:strVal val="ppt_y"/>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0227">
                                            <p:txEl>
                                              <p:pRg st="3" end="3"/>
                                            </p:txEl>
                                          </p:spTgt>
                                        </p:tgtEl>
                                        <p:attrNameLst>
                                          <p:attrName>style.visibility</p:attrName>
                                        </p:attrNameLst>
                                      </p:cBhvr>
                                      <p:to>
                                        <p:strVal val="visible"/>
                                      </p:to>
                                    </p:set>
                                    <p:animEffect transition="in" filter="wipe(left)">
                                      <p:cBhvr>
                                        <p:cTn id="34" dur="500"/>
                                        <p:tgtEl>
                                          <p:spTgt spid="18022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0227">
                                            <p:txEl>
                                              <p:pRg st="4" end="4"/>
                                            </p:txEl>
                                          </p:spTgt>
                                        </p:tgtEl>
                                        <p:attrNameLst>
                                          <p:attrName>style.visibility</p:attrName>
                                        </p:attrNameLst>
                                      </p:cBhvr>
                                      <p:to>
                                        <p:strVal val="visible"/>
                                      </p:to>
                                    </p:set>
                                    <p:animEffect transition="in" filter="wipe(left)">
                                      <p:cBhvr>
                                        <p:cTn id="39" dur="500"/>
                                        <p:tgtEl>
                                          <p:spTgt spid="18022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0227">
                                            <p:txEl>
                                              <p:pRg st="5" end="5"/>
                                            </p:txEl>
                                          </p:spTgt>
                                        </p:tgtEl>
                                        <p:attrNameLst>
                                          <p:attrName>style.visibility</p:attrName>
                                        </p:attrNameLst>
                                      </p:cBhvr>
                                      <p:to>
                                        <p:strVal val="visible"/>
                                      </p:to>
                                    </p:set>
                                    <p:animEffect transition="in" filter="wipe(left)">
                                      <p:cBhvr>
                                        <p:cTn id="44" dur="500"/>
                                        <p:tgtEl>
                                          <p:spTgt spid="18022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0227">
                                            <p:txEl>
                                              <p:pRg st="6" end="6"/>
                                            </p:txEl>
                                          </p:spTgt>
                                        </p:tgtEl>
                                        <p:attrNameLst>
                                          <p:attrName>style.visibility</p:attrName>
                                        </p:attrNameLst>
                                      </p:cBhvr>
                                      <p:to>
                                        <p:strVal val="visible"/>
                                      </p:to>
                                    </p:set>
                                    <p:animEffect transition="in" filter="wipe(left)">
                                      <p:cBhvr>
                                        <p:cTn id="49" dur="500"/>
                                        <p:tgtEl>
                                          <p:spTgt spid="180227">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0227">
                                            <p:txEl>
                                              <p:pRg st="7" end="7"/>
                                            </p:txEl>
                                          </p:spTgt>
                                        </p:tgtEl>
                                        <p:attrNameLst>
                                          <p:attrName>style.visibility</p:attrName>
                                        </p:attrNameLst>
                                      </p:cBhvr>
                                      <p:to>
                                        <p:strVal val="visible"/>
                                      </p:to>
                                    </p:set>
                                    <p:animEffect transition="in" filter="wipe(left)">
                                      <p:cBhvr>
                                        <p:cTn id="54" dur="500"/>
                                        <p:tgtEl>
                                          <p:spTgt spid="180227">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0227">
                                            <p:txEl>
                                              <p:pRg st="8" end="8"/>
                                            </p:txEl>
                                          </p:spTgt>
                                        </p:tgtEl>
                                        <p:attrNameLst>
                                          <p:attrName>style.visibility</p:attrName>
                                        </p:attrNameLst>
                                      </p:cBhvr>
                                      <p:to>
                                        <p:strVal val="visible"/>
                                      </p:to>
                                    </p:set>
                                    <p:animEffect transition="in" filter="wipe(left)">
                                      <p:cBhvr>
                                        <p:cTn id="59" dur="500"/>
                                        <p:tgtEl>
                                          <p:spTgt spid="180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9,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0382B9A0-A52A-0748-B517-EAB80E5033FD}" type="slidenum">
              <a:rPr lang="en-US"/>
              <a:pPr/>
              <a:t>14</a:t>
            </a:fld>
            <a:endParaRPr lang="en-US"/>
          </a:p>
        </p:txBody>
      </p:sp>
      <p:pic>
        <p:nvPicPr>
          <p:cNvPr id="179202" name="Picture 2" descr="FG21_002"/>
          <p:cNvPicPr>
            <a:picLocks noChangeAspect="1" noChangeArrowheads="1"/>
          </p:cNvPicPr>
          <p:nvPr/>
        </p:nvPicPr>
        <p:blipFill>
          <a:blip r:embed="rId2"/>
          <a:srcRect/>
          <a:stretch>
            <a:fillRect/>
          </a:stretch>
        </p:blipFill>
        <p:spPr bwMode="auto">
          <a:xfrm>
            <a:off x="5715000" y="3295650"/>
            <a:ext cx="4343400" cy="3257550"/>
          </a:xfrm>
          <a:prstGeom prst="rect">
            <a:avLst/>
          </a:prstGeom>
          <a:noFill/>
        </p:spPr>
      </p:pic>
      <p:sp>
        <p:nvSpPr>
          <p:cNvPr id="179203" name="Rectangle 3"/>
          <p:cNvSpPr>
            <a:spLocks noGrp="1" noChangeArrowheads="1"/>
          </p:cNvSpPr>
          <p:nvPr>
            <p:ph type="title"/>
          </p:nvPr>
        </p:nvSpPr>
        <p:spPr>
          <a:xfrm>
            <a:off x="457200" y="76200"/>
            <a:ext cx="8077200" cy="990600"/>
          </a:xfrm>
        </p:spPr>
        <p:txBody>
          <a:bodyPr/>
          <a:lstStyle/>
          <a:p>
            <a:r>
              <a:rPr lang="en-US"/>
              <a:t>Static Electricity; Electric Charge and Its Conservation</a:t>
            </a:r>
          </a:p>
        </p:txBody>
      </p:sp>
      <p:sp>
        <p:nvSpPr>
          <p:cNvPr id="179204" name="Rectangle 4"/>
          <p:cNvSpPr>
            <a:spLocks noGrp="1" noChangeArrowheads="1"/>
          </p:cNvSpPr>
          <p:nvPr>
            <p:ph type="body" idx="1"/>
          </p:nvPr>
        </p:nvSpPr>
        <p:spPr>
          <a:xfrm>
            <a:off x="533400" y="1143000"/>
            <a:ext cx="8001000" cy="2819400"/>
          </a:xfrm>
        </p:spPr>
        <p:txBody>
          <a:bodyPr/>
          <a:lstStyle/>
          <a:p>
            <a:r>
              <a:rPr lang="en-US" sz="2800" dirty="0"/>
              <a:t>Electricity is from Greek word </a:t>
            </a:r>
            <a:r>
              <a:rPr lang="en-US" sz="2800" dirty="0" err="1">
                <a:latin typeface="Monotype Corsiva" charset="0"/>
              </a:rPr>
              <a:t>elecktron</a:t>
            </a:r>
            <a:r>
              <a:rPr lang="en-US" sz="2800" dirty="0">
                <a:latin typeface="Monotype Corsiva" charset="0"/>
              </a:rPr>
              <a:t>=</a:t>
            </a:r>
            <a:r>
              <a:rPr lang="en-US" sz="2800" dirty="0"/>
              <a:t>amber, a petrified tree resin that attracts matter if rubbed</a:t>
            </a:r>
          </a:p>
          <a:p>
            <a:r>
              <a:rPr lang="en-US" sz="2800" dirty="0"/>
              <a:t>Static Electricity: an amber effect</a:t>
            </a:r>
          </a:p>
          <a:p>
            <a:pPr lvl="1"/>
            <a:r>
              <a:rPr lang="en-US" sz="2400" dirty="0"/>
              <a:t>An object becomes charged or “posses a net electric charge” due to rubbing</a:t>
            </a:r>
          </a:p>
          <a:p>
            <a:pPr lvl="1"/>
            <a:r>
              <a:rPr lang="en-US" sz="2400" dirty="0"/>
              <a:t>Can you give some examples?</a:t>
            </a:r>
          </a:p>
        </p:txBody>
      </p:sp>
      <p:sp>
        <p:nvSpPr>
          <p:cNvPr id="179205" name="Rectangle 5"/>
          <p:cNvSpPr>
            <a:spLocks noChangeArrowheads="1"/>
          </p:cNvSpPr>
          <p:nvPr/>
        </p:nvSpPr>
        <p:spPr bwMode="auto">
          <a:xfrm>
            <a:off x="609600" y="3810000"/>
            <a:ext cx="65532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Two types of electric charge, positive/negative</a:t>
            </a:r>
          </a:p>
          <a:p>
            <a:pPr marL="742950" lvl="1" indent="-285750">
              <a:spcBef>
                <a:spcPct val="20000"/>
              </a:spcBef>
              <a:buFontTx/>
              <a:buChar char="–"/>
            </a:pPr>
            <a:r>
              <a:rPr lang="en-US" dirty="0">
                <a:solidFill>
                  <a:srgbClr val="660066"/>
                </a:solidFill>
                <a:latin typeface="Arial Narrow" charset="0"/>
                <a:ea typeface="ＭＳ Ｐゴシック" charset="-128"/>
              </a:rPr>
              <a:t>Like charges repel while unlike charges attract</a:t>
            </a:r>
          </a:p>
          <a:p>
            <a:pPr marL="742950" lvl="1" indent="-285750">
              <a:spcBef>
                <a:spcPct val="20000"/>
              </a:spcBef>
              <a:buFontTx/>
              <a:buChar char="–"/>
            </a:pPr>
            <a:r>
              <a:rPr lang="en-US" dirty="0">
                <a:solidFill>
                  <a:srgbClr val="660066"/>
                </a:solidFill>
                <a:latin typeface="Arial Narrow" charset="0"/>
                <a:ea typeface="ＭＳ Ｐゴシック" charset="-128"/>
              </a:rPr>
              <a:t>Benjamin Franklin referred the charge on glass rod as the positive, arbitrarily.   Thus the charge that attracts glass rod is negative. </a:t>
            </a:r>
            <a:r>
              <a:rPr lang="en-US" dirty="0">
                <a:solidFill>
                  <a:srgbClr val="660066"/>
                </a:solidFill>
                <a:latin typeface="Arial Narrow" charset="0"/>
                <a:ea typeface="ＭＳ Ｐゴシック" charset="-128"/>
                <a:sym typeface="Wingdings" charset="2"/>
              </a:rPr>
              <a:t> This convention is still used.</a:t>
            </a:r>
            <a:endParaRPr lang="en-US" dirty="0">
              <a:solidFill>
                <a:srgbClr val="660066"/>
              </a:solidFill>
              <a:latin typeface="Arial Narrow" charset="0"/>
              <a:ea typeface="ＭＳ Ｐゴシック" charset="-128"/>
            </a:endParaRPr>
          </a:p>
        </p:txBody>
      </p:sp>
      <p:pic>
        <p:nvPicPr>
          <p:cNvPr id="179206" name="Picture 6" descr="amb-37"/>
          <p:cNvPicPr>
            <a:picLocks noChangeAspect="1" noChangeArrowheads="1"/>
          </p:cNvPicPr>
          <p:nvPr/>
        </p:nvPicPr>
        <p:blipFill>
          <a:blip r:embed="rId3"/>
          <a:srcRect/>
          <a:stretch>
            <a:fillRect/>
          </a:stretch>
        </p:blipFill>
        <p:spPr bwMode="auto">
          <a:xfrm>
            <a:off x="7162800" y="1600200"/>
            <a:ext cx="1676400" cy="1028700"/>
          </a:xfrm>
          <a:prstGeom prst="rect">
            <a:avLst/>
          </a:prstGeom>
          <a:noFill/>
        </p:spPr>
      </p:pic>
    </p:spTree>
    <p:extLst>
      <p:ext uri="{BB962C8B-B14F-4D97-AF65-F5344CB8AC3E}">
        <p14:creationId xmlns:p14="http://schemas.microsoft.com/office/powerpoint/2010/main" val="25040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wipe(left)">
                                      <p:cBhvr>
                                        <p:cTn id="7" dur="500"/>
                                        <p:tgtEl>
                                          <p:spTgt spid="179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9206"/>
                                        </p:tgtEl>
                                        <p:attrNameLst>
                                          <p:attrName>style.visibility</p:attrName>
                                        </p:attrNameLst>
                                      </p:cBhvr>
                                      <p:to>
                                        <p:strVal val="visible"/>
                                      </p:to>
                                    </p:set>
                                    <p:anim to="" calcmode="lin" valueType="num">
                                      <p:cBhvr>
                                        <p:cTn id="12" dur="1" fill="hold"/>
                                        <p:tgtEl>
                                          <p:spTgt spid="17920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9204">
                                            <p:txEl>
                                              <p:pRg st="1" end="1"/>
                                            </p:txEl>
                                          </p:spTgt>
                                        </p:tgtEl>
                                        <p:attrNameLst>
                                          <p:attrName>style.visibility</p:attrName>
                                        </p:attrNameLst>
                                      </p:cBhvr>
                                      <p:to>
                                        <p:strVal val="visible"/>
                                      </p:to>
                                    </p:set>
                                    <p:animEffect transition="in" filter="wipe(left)">
                                      <p:cBhvr>
                                        <p:cTn id="17" dur="500"/>
                                        <p:tgtEl>
                                          <p:spTgt spid="1792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9204">
                                            <p:txEl>
                                              <p:pRg st="2" end="2"/>
                                            </p:txEl>
                                          </p:spTgt>
                                        </p:tgtEl>
                                        <p:attrNameLst>
                                          <p:attrName>style.visibility</p:attrName>
                                        </p:attrNameLst>
                                      </p:cBhvr>
                                      <p:to>
                                        <p:strVal val="visible"/>
                                      </p:to>
                                    </p:set>
                                    <p:animEffect transition="in" filter="wipe(left)">
                                      <p:cBhvr>
                                        <p:cTn id="22" dur="500"/>
                                        <p:tgtEl>
                                          <p:spTgt spid="1792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79204">
                                            <p:txEl>
                                              <p:pRg st="3" end="3"/>
                                            </p:txEl>
                                          </p:spTgt>
                                        </p:tgtEl>
                                        <p:attrNameLst>
                                          <p:attrName>style.visibility</p:attrName>
                                        </p:attrNameLst>
                                      </p:cBhvr>
                                      <p:to>
                                        <p:strVal val="visible"/>
                                      </p:to>
                                    </p:set>
                                    <p:animEffect transition="in" filter="wipe(left)">
                                      <p:cBhvr>
                                        <p:cTn id="27" dur="500"/>
                                        <p:tgtEl>
                                          <p:spTgt spid="1792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79205">
                                            <p:txEl>
                                              <p:pRg st="0" end="0"/>
                                            </p:txEl>
                                          </p:spTgt>
                                        </p:tgtEl>
                                        <p:attrNameLst>
                                          <p:attrName>style.visibility</p:attrName>
                                        </p:attrNameLst>
                                      </p:cBhvr>
                                      <p:to>
                                        <p:strVal val="visible"/>
                                      </p:to>
                                    </p:set>
                                    <p:animEffect transition="in" filter="wipe(left)">
                                      <p:cBhvr>
                                        <p:cTn id="32" dur="500"/>
                                        <p:tgtEl>
                                          <p:spTgt spid="17920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79205">
                                            <p:txEl>
                                              <p:pRg st="1" end="1"/>
                                            </p:txEl>
                                          </p:spTgt>
                                        </p:tgtEl>
                                        <p:attrNameLst>
                                          <p:attrName>style.visibility</p:attrName>
                                        </p:attrNameLst>
                                      </p:cBhvr>
                                      <p:to>
                                        <p:strVal val="visible"/>
                                      </p:to>
                                    </p:set>
                                    <p:animEffect transition="in" filter="wipe(left)">
                                      <p:cBhvr>
                                        <p:cTn id="37" dur="500"/>
                                        <p:tgtEl>
                                          <p:spTgt spid="17920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79202"/>
                                        </p:tgtEl>
                                        <p:attrNameLst>
                                          <p:attrName>style.visibility</p:attrName>
                                        </p:attrNameLst>
                                      </p:cBhvr>
                                      <p:to>
                                        <p:strVal val="visible"/>
                                      </p:to>
                                    </p:set>
                                    <p:anim calcmode="lin" valueType="num">
                                      <p:cBhvr>
                                        <p:cTn id="42" dur="500" fill="hold"/>
                                        <p:tgtEl>
                                          <p:spTgt spid="179202"/>
                                        </p:tgtEl>
                                        <p:attrNameLst>
                                          <p:attrName>ppt_w</p:attrName>
                                        </p:attrNameLst>
                                      </p:cBhvr>
                                      <p:tavLst>
                                        <p:tav tm="0">
                                          <p:val>
                                            <p:fltVal val="0"/>
                                          </p:val>
                                        </p:tav>
                                        <p:tav tm="100000">
                                          <p:val>
                                            <p:strVal val="#ppt_w"/>
                                          </p:val>
                                        </p:tav>
                                      </p:tavLst>
                                    </p:anim>
                                    <p:anim calcmode="lin" valueType="num">
                                      <p:cBhvr>
                                        <p:cTn id="43" dur="500" fill="hold"/>
                                        <p:tgtEl>
                                          <p:spTgt spid="179202"/>
                                        </p:tgtEl>
                                        <p:attrNameLst>
                                          <p:attrName>ppt_h</p:attrName>
                                        </p:attrNameLst>
                                      </p:cBhvr>
                                      <p:tavLst>
                                        <p:tav tm="0">
                                          <p:val>
                                            <p:fltVal val="0"/>
                                          </p:val>
                                        </p:tav>
                                        <p:tav tm="100000">
                                          <p:val>
                                            <p:strVal val="#ppt_h"/>
                                          </p:val>
                                        </p:tav>
                                      </p:tavLst>
                                    </p:anim>
                                    <p:animEffect transition="in" filter="fade">
                                      <p:cBhvr>
                                        <p:cTn id="44" dur="500"/>
                                        <p:tgtEl>
                                          <p:spTgt spid="1792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79205">
                                            <p:txEl>
                                              <p:pRg st="2" end="2"/>
                                            </p:txEl>
                                          </p:spTgt>
                                        </p:tgtEl>
                                        <p:attrNameLst>
                                          <p:attrName>style.visibility</p:attrName>
                                        </p:attrNameLst>
                                      </p:cBhvr>
                                      <p:to>
                                        <p:strVal val="visible"/>
                                      </p:to>
                                    </p:set>
                                    <p:animEffect transition="in" filter="wipe(left)">
                                      <p:cBhvr>
                                        <p:cTn id="49" dur="500"/>
                                        <p:tgtEl>
                                          <p:spTgt spid="1792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p:bldP spid="17920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9,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8CAC4E7F-230A-7840-B7EE-47874DABF809}" type="slidenum">
              <a:rPr lang="en-US"/>
              <a:pPr/>
              <a:t>15</a:t>
            </a:fld>
            <a:endParaRPr lang="en-US"/>
          </a:p>
        </p:txBody>
      </p:sp>
      <p:sp>
        <p:nvSpPr>
          <p:cNvPr id="180226" name="Rectangle 2"/>
          <p:cNvSpPr>
            <a:spLocks noGrp="1" noChangeArrowheads="1"/>
          </p:cNvSpPr>
          <p:nvPr>
            <p:ph type="title"/>
          </p:nvPr>
        </p:nvSpPr>
        <p:spPr>
          <a:xfrm>
            <a:off x="457200" y="76200"/>
            <a:ext cx="8077200" cy="990600"/>
          </a:xfrm>
        </p:spPr>
        <p:txBody>
          <a:bodyPr/>
          <a:lstStyle/>
          <a:p>
            <a:r>
              <a:rPr lang="en-US"/>
              <a:t>Static Electricity; Electric Charge and Its Conservation</a:t>
            </a:r>
          </a:p>
        </p:txBody>
      </p:sp>
      <p:sp>
        <p:nvSpPr>
          <p:cNvPr id="180227" name="Rectangle 3"/>
          <p:cNvSpPr>
            <a:spLocks noGrp="1" noChangeArrowheads="1"/>
          </p:cNvSpPr>
          <p:nvPr>
            <p:ph type="body" idx="1"/>
          </p:nvPr>
        </p:nvSpPr>
        <p:spPr>
          <a:xfrm>
            <a:off x="304800" y="1143000"/>
            <a:ext cx="8686800" cy="5105400"/>
          </a:xfrm>
        </p:spPr>
        <p:txBody>
          <a:bodyPr/>
          <a:lstStyle/>
          <a:p>
            <a:pPr>
              <a:lnSpc>
                <a:spcPct val="90000"/>
              </a:lnSpc>
            </a:pPr>
            <a:r>
              <a:rPr lang="en-US" sz="2800" dirty="0"/>
              <a:t>Franklin argued that when a certain amount of charge is produced on one body in a process, an equal amount of opposite type of charge is produced on another body.</a:t>
            </a:r>
          </a:p>
          <a:p>
            <a:pPr lvl="1">
              <a:lnSpc>
                <a:spcPct val="90000"/>
              </a:lnSpc>
            </a:pPr>
            <a:r>
              <a:rPr lang="en-US" sz="2400" dirty="0"/>
              <a:t>The positive and negative are treated algebraically so that during any process the net change in the amount of produced charge is 0.</a:t>
            </a:r>
          </a:p>
          <a:p>
            <a:pPr lvl="2">
              <a:lnSpc>
                <a:spcPct val="90000"/>
              </a:lnSpc>
            </a:pPr>
            <a:r>
              <a:rPr lang="en-US" sz="2000" dirty="0"/>
              <a:t>When you comb your hair with a plastic comb, it acquires the negative charge and the hair an equal amount of positive charge.</a:t>
            </a:r>
          </a:p>
          <a:p>
            <a:pPr>
              <a:lnSpc>
                <a:spcPct val="90000"/>
              </a:lnSpc>
            </a:pPr>
            <a:r>
              <a:rPr lang="en-US" sz="2800" dirty="0"/>
              <a:t>This is the </a:t>
            </a:r>
            <a:r>
              <a:rPr lang="en-US" sz="2800" b="1" u="sng" dirty="0">
                <a:solidFill>
                  <a:srgbClr val="A50021"/>
                </a:solidFill>
              </a:rPr>
              <a:t>law of conservation of electric charge.</a:t>
            </a:r>
          </a:p>
          <a:p>
            <a:pPr lvl="1">
              <a:lnSpc>
                <a:spcPct val="90000"/>
              </a:lnSpc>
            </a:pPr>
            <a:r>
              <a:rPr lang="en-US" sz="2400" b="1" u="sng" dirty="0">
                <a:solidFill>
                  <a:srgbClr val="A50021"/>
                </a:solidFill>
                <a:sym typeface="Wingdings" charset="2"/>
              </a:rPr>
              <a:t>The net amount of electric charge produced in any process is ZERO!!</a:t>
            </a:r>
          </a:p>
          <a:p>
            <a:pPr lvl="2">
              <a:lnSpc>
                <a:spcPct val="90000"/>
              </a:lnSpc>
            </a:pPr>
            <a:r>
              <a:rPr lang="en-US" sz="2000" dirty="0"/>
              <a:t>If an object or one region of space acquires a positive charge, then an equal amount of negative charge will be found in neighboring areas or objects. </a:t>
            </a:r>
          </a:p>
          <a:p>
            <a:pPr lvl="2">
              <a:lnSpc>
                <a:spcPct val="90000"/>
              </a:lnSpc>
            </a:pPr>
            <a:r>
              <a:rPr lang="en-US" sz="2000" dirty="0"/>
              <a:t>No violations have ever been observed.</a:t>
            </a:r>
          </a:p>
          <a:p>
            <a:pPr lvl="2">
              <a:lnSpc>
                <a:spcPct val="90000"/>
              </a:lnSpc>
            </a:pPr>
            <a:r>
              <a:rPr lang="en-US" sz="2000" dirty="0"/>
              <a:t>This conservation law is as firmly established as that of energy or momentum.</a:t>
            </a:r>
          </a:p>
        </p:txBody>
      </p:sp>
    </p:spTree>
    <p:extLst>
      <p:ext uri="{BB962C8B-B14F-4D97-AF65-F5344CB8AC3E}">
        <p14:creationId xmlns:p14="http://schemas.microsoft.com/office/powerpoint/2010/main" val="381167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left)">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wipe(left)">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wipe(left)">
                                      <p:cBhvr>
                                        <p:cTn id="17" dur="500"/>
                                        <p:tgtEl>
                                          <p:spTgt spid="180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0227">
                                            <p:txEl>
                                              <p:pRg st="3" end="3"/>
                                            </p:txEl>
                                          </p:spTgt>
                                        </p:tgtEl>
                                        <p:attrNameLst>
                                          <p:attrName>style.visibility</p:attrName>
                                        </p:attrNameLst>
                                      </p:cBhvr>
                                      <p:to>
                                        <p:strVal val="visible"/>
                                      </p:to>
                                    </p:set>
                                    <p:animEffect transition="in" filter="wipe(left)">
                                      <p:cBhvr>
                                        <p:cTn id="22" dur="500"/>
                                        <p:tgtEl>
                                          <p:spTgt spid="180227">
                                            <p:txEl>
                                              <p:pRg st="3" end="3"/>
                                            </p:txEl>
                                          </p:spTgt>
                                        </p:tgtEl>
                                      </p:cBhvr>
                                    </p:animEffect>
                                  </p:childTnLst>
                                </p:cTn>
                              </p:par>
                            </p:childTnLst>
                          </p:cTn>
                        </p:par>
                        <p:par>
                          <p:cTn id="23" fill="hold">
                            <p:stCondLst>
                              <p:cond delay="950"/>
                            </p:stCondLst>
                            <p:childTnLst>
                              <p:par>
                                <p:cTn id="24" presetID="8" presetClass="emph" presetSubtype="0" fill="hold" nodeType="afterEffect">
                                  <p:stCondLst>
                                    <p:cond delay="0"/>
                                  </p:stCondLst>
                                  <p:iterate type="wd">
                                    <p:tmPct val="0"/>
                                  </p:iterate>
                                  <p:childTnLst>
                                    <p:animRot by="21600000">
                                      <p:cBhvr>
                                        <p:cTn id="25" dur="2000" fill="hold"/>
                                        <p:tgtEl>
                                          <p:spTgt spid="180227">
                                            <p:txEl>
                                              <p:pRg st="3" end="3"/>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80227">
                                            <p:txEl>
                                              <p:pRg st="4" end="4"/>
                                            </p:txEl>
                                          </p:spTgt>
                                        </p:tgtEl>
                                        <p:attrNameLst>
                                          <p:attrName>style.visibility</p:attrName>
                                        </p:attrNameLst>
                                      </p:cBhvr>
                                      <p:to>
                                        <p:strVal val="visible"/>
                                      </p:to>
                                    </p:set>
                                    <p:animEffect transition="in" filter="wipe(left)">
                                      <p:cBhvr>
                                        <p:cTn id="30" dur="500"/>
                                        <p:tgtEl>
                                          <p:spTgt spid="18022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180227">
                                            <p:txEl>
                                              <p:pRg st="5" end="5"/>
                                            </p:txEl>
                                          </p:spTgt>
                                        </p:tgtEl>
                                        <p:attrNameLst>
                                          <p:attrName>style.visibility</p:attrName>
                                        </p:attrNameLst>
                                      </p:cBhvr>
                                      <p:to>
                                        <p:strVal val="visible"/>
                                      </p:to>
                                    </p:set>
                                    <p:animEffect transition="in" filter="wipe(left)">
                                      <p:cBhvr>
                                        <p:cTn id="35" dur="500"/>
                                        <p:tgtEl>
                                          <p:spTgt spid="180227">
                                            <p:txEl>
                                              <p:pRg st="5" end="5"/>
                                            </p:txEl>
                                          </p:spTgt>
                                        </p:tgtEl>
                                      </p:cBhvr>
                                    </p:animEffect>
                                  </p:childTnLst>
                                </p:cTn>
                              </p:par>
                            </p:childTnLst>
                          </p:cTn>
                        </p:par>
                        <p:par>
                          <p:cTn id="36" fill="hold">
                            <p:stCondLst>
                              <p:cond delay="1900"/>
                            </p:stCondLst>
                            <p:childTnLst>
                              <p:par>
                                <p:cTn id="37" presetID="21" presetClass="emph" presetSubtype="0" fill="hold" nodeType="afterEffect">
                                  <p:stCondLst>
                                    <p:cond delay="0"/>
                                  </p:stCondLst>
                                  <p:iterate type="wd">
                                    <p:tmPct val="0"/>
                                  </p:iterate>
                                  <p:childTnLst>
                                    <p:animClr clrSpc="hsl" dir="cw">
                                      <p:cBhvr override="childStyle">
                                        <p:cTn id="38" dur="500" fill="hold"/>
                                        <p:tgtEl>
                                          <p:spTgt spid="180227">
                                            <p:txEl>
                                              <p:pRg st="4" end="4"/>
                                            </p:txEl>
                                          </p:spTgt>
                                        </p:tgtEl>
                                        <p:attrNameLst>
                                          <p:attrName>style.color</p:attrName>
                                        </p:attrNameLst>
                                      </p:cBhvr>
                                      <p:by>
                                        <p:hsl h="7200000" s="0" l="0"/>
                                      </p:by>
                                    </p:animClr>
                                    <p:animClr clrSpc="hsl" dir="cw">
                                      <p:cBhvr>
                                        <p:cTn id="39" dur="500" fill="hold"/>
                                        <p:tgtEl>
                                          <p:spTgt spid="180227">
                                            <p:txEl>
                                              <p:pRg st="4" end="4"/>
                                            </p:txEl>
                                          </p:spTgt>
                                        </p:tgtEl>
                                        <p:attrNameLst>
                                          <p:attrName>fillcolor</p:attrName>
                                        </p:attrNameLst>
                                      </p:cBhvr>
                                      <p:by>
                                        <p:hsl h="7200000" s="0" l="0"/>
                                      </p:by>
                                    </p:animClr>
                                    <p:animClr clrSpc="hsl" dir="cw">
                                      <p:cBhvr>
                                        <p:cTn id="40" dur="500" fill="hold"/>
                                        <p:tgtEl>
                                          <p:spTgt spid="180227">
                                            <p:txEl>
                                              <p:pRg st="4" end="4"/>
                                            </p:txEl>
                                          </p:spTgt>
                                        </p:tgtEl>
                                        <p:attrNameLst>
                                          <p:attrName>stroke.color</p:attrName>
                                        </p:attrNameLst>
                                      </p:cBhvr>
                                      <p:by>
                                        <p:hsl h="7200000" s="0" l="0"/>
                                      </p:by>
                                    </p:animClr>
                                    <p:set>
                                      <p:cBhvr>
                                        <p:cTn id="41" dur="500" fill="hold"/>
                                        <p:tgtEl>
                                          <p:spTgt spid="180227">
                                            <p:txEl>
                                              <p:pRg st="4" end="4"/>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80227">
                                            <p:txEl>
                                              <p:pRg st="6" end="6"/>
                                            </p:txEl>
                                          </p:spTgt>
                                        </p:tgtEl>
                                        <p:attrNameLst>
                                          <p:attrName>style.visibility</p:attrName>
                                        </p:attrNameLst>
                                      </p:cBhvr>
                                      <p:to>
                                        <p:strVal val="visible"/>
                                      </p:to>
                                    </p:set>
                                    <p:animEffect transition="in" filter="wipe(left)">
                                      <p:cBhvr>
                                        <p:cTn id="46" dur="500"/>
                                        <p:tgtEl>
                                          <p:spTgt spid="18022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80227">
                                            <p:txEl>
                                              <p:pRg st="7" end="7"/>
                                            </p:txEl>
                                          </p:spTgt>
                                        </p:tgtEl>
                                        <p:attrNameLst>
                                          <p:attrName>style.visibility</p:attrName>
                                        </p:attrNameLst>
                                      </p:cBhvr>
                                      <p:to>
                                        <p:strVal val="visible"/>
                                      </p:to>
                                    </p:set>
                                    <p:animEffect transition="in" filter="wipe(left)">
                                      <p:cBhvr>
                                        <p:cTn id="51" dur="500"/>
                                        <p:tgtEl>
                                          <p:spTgt spid="180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21_004.JPG"/>
          <p:cNvPicPr>
            <a:picLocks noChangeAspect="1"/>
          </p:cNvPicPr>
          <p:nvPr/>
        </p:nvPicPr>
        <p:blipFill>
          <a:blip r:embed="rId3"/>
          <a:stretch>
            <a:fillRect/>
          </a:stretch>
        </p:blipFill>
        <p:spPr>
          <a:xfrm>
            <a:off x="7620000" y="5543550"/>
            <a:ext cx="1447800" cy="1085850"/>
          </a:xfrm>
          <a:prstGeom prst="rect">
            <a:avLst/>
          </a:prstGeom>
        </p:spPr>
      </p:pic>
      <p:sp>
        <p:nvSpPr>
          <p:cNvPr id="5" name="Date Placeholder 3"/>
          <p:cNvSpPr>
            <a:spLocks noGrp="1"/>
          </p:cNvSpPr>
          <p:nvPr>
            <p:ph type="dt" sz="half" idx="10"/>
          </p:nvPr>
        </p:nvSpPr>
        <p:spPr/>
        <p:txBody>
          <a:bodyPr/>
          <a:lstStyle/>
          <a:p>
            <a:r>
              <a:rPr lang="en-US"/>
              <a:t>Tuesday, June 9,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FBFB943E-F9A2-0E4F-99AF-5B9DA1D44CFB}" type="slidenum">
              <a:rPr lang="en-US"/>
              <a:pPr/>
              <a:t>16</a:t>
            </a:fld>
            <a:endParaRPr lang="en-US"/>
          </a:p>
        </p:txBody>
      </p:sp>
      <p:sp>
        <p:nvSpPr>
          <p:cNvPr id="181250" name="Rectangle 2"/>
          <p:cNvSpPr>
            <a:spLocks noGrp="1" noChangeArrowheads="1"/>
          </p:cNvSpPr>
          <p:nvPr>
            <p:ph type="title"/>
          </p:nvPr>
        </p:nvSpPr>
        <p:spPr>
          <a:xfrm>
            <a:off x="457200" y="0"/>
            <a:ext cx="8077200" cy="762000"/>
          </a:xfrm>
        </p:spPr>
        <p:txBody>
          <a:bodyPr/>
          <a:lstStyle/>
          <a:p>
            <a:r>
              <a:rPr lang="en-US" dirty="0"/>
              <a:t>Electric Charge in an Atom</a:t>
            </a:r>
          </a:p>
        </p:txBody>
      </p:sp>
      <p:sp>
        <p:nvSpPr>
          <p:cNvPr id="181251" name="Rectangle 3"/>
          <p:cNvSpPr>
            <a:spLocks noGrp="1" noChangeArrowheads="1"/>
          </p:cNvSpPr>
          <p:nvPr>
            <p:ph type="body" idx="1"/>
          </p:nvPr>
        </p:nvSpPr>
        <p:spPr>
          <a:xfrm>
            <a:off x="152400" y="685800"/>
            <a:ext cx="8686800" cy="5638800"/>
          </a:xfrm>
        </p:spPr>
        <p:txBody>
          <a:bodyPr/>
          <a:lstStyle/>
          <a:p>
            <a:pPr>
              <a:lnSpc>
                <a:spcPct val="80000"/>
              </a:lnSpc>
            </a:pPr>
            <a:r>
              <a:rPr lang="en-US" sz="2800" dirty="0"/>
              <a:t>It has been understood through the past century that an atom consists of </a:t>
            </a:r>
          </a:p>
          <a:p>
            <a:pPr lvl="1">
              <a:lnSpc>
                <a:spcPct val="80000"/>
              </a:lnSpc>
            </a:pPr>
            <a:r>
              <a:rPr lang="en-US" sz="2400" dirty="0"/>
              <a:t>A positively charged heavy core </a:t>
            </a:r>
            <a:r>
              <a:rPr lang="en-US" sz="2400" dirty="0" err="1">
                <a:sym typeface="Wingdings" charset="2"/>
              </a:rPr>
              <a:t></a:t>
            </a:r>
            <a:r>
              <a:rPr lang="en-US" sz="2400" dirty="0">
                <a:sym typeface="Wingdings" charset="2"/>
              </a:rPr>
              <a:t> What is the name?</a:t>
            </a:r>
          </a:p>
          <a:p>
            <a:pPr lvl="2">
              <a:lnSpc>
                <a:spcPct val="80000"/>
              </a:lnSpc>
            </a:pPr>
            <a:r>
              <a:rPr lang="en-US" sz="2000" dirty="0"/>
              <a:t>This core is called the nucleus and consists of neutrons and protons.</a:t>
            </a:r>
          </a:p>
          <a:p>
            <a:pPr lvl="1">
              <a:lnSpc>
                <a:spcPct val="80000"/>
              </a:lnSpc>
            </a:pPr>
            <a:r>
              <a:rPr lang="en-US" sz="2400" dirty="0"/>
              <a:t>Many negatively charged particles with small mass surround the core </a:t>
            </a:r>
            <a:r>
              <a:rPr lang="en-US" sz="2400" dirty="0">
                <a:sym typeface="Wingdings" charset="2"/>
              </a:rPr>
              <a:t> What is the name of these light particles?</a:t>
            </a:r>
          </a:p>
          <a:p>
            <a:pPr lvl="2">
              <a:lnSpc>
                <a:spcPct val="80000"/>
              </a:lnSpc>
            </a:pPr>
            <a:r>
              <a:rPr lang="en-US" sz="2000" dirty="0"/>
              <a:t>These are called the electrons</a:t>
            </a:r>
          </a:p>
          <a:p>
            <a:pPr lvl="2">
              <a:lnSpc>
                <a:spcPct val="80000"/>
              </a:lnSpc>
            </a:pPr>
            <a:r>
              <a:rPr lang="en-US" sz="2000" dirty="0"/>
              <a:t>How many of these in an atom? </a:t>
            </a:r>
          </a:p>
          <a:p>
            <a:pPr>
              <a:lnSpc>
                <a:spcPct val="80000"/>
              </a:lnSpc>
            </a:pPr>
            <a:r>
              <a:rPr lang="en-US" sz="2800" dirty="0"/>
              <a:t>So what is the net electrical charge of an atom?</a:t>
            </a:r>
          </a:p>
          <a:p>
            <a:pPr lvl="1">
              <a:lnSpc>
                <a:spcPct val="80000"/>
              </a:lnSpc>
            </a:pPr>
            <a:r>
              <a:rPr lang="en-US" sz="2400" dirty="0"/>
              <a:t>Zero!!!   Electrically neutral!!!</a:t>
            </a:r>
          </a:p>
          <a:p>
            <a:pPr>
              <a:lnSpc>
                <a:spcPct val="80000"/>
              </a:lnSpc>
            </a:pPr>
            <a:r>
              <a:rPr lang="en-US" sz="2800" dirty="0"/>
              <a:t>Can you explain what happens when a comb is rubbed on a towel?</a:t>
            </a:r>
          </a:p>
          <a:p>
            <a:pPr lvl="1">
              <a:lnSpc>
                <a:spcPct val="80000"/>
              </a:lnSpc>
            </a:pPr>
            <a:r>
              <a:rPr lang="en-US" sz="2400" dirty="0"/>
              <a:t>The electrons from the towel get transferred to the comb, making the comb negatively charged while leaving positive ions on the towel.</a:t>
            </a:r>
          </a:p>
          <a:p>
            <a:pPr lvl="1">
              <a:lnSpc>
                <a:spcPct val="80000"/>
              </a:lnSpc>
            </a:pPr>
            <a:r>
              <a:rPr lang="en-US" sz="2400" dirty="0"/>
              <a:t>These charges eventually get neutralized primarily by water molecules in the air. </a:t>
            </a:r>
          </a:p>
        </p:txBody>
      </p:sp>
      <p:sp>
        <p:nvSpPr>
          <p:cNvPr id="181253" name="Text Box 5"/>
          <p:cNvSpPr txBox="1">
            <a:spLocks noChangeArrowheads="1"/>
          </p:cNvSpPr>
          <p:nvPr/>
        </p:nvSpPr>
        <p:spPr bwMode="auto">
          <a:xfrm>
            <a:off x="4600539" y="3019425"/>
            <a:ext cx="4238661" cy="338554"/>
          </a:xfrm>
          <a:prstGeom prst="rect">
            <a:avLst/>
          </a:prstGeom>
          <a:solidFill>
            <a:srgbClr val="FFFFCC"/>
          </a:solidFill>
          <a:ln w="38100">
            <a:solidFill>
              <a:srgbClr val="A50021"/>
            </a:solidFill>
            <a:miter lim="800000"/>
            <a:headEnd/>
            <a:tailEnd/>
          </a:ln>
          <a:effectLst/>
        </p:spPr>
        <p:txBody>
          <a:bodyPr wrap="none">
            <a:prstTxWarp prst="textNoShape">
              <a:avLst/>
            </a:prstTxWarp>
            <a:spAutoFit/>
          </a:bodyPr>
          <a:lstStyle/>
          <a:p>
            <a:r>
              <a:rPr lang="en-US" sz="1600" b="1" dirty="0">
                <a:solidFill>
                  <a:srgbClr val="A50021"/>
                </a:solidFill>
                <a:latin typeface="Arial Narrow" charset="0"/>
              </a:rPr>
              <a:t>As many as the number of protons in the nucleus!!</a:t>
            </a:r>
          </a:p>
        </p:txBody>
      </p:sp>
    </p:spTree>
    <p:extLst>
      <p:ext uri="{BB962C8B-B14F-4D97-AF65-F5344CB8AC3E}">
        <p14:creationId xmlns:p14="http://schemas.microsoft.com/office/powerpoint/2010/main" val="36933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wipe(left)">
                                      <p:cBhvr>
                                        <p:cTn id="7" dur="500"/>
                                        <p:tgtEl>
                                          <p:spTgt spid="181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wipe(left)">
                                      <p:cBhvr>
                                        <p:cTn id="12" dur="500"/>
                                        <p:tgtEl>
                                          <p:spTgt spid="181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wipe(left)">
                                      <p:cBhvr>
                                        <p:cTn id="17" dur="500"/>
                                        <p:tgtEl>
                                          <p:spTgt spid="181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1251">
                                            <p:txEl>
                                              <p:pRg st="3" end="3"/>
                                            </p:txEl>
                                          </p:spTgt>
                                        </p:tgtEl>
                                        <p:attrNameLst>
                                          <p:attrName>style.visibility</p:attrName>
                                        </p:attrNameLst>
                                      </p:cBhvr>
                                      <p:to>
                                        <p:strVal val="visible"/>
                                      </p:to>
                                    </p:set>
                                    <p:animEffect transition="in" filter="wipe(left)">
                                      <p:cBhvr>
                                        <p:cTn id="22" dur="500"/>
                                        <p:tgtEl>
                                          <p:spTgt spid="181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wipe(left)">
                                      <p:cBhvr>
                                        <p:cTn id="27" dur="500"/>
                                        <p:tgtEl>
                                          <p:spTgt spid="181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1251">
                                            <p:txEl>
                                              <p:pRg st="5" end="5"/>
                                            </p:txEl>
                                          </p:spTgt>
                                        </p:tgtEl>
                                        <p:attrNameLst>
                                          <p:attrName>style.visibility</p:attrName>
                                        </p:attrNameLst>
                                      </p:cBhvr>
                                      <p:to>
                                        <p:strVal val="visible"/>
                                      </p:to>
                                    </p:set>
                                    <p:animEffect transition="in" filter="wipe(left)">
                                      <p:cBhvr>
                                        <p:cTn id="32" dur="500"/>
                                        <p:tgtEl>
                                          <p:spTgt spid="1812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81253"/>
                                        </p:tgtEl>
                                        <p:attrNameLst>
                                          <p:attrName>style.visibility</p:attrName>
                                        </p:attrNameLst>
                                      </p:cBhvr>
                                      <p:to>
                                        <p:strVal val="visible"/>
                                      </p:to>
                                    </p:set>
                                    <p:animEffect transition="in" filter="wipe(left)">
                                      <p:cBhvr>
                                        <p:cTn id="37" dur="500"/>
                                        <p:tgtEl>
                                          <p:spTgt spid="1812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1251">
                                            <p:txEl>
                                              <p:pRg st="6" end="6"/>
                                            </p:txEl>
                                          </p:spTgt>
                                        </p:tgtEl>
                                        <p:attrNameLst>
                                          <p:attrName>style.visibility</p:attrName>
                                        </p:attrNameLst>
                                      </p:cBhvr>
                                      <p:to>
                                        <p:strVal val="visible"/>
                                      </p:to>
                                    </p:set>
                                    <p:animEffect transition="in" filter="wipe(left)">
                                      <p:cBhvr>
                                        <p:cTn id="42" dur="500"/>
                                        <p:tgtEl>
                                          <p:spTgt spid="1812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1251">
                                            <p:txEl>
                                              <p:pRg st="7" end="7"/>
                                            </p:txEl>
                                          </p:spTgt>
                                        </p:tgtEl>
                                        <p:attrNameLst>
                                          <p:attrName>style.visibility</p:attrName>
                                        </p:attrNameLst>
                                      </p:cBhvr>
                                      <p:to>
                                        <p:strVal val="visible"/>
                                      </p:to>
                                    </p:set>
                                    <p:animEffect transition="in" filter="wipe(left)">
                                      <p:cBhvr>
                                        <p:cTn id="47" dur="500"/>
                                        <p:tgtEl>
                                          <p:spTgt spid="18125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81251">
                                            <p:txEl>
                                              <p:pRg st="8" end="8"/>
                                            </p:txEl>
                                          </p:spTgt>
                                        </p:tgtEl>
                                        <p:attrNameLst>
                                          <p:attrName>style.visibility</p:attrName>
                                        </p:attrNameLst>
                                      </p:cBhvr>
                                      <p:to>
                                        <p:strVal val="visible"/>
                                      </p:to>
                                    </p:set>
                                    <p:animEffect transition="in" filter="wipe(left)">
                                      <p:cBhvr>
                                        <p:cTn id="52" dur="500"/>
                                        <p:tgtEl>
                                          <p:spTgt spid="18125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1251">
                                            <p:txEl>
                                              <p:pRg st="9" end="9"/>
                                            </p:txEl>
                                          </p:spTgt>
                                        </p:tgtEl>
                                        <p:attrNameLst>
                                          <p:attrName>style.visibility</p:attrName>
                                        </p:attrNameLst>
                                      </p:cBhvr>
                                      <p:to>
                                        <p:strVal val="visible"/>
                                      </p:to>
                                    </p:set>
                                    <p:animEffect transition="in" filter="wipe(left)">
                                      <p:cBhvr>
                                        <p:cTn id="57" dur="500"/>
                                        <p:tgtEl>
                                          <p:spTgt spid="18125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81251">
                                            <p:txEl>
                                              <p:pRg st="10" end="10"/>
                                            </p:txEl>
                                          </p:spTgt>
                                        </p:tgtEl>
                                        <p:attrNameLst>
                                          <p:attrName>style.visibility</p:attrName>
                                        </p:attrNameLst>
                                      </p:cBhvr>
                                      <p:to>
                                        <p:strVal val="visible"/>
                                      </p:to>
                                    </p:set>
                                    <p:animEffect transition="in" filter="wipe(left)">
                                      <p:cBhvr>
                                        <p:cTn id="62" dur="500"/>
                                        <p:tgtEl>
                                          <p:spTgt spid="181251">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uiExpand="1" build="p"/>
      <p:bldP spid="1812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9,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C815EA76-5565-2E44-A5A5-0AFB68126CAD}" type="slidenum">
              <a:rPr lang="en-US"/>
              <a:pPr/>
              <a:t>17</a:t>
            </a:fld>
            <a:endParaRPr lang="en-US"/>
          </a:p>
        </p:txBody>
      </p:sp>
      <p:sp>
        <p:nvSpPr>
          <p:cNvPr id="182274" name="Rectangle 2"/>
          <p:cNvSpPr>
            <a:spLocks noGrp="1" noChangeArrowheads="1"/>
          </p:cNvSpPr>
          <p:nvPr>
            <p:ph type="title"/>
          </p:nvPr>
        </p:nvSpPr>
        <p:spPr>
          <a:xfrm>
            <a:off x="457200" y="0"/>
            <a:ext cx="8077200" cy="685800"/>
          </a:xfrm>
        </p:spPr>
        <p:txBody>
          <a:bodyPr/>
          <a:lstStyle/>
          <a:p>
            <a:r>
              <a:rPr lang="en-US"/>
              <a:t>Insulators and Conductors</a:t>
            </a:r>
          </a:p>
        </p:txBody>
      </p:sp>
      <p:sp>
        <p:nvSpPr>
          <p:cNvPr id="182275" name="Rectangle 3"/>
          <p:cNvSpPr>
            <a:spLocks noGrp="1" noChangeArrowheads="1"/>
          </p:cNvSpPr>
          <p:nvPr>
            <p:ph type="body" idx="1"/>
          </p:nvPr>
        </p:nvSpPr>
        <p:spPr>
          <a:xfrm>
            <a:off x="304800" y="762000"/>
            <a:ext cx="8534400" cy="5638800"/>
          </a:xfrm>
        </p:spPr>
        <p:txBody>
          <a:bodyPr/>
          <a:lstStyle/>
          <a:p>
            <a:pPr>
              <a:lnSpc>
                <a:spcPct val="90000"/>
              </a:lnSpc>
            </a:pPr>
            <a:r>
              <a:rPr lang="en-US" sz="2800" dirty="0"/>
              <a:t>Let’s imagine two metal balls of which one is charged</a:t>
            </a:r>
          </a:p>
          <a:p>
            <a:pPr>
              <a:lnSpc>
                <a:spcPct val="90000"/>
              </a:lnSpc>
            </a:pPr>
            <a:r>
              <a:rPr lang="en-US" sz="2800" dirty="0"/>
              <a:t>What will happen if they are connected by </a:t>
            </a:r>
          </a:p>
          <a:p>
            <a:pPr lvl="1">
              <a:lnSpc>
                <a:spcPct val="90000"/>
              </a:lnSpc>
            </a:pPr>
            <a:r>
              <a:rPr lang="en-US" sz="2400" dirty="0"/>
              <a:t>A metallic object?</a:t>
            </a:r>
          </a:p>
          <a:p>
            <a:pPr lvl="2">
              <a:lnSpc>
                <a:spcPct val="90000"/>
              </a:lnSpc>
            </a:pPr>
            <a:r>
              <a:rPr lang="en-US" sz="2000" dirty="0"/>
              <a:t>Some charge is transferred through this object. </a:t>
            </a:r>
          </a:p>
          <a:p>
            <a:pPr lvl="2">
              <a:lnSpc>
                <a:spcPct val="90000"/>
              </a:lnSpc>
            </a:pPr>
            <a:r>
              <a:rPr lang="en-US" sz="2000" dirty="0"/>
              <a:t>These objects are called the </a:t>
            </a:r>
            <a:r>
              <a:rPr lang="en-US" sz="2000" b="1" u="sng" dirty="0">
                <a:solidFill>
                  <a:srgbClr val="C00000"/>
                </a:solidFill>
              </a:rPr>
              <a:t>conductors of electricity</a:t>
            </a:r>
            <a:r>
              <a:rPr lang="en-US" sz="2000" dirty="0"/>
              <a:t>.</a:t>
            </a:r>
          </a:p>
          <a:p>
            <a:pPr lvl="1">
              <a:lnSpc>
                <a:spcPct val="90000"/>
              </a:lnSpc>
            </a:pPr>
            <a:r>
              <a:rPr lang="en-US" sz="2400" dirty="0"/>
              <a:t>An wooden object?</a:t>
            </a:r>
          </a:p>
          <a:p>
            <a:pPr lvl="2">
              <a:lnSpc>
                <a:spcPct val="90000"/>
              </a:lnSpc>
            </a:pPr>
            <a:r>
              <a:rPr lang="en-US" sz="2000" dirty="0"/>
              <a:t>No charge is transferred</a:t>
            </a:r>
          </a:p>
          <a:p>
            <a:pPr lvl="2">
              <a:lnSpc>
                <a:spcPct val="90000"/>
              </a:lnSpc>
            </a:pPr>
            <a:r>
              <a:rPr lang="en-US" sz="2000" dirty="0"/>
              <a:t>These objects are called the </a:t>
            </a:r>
            <a:r>
              <a:rPr lang="en-US" sz="2000" b="1" u="sng" dirty="0">
                <a:solidFill>
                  <a:srgbClr val="C00000"/>
                </a:solidFill>
              </a:rPr>
              <a:t>nonconductors or insulators</a:t>
            </a:r>
            <a:r>
              <a:rPr lang="en-US" sz="2000" dirty="0"/>
              <a:t>.</a:t>
            </a:r>
          </a:p>
          <a:p>
            <a:pPr>
              <a:lnSpc>
                <a:spcPct val="90000"/>
              </a:lnSpc>
            </a:pPr>
            <a:r>
              <a:rPr lang="en-US" sz="2800" dirty="0"/>
              <a:t>Metals are generally a good conductor whereas most other materials are insulators.</a:t>
            </a:r>
          </a:p>
          <a:p>
            <a:pPr lvl="1">
              <a:lnSpc>
                <a:spcPct val="90000"/>
              </a:lnSpc>
            </a:pPr>
            <a:r>
              <a:rPr lang="en-US" sz="2400" dirty="0"/>
              <a:t>There are third kind of materials called, semi-conductors, like silicon or germanium </a:t>
            </a:r>
            <a:r>
              <a:rPr lang="en-US" sz="2400" dirty="0">
                <a:sym typeface="Wingdings" charset="2"/>
              </a:rPr>
              <a:t> conduct only in certain conditions</a:t>
            </a:r>
          </a:p>
          <a:p>
            <a:pPr>
              <a:lnSpc>
                <a:spcPct val="90000"/>
              </a:lnSpc>
            </a:pPr>
            <a:r>
              <a:rPr lang="en-US" sz="2800" dirty="0"/>
              <a:t>Atomically, conductors have loosely bound electrons while insulators have them tightly bound!</a:t>
            </a:r>
          </a:p>
        </p:txBody>
      </p:sp>
      <p:grpSp>
        <p:nvGrpSpPr>
          <p:cNvPr id="2" name="Group 4"/>
          <p:cNvGrpSpPr>
            <a:grpSpLocks/>
          </p:cNvGrpSpPr>
          <p:nvPr/>
        </p:nvGrpSpPr>
        <p:grpSpPr bwMode="auto">
          <a:xfrm>
            <a:off x="7620000" y="533400"/>
            <a:ext cx="1371600" cy="1066800"/>
            <a:chOff x="4464" y="912"/>
            <a:chExt cx="1056" cy="864"/>
          </a:xfrm>
        </p:grpSpPr>
        <p:pic>
          <p:nvPicPr>
            <p:cNvPr id="182277" name="Picture 5" descr="FG21_005A"/>
            <p:cNvPicPr>
              <a:picLocks noChangeAspect="1" noChangeArrowheads="1"/>
            </p:cNvPicPr>
            <p:nvPr/>
          </p:nvPicPr>
          <p:blipFill>
            <a:blip r:embed="rId2"/>
            <a:srcRect/>
            <a:stretch>
              <a:fillRect/>
            </a:stretch>
          </p:blipFill>
          <p:spPr bwMode="auto">
            <a:xfrm>
              <a:off x="4464" y="912"/>
              <a:ext cx="1056" cy="792"/>
            </a:xfrm>
            <a:prstGeom prst="rect">
              <a:avLst/>
            </a:prstGeom>
            <a:noFill/>
          </p:spPr>
        </p:pic>
        <p:sp>
          <p:nvSpPr>
            <p:cNvPr id="182278" name="Rectangle 6"/>
            <p:cNvSpPr>
              <a:spLocks noChangeArrowheads="1"/>
            </p:cNvSpPr>
            <p:nvPr/>
          </p:nvSpPr>
          <p:spPr bwMode="auto">
            <a:xfrm>
              <a:off x="4464" y="1488"/>
              <a:ext cx="1056"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pic>
        <p:nvPicPr>
          <p:cNvPr id="182279" name="Picture 7" descr="FG21_005B"/>
          <p:cNvPicPr>
            <a:picLocks noChangeAspect="1" noChangeArrowheads="1"/>
          </p:cNvPicPr>
          <p:nvPr/>
        </p:nvPicPr>
        <p:blipFill>
          <a:blip r:embed="rId3"/>
          <a:srcRect/>
          <a:stretch>
            <a:fillRect/>
          </a:stretch>
        </p:blipFill>
        <p:spPr bwMode="auto">
          <a:xfrm>
            <a:off x="7162800" y="1600200"/>
            <a:ext cx="1371600" cy="1028700"/>
          </a:xfrm>
          <a:prstGeom prst="rect">
            <a:avLst/>
          </a:prstGeom>
          <a:noFill/>
        </p:spPr>
      </p:pic>
      <p:pic>
        <p:nvPicPr>
          <p:cNvPr id="182280" name="Picture 8" descr="FG21_005C"/>
          <p:cNvPicPr>
            <a:picLocks noChangeAspect="1" noChangeArrowheads="1"/>
          </p:cNvPicPr>
          <p:nvPr/>
        </p:nvPicPr>
        <p:blipFill>
          <a:blip r:embed="rId4"/>
          <a:srcRect/>
          <a:stretch>
            <a:fillRect/>
          </a:stretch>
        </p:blipFill>
        <p:spPr bwMode="auto">
          <a:xfrm>
            <a:off x="7162800" y="2743200"/>
            <a:ext cx="1447800" cy="1085850"/>
          </a:xfrm>
          <a:prstGeom prst="rect">
            <a:avLst/>
          </a:prstGeom>
          <a:noFill/>
        </p:spPr>
      </p:pic>
    </p:spTree>
    <p:extLst>
      <p:ext uri="{BB962C8B-B14F-4D97-AF65-F5344CB8AC3E}">
        <p14:creationId xmlns:p14="http://schemas.microsoft.com/office/powerpoint/2010/main" val="3201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wipe(left)">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2275">
                                            <p:txEl>
                                              <p:pRg st="1" end="1"/>
                                            </p:txEl>
                                          </p:spTgt>
                                        </p:tgtEl>
                                        <p:attrNameLst>
                                          <p:attrName>style.visibility</p:attrName>
                                        </p:attrNameLst>
                                      </p:cBhvr>
                                      <p:to>
                                        <p:strVal val="visible"/>
                                      </p:to>
                                    </p:set>
                                    <p:animEffect transition="in" filter="wipe(left)">
                                      <p:cBhvr>
                                        <p:cTn id="19" dur="500"/>
                                        <p:tgtEl>
                                          <p:spTgt spid="18227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2275">
                                            <p:txEl>
                                              <p:pRg st="2" end="2"/>
                                            </p:txEl>
                                          </p:spTgt>
                                        </p:tgtEl>
                                        <p:attrNameLst>
                                          <p:attrName>style.visibility</p:attrName>
                                        </p:attrNameLst>
                                      </p:cBhvr>
                                      <p:to>
                                        <p:strVal val="visible"/>
                                      </p:to>
                                    </p:set>
                                    <p:animEffect transition="in" filter="wipe(left)">
                                      <p:cBhvr>
                                        <p:cTn id="24" dur="500"/>
                                        <p:tgtEl>
                                          <p:spTgt spid="1822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2275">
                                            <p:txEl>
                                              <p:pRg st="3" end="3"/>
                                            </p:txEl>
                                          </p:spTgt>
                                        </p:tgtEl>
                                        <p:attrNameLst>
                                          <p:attrName>style.visibility</p:attrName>
                                        </p:attrNameLst>
                                      </p:cBhvr>
                                      <p:to>
                                        <p:strVal val="visible"/>
                                      </p:to>
                                    </p:set>
                                    <p:animEffect transition="in" filter="wipe(left)">
                                      <p:cBhvr>
                                        <p:cTn id="29" dur="500"/>
                                        <p:tgtEl>
                                          <p:spTgt spid="182275">
                                            <p:txEl>
                                              <p:pRg st="3" end="3"/>
                                            </p:txEl>
                                          </p:spTgt>
                                        </p:tgtEl>
                                      </p:cBhvr>
                                    </p:animEffect>
                                  </p:childTnLst>
                                </p:cTn>
                              </p:par>
                            </p:childTnLst>
                          </p:cTn>
                        </p:par>
                        <p:par>
                          <p:cTn id="30" fill="hold">
                            <p:stCondLst>
                              <p:cond delay="850"/>
                            </p:stCondLst>
                            <p:childTnLst>
                              <p:par>
                                <p:cTn id="31" presetID="53" presetClass="entr" presetSubtype="0" fill="hold" nodeType="afterEffect">
                                  <p:stCondLst>
                                    <p:cond delay="0"/>
                                  </p:stCondLst>
                                  <p:iterate type="wd">
                                    <p:tmPct val="10000"/>
                                  </p:iterate>
                                  <p:childTnLst>
                                    <p:set>
                                      <p:cBhvr>
                                        <p:cTn id="32" dur="1" fill="hold">
                                          <p:stCondLst>
                                            <p:cond delay="0"/>
                                          </p:stCondLst>
                                        </p:cTn>
                                        <p:tgtEl>
                                          <p:spTgt spid="182279"/>
                                        </p:tgtEl>
                                        <p:attrNameLst>
                                          <p:attrName>style.visibility</p:attrName>
                                        </p:attrNameLst>
                                      </p:cBhvr>
                                      <p:to>
                                        <p:strVal val="visible"/>
                                      </p:to>
                                    </p:set>
                                    <p:anim calcmode="lin" valueType="num">
                                      <p:cBhvr>
                                        <p:cTn id="33" dur="500" fill="hold"/>
                                        <p:tgtEl>
                                          <p:spTgt spid="182279"/>
                                        </p:tgtEl>
                                        <p:attrNameLst>
                                          <p:attrName>ppt_w</p:attrName>
                                        </p:attrNameLst>
                                      </p:cBhvr>
                                      <p:tavLst>
                                        <p:tav tm="0">
                                          <p:val>
                                            <p:fltVal val="0"/>
                                          </p:val>
                                        </p:tav>
                                        <p:tav tm="100000">
                                          <p:val>
                                            <p:strVal val="#ppt_w"/>
                                          </p:val>
                                        </p:tav>
                                      </p:tavLst>
                                    </p:anim>
                                    <p:anim calcmode="lin" valueType="num">
                                      <p:cBhvr>
                                        <p:cTn id="34" dur="500" fill="hold"/>
                                        <p:tgtEl>
                                          <p:spTgt spid="182279"/>
                                        </p:tgtEl>
                                        <p:attrNameLst>
                                          <p:attrName>ppt_h</p:attrName>
                                        </p:attrNameLst>
                                      </p:cBhvr>
                                      <p:tavLst>
                                        <p:tav tm="0">
                                          <p:val>
                                            <p:fltVal val="0"/>
                                          </p:val>
                                        </p:tav>
                                        <p:tav tm="100000">
                                          <p:val>
                                            <p:strVal val="#ppt_h"/>
                                          </p:val>
                                        </p:tav>
                                      </p:tavLst>
                                    </p:anim>
                                    <p:animEffect transition="in" filter="fade">
                                      <p:cBhvr>
                                        <p:cTn id="35" dur="500"/>
                                        <p:tgtEl>
                                          <p:spTgt spid="1822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82275">
                                            <p:txEl>
                                              <p:pRg st="4" end="4"/>
                                            </p:txEl>
                                          </p:spTgt>
                                        </p:tgtEl>
                                        <p:attrNameLst>
                                          <p:attrName>style.visibility</p:attrName>
                                        </p:attrNameLst>
                                      </p:cBhvr>
                                      <p:to>
                                        <p:strVal val="visible"/>
                                      </p:to>
                                    </p:set>
                                    <p:animEffect transition="in" filter="wipe(left)">
                                      <p:cBhvr>
                                        <p:cTn id="40" dur="500"/>
                                        <p:tgtEl>
                                          <p:spTgt spid="18227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2275">
                                            <p:txEl>
                                              <p:pRg st="5" end="5"/>
                                            </p:txEl>
                                          </p:spTgt>
                                        </p:tgtEl>
                                        <p:attrNameLst>
                                          <p:attrName>style.visibility</p:attrName>
                                        </p:attrNameLst>
                                      </p:cBhvr>
                                      <p:to>
                                        <p:strVal val="visible"/>
                                      </p:to>
                                    </p:set>
                                    <p:animEffect transition="in" filter="wipe(left)">
                                      <p:cBhvr>
                                        <p:cTn id="45" dur="500"/>
                                        <p:tgtEl>
                                          <p:spTgt spid="18227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2275">
                                            <p:txEl>
                                              <p:pRg st="6" end="6"/>
                                            </p:txEl>
                                          </p:spTgt>
                                        </p:tgtEl>
                                        <p:attrNameLst>
                                          <p:attrName>style.visibility</p:attrName>
                                        </p:attrNameLst>
                                      </p:cBhvr>
                                      <p:to>
                                        <p:strVal val="visible"/>
                                      </p:to>
                                    </p:set>
                                    <p:animEffect transition="in" filter="wipe(left)">
                                      <p:cBhvr>
                                        <p:cTn id="50" dur="500"/>
                                        <p:tgtEl>
                                          <p:spTgt spid="182275">
                                            <p:txEl>
                                              <p:pRg st="6" end="6"/>
                                            </p:txEl>
                                          </p:spTgt>
                                        </p:tgtEl>
                                      </p:cBhvr>
                                    </p:animEffect>
                                  </p:childTnLst>
                                </p:cTn>
                              </p:par>
                            </p:childTnLst>
                          </p:cTn>
                        </p:par>
                        <p:par>
                          <p:cTn id="51" fill="hold">
                            <p:stCondLst>
                              <p:cond delay="650"/>
                            </p:stCondLst>
                            <p:childTnLst>
                              <p:par>
                                <p:cTn id="52" presetID="53" presetClass="entr" presetSubtype="0" fill="hold" nodeType="afterEffect">
                                  <p:stCondLst>
                                    <p:cond delay="0"/>
                                  </p:stCondLst>
                                  <p:iterate type="wd">
                                    <p:tmPct val="10000"/>
                                  </p:iterate>
                                  <p:childTnLst>
                                    <p:set>
                                      <p:cBhvr>
                                        <p:cTn id="53" dur="1" fill="hold">
                                          <p:stCondLst>
                                            <p:cond delay="0"/>
                                          </p:stCondLst>
                                        </p:cTn>
                                        <p:tgtEl>
                                          <p:spTgt spid="182280"/>
                                        </p:tgtEl>
                                        <p:attrNameLst>
                                          <p:attrName>style.visibility</p:attrName>
                                        </p:attrNameLst>
                                      </p:cBhvr>
                                      <p:to>
                                        <p:strVal val="visible"/>
                                      </p:to>
                                    </p:set>
                                    <p:anim calcmode="lin" valueType="num">
                                      <p:cBhvr>
                                        <p:cTn id="54" dur="500" fill="hold"/>
                                        <p:tgtEl>
                                          <p:spTgt spid="182280"/>
                                        </p:tgtEl>
                                        <p:attrNameLst>
                                          <p:attrName>ppt_w</p:attrName>
                                        </p:attrNameLst>
                                      </p:cBhvr>
                                      <p:tavLst>
                                        <p:tav tm="0">
                                          <p:val>
                                            <p:fltVal val="0"/>
                                          </p:val>
                                        </p:tav>
                                        <p:tav tm="100000">
                                          <p:val>
                                            <p:strVal val="#ppt_w"/>
                                          </p:val>
                                        </p:tav>
                                      </p:tavLst>
                                    </p:anim>
                                    <p:anim calcmode="lin" valueType="num">
                                      <p:cBhvr>
                                        <p:cTn id="55" dur="500" fill="hold"/>
                                        <p:tgtEl>
                                          <p:spTgt spid="182280"/>
                                        </p:tgtEl>
                                        <p:attrNameLst>
                                          <p:attrName>ppt_h</p:attrName>
                                        </p:attrNameLst>
                                      </p:cBhvr>
                                      <p:tavLst>
                                        <p:tav tm="0">
                                          <p:val>
                                            <p:fltVal val="0"/>
                                          </p:val>
                                        </p:tav>
                                        <p:tav tm="100000">
                                          <p:val>
                                            <p:strVal val="#ppt_h"/>
                                          </p:val>
                                        </p:tav>
                                      </p:tavLst>
                                    </p:anim>
                                    <p:animEffect transition="in" filter="fade">
                                      <p:cBhvr>
                                        <p:cTn id="56" dur="500"/>
                                        <p:tgtEl>
                                          <p:spTgt spid="18228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82275">
                                            <p:txEl>
                                              <p:pRg st="7" end="7"/>
                                            </p:txEl>
                                          </p:spTgt>
                                        </p:tgtEl>
                                        <p:attrNameLst>
                                          <p:attrName>style.visibility</p:attrName>
                                        </p:attrNameLst>
                                      </p:cBhvr>
                                      <p:to>
                                        <p:strVal val="visible"/>
                                      </p:to>
                                    </p:set>
                                    <p:animEffect transition="in" filter="wipe(left)">
                                      <p:cBhvr>
                                        <p:cTn id="61" dur="500"/>
                                        <p:tgtEl>
                                          <p:spTgt spid="182275">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182275">
                                            <p:txEl>
                                              <p:pRg st="8" end="8"/>
                                            </p:txEl>
                                          </p:spTgt>
                                        </p:tgtEl>
                                        <p:attrNameLst>
                                          <p:attrName>style.visibility</p:attrName>
                                        </p:attrNameLst>
                                      </p:cBhvr>
                                      <p:to>
                                        <p:strVal val="visible"/>
                                      </p:to>
                                    </p:set>
                                    <p:animEffect transition="in" filter="wipe(left)">
                                      <p:cBhvr>
                                        <p:cTn id="66" dur="500"/>
                                        <p:tgtEl>
                                          <p:spTgt spid="182275">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2275">
                                            <p:txEl>
                                              <p:pRg st="9" end="9"/>
                                            </p:txEl>
                                          </p:spTgt>
                                        </p:tgtEl>
                                        <p:attrNameLst>
                                          <p:attrName>style.visibility</p:attrName>
                                        </p:attrNameLst>
                                      </p:cBhvr>
                                      <p:to>
                                        <p:strVal val="visible"/>
                                      </p:to>
                                    </p:set>
                                    <p:animEffect transition="in" filter="wipe(left)">
                                      <p:cBhvr>
                                        <p:cTn id="71" dur="500"/>
                                        <p:tgtEl>
                                          <p:spTgt spid="182275">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82275">
                                            <p:txEl>
                                              <p:pRg st="10" end="10"/>
                                            </p:txEl>
                                          </p:spTgt>
                                        </p:tgtEl>
                                        <p:attrNameLst>
                                          <p:attrName>style.visibility</p:attrName>
                                        </p:attrNameLst>
                                      </p:cBhvr>
                                      <p:to>
                                        <p:strVal val="visible"/>
                                      </p:to>
                                    </p:set>
                                    <p:animEffect transition="in" filter="wipe(left)">
                                      <p:cBhvr>
                                        <p:cTn id="76" dur="500"/>
                                        <p:tgtEl>
                                          <p:spTgt spid="1822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Tuesday, June 9,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85FB0E94-5568-DE4B-B3AB-2391833D20FE}" type="slidenum">
              <a:rPr lang="en-US"/>
              <a:pPr/>
              <a:t>18</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sz="4000" b="1" dirty="0"/>
              <a:t>Induced Charge</a:t>
            </a:r>
          </a:p>
        </p:txBody>
      </p:sp>
      <p:sp>
        <p:nvSpPr>
          <p:cNvPr id="183299" name="Rectangle 3"/>
          <p:cNvSpPr>
            <a:spLocks noGrp="1" noChangeArrowheads="1"/>
          </p:cNvSpPr>
          <p:nvPr>
            <p:ph type="body" idx="1"/>
          </p:nvPr>
        </p:nvSpPr>
        <p:spPr>
          <a:xfrm>
            <a:off x="82952" y="457200"/>
            <a:ext cx="7079848" cy="5791200"/>
          </a:xfrm>
        </p:spPr>
        <p:txBody>
          <a:bodyPr/>
          <a:lstStyle/>
          <a:p>
            <a:r>
              <a:rPr lang="en-US" dirty="0"/>
              <a:t>When a positively charged metallic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9996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wipe(lef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wipe(lef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183301"/>
                                        </p:tgtEl>
                                        <p:attrNameLst>
                                          <p:attrName>style.visibility</p:attrName>
                                        </p:attrNameLst>
                                      </p:cBhvr>
                                      <p:to>
                                        <p:strVal val="visible"/>
                                      </p:to>
                                    </p:set>
                                    <p:anim calcmode="lin" valueType="num">
                                      <p:cBhvr>
                                        <p:cTn id="17" dur="500" fill="hold"/>
                                        <p:tgtEl>
                                          <p:spTgt spid="183301"/>
                                        </p:tgtEl>
                                        <p:attrNameLst>
                                          <p:attrName>ppt_w</p:attrName>
                                        </p:attrNameLst>
                                      </p:cBhvr>
                                      <p:tavLst>
                                        <p:tav tm="0">
                                          <p:val>
                                            <p:fltVal val="0"/>
                                          </p:val>
                                        </p:tav>
                                        <p:tav tm="100000">
                                          <p:val>
                                            <p:strVal val="#ppt_w"/>
                                          </p:val>
                                        </p:tav>
                                      </p:tavLst>
                                    </p:anim>
                                    <p:anim calcmode="lin" valueType="num">
                                      <p:cBhvr>
                                        <p:cTn id="18" dur="500" fill="hold"/>
                                        <p:tgtEl>
                                          <p:spTgt spid="183301"/>
                                        </p:tgtEl>
                                        <p:attrNameLst>
                                          <p:attrName>ppt_h</p:attrName>
                                        </p:attrNameLst>
                                      </p:cBhvr>
                                      <p:tavLst>
                                        <p:tav tm="0">
                                          <p:val>
                                            <p:fltVal val="0"/>
                                          </p:val>
                                        </p:tav>
                                        <p:tav tm="100000">
                                          <p:val>
                                            <p:strVal val="#ppt_h"/>
                                          </p:val>
                                        </p:tav>
                                      </p:tavLst>
                                    </p:anim>
                                    <p:animEffect transition="in" filter="fade">
                                      <p:cBhvr>
                                        <p:cTn id="19" dur="500"/>
                                        <p:tgtEl>
                                          <p:spTgt spid="183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3299">
                                            <p:txEl>
                                              <p:pRg st="2" end="2"/>
                                            </p:txEl>
                                          </p:spTgt>
                                        </p:tgtEl>
                                        <p:attrNameLst>
                                          <p:attrName>style.visibility</p:attrName>
                                        </p:attrNameLst>
                                      </p:cBhvr>
                                      <p:to>
                                        <p:strVal val="visible"/>
                                      </p:to>
                                    </p:set>
                                    <p:animEffect transition="in" filter="wipe(left)">
                                      <p:cBhvr>
                                        <p:cTn id="24" dur="500"/>
                                        <p:tgtEl>
                                          <p:spTgt spid="18329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183300"/>
                                        </p:tgtEl>
                                        <p:attrNameLst>
                                          <p:attrName>style.visibility</p:attrName>
                                        </p:attrNameLst>
                                      </p:cBhvr>
                                      <p:to>
                                        <p:strVal val="visible"/>
                                      </p:to>
                                    </p:set>
                                    <p:anim calcmode="lin" valueType="num">
                                      <p:cBhvr>
                                        <p:cTn id="29" dur="500" fill="hold"/>
                                        <p:tgtEl>
                                          <p:spTgt spid="183300"/>
                                        </p:tgtEl>
                                        <p:attrNameLst>
                                          <p:attrName>ppt_w</p:attrName>
                                        </p:attrNameLst>
                                      </p:cBhvr>
                                      <p:tavLst>
                                        <p:tav tm="0">
                                          <p:val>
                                            <p:fltVal val="0"/>
                                          </p:val>
                                        </p:tav>
                                        <p:tav tm="100000">
                                          <p:val>
                                            <p:strVal val="#ppt_w"/>
                                          </p:val>
                                        </p:tav>
                                      </p:tavLst>
                                    </p:anim>
                                    <p:anim calcmode="lin" valueType="num">
                                      <p:cBhvr>
                                        <p:cTn id="30" dur="500" fill="hold"/>
                                        <p:tgtEl>
                                          <p:spTgt spid="183300"/>
                                        </p:tgtEl>
                                        <p:attrNameLst>
                                          <p:attrName>ppt_h</p:attrName>
                                        </p:attrNameLst>
                                      </p:cBhvr>
                                      <p:tavLst>
                                        <p:tav tm="0">
                                          <p:val>
                                            <p:fltVal val="0"/>
                                          </p:val>
                                        </p:tav>
                                        <p:tav tm="100000">
                                          <p:val>
                                            <p:strVal val="#ppt_h"/>
                                          </p:val>
                                        </p:tav>
                                      </p:tavLst>
                                    </p:anim>
                                    <p:animEffect transition="in" filter="fade">
                                      <p:cBhvr>
                                        <p:cTn id="31" dur="500"/>
                                        <p:tgtEl>
                                          <p:spTgt spid="1833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83299">
                                            <p:txEl>
                                              <p:pRg st="3" end="3"/>
                                            </p:txEl>
                                          </p:spTgt>
                                        </p:tgtEl>
                                        <p:attrNameLst>
                                          <p:attrName>style.visibility</p:attrName>
                                        </p:attrNameLst>
                                      </p:cBhvr>
                                      <p:to>
                                        <p:strVal val="visible"/>
                                      </p:to>
                                    </p:set>
                                    <p:animEffect transition="in" filter="wipe(left)">
                                      <p:cBhvr>
                                        <p:cTn id="36" dur="5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9,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AAFBAD2F-6B50-AD48-AD5E-A2599AE5E798}" type="slidenum">
              <a:rPr lang="en-US"/>
              <a:pPr/>
              <a:t>19</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76200"/>
            <a:ext cx="8077200" cy="685800"/>
          </a:xfrm>
        </p:spPr>
        <p:txBody>
          <a:bodyPr/>
          <a:lstStyle/>
          <a:p>
            <a:r>
              <a:rPr lang="en-US" dirty="0"/>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259047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25">
                                            <p:txEl>
                                              <p:pRg st="0" end="0"/>
                                            </p:txEl>
                                          </p:spTgt>
                                        </p:tgtEl>
                                        <p:attrNameLst>
                                          <p:attrName>style.visibility</p:attrName>
                                        </p:attrNameLst>
                                      </p:cBhvr>
                                      <p:to>
                                        <p:strVal val="visible"/>
                                      </p:to>
                                    </p:set>
                                    <p:animEffect transition="in" filter="wipe(left)">
                                      <p:cBhvr>
                                        <p:cTn id="7" dur="500"/>
                                        <p:tgtEl>
                                          <p:spTgt spid="184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25">
                                            <p:txEl>
                                              <p:pRg st="1" end="1"/>
                                            </p:txEl>
                                          </p:spTgt>
                                        </p:tgtEl>
                                        <p:attrNameLst>
                                          <p:attrName>style.visibility</p:attrName>
                                        </p:attrNameLst>
                                      </p:cBhvr>
                                      <p:to>
                                        <p:strVal val="visible"/>
                                      </p:to>
                                    </p:set>
                                    <p:animEffect transition="in" filter="wipe(left)">
                                      <p:cBhvr>
                                        <p:cTn id="12" dur="500"/>
                                        <p:tgtEl>
                                          <p:spTgt spid="184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25">
                                            <p:txEl>
                                              <p:pRg st="2" end="2"/>
                                            </p:txEl>
                                          </p:spTgt>
                                        </p:tgtEl>
                                        <p:attrNameLst>
                                          <p:attrName>style.visibility</p:attrName>
                                        </p:attrNameLst>
                                      </p:cBhvr>
                                      <p:to>
                                        <p:strVal val="visible"/>
                                      </p:to>
                                    </p:set>
                                    <p:animEffect transition="in" filter="wipe(left)">
                                      <p:cBhvr>
                                        <p:cTn id="17" dur="500"/>
                                        <p:tgtEl>
                                          <p:spTgt spid="184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4325">
                                            <p:txEl>
                                              <p:pRg st="3" end="3"/>
                                            </p:txEl>
                                          </p:spTgt>
                                        </p:tgtEl>
                                        <p:attrNameLst>
                                          <p:attrName>style.visibility</p:attrName>
                                        </p:attrNameLst>
                                      </p:cBhvr>
                                      <p:to>
                                        <p:strVal val="visible"/>
                                      </p:to>
                                    </p:set>
                                    <p:animEffect transition="in" filter="wipe(left)">
                                      <p:cBhvr>
                                        <p:cTn id="22" dur="500"/>
                                        <p:tgtEl>
                                          <p:spTgt spid="1843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4325">
                                            <p:txEl>
                                              <p:pRg st="4" end="4"/>
                                            </p:txEl>
                                          </p:spTgt>
                                        </p:tgtEl>
                                        <p:attrNameLst>
                                          <p:attrName>style.visibility</p:attrName>
                                        </p:attrNameLst>
                                      </p:cBhvr>
                                      <p:to>
                                        <p:strVal val="visible"/>
                                      </p:to>
                                    </p:set>
                                    <p:animEffect transition="in" filter="wipe(left)">
                                      <p:cBhvr>
                                        <p:cTn id="27" dur="500"/>
                                        <p:tgtEl>
                                          <p:spTgt spid="1843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4325">
                                            <p:txEl>
                                              <p:pRg st="5" end="5"/>
                                            </p:txEl>
                                          </p:spTgt>
                                        </p:tgtEl>
                                        <p:attrNameLst>
                                          <p:attrName>style.visibility</p:attrName>
                                        </p:attrNameLst>
                                      </p:cBhvr>
                                      <p:to>
                                        <p:strVal val="visible"/>
                                      </p:to>
                                    </p:set>
                                    <p:animEffect transition="in" filter="wipe(left)">
                                      <p:cBhvr>
                                        <p:cTn id="32" dur="500"/>
                                        <p:tgtEl>
                                          <p:spTgt spid="1843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4325">
                                            <p:txEl>
                                              <p:pRg st="6" end="6"/>
                                            </p:txEl>
                                          </p:spTgt>
                                        </p:tgtEl>
                                        <p:attrNameLst>
                                          <p:attrName>style.visibility</p:attrName>
                                        </p:attrNameLst>
                                      </p:cBhvr>
                                      <p:to>
                                        <p:strVal val="visible"/>
                                      </p:to>
                                    </p:set>
                                    <p:animEffect transition="in" filter="wipe(left)">
                                      <p:cBhvr>
                                        <p:cTn id="37" dur="500"/>
                                        <p:tgtEl>
                                          <p:spTgt spid="1843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4325">
                                            <p:txEl>
                                              <p:pRg st="7" end="7"/>
                                            </p:txEl>
                                          </p:spTgt>
                                        </p:tgtEl>
                                        <p:attrNameLst>
                                          <p:attrName>style.visibility</p:attrName>
                                        </p:attrNameLst>
                                      </p:cBhvr>
                                      <p:to>
                                        <p:strVal val="visible"/>
                                      </p:to>
                                    </p:set>
                                    <p:animEffect transition="in" filter="wipe(left)">
                                      <p:cBhvr>
                                        <p:cTn id="42" dur="500"/>
                                        <p:tgtEl>
                                          <p:spTgt spid="1843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iterate type="wd">
                                    <p:tmPct val="10000"/>
                                  </p:iterate>
                                  <p:childTnLst>
                                    <p:set>
                                      <p:cBhvr>
                                        <p:cTn id="46" dur="1" fill="hold">
                                          <p:stCondLst>
                                            <p:cond delay="0"/>
                                          </p:stCondLst>
                                        </p:cTn>
                                        <p:tgtEl>
                                          <p:spTgt spid="184323"/>
                                        </p:tgtEl>
                                        <p:attrNameLst>
                                          <p:attrName>style.visibility</p:attrName>
                                        </p:attrNameLst>
                                      </p:cBhvr>
                                      <p:to>
                                        <p:strVal val="visible"/>
                                      </p:to>
                                    </p:set>
                                    <p:anim calcmode="lin" valueType="num">
                                      <p:cBhvr>
                                        <p:cTn id="47" dur="500" fill="hold"/>
                                        <p:tgtEl>
                                          <p:spTgt spid="184323"/>
                                        </p:tgtEl>
                                        <p:attrNameLst>
                                          <p:attrName>ppt_w</p:attrName>
                                        </p:attrNameLst>
                                      </p:cBhvr>
                                      <p:tavLst>
                                        <p:tav tm="0">
                                          <p:val>
                                            <p:fltVal val="0"/>
                                          </p:val>
                                        </p:tav>
                                        <p:tav tm="100000">
                                          <p:val>
                                            <p:strVal val="#ppt_w"/>
                                          </p:val>
                                        </p:tav>
                                      </p:tavLst>
                                    </p:anim>
                                    <p:anim calcmode="lin" valueType="num">
                                      <p:cBhvr>
                                        <p:cTn id="48" dur="500" fill="hold"/>
                                        <p:tgtEl>
                                          <p:spTgt spid="184323"/>
                                        </p:tgtEl>
                                        <p:attrNameLst>
                                          <p:attrName>ppt_h</p:attrName>
                                        </p:attrNameLst>
                                      </p:cBhvr>
                                      <p:tavLst>
                                        <p:tav tm="0">
                                          <p:val>
                                            <p:fltVal val="0"/>
                                          </p:val>
                                        </p:tav>
                                        <p:tav tm="100000">
                                          <p:val>
                                            <p:strVal val="#ppt_h"/>
                                          </p:val>
                                        </p:tav>
                                      </p:tavLst>
                                    </p:anim>
                                    <p:animEffect transition="in" filter="fade">
                                      <p:cBhvr>
                                        <p:cTn id="49" dur="500"/>
                                        <p:tgtEl>
                                          <p:spTgt spid="1843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iterate type="wd">
                                    <p:tmPct val="10000"/>
                                  </p:iterate>
                                  <p:childTnLst>
                                    <p:set>
                                      <p:cBhvr>
                                        <p:cTn id="53" dur="1" fill="hold">
                                          <p:stCondLst>
                                            <p:cond delay="0"/>
                                          </p:stCondLst>
                                        </p:cTn>
                                        <p:tgtEl>
                                          <p:spTgt spid="2"/>
                                        </p:tgtEl>
                                        <p:attrNameLst>
                                          <p:attrName>style.visibility</p:attrName>
                                        </p:attrNameLst>
                                      </p:cBhvr>
                                      <p:to>
                                        <p:strVal val="visible"/>
                                      </p:to>
                                    </p:set>
                                    <p:animEffect transition="in" filter="wipe(up)">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4325">
                                            <p:txEl>
                                              <p:pRg st="8" end="8"/>
                                            </p:txEl>
                                          </p:spTgt>
                                        </p:tgtEl>
                                        <p:attrNameLst>
                                          <p:attrName>style.visibility</p:attrName>
                                        </p:attrNameLst>
                                      </p:cBhvr>
                                      <p:to>
                                        <p:strVal val="visible"/>
                                      </p:to>
                                    </p:set>
                                    <p:animEffect transition="in" filter="wipe(left)">
                                      <p:cBhvr>
                                        <p:cTn id="59" dur="500"/>
                                        <p:tgtEl>
                                          <p:spTgt spid="184325">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iterate type="wd">
                                    <p:tmPct val="10000"/>
                                  </p:iterate>
                                  <p:childTnLst>
                                    <p:set>
                                      <p:cBhvr>
                                        <p:cTn id="63" dur="1" fill="hold">
                                          <p:stCondLst>
                                            <p:cond delay="0"/>
                                          </p:stCondLst>
                                        </p:cTn>
                                        <p:tgtEl>
                                          <p:spTgt spid="184322"/>
                                        </p:tgtEl>
                                        <p:attrNameLst>
                                          <p:attrName>style.visibility</p:attrName>
                                        </p:attrNameLst>
                                      </p:cBhvr>
                                      <p:to>
                                        <p:strVal val="visible"/>
                                      </p:to>
                                    </p:set>
                                    <p:anim calcmode="lin" valueType="num">
                                      <p:cBhvr>
                                        <p:cTn id="64" dur="500" fill="hold"/>
                                        <p:tgtEl>
                                          <p:spTgt spid="184322"/>
                                        </p:tgtEl>
                                        <p:attrNameLst>
                                          <p:attrName>ppt_w</p:attrName>
                                        </p:attrNameLst>
                                      </p:cBhvr>
                                      <p:tavLst>
                                        <p:tav tm="0">
                                          <p:val>
                                            <p:fltVal val="0"/>
                                          </p:val>
                                        </p:tav>
                                        <p:tav tm="100000">
                                          <p:val>
                                            <p:strVal val="#ppt_w"/>
                                          </p:val>
                                        </p:tav>
                                      </p:tavLst>
                                    </p:anim>
                                    <p:anim calcmode="lin" valueType="num">
                                      <p:cBhvr>
                                        <p:cTn id="65" dur="500" fill="hold"/>
                                        <p:tgtEl>
                                          <p:spTgt spid="184322"/>
                                        </p:tgtEl>
                                        <p:attrNameLst>
                                          <p:attrName>ppt_h</p:attrName>
                                        </p:attrNameLst>
                                      </p:cBhvr>
                                      <p:tavLst>
                                        <p:tav tm="0">
                                          <p:val>
                                            <p:fltVal val="0"/>
                                          </p:val>
                                        </p:tav>
                                        <p:tav tm="100000">
                                          <p:val>
                                            <p:strVal val="#ppt_h"/>
                                          </p:val>
                                        </p:tav>
                                      </p:tavLst>
                                    </p:anim>
                                    <p:animEffect transition="in" filter="fade">
                                      <p:cBhvr>
                                        <p:cTn id="66" dur="500"/>
                                        <p:tgtEl>
                                          <p:spTgt spid="1843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4325">
                                            <p:txEl>
                                              <p:pRg st="9" end="9"/>
                                            </p:txEl>
                                          </p:spTgt>
                                        </p:tgtEl>
                                        <p:attrNameLst>
                                          <p:attrName>style.visibility</p:attrName>
                                        </p:attrNameLst>
                                      </p:cBhvr>
                                      <p:to>
                                        <p:strVal val="visible"/>
                                      </p:to>
                                    </p:set>
                                    <p:animEffect transition="in" filter="wipe(left)">
                                      <p:cBhvr>
                                        <p:cTn id="71" dur="500"/>
                                        <p:tgtEl>
                                          <p:spTgt spid="1843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9,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562600"/>
          </a:xfrm>
        </p:spPr>
        <p:txBody>
          <a:bodyPr/>
          <a:lstStyle/>
          <a:p>
            <a:pPr>
              <a:lnSpc>
                <a:spcPct val="90000"/>
              </a:lnSpc>
            </a:pPr>
            <a:r>
              <a:rPr lang="en-US" sz="2400" dirty="0">
                <a:latin typeface="Arial Narrow" charset="0"/>
                <a:ea typeface="ＭＳ Ｐゴシック" charset="0"/>
                <a:cs typeface="ＭＳ Ｐゴシック" charset="0"/>
              </a:rPr>
              <a:t>38/51 of you have registered in the homework system.</a:t>
            </a:r>
          </a:p>
          <a:p>
            <a:pPr lvl="1">
              <a:lnSpc>
                <a:spcPct val="90000"/>
              </a:lnSpc>
            </a:pPr>
            <a:r>
              <a:rPr lang="en-US" sz="2000" dirty="0">
                <a:latin typeface="Arial Narrow" charset="0"/>
                <a:ea typeface="ＭＳ Ｐゴシック" charset="0"/>
              </a:rPr>
              <a:t>22/38 submitted the homework!</a:t>
            </a:r>
          </a:p>
          <a:p>
            <a:pPr lvl="1">
              <a:lnSpc>
                <a:spcPct val="90000"/>
              </a:lnSpc>
            </a:pPr>
            <a:r>
              <a:rPr lang="en-US" sz="2000" dirty="0">
                <a:latin typeface="Arial Narrow" charset="0"/>
                <a:ea typeface="ＭＳ Ｐゴシック" charset="0"/>
              </a:rPr>
              <a:t>Fantastic job!! </a:t>
            </a:r>
          </a:p>
          <a:p>
            <a:pPr lvl="1">
              <a:lnSpc>
                <a:spcPct val="90000"/>
              </a:lnSpc>
            </a:pPr>
            <a:r>
              <a:rPr lang="en-US" sz="2000" dirty="0">
                <a:latin typeface="Arial Narrow" charset="0"/>
                <a:ea typeface="ＭＳ Ｐゴシック" charset="0"/>
              </a:rPr>
              <a:t>You need my enrollment approval… So move quickly…</a:t>
            </a:r>
          </a:p>
          <a:p>
            <a:pPr lvl="1">
              <a:lnSpc>
                <a:spcPct val="90000"/>
              </a:lnSpc>
            </a:pPr>
            <a:r>
              <a:rPr lang="en-US" sz="2000" dirty="0">
                <a:latin typeface="Arial Narrow" charset="0"/>
                <a:ea typeface="ＭＳ Ｐゴシック" charset="0"/>
              </a:rPr>
              <a:t>Remember, the deadline for the first homework is 11pm, Thursday, June 11</a:t>
            </a:r>
          </a:p>
          <a:p>
            <a:pPr lvl="1">
              <a:lnSpc>
                <a:spcPct val="90000"/>
              </a:lnSpc>
            </a:pPr>
            <a:r>
              <a:rPr lang="en-US" sz="2000" dirty="0">
                <a:latin typeface="Arial Narrow" charset="0"/>
                <a:ea typeface="ＭＳ Ｐゴシック" charset="0"/>
              </a:rPr>
              <a:t>You </a:t>
            </a:r>
            <a:r>
              <a:rPr lang="en-US" sz="2000" b="1" u="sng" dirty="0">
                <a:solidFill>
                  <a:srgbClr val="FF0000"/>
                </a:solidFill>
                <a:latin typeface="Arial Narrow" charset="0"/>
                <a:ea typeface="ＭＳ Ｐゴシック" charset="0"/>
              </a:rPr>
              <a:t>MUST submit </a:t>
            </a:r>
            <a:r>
              <a:rPr lang="en-US" sz="2000" dirty="0">
                <a:latin typeface="Arial Narrow" charset="0"/>
                <a:ea typeface="ＭＳ Ｐゴシック" charset="0"/>
              </a:rPr>
              <a:t>the homework to obtain </a:t>
            </a:r>
            <a:r>
              <a:rPr lang="en-US" sz="2000" b="1" u="sng" dirty="0">
                <a:solidFill>
                  <a:srgbClr val="FF0000"/>
                </a:solidFill>
                <a:latin typeface="Arial Narrow" charset="0"/>
                <a:ea typeface="ＭＳ Ｐゴシック" charset="0"/>
              </a:rPr>
              <a:t>100% credit</a:t>
            </a:r>
            <a:r>
              <a:rPr lang="en-US" sz="2000" dirty="0">
                <a:latin typeface="Arial Narrow" charset="0"/>
                <a:ea typeface="ＭＳ Ｐゴシック" charset="0"/>
              </a:rPr>
              <a:t>!</a:t>
            </a:r>
          </a:p>
          <a:p>
            <a:pPr lvl="1">
              <a:lnSpc>
                <a:spcPct val="90000"/>
              </a:lnSpc>
            </a:pPr>
            <a:r>
              <a:rPr lang="en-US" sz="2000" dirty="0">
                <a:latin typeface="Arial Narrow" charset="0"/>
                <a:ea typeface="ＭＳ Ｐゴシック" charset="0"/>
              </a:rPr>
              <a:t>Also please be sure to make the payment in time otherwise your access as well as my access to the site for grading is cut.</a:t>
            </a:r>
          </a:p>
          <a:p>
            <a:pPr>
              <a:lnSpc>
                <a:spcPct val="90000"/>
              </a:lnSpc>
            </a:pPr>
            <a:r>
              <a:rPr lang="en-US" sz="2400" dirty="0">
                <a:latin typeface="Arial Narrow" charset="0"/>
                <a:ea typeface="ＭＳ Ｐゴシック" charset="0"/>
                <a:cs typeface="ＭＳ Ｐゴシック" charset="0"/>
              </a:rPr>
              <a:t>Reading assignments: CH21 – 7  </a:t>
            </a:r>
          </a:p>
          <a:p>
            <a:pPr>
              <a:lnSpc>
                <a:spcPct val="90000"/>
              </a:lnSpc>
            </a:pPr>
            <a:r>
              <a:rPr lang="en-US" sz="2400" dirty="0">
                <a:latin typeface="Arial Narrow" charset="0"/>
                <a:ea typeface="ＭＳ Ｐゴシック" charset="0"/>
                <a:cs typeface="ＭＳ Ｐゴシック" charset="0"/>
              </a:rPr>
              <a:t>Quiz at the beginning of the class tomorrow, Wed. June 10</a:t>
            </a:r>
          </a:p>
          <a:p>
            <a:pPr lvl="1">
              <a:lnSpc>
                <a:spcPct val="90000"/>
              </a:lnSpc>
            </a:pPr>
            <a:r>
              <a:rPr lang="en-US" sz="2000" dirty="0">
                <a:latin typeface="Arial Narrow" charset="0"/>
                <a:ea typeface="ＭＳ Ｐゴシック" charset="0"/>
              </a:rPr>
              <a:t>Appendix A1 – A7 and what we’ve learned today (CH21 – 5 or 6?)!</a:t>
            </a:r>
          </a:p>
          <a:p>
            <a:pPr lvl="1" eaLnBrk="1" hangingPunct="1">
              <a:spcBef>
                <a:spcPts val="200"/>
              </a:spcBef>
            </a:pPr>
            <a:r>
              <a:rPr lang="en-US" sz="2000" dirty="0"/>
              <a:t>BYOF: You may bring a one 8.5x11.5 sheet (front and back) of handwritten formulae and values of constants for the exam</a:t>
            </a:r>
          </a:p>
          <a:p>
            <a:pPr lvl="1" eaLnBrk="1" hangingPunct="1">
              <a:spcBef>
                <a:spcPts val="200"/>
              </a:spcBef>
            </a:pPr>
            <a:r>
              <a:rPr lang="en-US" sz="2000" dirty="0"/>
              <a:t>No derivations, word definitions or setups or solutions of any problems!</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9,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730A5BC6-3A90-4F44-AACF-B7351EC92CF4}" type="slidenum">
              <a:rPr lang="en-US"/>
              <a:pPr/>
              <a:t>20</a:t>
            </a:fld>
            <a:endParaRPr lang="en-US"/>
          </a:p>
        </p:txBody>
      </p:sp>
      <p:sp>
        <p:nvSpPr>
          <p:cNvPr id="135170" name="Rectangle 2"/>
          <p:cNvSpPr>
            <a:spLocks noGrp="1" noChangeArrowheads="1"/>
          </p:cNvSpPr>
          <p:nvPr>
            <p:ph type="title"/>
          </p:nvPr>
        </p:nvSpPr>
        <p:spPr>
          <a:xfrm>
            <a:off x="457200" y="152400"/>
            <a:ext cx="8077200" cy="685800"/>
          </a:xfrm>
        </p:spPr>
        <p:txBody>
          <a:bodyPr/>
          <a:lstStyle/>
          <a:p>
            <a:r>
              <a:rPr lang="en-US" dirty="0"/>
              <a:t>Coulomb’s Law</a:t>
            </a:r>
          </a:p>
        </p:txBody>
      </p:sp>
      <p:sp>
        <p:nvSpPr>
          <p:cNvPr id="135171" name="Rectangle 3"/>
          <p:cNvSpPr>
            <a:spLocks noGrp="1" noChangeArrowheads="1"/>
          </p:cNvSpPr>
          <p:nvPr>
            <p:ph type="body" idx="1"/>
          </p:nvPr>
        </p:nvSpPr>
        <p:spPr>
          <a:xfrm>
            <a:off x="190500" y="800100"/>
            <a:ext cx="8610600" cy="5257800"/>
          </a:xfrm>
        </p:spPr>
        <p:txBody>
          <a:bodyPr/>
          <a:lstStyle/>
          <a:p>
            <a:r>
              <a:rPr lang="en-US" sz="2800" dirty="0"/>
              <a:t>Charges exert force to each other.  What factors affect the magnitude of this force?</a:t>
            </a:r>
          </a:p>
          <a:p>
            <a:pPr lvl="1"/>
            <a:r>
              <a:rPr lang="en-US" sz="2400" dirty="0"/>
              <a:t>Any guesses?</a:t>
            </a:r>
          </a:p>
          <a:p>
            <a:r>
              <a:rPr lang="en-US" sz="2800" dirty="0"/>
              <a:t>Charles Coulomb figured this out in 1780’s through an experiment using a torsion balance </a:t>
            </a:r>
          </a:p>
          <a:p>
            <a:r>
              <a:rPr lang="en-US" sz="2800" dirty="0"/>
              <a:t>Coulomb found that the electric force is</a:t>
            </a:r>
          </a:p>
          <a:p>
            <a:pPr lvl="1"/>
            <a:r>
              <a:rPr lang="en-US" sz="2400" dirty="0"/>
              <a:t>Proportional to the multiplication of the two charges</a:t>
            </a:r>
          </a:p>
          <a:p>
            <a:pPr lvl="2"/>
            <a:r>
              <a:rPr lang="en-US" sz="2000" dirty="0"/>
              <a:t>If one of the charges doubles, the force doubles.</a:t>
            </a:r>
          </a:p>
          <a:p>
            <a:pPr lvl="2"/>
            <a:r>
              <a:rPr lang="en-US" sz="2000" dirty="0"/>
              <a:t>If both the charges double, the force quadruples.</a:t>
            </a:r>
          </a:p>
          <a:p>
            <a:pPr lvl="1"/>
            <a:r>
              <a:rPr lang="en-US" sz="2400" dirty="0"/>
              <a:t>Inversely proportional to the square of the distances between them.</a:t>
            </a:r>
          </a:p>
          <a:p>
            <a:pPr lvl="1"/>
            <a:r>
              <a:rPr lang="en-US" sz="2400" dirty="0"/>
              <a:t>Electric charge is the fundamental property of matter, just like mass.</a:t>
            </a:r>
          </a:p>
          <a:p>
            <a:r>
              <a:rPr lang="en-US" sz="2800" dirty="0"/>
              <a:t>How would you put the above into a formula?</a:t>
            </a:r>
          </a:p>
        </p:txBody>
      </p:sp>
      <p:pic>
        <p:nvPicPr>
          <p:cNvPr id="2" name="Picture 1">
            <a:extLst>
              <a:ext uri="{FF2B5EF4-FFF2-40B4-BE49-F238E27FC236}">
                <a16:creationId xmlns:a16="http://schemas.microsoft.com/office/drawing/2014/main" id="{0DDA08D4-4FC7-CF48-8CE2-0D726C5E27A4}"/>
              </a:ext>
            </a:extLst>
          </p:cNvPr>
          <p:cNvPicPr>
            <a:picLocks noChangeAspect="1"/>
          </p:cNvPicPr>
          <p:nvPr/>
        </p:nvPicPr>
        <p:blipFill>
          <a:blip r:embed="rId2"/>
          <a:stretch>
            <a:fillRect/>
          </a:stretch>
        </p:blipFill>
        <p:spPr>
          <a:xfrm>
            <a:off x="6792699" y="2743200"/>
            <a:ext cx="2275101" cy="1973699"/>
          </a:xfrm>
          <a:prstGeom prst="rect">
            <a:avLst/>
          </a:prstGeom>
        </p:spPr>
      </p:pic>
    </p:spTree>
    <p:extLst>
      <p:ext uri="{BB962C8B-B14F-4D97-AF65-F5344CB8AC3E}">
        <p14:creationId xmlns:p14="http://schemas.microsoft.com/office/powerpoint/2010/main" val="276058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35171">
                                            <p:txEl>
                                              <p:pRg st="3" end="3"/>
                                            </p:txEl>
                                          </p:spTgt>
                                        </p:tgtEl>
                                        <p:attrNameLst>
                                          <p:attrName>style.visibility</p:attrName>
                                        </p:attrNameLst>
                                      </p:cBhvr>
                                      <p:to>
                                        <p:strVal val="visible"/>
                                      </p:to>
                                    </p:set>
                                    <p:animEffect transition="in" filter="wipe(left)">
                                      <p:cBhvr>
                                        <p:cTn id="29" dur="500"/>
                                        <p:tgtEl>
                                          <p:spTgt spid="13517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35171">
                                            <p:txEl>
                                              <p:pRg st="4" end="4"/>
                                            </p:txEl>
                                          </p:spTgt>
                                        </p:tgtEl>
                                        <p:attrNameLst>
                                          <p:attrName>style.visibility</p:attrName>
                                        </p:attrNameLst>
                                      </p:cBhvr>
                                      <p:to>
                                        <p:strVal val="visible"/>
                                      </p:to>
                                    </p:set>
                                    <p:animEffect transition="in" filter="wipe(left)">
                                      <p:cBhvr>
                                        <p:cTn id="34" dur="500"/>
                                        <p:tgtEl>
                                          <p:spTgt spid="13517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35171">
                                            <p:txEl>
                                              <p:pRg st="5" end="5"/>
                                            </p:txEl>
                                          </p:spTgt>
                                        </p:tgtEl>
                                        <p:attrNameLst>
                                          <p:attrName>style.visibility</p:attrName>
                                        </p:attrNameLst>
                                      </p:cBhvr>
                                      <p:to>
                                        <p:strVal val="visible"/>
                                      </p:to>
                                    </p:set>
                                    <p:animEffect transition="in" filter="wipe(left)">
                                      <p:cBhvr>
                                        <p:cTn id="39" dur="500"/>
                                        <p:tgtEl>
                                          <p:spTgt spid="13517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35171">
                                            <p:txEl>
                                              <p:pRg st="6" end="6"/>
                                            </p:txEl>
                                          </p:spTgt>
                                        </p:tgtEl>
                                        <p:attrNameLst>
                                          <p:attrName>style.visibility</p:attrName>
                                        </p:attrNameLst>
                                      </p:cBhvr>
                                      <p:to>
                                        <p:strVal val="visible"/>
                                      </p:to>
                                    </p:set>
                                    <p:animEffect transition="in" filter="wipe(left)">
                                      <p:cBhvr>
                                        <p:cTn id="44" dur="500"/>
                                        <p:tgtEl>
                                          <p:spTgt spid="13517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35171">
                                            <p:txEl>
                                              <p:pRg st="7" end="7"/>
                                            </p:txEl>
                                          </p:spTgt>
                                        </p:tgtEl>
                                        <p:attrNameLst>
                                          <p:attrName>style.visibility</p:attrName>
                                        </p:attrNameLst>
                                      </p:cBhvr>
                                      <p:to>
                                        <p:strVal val="visible"/>
                                      </p:to>
                                    </p:set>
                                    <p:animEffect transition="in" filter="wipe(left)">
                                      <p:cBhvr>
                                        <p:cTn id="49" dur="500"/>
                                        <p:tgtEl>
                                          <p:spTgt spid="13517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35171">
                                            <p:txEl>
                                              <p:pRg st="8" end="8"/>
                                            </p:txEl>
                                          </p:spTgt>
                                        </p:tgtEl>
                                        <p:attrNameLst>
                                          <p:attrName>style.visibility</p:attrName>
                                        </p:attrNameLst>
                                      </p:cBhvr>
                                      <p:to>
                                        <p:strVal val="visible"/>
                                      </p:to>
                                    </p:set>
                                    <p:animEffect transition="in" filter="wipe(left)">
                                      <p:cBhvr>
                                        <p:cTn id="54" dur="500"/>
                                        <p:tgtEl>
                                          <p:spTgt spid="13517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35171">
                                            <p:txEl>
                                              <p:pRg st="9" end="9"/>
                                            </p:txEl>
                                          </p:spTgt>
                                        </p:tgtEl>
                                        <p:attrNameLst>
                                          <p:attrName>style.visibility</p:attrName>
                                        </p:attrNameLst>
                                      </p:cBhvr>
                                      <p:to>
                                        <p:strVal val="visible"/>
                                      </p:to>
                                    </p:set>
                                    <p:animEffect transition="in" filter="wipe(left)">
                                      <p:cBhvr>
                                        <p:cTn id="59" dur="500"/>
                                        <p:tgtEl>
                                          <p:spTgt spid="135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Tuesday, June 9,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1C15CDBB-5BBB-B44F-A893-1516E99BEC87}" type="slidenum">
              <a:rPr lang="en-US"/>
              <a:pPr/>
              <a:t>21</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1289"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straight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the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1290"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1291"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1292"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1293"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1294"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1295"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00200" y="5486400"/>
          <a:ext cx="3429000" cy="519112"/>
        </p:xfrm>
        <a:graphic>
          <a:graphicData uri="http://schemas.openxmlformats.org/presentationml/2006/ole">
            <mc:AlternateContent xmlns:mc="http://schemas.openxmlformats.org/markup-compatibility/2006">
              <mc:Choice xmlns:v="urn:schemas-microsoft-com:vml" Requires="v">
                <p:oleObj spid="_x0000_s1296"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5486400"/>
                        <a:ext cx="3429000" cy="519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Rectangle 17"/>
          <p:cNvSpPr/>
          <p:nvPr/>
        </p:nvSpPr>
        <p:spPr bwMode="auto">
          <a:xfrm>
            <a:off x="6248400" y="4419600"/>
            <a:ext cx="28956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6248400" y="59436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1961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grpId="0" nodeType="clickEffect">
                                  <p:stCondLst>
                                    <p:cond delay="0"/>
                                  </p:stCondLst>
                                  <p:childTnLst>
                                    <p:anim calcmode="lin" valueType="num">
                                      <p:cBhvr>
                                        <p:cTn id="65" dur="500"/>
                                        <p:tgtEl>
                                          <p:spTgt spid="18"/>
                                        </p:tgtEl>
                                        <p:attrNameLst>
                                          <p:attrName>ppt_w</p:attrName>
                                        </p:attrNameLst>
                                      </p:cBhvr>
                                      <p:tavLst>
                                        <p:tav tm="0">
                                          <p:val>
                                            <p:strVal val="ppt_w"/>
                                          </p:val>
                                        </p:tav>
                                        <p:tav tm="100000">
                                          <p:val>
                                            <p:fltVal val="0"/>
                                          </p:val>
                                        </p:tav>
                                      </p:tavLst>
                                    </p:anim>
                                    <p:anim calcmode="lin" valueType="num">
                                      <p:cBhvr>
                                        <p:cTn id="66" dur="500"/>
                                        <p:tgtEl>
                                          <p:spTgt spid="18"/>
                                        </p:tgtEl>
                                        <p:attrNameLst>
                                          <p:attrName>ppt_h</p:attrName>
                                        </p:attrNameLst>
                                      </p:cBhvr>
                                      <p:tavLst>
                                        <p:tav tm="0">
                                          <p:val>
                                            <p:strVal val="ppt_h"/>
                                          </p:val>
                                        </p:tav>
                                        <p:tav tm="100000">
                                          <p:val>
                                            <p:fltVal val="0"/>
                                          </p:val>
                                        </p:tav>
                                      </p:tavLst>
                                    </p:anim>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0" nodeType="click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40292">
                                            <p:txEl>
                                              <p:pRg st="4" end="4"/>
                                            </p:txEl>
                                          </p:spTgt>
                                        </p:tgtEl>
                                        <p:attrNameLst>
                                          <p:attrName>style.visibility</p:attrName>
                                        </p:attrNameLst>
                                      </p:cBhvr>
                                      <p:to>
                                        <p:strVal val="visible"/>
                                      </p:to>
                                    </p:set>
                                    <p:animEffect transition="in" filter="wipe(left)">
                                      <p:cBhvr>
                                        <p:cTn id="78" dur="500"/>
                                        <p:tgtEl>
                                          <p:spTgt spid="14029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xit" presetSubtype="32" fill="hold" grpId="0" nodeType="clickEffect">
                                  <p:stCondLst>
                                    <p:cond delay="0"/>
                                  </p:stCondLst>
                                  <p:childTnLst>
                                    <p:anim calcmode="lin" valueType="num">
                                      <p:cBhvr>
                                        <p:cTn id="82" dur="500"/>
                                        <p:tgtEl>
                                          <p:spTgt spid="20"/>
                                        </p:tgtEl>
                                        <p:attrNameLst>
                                          <p:attrName>ppt_w</p:attrName>
                                        </p:attrNameLst>
                                      </p:cBhvr>
                                      <p:tavLst>
                                        <p:tav tm="0">
                                          <p:val>
                                            <p:strVal val="ppt_w"/>
                                          </p:val>
                                        </p:tav>
                                        <p:tav tm="100000">
                                          <p:val>
                                            <p:fltVal val="0"/>
                                          </p:val>
                                        </p:tav>
                                      </p:tavLst>
                                    </p:anim>
                                    <p:anim calcmode="lin" valueType="num">
                                      <p:cBhvr>
                                        <p:cTn id="83" dur="500"/>
                                        <p:tgtEl>
                                          <p:spTgt spid="20"/>
                                        </p:tgtEl>
                                        <p:attrNameLst>
                                          <p:attrName>ppt_h</p:attrName>
                                        </p:attrNameLst>
                                      </p:cBhvr>
                                      <p:tavLst>
                                        <p:tav tm="0">
                                          <p:val>
                                            <p:strVal val="ppt_h"/>
                                          </p:val>
                                        </p:tav>
                                        <p:tav tm="100000">
                                          <p:val>
                                            <p:fltVal val="0"/>
                                          </p:val>
                                        </p:tav>
                                      </p:tavLst>
                                    </p:anim>
                                    <p:set>
                                      <p:cBhvr>
                                        <p:cTn id="84" dur="1" fill="hold">
                                          <p:stCondLst>
                                            <p:cond delay="499"/>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40292">
                                            <p:txEl>
                                              <p:pRg st="5" end="5"/>
                                            </p:txEl>
                                          </p:spTgt>
                                        </p:tgtEl>
                                        <p:attrNameLst>
                                          <p:attrName>style.visibility</p:attrName>
                                        </p:attrNameLst>
                                      </p:cBhvr>
                                      <p:to>
                                        <p:strVal val="visible"/>
                                      </p:to>
                                    </p:set>
                                    <p:animEffect transition="in" filter="wipe(left)">
                                      <p:cBhvr>
                                        <p:cTn id="89" dur="500"/>
                                        <p:tgtEl>
                                          <p:spTgt spid="14029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292">
                                            <p:txEl>
                                              <p:pRg st="6" end="6"/>
                                            </p:txEl>
                                          </p:spTgt>
                                        </p:tgtEl>
                                        <p:attrNameLst>
                                          <p:attrName>style.visibility</p:attrName>
                                        </p:attrNameLst>
                                      </p:cBhvr>
                                      <p:to>
                                        <p:strVal val="visible"/>
                                      </p:to>
                                    </p:set>
                                    <p:animEffect transition="in" filter="wipe(left)">
                                      <p:cBhvr>
                                        <p:cTn id="94" dur="500"/>
                                        <p:tgtEl>
                                          <p:spTgt spid="14029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140312">
                                            <p:bg/>
                                          </p:spTgt>
                                        </p:tgtEl>
                                        <p:attrNameLst>
                                          <p:attrName>style.visibility</p:attrName>
                                        </p:attrNameLst>
                                      </p:cBhvr>
                                      <p:to>
                                        <p:strVal val="visible"/>
                                      </p:to>
                                    </p:set>
                                    <p:animEffect transition="in" filter="wipe(left)">
                                      <p:cBhvr>
                                        <p:cTn id="99" dur="500"/>
                                        <p:tgtEl>
                                          <p:spTgt spid="140312">
                                            <p:bg/>
                                          </p:spTgt>
                                        </p:tgtEl>
                                      </p:cBhvr>
                                    </p:animEffect>
                                  </p:childTnLst>
                                </p:cTn>
                              </p:par>
                              <p:par>
                                <p:cTn id="100" presetID="22" presetClass="entr" presetSubtype="8" fill="hold" grpId="0" nodeType="withEffect">
                                  <p:stCondLst>
                                    <p:cond delay="0"/>
                                  </p:stCondLst>
                                  <p:iterate type="wd">
                                    <p:tmPct val="10000"/>
                                  </p:iterate>
                                  <p:childTnLst>
                                    <p:set>
                                      <p:cBhvr>
                                        <p:cTn id="101" dur="1" fill="hold">
                                          <p:stCondLst>
                                            <p:cond delay="0"/>
                                          </p:stCondLst>
                                        </p:cTn>
                                        <p:tgtEl>
                                          <p:spTgt spid="140312">
                                            <p:txEl>
                                              <p:pRg st="0" end="0"/>
                                            </p:txEl>
                                          </p:spTgt>
                                        </p:tgtEl>
                                        <p:attrNameLst>
                                          <p:attrName>style.visibility</p:attrName>
                                        </p:attrNameLst>
                                      </p:cBhvr>
                                      <p:to>
                                        <p:strVal val="visible"/>
                                      </p:to>
                                    </p:set>
                                    <p:animEffect transition="in" filter="wipe(left)">
                                      <p:cBhvr>
                                        <p:cTn id="102" dur="500"/>
                                        <p:tgtEl>
                                          <p:spTgt spid="1403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40308"/>
                                        </p:tgtEl>
                                        <p:attrNameLst>
                                          <p:attrName>style.visibility</p:attrName>
                                        </p:attrNameLst>
                                      </p:cBhvr>
                                      <p:to>
                                        <p:strVal val="visible"/>
                                      </p:to>
                                    </p:set>
                                    <p:animEffect transition="in" filter="wipe(left)">
                                      <p:cBhvr>
                                        <p:cTn id="107" dur="500"/>
                                        <p:tgtEl>
                                          <p:spTgt spid="14030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40312">
                                            <p:txEl>
                                              <p:pRg st="1" end="1"/>
                                            </p:txEl>
                                          </p:spTgt>
                                        </p:tgtEl>
                                        <p:attrNameLst>
                                          <p:attrName>style.visibility</p:attrName>
                                        </p:attrNameLst>
                                      </p:cBhvr>
                                      <p:to>
                                        <p:strVal val="visible"/>
                                      </p:to>
                                    </p:set>
                                    <p:animEffect transition="in" filter="wipe(left)">
                                      <p:cBhvr>
                                        <p:cTn id="112" dur="500"/>
                                        <p:tgtEl>
                                          <p:spTgt spid="1403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build="p"/>
      <p:bldP spid="140306"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Tuesday, June 9,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75FFAE9E-AEEB-8049-A2ED-76ED55C7DBD3}" type="slidenum">
              <a:rPr lang="en-US"/>
              <a:pPr/>
              <a:t>22</a:t>
            </a:fld>
            <a:endParaRPr lang="en-US"/>
          </a:p>
        </p:txBody>
      </p:sp>
      <p:sp>
        <p:nvSpPr>
          <p:cNvPr id="141315" name="Rectangle 3"/>
          <p:cNvSpPr>
            <a:spLocks noGrp="1" noChangeArrowheads="1"/>
          </p:cNvSpPr>
          <p:nvPr>
            <p:ph type="title"/>
          </p:nvPr>
        </p:nvSpPr>
        <p:spPr>
          <a:xfrm>
            <a:off x="609600" y="139700"/>
            <a:ext cx="3124200" cy="685800"/>
          </a:xfrm>
        </p:spPr>
        <p:txBody>
          <a:bodyPr/>
          <a:lstStyle/>
          <a:p>
            <a:r>
              <a:rPr lang="en-US"/>
              <a:t>Electric Force</a:t>
            </a:r>
          </a:p>
        </p:txBody>
      </p:sp>
      <p:sp>
        <p:nvSpPr>
          <p:cNvPr id="141316" name="Rectangle 4"/>
          <p:cNvSpPr>
            <a:spLocks noGrp="1" noChangeArrowheads="1"/>
          </p:cNvSpPr>
          <p:nvPr>
            <p:ph type="body" idx="1"/>
          </p:nvPr>
        </p:nvSpPr>
        <p:spPr>
          <a:xfrm>
            <a:off x="457200" y="2286000"/>
            <a:ext cx="8534400" cy="4114800"/>
          </a:xfrm>
        </p:spPr>
        <p:txBody>
          <a:bodyPr/>
          <a:lstStyle/>
          <a:p>
            <a:pPr>
              <a:lnSpc>
                <a:spcPct val="80000"/>
              </a:lnSpc>
            </a:pPr>
            <a:r>
              <a:rPr lang="en-US" sz="2400" dirty="0"/>
              <a:t>Does the electric force look similar to another force?  What is it?</a:t>
            </a:r>
          </a:p>
          <a:p>
            <a:pPr lvl="1">
              <a:lnSpc>
                <a:spcPct val="80000"/>
              </a:lnSpc>
            </a:pPr>
            <a:r>
              <a:rPr lang="en-US" sz="2000" b="1" u="sng" dirty="0">
                <a:solidFill>
                  <a:srgbClr val="A50021"/>
                </a:solidFill>
              </a:rPr>
              <a:t>Gravitational Force</a:t>
            </a:r>
          </a:p>
          <a:p>
            <a:pPr>
              <a:lnSpc>
                <a:spcPct val="80000"/>
              </a:lnSpc>
            </a:pPr>
            <a:r>
              <a:rPr lang="en-US" sz="2400" dirty="0"/>
              <a:t>What are the sources of the forces?</a:t>
            </a:r>
          </a:p>
          <a:p>
            <a:pPr lvl="1">
              <a:lnSpc>
                <a:spcPct val="80000"/>
              </a:lnSpc>
            </a:pPr>
            <a:r>
              <a:rPr lang="en-US" sz="2000" dirty="0"/>
              <a:t>Electric Force: Electric charges, fundamental properties of matter</a:t>
            </a:r>
          </a:p>
          <a:p>
            <a:pPr lvl="1">
              <a:lnSpc>
                <a:spcPct val="80000"/>
              </a:lnSpc>
            </a:pPr>
            <a:r>
              <a:rPr lang="en-US" sz="2000" dirty="0"/>
              <a:t>Gravitational Force: Masses, fundamental properties of matter</a:t>
            </a:r>
          </a:p>
          <a:p>
            <a:pPr>
              <a:lnSpc>
                <a:spcPct val="80000"/>
              </a:lnSpc>
            </a:pPr>
            <a:r>
              <a:rPr lang="en-US" sz="2400" dirty="0"/>
              <a:t>What else is similar?</a:t>
            </a:r>
          </a:p>
          <a:p>
            <a:pPr lvl="1">
              <a:lnSpc>
                <a:spcPct val="80000"/>
              </a:lnSpc>
            </a:pPr>
            <a:r>
              <a:rPr lang="en-US" sz="2000" dirty="0"/>
              <a:t>Inversely proportional to the square of the distance between the sources of the force </a:t>
            </a:r>
            <a:r>
              <a:rPr lang="en-US" sz="2000" dirty="0" err="1">
                <a:sym typeface="Wingdings" charset="2"/>
              </a:rPr>
              <a:t></a:t>
            </a:r>
            <a:r>
              <a:rPr lang="en-US" sz="2000" dirty="0">
                <a:sym typeface="Wingdings" charset="2"/>
              </a:rPr>
              <a:t> What is this kind law called?</a:t>
            </a:r>
          </a:p>
          <a:p>
            <a:pPr lvl="2">
              <a:lnSpc>
                <a:spcPct val="80000"/>
              </a:lnSpc>
            </a:pPr>
            <a:r>
              <a:rPr lang="en-US" sz="1800" dirty="0"/>
              <a:t>Inverse Square Law</a:t>
            </a:r>
          </a:p>
          <a:p>
            <a:pPr>
              <a:lnSpc>
                <a:spcPct val="80000"/>
              </a:lnSpc>
            </a:pPr>
            <a:r>
              <a:rPr lang="en-US" sz="2400" dirty="0"/>
              <a:t>What is the difference?</a:t>
            </a:r>
          </a:p>
          <a:p>
            <a:pPr lvl="1">
              <a:lnSpc>
                <a:spcPct val="80000"/>
              </a:lnSpc>
            </a:pPr>
            <a:r>
              <a:rPr lang="en-US" sz="2000" dirty="0"/>
              <a:t>Gravitational force is always attractive.</a:t>
            </a:r>
          </a:p>
          <a:p>
            <a:pPr lvl="1">
              <a:lnSpc>
                <a:spcPct val="80000"/>
              </a:lnSpc>
            </a:pPr>
            <a:r>
              <a:rPr lang="en-US" sz="2000" dirty="0"/>
              <a:t>Electric force depends on the type of the two charges. (must pay good attention to the signs due to the sign of the charge and the vector force directions!!)</a:t>
            </a:r>
          </a:p>
        </p:txBody>
      </p:sp>
      <p:graphicFrame>
        <p:nvGraphicFramePr>
          <p:cNvPr id="141319" name="Object 7"/>
          <p:cNvGraphicFramePr>
            <a:graphicFrameLocks noChangeAspect="1"/>
          </p:cNvGraphicFramePr>
          <p:nvPr/>
        </p:nvGraphicFramePr>
        <p:xfrm>
          <a:off x="609600" y="838200"/>
          <a:ext cx="3125788" cy="1395413"/>
        </p:xfrm>
        <a:graphic>
          <a:graphicData uri="http://schemas.openxmlformats.org/presentationml/2006/ole">
            <mc:AlternateContent xmlns:mc="http://schemas.openxmlformats.org/markup-compatibility/2006">
              <mc:Choice xmlns:v="urn:schemas-microsoft-com:vml" Requires="v">
                <p:oleObj spid="_x0000_s2115" name="Equation" r:id="rId5" imgW="685800" imgH="380880" progId="Equation.DSMT4">
                  <p:embed/>
                </p:oleObj>
              </mc:Choice>
              <mc:Fallback>
                <p:oleObj name="Equation" r:id="rId5" imgW="685800" imgH="380880" progId="Equation.DSMT4">
                  <p:embed/>
                  <p:pic>
                    <p:nvPicPr>
                      <p:cNvPr id="14131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838200"/>
                        <a:ext cx="3125788"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7" name="Rectangle 15"/>
          <p:cNvSpPr>
            <a:spLocks noChangeArrowheads="1"/>
          </p:cNvSpPr>
          <p:nvPr/>
        </p:nvSpPr>
        <p:spPr bwMode="auto">
          <a:xfrm>
            <a:off x="3124200" y="141288"/>
            <a:ext cx="5867400" cy="685800"/>
          </a:xfrm>
          <a:prstGeom prst="rect">
            <a:avLst/>
          </a:prstGeom>
          <a:noFill/>
          <a:ln w="9525">
            <a:noFill/>
            <a:miter lim="800000"/>
            <a:headEnd/>
            <a:tailEnd/>
          </a:ln>
          <a:effectLst/>
        </p:spPr>
        <p:txBody>
          <a:bodyPr anchor="ctr">
            <a:prstTxWarp prst="textNoShape">
              <a:avLst/>
            </a:prstTxWarp>
          </a:bodyPr>
          <a:lstStyle/>
          <a:p>
            <a:pPr algn="ctr"/>
            <a:r>
              <a:rPr lang="en-US" sz="4400" dirty="0">
                <a:solidFill>
                  <a:srgbClr val="A50021"/>
                </a:solidFill>
                <a:latin typeface="Arial Narrow" charset="0"/>
              </a:rPr>
              <a:t>and Gravitational Force</a:t>
            </a:r>
          </a:p>
        </p:txBody>
      </p:sp>
      <p:graphicFrame>
        <p:nvGraphicFramePr>
          <p:cNvPr id="141328" name="Object 16"/>
          <p:cNvGraphicFramePr>
            <a:graphicFrameLocks noChangeAspect="1"/>
          </p:cNvGraphicFramePr>
          <p:nvPr/>
        </p:nvGraphicFramePr>
        <p:xfrm>
          <a:off x="4964113" y="762000"/>
          <a:ext cx="3189287" cy="1395413"/>
        </p:xfrm>
        <a:graphic>
          <a:graphicData uri="http://schemas.openxmlformats.org/presentationml/2006/ole">
            <mc:AlternateContent xmlns:mc="http://schemas.openxmlformats.org/markup-compatibility/2006">
              <mc:Choice xmlns:v="urn:schemas-microsoft-com:vml" Requires="v">
                <p:oleObj spid="_x0000_s2116" name="Equation" r:id="rId7" imgW="799920" imgH="380880" progId="Equation.DSMT4">
                  <p:embed/>
                </p:oleObj>
              </mc:Choice>
              <mc:Fallback>
                <p:oleObj name="Equation" r:id="rId7" imgW="799920" imgH="380880" progId="Equation.DSMT4">
                  <p:embed/>
                  <p:pic>
                    <p:nvPicPr>
                      <p:cNvPr id="14132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113" y="762000"/>
                        <a:ext cx="3189287"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9" name="AutoShape 17"/>
          <p:cNvSpPr>
            <a:spLocks noChangeArrowheads="1"/>
          </p:cNvSpPr>
          <p:nvPr/>
        </p:nvSpPr>
        <p:spPr bwMode="auto">
          <a:xfrm>
            <a:off x="3702050" y="969963"/>
            <a:ext cx="1216025" cy="1108075"/>
          </a:xfrm>
          <a:prstGeom prst="leftRightArrow">
            <a:avLst>
              <a:gd name="adj1" fmla="val 50000"/>
              <a:gd name="adj2" fmla="val 21948"/>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sz="1600" b="1">
                <a:solidFill>
                  <a:srgbClr val="A50021"/>
                </a:solidFill>
                <a:latin typeface="Arial Narrow" charset="0"/>
              </a:rPr>
              <a:t>Extremely</a:t>
            </a:r>
          </a:p>
          <a:p>
            <a:pPr algn="ctr"/>
            <a:r>
              <a:rPr lang="en-US" sz="1600" b="1">
                <a:solidFill>
                  <a:srgbClr val="A50021"/>
                </a:solidFill>
                <a:latin typeface="Arial Narrow" charset="0"/>
              </a:rPr>
              <a:t>Similar</a:t>
            </a:r>
          </a:p>
        </p:txBody>
      </p:sp>
      <p:sp>
        <p:nvSpPr>
          <p:cNvPr id="141330" name="Oval 18"/>
          <p:cNvSpPr>
            <a:spLocks noChangeArrowheads="1"/>
          </p:cNvSpPr>
          <p:nvPr/>
        </p:nvSpPr>
        <p:spPr bwMode="auto">
          <a:xfrm>
            <a:off x="2057400" y="914400"/>
            <a:ext cx="15240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1" name="Oval 19"/>
          <p:cNvSpPr>
            <a:spLocks noChangeArrowheads="1"/>
          </p:cNvSpPr>
          <p:nvPr/>
        </p:nvSpPr>
        <p:spPr bwMode="auto">
          <a:xfrm>
            <a:off x="6477000" y="762000"/>
            <a:ext cx="1600200" cy="7620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2" name="Oval 20"/>
          <p:cNvSpPr>
            <a:spLocks noChangeArrowheads="1"/>
          </p:cNvSpPr>
          <p:nvPr/>
        </p:nvSpPr>
        <p:spPr bwMode="auto">
          <a:xfrm>
            <a:off x="2438400" y="16002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3" name="Oval 21"/>
          <p:cNvSpPr>
            <a:spLocks noChangeArrowheads="1"/>
          </p:cNvSpPr>
          <p:nvPr/>
        </p:nvSpPr>
        <p:spPr bwMode="auto">
          <a:xfrm>
            <a:off x="6781800" y="14478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340293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1319"/>
                                        </p:tgtEl>
                                        <p:attrNameLst>
                                          <p:attrName>style.visibility</p:attrName>
                                        </p:attrNameLst>
                                      </p:cBhvr>
                                      <p:to>
                                        <p:strVal val="visible"/>
                                      </p:to>
                                    </p:set>
                                    <p:animEffect transition="in" filter="wipe(left)">
                                      <p:cBhvr>
                                        <p:cTn id="7" dur="500"/>
                                        <p:tgtEl>
                                          <p:spTgt spid="1413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1316">
                                            <p:txEl>
                                              <p:pRg st="0" end="0"/>
                                            </p:txEl>
                                          </p:spTgt>
                                        </p:tgtEl>
                                        <p:attrNameLst>
                                          <p:attrName>style.visibility</p:attrName>
                                        </p:attrNameLst>
                                      </p:cBhvr>
                                      <p:to>
                                        <p:strVal val="visible"/>
                                      </p:to>
                                    </p:set>
                                    <p:animEffect transition="in" filter="wipe(left)">
                                      <p:cBhvr>
                                        <p:cTn id="12" dur="500"/>
                                        <p:tgtEl>
                                          <p:spTgt spid="1413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1316">
                                            <p:txEl>
                                              <p:pRg st="1" end="1"/>
                                            </p:txEl>
                                          </p:spTgt>
                                        </p:tgtEl>
                                        <p:attrNameLst>
                                          <p:attrName>style.visibility</p:attrName>
                                        </p:attrNameLst>
                                      </p:cBhvr>
                                      <p:to>
                                        <p:strVal val="visible"/>
                                      </p:to>
                                    </p:set>
                                    <p:animEffect transition="in" filter="wipe(left)">
                                      <p:cBhvr>
                                        <p:cTn id="17" dur="500"/>
                                        <p:tgtEl>
                                          <p:spTgt spid="141316">
                                            <p:txEl>
                                              <p:pRg st="1" end="1"/>
                                            </p:txEl>
                                          </p:spTgt>
                                        </p:tgtEl>
                                      </p:cBhvr>
                                    </p:animEffect>
                                  </p:childTnLst>
                                </p:cTn>
                              </p:par>
                            </p:childTnLst>
                          </p:cTn>
                        </p:par>
                        <p:par>
                          <p:cTn id="18" fill="hold">
                            <p:stCondLst>
                              <p:cond delay="550"/>
                            </p:stCondLst>
                            <p:childTnLst>
                              <p:par>
                                <p:cTn id="19" presetID="26" presetClass="entr" presetSubtype="0" fill="hold" grpId="0" nodeType="afterEffect">
                                  <p:stCondLst>
                                    <p:cond delay="0"/>
                                  </p:stCondLst>
                                  <p:iterate type="wd">
                                    <p:tmPct val="10000"/>
                                  </p:iterate>
                                  <p:childTnLst>
                                    <p:set>
                                      <p:cBhvr>
                                        <p:cTn id="20" dur="1" fill="hold">
                                          <p:stCondLst>
                                            <p:cond delay="0"/>
                                          </p:stCondLst>
                                        </p:cTn>
                                        <p:tgtEl>
                                          <p:spTgt spid="141327"/>
                                        </p:tgtEl>
                                        <p:attrNameLst>
                                          <p:attrName>style.visibility</p:attrName>
                                        </p:attrNameLst>
                                      </p:cBhvr>
                                      <p:to>
                                        <p:strVal val="visible"/>
                                      </p:to>
                                    </p:set>
                                    <p:animEffect transition="in" filter="wipe(down)">
                                      <p:cBhvr>
                                        <p:cTn id="21" dur="580">
                                          <p:stCondLst>
                                            <p:cond delay="0"/>
                                          </p:stCondLst>
                                        </p:cTn>
                                        <p:tgtEl>
                                          <p:spTgt spid="141327"/>
                                        </p:tgtEl>
                                      </p:cBhvr>
                                    </p:animEffect>
                                    <p:anim calcmode="lin" valueType="num">
                                      <p:cBhvr>
                                        <p:cTn id="22" dur="1822" tmFilter="0,0; 0.14,0.36; 0.43,0.73; 0.71,0.91; 1.0,1.0">
                                          <p:stCondLst>
                                            <p:cond delay="0"/>
                                          </p:stCondLst>
                                        </p:cTn>
                                        <p:tgtEl>
                                          <p:spTgt spid="14132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132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132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132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1327"/>
                                        </p:tgtEl>
                                        <p:attrNameLst>
                                          <p:attrName>ppt_y</p:attrName>
                                        </p:attrNameLst>
                                      </p:cBhvr>
                                      <p:tavLst>
                                        <p:tav tm="0" fmla="#ppt_y-sin(pi*$)/81">
                                          <p:val>
                                            <p:fltVal val="0"/>
                                          </p:val>
                                        </p:tav>
                                        <p:tav tm="100000">
                                          <p:val>
                                            <p:fltVal val="1"/>
                                          </p:val>
                                        </p:tav>
                                      </p:tavLst>
                                    </p:anim>
                                    <p:animScale>
                                      <p:cBhvr>
                                        <p:cTn id="27" dur="26">
                                          <p:stCondLst>
                                            <p:cond delay="650"/>
                                          </p:stCondLst>
                                        </p:cTn>
                                        <p:tgtEl>
                                          <p:spTgt spid="141327"/>
                                        </p:tgtEl>
                                      </p:cBhvr>
                                      <p:to x="100000" y="60000"/>
                                    </p:animScale>
                                    <p:animScale>
                                      <p:cBhvr>
                                        <p:cTn id="28" dur="166" decel="50000">
                                          <p:stCondLst>
                                            <p:cond delay="676"/>
                                          </p:stCondLst>
                                        </p:cTn>
                                        <p:tgtEl>
                                          <p:spTgt spid="141327"/>
                                        </p:tgtEl>
                                      </p:cBhvr>
                                      <p:to x="100000" y="100000"/>
                                    </p:animScale>
                                    <p:animScale>
                                      <p:cBhvr>
                                        <p:cTn id="29" dur="26">
                                          <p:stCondLst>
                                            <p:cond delay="1312"/>
                                          </p:stCondLst>
                                        </p:cTn>
                                        <p:tgtEl>
                                          <p:spTgt spid="141327"/>
                                        </p:tgtEl>
                                      </p:cBhvr>
                                      <p:to x="100000" y="80000"/>
                                    </p:animScale>
                                    <p:animScale>
                                      <p:cBhvr>
                                        <p:cTn id="30" dur="166" decel="50000">
                                          <p:stCondLst>
                                            <p:cond delay="1338"/>
                                          </p:stCondLst>
                                        </p:cTn>
                                        <p:tgtEl>
                                          <p:spTgt spid="141327"/>
                                        </p:tgtEl>
                                      </p:cBhvr>
                                      <p:to x="100000" y="100000"/>
                                    </p:animScale>
                                    <p:animScale>
                                      <p:cBhvr>
                                        <p:cTn id="31" dur="26">
                                          <p:stCondLst>
                                            <p:cond delay="1642"/>
                                          </p:stCondLst>
                                        </p:cTn>
                                        <p:tgtEl>
                                          <p:spTgt spid="141327"/>
                                        </p:tgtEl>
                                      </p:cBhvr>
                                      <p:to x="100000" y="90000"/>
                                    </p:animScale>
                                    <p:animScale>
                                      <p:cBhvr>
                                        <p:cTn id="32" dur="166" decel="50000">
                                          <p:stCondLst>
                                            <p:cond delay="1668"/>
                                          </p:stCondLst>
                                        </p:cTn>
                                        <p:tgtEl>
                                          <p:spTgt spid="141327"/>
                                        </p:tgtEl>
                                      </p:cBhvr>
                                      <p:to x="100000" y="100000"/>
                                    </p:animScale>
                                    <p:animScale>
                                      <p:cBhvr>
                                        <p:cTn id="33" dur="26">
                                          <p:stCondLst>
                                            <p:cond delay="1808"/>
                                          </p:stCondLst>
                                        </p:cTn>
                                        <p:tgtEl>
                                          <p:spTgt spid="141327"/>
                                        </p:tgtEl>
                                      </p:cBhvr>
                                      <p:to x="100000" y="95000"/>
                                    </p:animScale>
                                    <p:animScale>
                                      <p:cBhvr>
                                        <p:cTn id="34" dur="166" decel="50000">
                                          <p:stCondLst>
                                            <p:cond delay="1834"/>
                                          </p:stCondLst>
                                        </p:cTn>
                                        <p:tgtEl>
                                          <p:spTgt spid="141327"/>
                                        </p:tgtEl>
                                      </p:cBhvr>
                                      <p:to x="100000" y="100000"/>
                                    </p:animScale>
                                  </p:childTnLst>
                                  <p:subTnLst>
                                    <p:audio>
                                      <p:cMediaNode vol="70000">
                                        <p:cTn display="0" masterRel="sameClick">
                                          <p:stCondLst>
                                            <p:cond evt="begin" delay="0">
                                              <p:tn val="19"/>
                                            </p:cond>
                                          </p:stCondLst>
                                          <p:endCondLst>
                                            <p:cond evt="onStopAudio" delay="0">
                                              <p:tgtEl>
                                                <p:sldTgt/>
                                              </p:tgtEl>
                                            </p:cond>
                                          </p:endCondLst>
                                        </p:cTn>
                                        <p:tgtEl>
                                          <p:sndTgt r:embed="rId4" name="explode.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141328"/>
                                        </p:tgtEl>
                                        <p:attrNameLst>
                                          <p:attrName>style.visibility</p:attrName>
                                        </p:attrNameLst>
                                      </p:cBhvr>
                                      <p:to>
                                        <p:strVal val="visible"/>
                                      </p:to>
                                    </p:set>
                                    <p:animEffect transition="in" filter="wipe(left)">
                                      <p:cBhvr>
                                        <p:cTn id="39" dur="500"/>
                                        <p:tgtEl>
                                          <p:spTgt spid="1413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iterate type="wd">
                                    <p:tmPct val="10000"/>
                                  </p:iterate>
                                  <p:childTnLst>
                                    <p:set>
                                      <p:cBhvr>
                                        <p:cTn id="43" dur="1" fill="hold">
                                          <p:stCondLst>
                                            <p:cond delay="0"/>
                                          </p:stCondLst>
                                        </p:cTn>
                                        <p:tgtEl>
                                          <p:spTgt spid="141329"/>
                                        </p:tgtEl>
                                        <p:attrNameLst>
                                          <p:attrName>style.visibility</p:attrName>
                                        </p:attrNameLst>
                                      </p:cBhvr>
                                      <p:to>
                                        <p:strVal val="visible"/>
                                      </p:to>
                                    </p:set>
                                    <p:animEffect transition="in" filter="barn(outVertical)">
                                      <p:cBhvr>
                                        <p:cTn id="44" dur="500"/>
                                        <p:tgtEl>
                                          <p:spTgt spid="1413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1316">
                                            <p:txEl>
                                              <p:pRg st="2" end="2"/>
                                            </p:txEl>
                                          </p:spTgt>
                                        </p:tgtEl>
                                        <p:attrNameLst>
                                          <p:attrName>style.visibility</p:attrName>
                                        </p:attrNameLst>
                                      </p:cBhvr>
                                      <p:to>
                                        <p:strVal val="visible"/>
                                      </p:to>
                                    </p:set>
                                    <p:animEffect transition="in" filter="wipe(left)">
                                      <p:cBhvr>
                                        <p:cTn id="49" dur="500"/>
                                        <p:tgtEl>
                                          <p:spTgt spid="1413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41316">
                                            <p:txEl>
                                              <p:pRg st="3" end="3"/>
                                            </p:txEl>
                                          </p:spTgt>
                                        </p:tgtEl>
                                        <p:attrNameLst>
                                          <p:attrName>style.visibility</p:attrName>
                                        </p:attrNameLst>
                                      </p:cBhvr>
                                      <p:to>
                                        <p:strVal val="visible"/>
                                      </p:to>
                                    </p:set>
                                    <p:animEffect transition="in" filter="wipe(left)">
                                      <p:cBhvr>
                                        <p:cTn id="54" dur="500"/>
                                        <p:tgtEl>
                                          <p:spTgt spid="141316">
                                            <p:txEl>
                                              <p:pRg st="3" end="3"/>
                                            </p:txEl>
                                          </p:spTgt>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41330"/>
                                        </p:tgtEl>
                                        <p:attrNameLst>
                                          <p:attrName>style.visibility</p:attrName>
                                        </p:attrNameLst>
                                      </p:cBhvr>
                                      <p:to>
                                        <p:strVal val="visible"/>
                                      </p:to>
                                    </p:set>
                                    <p:anim calcmode="lin" valueType="num">
                                      <p:cBhvr>
                                        <p:cTn id="57" dur="500" fill="hold"/>
                                        <p:tgtEl>
                                          <p:spTgt spid="141330"/>
                                        </p:tgtEl>
                                        <p:attrNameLst>
                                          <p:attrName>ppt_w</p:attrName>
                                        </p:attrNameLst>
                                      </p:cBhvr>
                                      <p:tavLst>
                                        <p:tav tm="0">
                                          <p:val>
                                            <p:fltVal val="0"/>
                                          </p:val>
                                        </p:tav>
                                        <p:tav tm="100000">
                                          <p:val>
                                            <p:strVal val="#ppt_w"/>
                                          </p:val>
                                        </p:tav>
                                      </p:tavLst>
                                    </p:anim>
                                    <p:anim calcmode="lin" valueType="num">
                                      <p:cBhvr>
                                        <p:cTn id="58" dur="500" fill="hold"/>
                                        <p:tgtEl>
                                          <p:spTgt spid="141330"/>
                                        </p:tgtEl>
                                        <p:attrNameLst>
                                          <p:attrName>ppt_h</p:attrName>
                                        </p:attrNameLst>
                                      </p:cBhvr>
                                      <p:tavLst>
                                        <p:tav tm="0">
                                          <p:val>
                                            <p:fltVal val="0"/>
                                          </p:val>
                                        </p:tav>
                                        <p:tav tm="100000">
                                          <p:val>
                                            <p:strVal val="#ppt_h"/>
                                          </p:val>
                                        </p:tav>
                                      </p:tavLst>
                                    </p:anim>
                                    <p:animEffect transition="in" filter="fade">
                                      <p:cBhvr>
                                        <p:cTn id="59" dur="500"/>
                                        <p:tgtEl>
                                          <p:spTgt spid="1413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41316">
                                            <p:txEl>
                                              <p:pRg st="4" end="4"/>
                                            </p:txEl>
                                          </p:spTgt>
                                        </p:tgtEl>
                                        <p:attrNameLst>
                                          <p:attrName>style.visibility</p:attrName>
                                        </p:attrNameLst>
                                      </p:cBhvr>
                                      <p:to>
                                        <p:strVal val="visible"/>
                                      </p:to>
                                    </p:set>
                                    <p:animEffect transition="in" filter="wipe(left)">
                                      <p:cBhvr>
                                        <p:cTn id="64" dur="500"/>
                                        <p:tgtEl>
                                          <p:spTgt spid="141316">
                                            <p:txEl>
                                              <p:pRg st="4" end="4"/>
                                            </p:tx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41331"/>
                                        </p:tgtEl>
                                        <p:attrNameLst>
                                          <p:attrName>style.visibility</p:attrName>
                                        </p:attrNameLst>
                                      </p:cBhvr>
                                      <p:to>
                                        <p:strVal val="visible"/>
                                      </p:to>
                                    </p:set>
                                    <p:anim calcmode="lin" valueType="num">
                                      <p:cBhvr>
                                        <p:cTn id="67" dur="500" fill="hold"/>
                                        <p:tgtEl>
                                          <p:spTgt spid="141331"/>
                                        </p:tgtEl>
                                        <p:attrNameLst>
                                          <p:attrName>ppt_w</p:attrName>
                                        </p:attrNameLst>
                                      </p:cBhvr>
                                      <p:tavLst>
                                        <p:tav tm="0">
                                          <p:val>
                                            <p:fltVal val="0"/>
                                          </p:val>
                                        </p:tav>
                                        <p:tav tm="100000">
                                          <p:val>
                                            <p:strVal val="#ppt_w"/>
                                          </p:val>
                                        </p:tav>
                                      </p:tavLst>
                                    </p:anim>
                                    <p:anim calcmode="lin" valueType="num">
                                      <p:cBhvr>
                                        <p:cTn id="68" dur="500" fill="hold"/>
                                        <p:tgtEl>
                                          <p:spTgt spid="141331"/>
                                        </p:tgtEl>
                                        <p:attrNameLst>
                                          <p:attrName>ppt_h</p:attrName>
                                        </p:attrNameLst>
                                      </p:cBhvr>
                                      <p:tavLst>
                                        <p:tav tm="0">
                                          <p:val>
                                            <p:fltVal val="0"/>
                                          </p:val>
                                        </p:tav>
                                        <p:tav tm="100000">
                                          <p:val>
                                            <p:strVal val="#ppt_h"/>
                                          </p:val>
                                        </p:tav>
                                      </p:tavLst>
                                    </p:anim>
                                    <p:animEffect transition="in" filter="fade">
                                      <p:cBhvr>
                                        <p:cTn id="69" dur="500"/>
                                        <p:tgtEl>
                                          <p:spTgt spid="1413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141316">
                                            <p:txEl>
                                              <p:pRg st="5" end="5"/>
                                            </p:txEl>
                                          </p:spTgt>
                                        </p:tgtEl>
                                        <p:attrNameLst>
                                          <p:attrName>style.visibility</p:attrName>
                                        </p:attrNameLst>
                                      </p:cBhvr>
                                      <p:to>
                                        <p:strVal val="visible"/>
                                      </p:to>
                                    </p:set>
                                    <p:animEffect transition="in" filter="wipe(left)">
                                      <p:cBhvr>
                                        <p:cTn id="74" dur="500"/>
                                        <p:tgtEl>
                                          <p:spTgt spid="141316">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41332"/>
                                        </p:tgtEl>
                                        <p:attrNameLst>
                                          <p:attrName>style.visibility</p:attrName>
                                        </p:attrNameLst>
                                      </p:cBhvr>
                                      <p:to>
                                        <p:strVal val="visible"/>
                                      </p:to>
                                    </p:set>
                                    <p:anim calcmode="lin" valueType="num">
                                      <p:cBhvr>
                                        <p:cTn id="79" dur="500" fill="hold"/>
                                        <p:tgtEl>
                                          <p:spTgt spid="141332"/>
                                        </p:tgtEl>
                                        <p:attrNameLst>
                                          <p:attrName>ppt_w</p:attrName>
                                        </p:attrNameLst>
                                      </p:cBhvr>
                                      <p:tavLst>
                                        <p:tav tm="0">
                                          <p:val>
                                            <p:fltVal val="0"/>
                                          </p:val>
                                        </p:tav>
                                        <p:tav tm="100000">
                                          <p:val>
                                            <p:strVal val="#ppt_w"/>
                                          </p:val>
                                        </p:tav>
                                      </p:tavLst>
                                    </p:anim>
                                    <p:anim calcmode="lin" valueType="num">
                                      <p:cBhvr>
                                        <p:cTn id="80" dur="500" fill="hold"/>
                                        <p:tgtEl>
                                          <p:spTgt spid="141332"/>
                                        </p:tgtEl>
                                        <p:attrNameLst>
                                          <p:attrName>ppt_h</p:attrName>
                                        </p:attrNameLst>
                                      </p:cBhvr>
                                      <p:tavLst>
                                        <p:tav tm="0">
                                          <p:val>
                                            <p:fltVal val="0"/>
                                          </p:val>
                                        </p:tav>
                                        <p:tav tm="100000">
                                          <p:val>
                                            <p:strVal val="#ppt_h"/>
                                          </p:val>
                                        </p:tav>
                                      </p:tavLst>
                                    </p:anim>
                                    <p:animEffect transition="in" filter="fade">
                                      <p:cBhvr>
                                        <p:cTn id="81" dur="500"/>
                                        <p:tgtEl>
                                          <p:spTgt spid="141332"/>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41333"/>
                                        </p:tgtEl>
                                        <p:attrNameLst>
                                          <p:attrName>style.visibility</p:attrName>
                                        </p:attrNameLst>
                                      </p:cBhvr>
                                      <p:to>
                                        <p:strVal val="visible"/>
                                      </p:to>
                                    </p:set>
                                    <p:anim calcmode="lin" valueType="num">
                                      <p:cBhvr>
                                        <p:cTn id="86" dur="500" fill="hold"/>
                                        <p:tgtEl>
                                          <p:spTgt spid="141333"/>
                                        </p:tgtEl>
                                        <p:attrNameLst>
                                          <p:attrName>ppt_w</p:attrName>
                                        </p:attrNameLst>
                                      </p:cBhvr>
                                      <p:tavLst>
                                        <p:tav tm="0">
                                          <p:val>
                                            <p:fltVal val="0"/>
                                          </p:val>
                                        </p:tav>
                                        <p:tav tm="100000">
                                          <p:val>
                                            <p:strVal val="#ppt_w"/>
                                          </p:val>
                                        </p:tav>
                                      </p:tavLst>
                                    </p:anim>
                                    <p:anim calcmode="lin" valueType="num">
                                      <p:cBhvr>
                                        <p:cTn id="87" dur="500" fill="hold"/>
                                        <p:tgtEl>
                                          <p:spTgt spid="141333"/>
                                        </p:tgtEl>
                                        <p:attrNameLst>
                                          <p:attrName>ppt_h</p:attrName>
                                        </p:attrNameLst>
                                      </p:cBhvr>
                                      <p:tavLst>
                                        <p:tav tm="0">
                                          <p:val>
                                            <p:fltVal val="0"/>
                                          </p:val>
                                        </p:tav>
                                        <p:tav tm="100000">
                                          <p:val>
                                            <p:strVal val="#ppt_h"/>
                                          </p:val>
                                        </p:tav>
                                      </p:tavLst>
                                    </p:anim>
                                    <p:animEffect transition="in" filter="fade">
                                      <p:cBhvr>
                                        <p:cTn id="88" dur="500"/>
                                        <p:tgtEl>
                                          <p:spTgt spid="14133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41316">
                                            <p:txEl>
                                              <p:pRg st="6" end="6"/>
                                            </p:txEl>
                                          </p:spTgt>
                                        </p:tgtEl>
                                        <p:attrNameLst>
                                          <p:attrName>style.visibility</p:attrName>
                                        </p:attrNameLst>
                                      </p:cBhvr>
                                      <p:to>
                                        <p:strVal val="visible"/>
                                      </p:to>
                                    </p:set>
                                    <p:animEffect transition="in" filter="wipe(left)">
                                      <p:cBhvr>
                                        <p:cTn id="93" dur="500"/>
                                        <p:tgtEl>
                                          <p:spTgt spid="141316">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141316">
                                            <p:txEl>
                                              <p:pRg st="7" end="7"/>
                                            </p:txEl>
                                          </p:spTgt>
                                        </p:tgtEl>
                                        <p:attrNameLst>
                                          <p:attrName>style.visibility</p:attrName>
                                        </p:attrNameLst>
                                      </p:cBhvr>
                                      <p:to>
                                        <p:strVal val="visible"/>
                                      </p:to>
                                    </p:set>
                                    <p:animEffect transition="in" filter="wipe(left)">
                                      <p:cBhvr>
                                        <p:cTn id="98" dur="500"/>
                                        <p:tgtEl>
                                          <p:spTgt spid="141316">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141316">
                                            <p:txEl>
                                              <p:pRg st="8" end="8"/>
                                            </p:txEl>
                                          </p:spTgt>
                                        </p:tgtEl>
                                        <p:attrNameLst>
                                          <p:attrName>style.visibility</p:attrName>
                                        </p:attrNameLst>
                                      </p:cBhvr>
                                      <p:to>
                                        <p:strVal val="visible"/>
                                      </p:to>
                                    </p:set>
                                    <p:animEffect transition="in" filter="wipe(left)">
                                      <p:cBhvr>
                                        <p:cTn id="103" dur="500"/>
                                        <p:tgtEl>
                                          <p:spTgt spid="141316">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141316">
                                            <p:txEl>
                                              <p:pRg st="9" end="9"/>
                                            </p:txEl>
                                          </p:spTgt>
                                        </p:tgtEl>
                                        <p:attrNameLst>
                                          <p:attrName>style.visibility</p:attrName>
                                        </p:attrNameLst>
                                      </p:cBhvr>
                                      <p:to>
                                        <p:strVal val="visible"/>
                                      </p:to>
                                    </p:set>
                                    <p:animEffect transition="in" filter="wipe(left)">
                                      <p:cBhvr>
                                        <p:cTn id="108" dur="500"/>
                                        <p:tgtEl>
                                          <p:spTgt spid="141316">
                                            <p:txEl>
                                              <p:pRg st="9" end="9"/>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141316">
                                            <p:txEl>
                                              <p:pRg st="10" end="10"/>
                                            </p:txEl>
                                          </p:spTgt>
                                        </p:tgtEl>
                                        <p:attrNameLst>
                                          <p:attrName>style.visibility</p:attrName>
                                        </p:attrNameLst>
                                      </p:cBhvr>
                                      <p:to>
                                        <p:strVal val="visible"/>
                                      </p:to>
                                    </p:set>
                                    <p:animEffect transition="in" filter="wipe(left)">
                                      <p:cBhvr>
                                        <p:cTn id="113" dur="500"/>
                                        <p:tgtEl>
                                          <p:spTgt spid="1413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uiExpand="1" build="p"/>
      <p:bldP spid="141327" grpId="0"/>
      <p:bldP spid="141329" grpId="0" animBg="1"/>
      <p:bldP spid="141330" grpId="0" animBg="1"/>
      <p:bldP spid="141331" grpId="0" animBg="1"/>
      <p:bldP spid="141332" grpId="0" animBg="1"/>
      <p:bldP spid="1413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9, 2020</a:t>
            </a:r>
          </a:p>
        </p:txBody>
      </p:sp>
      <p:sp>
        <p:nvSpPr>
          <p:cNvPr id="9" name="Footer Placeholder 4"/>
          <p:cNvSpPr>
            <a:spLocks noGrp="1"/>
          </p:cNvSpPr>
          <p:nvPr>
            <p:ph type="ftr" sz="quarter" idx="11"/>
          </p:nvPr>
        </p:nvSpPr>
        <p:spPr/>
        <p:txBody>
          <a:bodyPr/>
          <a:lstStyle/>
          <a:p>
            <a:r>
              <a:rPr lang="de-DE"/>
              <a:t>PHYS 1444-001, Summer 2020                    Dr. Jaehoon Yu</a:t>
            </a:r>
            <a:endParaRPr lang="en-US"/>
          </a:p>
        </p:txBody>
      </p:sp>
      <p:sp>
        <p:nvSpPr>
          <p:cNvPr id="10" name="Slide Number Placeholder 5"/>
          <p:cNvSpPr>
            <a:spLocks noGrp="1"/>
          </p:cNvSpPr>
          <p:nvPr>
            <p:ph type="sldNum" sz="quarter" idx="12"/>
          </p:nvPr>
        </p:nvSpPr>
        <p:spPr/>
        <p:txBody>
          <a:bodyPr/>
          <a:lstStyle/>
          <a:p>
            <a:fld id="{AC65A856-9DF0-FB48-A9B6-2B1181E15CFD}" type="slidenum">
              <a:rPr lang="en-US"/>
              <a:pPr/>
              <a:t>23</a:t>
            </a:fld>
            <a:endParaRPr lang="en-US"/>
          </a:p>
        </p:txBody>
      </p:sp>
      <p:sp>
        <p:nvSpPr>
          <p:cNvPr id="142338" name="Rectangle 2"/>
          <p:cNvSpPr>
            <a:spLocks noGrp="1" noChangeArrowheads="1"/>
          </p:cNvSpPr>
          <p:nvPr>
            <p:ph type="title"/>
          </p:nvPr>
        </p:nvSpPr>
        <p:spPr>
          <a:xfrm>
            <a:off x="304800" y="0"/>
            <a:ext cx="8382000" cy="685800"/>
          </a:xfrm>
        </p:spPr>
        <p:txBody>
          <a:bodyPr/>
          <a:lstStyle/>
          <a:p>
            <a:r>
              <a:rPr lang="en-US"/>
              <a:t>The Elementary Charge and Permittivity</a:t>
            </a:r>
          </a:p>
        </p:txBody>
      </p:sp>
      <p:sp>
        <p:nvSpPr>
          <p:cNvPr id="142339" name="Rectangle 3"/>
          <p:cNvSpPr>
            <a:spLocks noGrp="1" noChangeArrowheads="1"/>
          </p:cNvSpPr>
          <p:nvPr>
            <p:ph type="body" idx="1"/>
          </p:nvPr>
        </p:nvSpPr>
        <p:spPr>
          <a:xfrm>
            <a:off x="457200" y="533400"/>
            <a:ext cx="8229600" cy="5181600"/>
          </a:xfrm>
        </p:spPr>
        <p:txBody>
          <a:bodyPr/>
          <a:lstStyle/>
          <a:p>
            <a:r>
              <a:rPr lang="en-US" sz="2800" dirty="0"/>
              <a:t>The elementary charge, the smallest unit charge, is that of an electron: </a:t>
            </a:r>
          </a:p>
          <a:p>
            <a:pPr lvl="1"/>
            <a:r>
              <a:rPr lang="en-US" sz="2400" dirty="0"/>
              <a:t>Since electron is a negatively charged particle, its charge is </a:t>
            </a:r>
            <a:r>
              <a:rPr lang="en-US" sz="2400" dirty="0">
                <a:solidFill>
                  <a:srgbClr val="A50021"/>
                </a:solidFill>
                <a:latin typeface="Monotype Corsiva" charset="0"/>
              </a:rPr>
              <a:t>–</a:t>
            </a:r>
            <a:r>
              <a:rPr lang="en-US" sz="2400" dirty="0" err="1">
                <a:solidFill>
                  <a:srgbClr val="A50021"/>
                </a:solidFill>
                <a:latin typeface="Monotype Corsiva" charset="0"/>
              </a:rPr>
              <a:t>e</a:t>
            </a:r>
            <a:r>
              <a:rPr lang="en-US" sz="2400" dirty="0"/>
              <a:t>.</a:t>
            </a:r>
          </a:p>
          <a:p>
            <a:r>
              <a:rPr lang="en-US" sz="2800" dirty="0"/>
              <a:t>Object cannot gain or lose fraction of an electron.</a:t>
            </a:r>
          </a:p>
          <a:p>
            <a:pPr lvl="1"/>
            <a:r>
              <a:rPr lang="en-US" sz="2400" dirty="0"/>
              <a:t>Electric charge is quantized.</a:t>
            </a:r>
          </a:p>
          <a:p>
            <a:pPr lvl="2"/>
            <a:r>
              <a:rPr lang="en-US" sz="2000" dirty="0"/>
              <a:t>Charge of an object changes always in an integer multiples of </a:t>
            </a:r>
            <a:r>
              <a:rPr lang="en-US" sz="2000" dirty="0">
                <a:latin typeface="Monotype Corsiva" charset="0"/>
              </a:rPr>
              <a:t>e</a:t>
            </a:r>
            <a:r>
              <a:rPr lang="en-US" sz="2000" dirty="0"/>
              <a:t>.</a:t>
            </a:r>
          </a:p>
          <a:p>
            <a:pPr lvl="2"/>
            <a:r>
              <a:rPr lang="en-US" sz="2000" dirty="0"/>
              <a:t>What kind of quantity is the electric charge?</a:t>
            </a:r>
          </a:p>
          <a:p>
            <a:r>
              <a:rPr lang="en-US" sz="2800" dirty="0"/>
              <a:t>The proportionality constant </a:t>
            </a:r>
            <a:r>
              <a:rPr lang="en-US" sz="2800" dirty="0" err="1"/>
              <a:t>k</a:t>
            </a:r>
            <a:r>
              <a:rPr lang="en-US" sz="2800" dirty="0"/>
              <a:t> is often written in terms of another constant, </a:t>
            </a:r>
            <a:r>
              <a:rPr lang="en-US" sz="2800" dirty="0">
                <a:latin typeface="Symbol" charset="2"/>
              </a:rPr>
              <a:t>ε</a:t>
            </a:r>
            <a:r>
              <a:rPr lang="en-US" sz="2800" baseline="-25000" dirty="0"/>
              <a:t>0</a:t>
            </a:r>
            <a:r>
              <a:rPr lang="en-US" sz="2800" dirty="0"/>
              <a:t>, the permittivity* of free space.  They are related                 and                                                 . </a:t>
            </a:r>
          </a:p>
          <a:p>
            <a:r>
              <a:rPr lang="en-US" sz="2800" dirty="0"/>
              <a:t>Thus the electric force can also be written as:</a:t>
            </a:r>
          </a:p>
          <a:p>
            <a:r>
              <a:rPr lang="en-US" sz="2800" dirty="0"/>
              <a:t>Note that this force is for “point” charges at rest.</a:t>
            </a:r>
          </a:p>
        </p:txBody>
      </p:sp>
      <p:graphicFrame>
        <p:nvGraphicFramePr>
          <p:cNvPr id="142344" name="Object 8"/>
          <p:cNvGraphicFramePr>
            <a:graphicFrameLocks noChangeAspect="1"/>
          </p:cNvGraphicFramePr>
          <p:nvPr/>
        </p:nvGraphicFramePr>
        <p:xfrm>
          <a:off x="2514600" y="914400"/>
          <a:ext cx="2438400" cy="476250"/>
        </p:xfrm>
        <a:graphic>
          <a:graphicData uri="http://schemas.openxmlformats.org/presentationml/2006/ole">
            <mc:AlternateContent xmlns:mc="http://schemas.openxmlformats.org/markup-compatibility/2006">
              <mc:Choice xmlns:v="urn:schemas-microsoft-com:vml" Requires="v">
                <p:oleObj spid="_x0000_s3205" name="Equation" r:id="rId3" imgW="1041120" imgH="203040" progId="Equation.DSMT4">
                  <p:embed/>
                </p:oleObj>
              </mc:Choice>
              <mc:Fallback>
                <p:oleObj name="Equation" r:id="rId3" imgW="1041120" imgH="203040" progId="Equation.DSMT4">
                  <p:embed/>
                  <p:pic>
                    <p:nvPicPr>
                      <p:cNvPr id="14234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14400"/>
                        <a:ext cx="2438400" cy="476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5" name="Object 9"/>
          <p:cNvGraphicFramePr>
            <a:graphicFrameLocks noChangeAspect="1"/>
          </p:cNvGraphicFramePr>
          <p:nvPr/>
        </p:nvGraphicFramePr>
        <p:xfrm>
          <a:off x="2286000" y="4495800"/>
          <a:ext cx="1371600" cy="447675"/>
        </p:xfrm>
        <a:graphic>
          <a:graphicData uri="http://schemas.openxmlformats.org/presentationml/2006/ole">
            <mc:AlternateContent xmlns:mc="http://schemas.openxmlformats.org/markup-compatibility/2006">
              <mc:Choice xmlns:v="urn:schemas-microsoft-com:vml" Requires="v">
                <p:oleObj spid="_x0000_s3206" name="Equation" r:id="rId5" imgW="622080" imgH="203040" progId="Equation.DSMT4">
                  <p:embed/>
                </p:oleObj>
              </mc:Choice>
              <mc:Fallback>
                <p:oleObj name="Equation" r:id="rId5" imgW="622080" imgH="203040" progId="Equation.DSMT4">
                  <p:embed/>
                  <p:pic>
                    <p:nvPicPr>
                      <p:cNvPr id="1423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495800"/>
                        <a:ext cx="1371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6" name="Object 10"/>
          <p:cNvGraphicFramePr>
            <a:graphicFrameLocks noChangeAspect="1"/>
          </p:cNvGraphicFramePr>
          <p:nvPr/>
        </p:nvGraphicFramePr>
        <p:xfrm>
          <a:off x="4191000" y="4495800"/>
          <a:ext cx="4038600" cy="458788"/>
        </p:xfrm>
        <a:graphic>
          <a:graphicData uri="http://schemas.openxmlformats.org/presentationml/2006/ole">
            <mc:AlternateContent xmlns:mc="http://schemas.openxmlformats.org/markup-compatibility/2006">
              <mc:Choice xmlns:v="urn:schemas-microsoft-com:vml" Requires="v">
                <p:oleObj spid="_x0000_s3207" name="Equation" r:id="rId7" imgW="2006280" imgH="228600" progId="Equation.DSMT4">
                  <p:embed/>
                </p:oleObj>
              </mc:Choice>
              <mc:Fallback>
                <p:oleObj name="Equation" r:id="rId7" imgW="2006280" imgH="228600" progId="Equation.DSMT4">
                  <p:embed/>
                  <p:pic>
                    <p:nvPicPr>
                      <p:cNvPr id="1423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495800"/>
                        <a:ext cx="4038600" cy="458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7" name="Object 11"/>
          <p:cNvGraphicFramePr>
            <a:graphicFrameLocks noChangeAspect="1"/>
          </p:cNvGraphicFramePr>
          <p:nvPr/>
        </p:nvGraphicFramePr>
        <p:xfrm>
          <a:off x="6781800" y="4843463"/>
          <a:ext cx="1981200" cy="795337"/>
        </p:xfrm>
        <a:graphic>
          <a:graphicData uri="http://schemas.openxmlformats.org/presentationml/2006/ole">
            <mc:AlternateContent xmlns:mc="http://schemas.openxmlformats.org/markup-compatibility/2006">
              <mc:Choice xmlns:v="urn:schemas-microsoft-com:vml" Requires="v">
                <p:oleObj spid="_x0000_s3208" name="Equation" r:id="rId9" imgW="901440" imgH="406080" progId="Equation.DSMT4">
                  <p:embed/>
                </p:oleObj>
              </mc:Choice>
              <mc:Fallback>
                <p:oleObj name="Equation" r:id="rId9" imgW="901440" imgH="406080" progId="Equation.DSMT4">
                  <p:embed/>
                  <p:pic>
                    <p:nvPicPr>
                      <p:cNvPr id="14234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843463"/>
                        <a:ext cx="1981200" cy="795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6200" y="5940623"/>
            <a:ext cx="9145903" cy="307777"/>
          </a:xfrm>
          <a:prstGeom prst="rect">
            <a:avLst/>
          </a:prstGeom>
          <a:noFill/>
        </p:spPr>
        <p:txBody>
          <a:bodyPr wrap="none" rtlCol="0">
            <a:spAutoFit/>
          </a:bodyPr>
          <a:lstStyle/>
          <a:p>
            <a:r>
              <a:rPr lang="en-US" sz="1400" b="1" dirty="0">
                <a:solidFill>
                  <a:srgbClr val="800000"/>
                </a:solidFill>
                <a:latin typeface="Arial Narrow"/>
                <a:cs typeface="Arial Narrow"/>
              </a:rPr>
              <a:t>*</a:t>
            </a:r>
            <a:r>
              <a:rPr lang="en-US" sz="1400" b="1" dirty="0" err="1">
                <a:solidFill>
                  <a:srgbClr val="800000"/>
                </a:solidFill>
                <a:latin typeface="Arial Narrow"/>
                <a:cs typeface="Arial Narrow"/>
              </a:rPr>
              <a:t>Mirriam</a:t>
            </a:r>
            <a:r>
              <a:rPr lang="en-US" sz="1400" b="1" dirty="0">
                <a:solidFill>
                  <a:srgbClr val="800000"/>
                </a:solidFill>
                <a:latin typeface="Arial Narrow"/>
                <a:cs typeface="Arial Narrow"/>
              </a:rPr>
              <a:t>-Webster, Permittivity: The ability of a material to store electric potential energy under the influence of an electric field </a:t>
            </a:r>
          </a:p>
        </p:txBody>
      </p:sp>
      <p:sp>
        <p:nvSpPr>
          <p:cNvPr id="12" name="TextBox 11"/>
          <p:cNvSpPr txBox="1"/>
          <p:nvPr/>
        </p:nvSpPr>
        <p:spPr>
          <a:xfrm>
            <a:off x="5825231" y="3242846"/>
            <a:ext cx="880369" cy="369332"/>
          </a:xfrm>
          <a:prstGeom prst="rect">
            <a:avLst/>
          </a:prstGeom>
          <a:solidFill>
            <a:srgbClr val="FFFF99"/>
          </a:solidFill>
          <a:ln w="28575">
            <a:solidFill>
              <a:srgbClr val="C00000"/>
            </a:solidFill>
          </a:ln>
        </p:spPr>
        <p:txBody>
          <a:bodyPr wrap="none" rtlCol="0">
            <a:spAutoFit/>
          </a:bodyPr>
          <a:lstStyle/>
          <a:p>
            <a:r>
              <a:rPr lang="en-US" sz="1800" b="1">
                <a:solidFill>
                  <a:srgbClr val="800000"/>
                </a:solidFill>
                <a:latin typeface="Arial Narrow"/>
                <a:cs typeface="Arial Narrow"/>
              </a:rPr>
              <a:t>Scalar!!</a:t>
            </a:r>
            <a:endParaRPr lang="en-US" sz="1800" b="1" dirty="0">
              <a:solidFill>
                <a:srgbClr val="800000"/>
              </a:solidFill>
              <a:latin typeface="Arial Narrow"/>
              <a:cs typeface="Arial Narrow"/>
            </a:endParaRPr>
          </a:p>
        </p:txBody>
      </p:sp>
    </p:spTree>
    <p:extLst>
      <p:ext uri="{BB962C8B-B14F-4D97-AF65-F5344CB8AC3E}">
        <p14:creationId xmlns:p14="http://schemas.microsoft.com/office/powerpoint/2010/main" val="263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5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2344"/>
                                        </p:tgtEl>
                                        <p:attrNameLst>
                                          <p:attrName>style.visibility</p:attrName>
                                        </p:attrNameLst>
                                      </p:cBhvr>
                                      <p:to>
                                        <p:strVal val="visible"/>
                                      </p:to>
                                    </p:set>
                                    <p:animEffect transition="in" filter="wipe(left)">
                                      <p:cBhvr>
                                        <p:cTn id="12" dur="500"/>
                                        <p:tgtEl>
                                          <p:spTgt spid="1423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wipe(left)">
                                      <p:cBhvr>
                                        <p:cTn id="17" dur="500"/>
                                        <p:tgtEl>
                                          <p:spTgt spid="142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2339">
                                            <p:txEl>
                                              <p:pRg st="2" end="2"/>
                                            </p:txEl>
                                          </p:spTgt>
                                        </p:tgtEl>
                                        <p:attrNameLst>
                                          <p:attrName>style.visibility</p:attrName>
                                        </p:attrNameLst>
                                      </p:cBhvr>
                                      <p:to>
                                        <p:strVal val="visible"/>
                                      </p:to>
                                    </p:set>
                                    <p:animEffect transition="in" filter="wipe(left)">
                                      <p:cBhvr>
                                        <p:cTn id="22" dur="500"/>
                                        <p:tgtEl>
                                          <p:spTgt spid="142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2339">
                                            <p:txEl>
                                              <p:pRg st="3" end="3"/>
                                            </p:txEl>
                                          </p:spTgt>
                                        </p:tgtEl>
                                        <p:attrNameLst>
                                          <p:attrName>style.visibility</p:attrName>
                                        </p:attrNameLst>
                                      </p:cBhvr>
                                      <p:to>
                                        <p:strVal val="visible"/>
                                      </p:to>
                                    </p:set>
                                    <p:animEffect transition="in" filter="wipe(left)">
                                      <p:cBhvr>
                                        <p:cTn id="27" dur="500"/>
                                        <p:tgtEl>
                                          <p:spTgt spid="142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2339">
                                            <p:txEl>
                                              <p:pRg st="4" end="4"/>
                                            </p:txEl>
                                          </p:spTgt>
                                        </p:tgtEl>
                                        <p:attrNameLst>
                                          <p:attrName>style.visibility</p:attrName>
                                        </p:attrNameLst>
                                      </p:cBhvr>
                                      <p:to>
                                        <p:strVal val="visible"/>
                                      </p:to>
                                    </p:set>
                                    <p:animEffect transition="in" filter="wipe(left)">
                                      <p:cBhvr>
                                        <p:cTn id="32" dur="500"/>
                                        <p:tgtEl>
                                          <p:spTgt spid="142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2339">
                                            <p:txEl>
                                              <p:pRg st="5" end="5"/>
                                            </p:txEl>
                                          </p:spTgt>
                                        </p:tgtEl>
                                        <p:attrNameLst>
                                          <p:attrName>style.visibility</p:attrName>
                                        </p:attrNameLst>
                                      </p:cBhvr>
                                      <p:to>
                                        <p:strVal val="visible"/>
                                      </p:to>
                                    </p:set>
                                    <p:animEffect transition="in" filter="wipe(left)">
                                      <p:cBhvr>
                                        <p:cTn id="37" dur="500"/>
                                        <p:tgtEl>
                                          <p:spTgt spid="142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42339">
                                            <p:txEl>
                                              <p:pRg st="6" end="6"/>
                                            </p:txEl>
                                          </p:spTgt>
                                        </p:tgtEl>
                                        <p:attrNameLst>
                                          <p:attrName>style.visibility</p:attrName>
                                        </p:attrNameLst>
                                      </p:cBhvr>
                                      <p:to>
                                        <p:strVal val="visible"/>
                                      </p:to>
                                    </p:set>
                                    <p:animEffect transition="in" filter="wipe(left)">
                                      <p:cBhvr>
                                        <p:cTn id="47" dur="500"/>
                                        <p:tgtEl>
                                          <p:spTgt spid="142339">
                                            <p:txEl>
                                              <p:pRg st="6" end="6"/>
                                            </p:txEl>
                                          </p:spTgt>
                                        </p:tgtEl>
                                      </p:cBhvr>
                                    </p:animEffect>
                                  </p:childTnLst>
                                </p:cTn>
                              </p:par>
                            </p:childTnLst>
                          </p:cTn>
                        </p:par>
                        <p:par>
                          <p:cTn id="48" fill="hold">
                            <p:stCondLst>
                              <p:cond delay="1800"/>
                            </p:stCondLst>
                            <p:childTnLst>
                              <p:par>
                                <p:cTn id="49" presetID="22" presetClass="entr" presetSubtype="8" fill="hold" grpId="0" nodeType="afterEffect">
                                  <p:stCondLst>
                                    <p:cond delay="0"/>
                                  </p:stCondLst>
                                  <p:iterate type="wd">
                                    <p:tmPct val="10000"/>
                                  </p:iterate>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iterate type="wd">
                                    <p:tmPct val="10000"/>
                                  </p:iterate>
                                  <p:childTnLst>
                                    <p:set>
                                      <p:cBhvr>
                                        <p:cTn id="55" dur="1" fill="hold">
                                          <p:stCondLst>
                                            <p:cond delay="0"/>
                                          </p:stCondLst>
                                        </p:cTn>
                                        <p:tgtEl>
                                          <p:spTgt spid="142345"/>
                                        </p:tgtEl>
                                        <p:attrNameLst>
                                          <p:attrName>style.visibility</p:attrName>
                                        </p:attrNameLst>
                                      </p:cBhvr>
                                      <p:to>
                                        <p:strVal val="visible"/>
                                      </p:to>
                                    </p:set>
                                    <p:animEffect transition="in" filter="wipe(left)">
                                      <p:cBhvr>
                                        <p:cTn id="56" dur="500"/>
                                        <p:tgtEl>
                                          <p:spTgt spid="14234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142346"/>
                                        </p:tgtEl>
                                        <p:attrNameLst>
                                          <p:attrName>style.visibility</p:attrName>
                                        </p:attrNameLst>
                                      </p:cBhvr>
                                      <p:to>
                                        <p:strVal val="visible"/>
                                      </p:to>
                                    </p:set>
                                    <p:animEffect transition="in" filter="wipe(left)">
                                      <p:cBhvr>
                                        <p:cTn id="61" dur="500"/>
                                        <p:tgtEl>
                                          <p:spTgt spid="14234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142339">
                                            <p:txEl>
                                              <p:pRg st="7" end="7"/>
                                            </p:txEl>
                                          </p:spTgt>
                                        </p:tgtEl>
                                        <p:attrNameLst>
                                          <p:attrName>style.visibility</p:attrName>
                                        </p:attrNameLst>
                                      </p:cBhvr>
                                      <p:to>
                                        <p:strVal val="visible"/>
                                      </p:to>
                                    </p:set>
                                    <p:animEffect transition="in" filter="wipe(left)">
                                      <p:cBhvr>
                                        <p:cTn id="66" dur="500"/>
                                        <p:tgtEl>
                                          <p:spTgt spid="142339">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42347"/>
                                        </p:tgtEl>
                                        <p:attrNameLst>
                                          <p:attrName>style.visibility</p:attrName>
                                        </p:attrNameLst>
                                      </p:cBhvr>
                                      <p:to>
                                        <p:strVal val="visible"/>
                                      </p:to>
                                    </p:set>
                                    <p:animEffect transition="in" filter="wipe(left)">
                                      <p:cBhvr>
                                        <p:cTn id="71" dur="500"/>
                                        <p:tgtEl>
                                          <p:spTgt spid="14234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42339">
                                            <p:txEl>
                                              <p:pRg st="8" end="8"/>
                                            </p:txEl>
                                          </p:spTgt>
                                        </p:tgtEl>
                                        <p:attrNameLst>
                                          <p:attrName>style.visibility</p:attrName>
                                        </p:attrNameLst>
                                      </p:cBhvr>
                                      <p:to>
                                        <p:strVal val="visible"/>
                                      </p:to>
                                    </p:set>
                                    <p:animEffect transition="in" filter="wipe(left)">
                                      <p:cBhvr>
                                        <p:cTn id="76" dur="500"/>
                                        <p:tgtEl>
                                          <p:spTgt spid="142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uiExpand="1" build="p"/>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Tuesday, June 9,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BDB6796E-0686-9A4B-857C-67D60E3F3DCB}" type="slidenum">
              <a:rPr lang="en-US"/>
              <a:pPr/>
              <a:t>24</a:t>
            </a:fld>
            <a:endParaRPr lang="en-US"/>
          </a:p>
        </p:txBody>
      </p:sp>
      <p:pic>
        <p:nvPicPr>
          <p:cNvPr id="144386" name="Picture 2" descr="FG21_015"/>
          <p:cNvPicPr>
            <a:picLocks noChangeAspect="1" noChangeArrowheads="1"/>
          </p:cNvPicPr>
          <p:nvPr/>
        </p:nvPicPr>
        <p:blipFill>
          <a:blip r:embed="rId3"/>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0"/>
            <a:ext cx="8382000" cy="685800"/>
          </a:xfrm>
        </p:spPr>
        <p:txBody>
          <a:bodyPr/>
          <a:lstStyle/>
          <a:p>
            <a:r>
              <a:rPr lang="en-US" dirty="0"/>
              <a:t>Example on the Coulomb Force </a:t>
            </a:r>
          </a:p>
        </p:txBody>
      </p:sp>
      <p:sp>
        <p:nvSpPr>
          <p:cNvPr id="144388" name="Rectangle 4"/>
          <p:cNvSpPr>
            <a:spLocks noGrp="1" noChangeArrowheads="1"/>
          </p:cNvSpPr>
          <p:nvPr>
            <p:ph type="body" idx="1"/>
          </p:nvPr>
        </p:nvSpPr>
        <p:spPr>
          <a:xfrm>
            <a:off x="76200" y="609600"/>
            <a:ext cx="6934200" cy="2057400"/>
          </a:xfrm>
        </p:spPr>
        <p:txBody>
          <a:bodyPr/>
          <a:lstStyle/>
          <a:p>
            <a:pPr>
              <a:lnSpc>
                <a:spcPct val="90000"/>
              </a:lnSpc>
            </a:pPr>
            <a:r>
              <a:rPr lang="en-US" sz="2400" b="1" dirty="0"/>
              <a:t>Electric force on electron by proton</a:t>
            </a:r>
            <a:r>
              <a:rPr lang="en-US" sz="2400" dirty="0"/>
              <a:t>.  Determine the magnitude of the electric force on the electron of a hydrogen atom exerted by the single proton (Q</a:t>
            </a:r>
            <a:r>
              <a:rPr lang="en-US" sz="2400" baseline="-25000" dirty="0"/>
              <a:t>2</a:t>
            </a:r>
            <a:r>
              <a:rPr lang="en-US" sz="2400" dirty="0"/>
              <a:t>=+e) that is its nucleus.  Assume the electron “orbits” the proton at its average distance of r=0.53x10</a:t>
            </a:r>
            <a:r>
              <a:rPr lang="en-US" sz="2400" baseline="30000" dirty="0"/>
              <a:t>-10</a:t>
            </a:r>
            <a:r>
              <a:rPr lang="en-US" sz="2400" dirty="0"/>
              <a:t>m.  What is the orbital speed of the electron (m</a:t>
            </a:r>
            <a:r>
              <a:rPr lang="en-US" sz="2400" baseline="-25000" dirty="0"/>
              <a:t>e</a:t>
            </a:r>
            <a:r>
              <a:rPr lang="en-US" sz="2400" dirty="0"/>
              <a:t>=9.12x10</a:t>
            </a:r>
            <a:r>
              <a:rPr lang="en-US" sz="2400" baseline="30000" dirty="0"/>
              <a:t>-31</a:t>
            </a:r>
            <a:r>
              <a:rPr lang="en-US" sz="2400" dirty="0"/>
              <a:t>kg)?</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4295" name="Equation" r:id="rId4" imgW="1485720" imgH="228600" progId="Equation.DSMT4">
                  <p:embed/>
                </p:oleObj>
              </mc:Choice>
              <mc:Fallback>
                <p:oleObj name="Equation" r:id="rId4" imgW="1485720" imgH="228600" progId="Equation.DSMT4">
                  <p:embed/>
                  <p:pic>
                    <p:nvPicPr>
                      <p:cNvPr id="1443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4296" name="Equation" r:id="rId6" imgW="1434960" imgH="406080" progId="Equation.DSMT4">
                  <p:embed/>
                </p:oleObj>
              </mc:Choice>
              <mc:Fallback>
                <p:oleObj name="Equation" r:id="rId6" imgW="1434960" imgH="406080" progId="Equation.DSMT4">
                  <p:embed/>
                  <p:pic>
                    <p:nvPicPr>
                      <p:cNvPr id="14439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4297" name="Equation" r:id="rId8" imgW="1409400" imgH="228600" progId="Equation.DSMT4">
                  <p:embed/>
                </p:oleObj>
              </mc:Choice>
              <mc:Fallback>
                <p:oleObj name="Equation" r:id="rId8" imgW="1409400" imgH="228600" progId="Equation.DSMT4">
                  <p:embed/>
                  <p:pic>
                    <p:nvPicPr>
                      <p:cNvPr id="144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4298" name="Equation" r:id="rId10" imgW="736560" imgH="406080" progId="Equation.DSMT4">
                  <p:embed/>
                </p:oleObj>
              </mc:Choice>
              <mc:Fallback>
                <p:oleObj name="Equation" r:id="rId10" imgW="736560" imgH="406080" progId="Equation.DSMT4">
                  <p:embed/>
                  <p:pic>
                    <p:nvPicPr>
                      <p:cNvPr id="144396"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4299" name="Equation" r:id="rId12" imgW="2806560" imgH="571320" progId="Equation.DSMT4">
                  <p:embed/>
                </p:oleObj>
              </mc:Choice>
              <mc:Fallback>
                <p:oleObj name="Equation" r:id="rId12" imgW="2806560" imgH="571320" progId="Equation.DSMT4">
                  <p:embed/>
                  <p:pic>
                    <p:nvPicPr>
                      <p:cNvPr id="144397"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4300" name="Equation" r:id="rId14" imgW="787320" imgH="203040" progId="Equation.DSMT4">
                  <p:embed/>
                </p:oleObj>
              </mc:Choice>
              <mc:Fallback>
                <p:oleObj name="Equation" r:id="rId14" imgW="787320" imgH="203040" progId="Equation.DSMT4">
                  <p:embed/>
                  <p:pic>
                    <p:nvPicPr>
                      <p:cNvPr id="144398"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
        <p:nvSpPr>
          <p:cNvPr id="20" name="Text Box 16"/>
          <p:cNvSpPr txBox="1">
            <a:spLocks noChangeArrowheads="1"/>
          </p:cNvSpPr>
          <p:nvPr/>
        </p:nvSpPr>
        <p:spPr bwMode="auto">
          <a:xfrm>
            <a:off x="4692296" y="5791200"/>
            <a:ext cx="2916183" cy="40011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Orbital </a:t>
            </a:r>
            <a:r>
              <a:rPr lang="en-US" sz="2000" dirty="0">
                <a:solidFill>
                  <a:schemeClr val="accent2"/>
                </a:solidFill>
                <a:latin typeface="Arial Narrow" charset="0"/>
              </a:rPr>
              <a:t>speed of the election?</a:t>
            </a:r>
          </a:p>
        </p:txBody>
      </p:sp>
    </p:spTree>
    <p:extLst>
      <p:ext uri="{BB962C8B-B14F-4D97-AF65-F5344CB8AC3E}">
        <p14:creationId xmlns:p14="http://schemas.microsoft.com/office/powerpoint/2010/main" val="22514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wipe(left)">
                                      <p:cBhvr>
                                        <p:cTn id="7" dur="500"/>
                                        <p:tgtEl>
                                          <p:spTgt spid="144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 calcmode="lin" valueType="num">
                                      <p:cBhvr>
                                        <p:cTn id="12" dur="500" fill="hold"/>
                                        <p:tgtEl>
                                          <p:spTgt spid="144386"/>
                                        </p:tgtEl>
                                        <p:attrNameLst>
                                          <p:attrName>ppt_w</p:attrName>
                                        </p:attrNameLst>
                                      </p:cBhvr>
                                      <p:tavLst>
                                        <p:tav tm="0">
                                          <p:val>
                                            <p:fltVal val="0"/>
                                          </p:val>
                                        </p:tav>
                                        <p:tav tm="100000">
                                          <p:val>
                                            <p:strVal val="#ppt_w"/>
                                          </p:val>
                                        </p:tav>
                                      </p:tavLst>
                                    </p:anim>
                                    <p:anim calcmode="lin" valueType="num">
                                      <p:cBhvr>
                                        <p:cTn id="13" dur="500" fill="hold"/>
                                        <p:tgtEl>
                                          <p:spTgt spid="144386"/>
                                        </p:tgtEl>
                                        <p:attrNameLst>
                                          <p:attrName>ppt_h</p:attrName>
                                        </p:attrNameLst>
                                      </p:cBhvr>
                                      <p:tavLst>
                                        <p:tav tm="0">
                                          <p:val>
                                            <p:fltVal val="0"/>
                                          </p:val>
                                        </p:tav>
                                        <p:tav tm="100000">
                                          <p:val>
                                            <p:strVal val="#ppt_h"/>
                                          </p:val>
                                        </p:tav>
                                      </p:tavLst>
                                    </p:anim>
                                    <p:animEffect transition="in" filter="fade">
                                      <p:cBhvr>
                                        <p:cTn id="14" dur="500"/>
                                        <p:tgtEl>
                                          <p:spTgt spid="1443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4391"/>
                                        </p:tgtEl>
                                        <p:attrNameLst>
                                          <p:attrName>style.visibility</p:attrName>
                                        </p:attrNameLst>
                                      </p:cBhvr>
                                      <p:to>
                                        <p:strVal val="visible"/>
                                      </p:to>
                                    </p:set>
                                    <p:animEffect transition="in" filter="wipe(left)">
                                      <p:cBhvr>
                                        <p:cTn id="19" dur="500"/>
                                        <p:tgtEl>
                                          <p:spTgt spid="1443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4390"/>
                                        </p:tgtEl>
                                        <p:attrNameLst>
                                          <p:attrName>style.visibility</p:attrName>
                                        </p:attrNameLst>
                                      </p:cBhvr>
                                      <p:to>
                                        <p:strVal val="visible"/>
                                      </p:to>
                                    </p:set>
                                    <p:animEffect transition="in" filter="wipe(left)">
                                      <p:cBhvr>
                                        <p:cTn id="24" dur="500"/>
                                        <p:tgtEl>
                                          <p:spTgt spid="14439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4392"/>
                                        </p:tgtEl>
                                        <p:attrNameLst>
                                          <p:attrName>style.visibility</p:attrName>
                                        </p:attrNameLst>
                                      </p:cBhvr>
                                      <p:to>
                                        <p:strVal val="visible"/>
                                      </p:to>
                                    </p:set>
                                    <p:animEffect transition="in" filter="wipe(left)">
                                      <p:cBhvr>
                                        <p:cTn id="29" dur="500"/>
                                        <p:tgtEl>
                                          <p:spTgt spid="14439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44389"/>
                                        </p:tgtEl>
                                        <p:attrNameLst>
                                          <p:attrName>style.visibility</p:attrName>
                                        </p:attrNameLst>
                                      </p:cBhvr>
                                      <p:to>
                                        <p:strVal val="visible"/>
                                      </p:to>
                                    </p:set>
                                    <p:animEffect transition="in" filter="wipe(left)">
                                      <p:cBhvr>
                                        <p:cTn id="34" dur="500"/>
                                        <p:tgtEl>
                                          <p:spTgt spid="14438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4394"/>
                                        </p:tgtEl>
                                        <p:attrNameLst>
                                          <p:attrName>style.visibility</p:attrName>
                                        </p:attrNameLst>
                                      </p:cBhvr>
                                      <p:to>
                                        <p:strVal val="visible"/>
                                      </p:to>
                                    </p:set>
                                    <p:animEffect transition="in" filter="wipe(left)">
                                      <p:cBhvr>
                                        <p:cTn id="39" dur="500"/>
                                        <p:tgtEl>
                                          <p:spTgt spid="1443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44393"/>
                                        </p:tgtEl>
                                        <p:attrNameLst>
                                          <p:attrName>style.visibility</p:attrName>
                                        </p:attrNameLst>
                                      </p:cBhvr>
                                      <p:to>
                                        <p:strVal val="visible"/>
                                      </p:to>
                                    </p:set>
                                    <p:animEffect transition="in" filter="wipe(left)">
                                      <p:cBhvr>
                                        <p:cTn id="44" dur="500"/>
                                        <p:tgtEl>
                                          <p:spTgt spid="14439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4395"/>
                                        </p:tgtEl>
                                        <p:attrNameLst>
                                          <p:attrName>style.visibility</p:attrName>
                                        </p:attrNameLst>
                                      </p:cBhvr>
                                      <p:to>
                                        <p:strVal val="visible"/>
                                      </p:to>
                                    </p:set>
                                    <p:animEffect transition="in" filter="wipe(left)">
                                      <p:cBhvr>
                                        <p:cTn id="49" dur="500"/>
                                        <p:tgtEl>
                                          <p:spTgt spid="14439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4396"/>
                                        </p:tgtEl>
                                        <p:attrNameLst>
                                          <p:attrName>style.visibility</p:attrName>
                                        </p:attrNameLst>
                                      </p:cBhvr>
                                      <p:to>
                                        <p:strVal val="visible"/>
                                      </p:to>
                                    </p:set>
                                    <p:animEffect transition="in" filter="wipe(left)">
                                      <p:cBhvr>
                                        <p:cTn id="54" dur="500"/>
                                        <p:tgtEl>
                                          <p:spTgt spid="14439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4397"/>
                                        </p:tgtEl>
                                        <p:attrNameLst>
                                          <p:attrName>style.visibility</p:attrName>
                                        </p:attrNameLst>
                                      </p:cBhvr>
                                      <p:to>
                                        <p:strVal val="visible"/>
                                      </p:to>
                                    </p:set>
                                    <p:animEffect transition="in" filter="wipe(left)">
                                      <p:cBhvr>
                                        <p:cTn id="59" dur="500"/>
                                        <p:tgtEl>
                                          <p:spTgt spid="14439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4398"/>
                                        </p:tgtEl>
                                        <p:attrNameLst>
                                          <p:attrName>style.visibility</p:attrName>
                                        </p:attrNameLst>
                                      </p:cBhvr>
                                      <p:to>
                                        <p:strVal val="visible"/>
                                      </p:to>
                                    </p:set>
                                    <p:animEffect transition="in" filter="wipe(left)">
                                      <p:cBhvr>
                                        <p:cTn id="64" dur="500"/>
                                        <p:tgtEl>
                                          <p:spTgt spid="14439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4399"/>
                                        </p:tgtEl>
                                        <p:attrNameLst>
                                          <p:attrName>style.visibility</p:attrName>
                                        </p:attrNameLst>
                                      </p:cBhvr>
                                      <p:to>
                                        <p:strVal val="visible"/>
                                      </p:to>
                                    </p:set>
                                    <p:animEffect transition="in" filter="wipe(left)">
                                      <p:cBhvr>
                                        <p:cTn id="69" dur="500"/>
                                        <p:tgtEl>
                                          <p:spTgt spid="14439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4400"/>
                                        </p:tgtEl>
                                        <p:attrNameLst>
                                          <p:attrName>style.visibility</p:attrName>
                                        </p:attrNameLst>
                                      </p:cBhvr>
                                      <p:to>
                                        <p:strVal val="visible"/>
                                      </p:to>
                                    </p:set>
                                    <p:animEffect transition="in" filter="wipe(left)">
                                      <p:cBhvr>
                                        <p:cTn id="74" dur="500"/>
                                        <p:tgtEl>
                                          <p:spTgt spid="14440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p:bldP spid="144391" grpId="0"/>
      <p:bldP spid="144392" grpId="0"/>
      <p:bldP spid="144394" grpId="0"/>
      <p:bldP spid="144395" grpId="0"/>
      <p:bldP spid="144399" grpId="0"/>
      <p:bldP spid="144400"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Tuesday, June 9, 2020</a:t>
            </a:r>
          </a:p>
        </p:txBody>
      </p:sp>
      <p:sp>
        <p:nvSpPr>
          <p:cNvPr id="17" name="Footer Placeholder 4"/>
          <p:cNvSpPr>
            <a:spLocks noGrp="1"/>
          </p:cNvSpPr>
          <p:nvPr>
            <p:ph type="ftr" sz="quarter" idx="11"/>
          </p:nvPr>
        </p:nvSpPr>
        <p:spPr/>
        <p:txBody>
          <a:bodyPr/>
          <a:lstStyle/>
          <a:p>
            <a:r>
              <a:rPr lang="de-DE"/>
              <a:t>PHYS 1444-001, Summer 2020                    Dr. Jaehoon Yu</a:t>
            </a:r>
            <a:endParaRPr lang="en-US"/>
          </a:p>
        </p:txBody>
      </p:sp>
      <p:sp>
        <p:nvSpPr>
          <p:cNvPr id="18" name="Slide Number Placeholder 5"/>
          <p:cNvSpPr>
            <a:spLocks noGrp="1"/>
          </p:cNvSpPr>
          <p:nvPr>
            <p:ph type="sldNum" sz="quarter" idx="12"/>
          </p:nvPr>
        </p:nvSpPr>
        <p:spPr/>
        <p:txBody>
          <a:bodyPr/>
          <a:lstStyle/>
          <a:p>
            <a:fld id="{DF71F785-1585-2548-9809-B8C877FB14F8}" type="slidenum">
              <a:rPr lang="en-US"/>
              <a:pPr/>
              <a:t>25</a:t>
            </a:fld>
            <a:endParaRPr lang="en-US"/>
          </a:p>
        </p:txBody>
      </p:sp>
      <p:pic>
        <p:nvPicPr>
          <p:cNvPr id="143380" name="Picture 20" descr="FG21_016"/>
          <p:cNvPicPr>
            <a:picLocks noChangeAspect="1" noChangeArrowheads="1"/>
          </p:cNvPicPr>
          <p:nvPr/>
        </p:nvPicPr>
        <p:blipFill>
          <a:blip r:embed="rId3"/>
          <a:srcRect/>
          <a:stretch>
            <a:fillRect/>
          </a:stretch>
        </p:blipFill>
        <p:spPr bwMode="auto">
          <a:xfrm>
            <a:off x="6248400" y="76200"/>
            <a:ext cx="2895600" cy="2667000"/>
          </a:xfrm>
          <a:prstGeom prst="rect">
            <a:avLst/>
          </a:prstGeom>
          <a:noFill/>
        </p:spPr>
      </p:pic>
      <p:sp>
        <p:nvSpPr>
          <p:cNvPr id="143362" name="Rectangle 2"/>
          <p:cNvSpPr>
            <a:spLocks noGrp="1" noChangeArrowheads="1"/>
          </p:cNvSpPr>
          <p:nvPr>
            <p:ph type="title"/>
          </p:nvPr>
        </p:nvSpPr>
        <p:spPr>
          <a:xfrm>
            <a:off x="304800" y="139700"/>
            <a:ext cx="8382000" cy="685800"/>
          </a:xfrm>
        </p:spPr>
        <p:txBody>
          <a:bodyPr/>
          <a:lstStyle/>
          <a:p>
            <a:r>
              <a:rPr lang="en-US" dirty="0"/>
              <a:t>Example 21 – 1 </a:t>
            </a:r>
          </a:p>
        </p:txBody>
      </p:sp>
      <p:sp>
        <p:nvSpPr>
          <p:cNvPr id="143363" name="Rectangle 3"/>
          <p:cNvSpPr>
            <a:spLocks noGrp="1" noChangeArrowheads="1"/>
          </p:cNvSpPr>
          <p:nvPr>
            <p:ph type="body" idx="1"/>
          </p:nvPr>
        </p:nvSpPr>
        <p:spPr>
          <a:xfrm>
            <a:off x="76200" y="762000"/>
            <a:ext cx="6172200" cy="1752600"/>
          </a:xfrm>
        </p:spPr>
        <p:txBody>
          <a:bodyPr/>
          <a:lstStyle/>
          <a:p>
            <a:pPr>
              <a:lnSpc>
                <a:spcPct val="90000"/>
              </a:lnSpc>
            </a:pPr>
            <a:r>
              <a:rPr lang="en-US" sz="2400" b="1" dirty="0"/>
              <a:t>Which charge exerts a greater force? </a:t>
            </a:r>
            <a:r>
              <a:rPr lang="en-US" sz="2400" dirty="0"/>
              <a:t>Two positive point charges, Q</a:t>
            </a:r>
            <a:r>
              <a:rPr lang="en-US" sz="2400" baseline="-25000" dirty="0"/>
              <a:t>1</a:t>
            </a:r>
            <a:r>
              <a:rPr lang="en-US" sz="2400" dirty="0"/>
              <a:t>=50</a:t>
            </a:r>
            <a:r>
              <a:rPr lang="en-US" sz="2400" dirty="0">
                <a:latin typeface="Symbol" charset="2"/>
              </a:rPr>
              <a:t>μ</a:t>
            </a:r>
            <a:r>
              <a:rPr lang="en-US" sz="2400" dirty="0"/>
              <a:t>C and Q</a:t>
            </a:r>
            <a:r>
              <a:rPr lang="en-US" sz="2400" baseline="-25000" dirty="0"/>
              <a:t>2</a:t>
            </a:r>
            <a:r>
              <a:rPr lang="en-US" sz="2400" dirty="0"/>
              <a:t>=1</a:t>
            </a:r>
            <a:r>
              <a:rPr lang="en-US" sz="2400" dirty="0">
                <a:latin typeface="Symbol" charset="2"/>
              </a:rPr>
              <a:t>μ</a:t>
            </a:r>
            <a:r>
              <a:rPr lang="en-US" sz="2400" dirty="0"/>
              <a:t>C, are separated by a distance L.  Which is larger in magnitude, the force that Q</a:t>
            </a:r>
            <a:r>
              <a:rPr lang="en-US" sz="2400" baseline="-25000" dirty="0"/>
              <a:t>1</a:t>
            </a:r>
            <a:r>
              <a:rPr lang="en-US" sz="2400" dirty="0"/>
              <a:t> exerts on Q</a:t>
            </a:r>
            <a:r>
              <a:rPr lang="en-US" sz="2400" baseline="-25000" dirty="0"/>
              <a:t>2</a:t>
            </a:r>
            <a:r>
              <a:rPr lang="en-US" sz="2400" dirty="0"/>
              <a:t> or the force that Q</a:t>
            </a:r>
            <a:r>
              <a:rPr lang="en-US" sz="2400" baseline="-25000" dirty="0"/>
              <a:t>2</a:t>
            </a:r>
            <a:r>
              <a:rPr lang="en-US" sz="2400" dirty="0"/>
              <a:t> exerts on Q</a:t>
            </a:r>
            <a:r>
              <a:rPr lang="en-US" sz="2400" baseline="-25000" dirty="0"/>
              <a:t>1</a:t>
            </a:r>
            <a:r>
              <a:rPr lang="en-US" sz="2400" dirty="0"/>
              <a:t>?</a:t>
            </a:r>
          </a:p>
        </p:txBody>
      </p:sp>
      <p:graphicFrame>
        <p:nvGraphicFramePr>
          <p:cNvPr id="143367" name="Object 7"/>
          <p:cNvGraphicFramePr>
            <a:graphicFrameLocks noChangeAspect="1"/>
          </p:cNvGraphicFramePr>
          <p:nvPr/>
        </p:nvGraphicFramePr>
        <p:xfrm>
          <a:off x="4800600" y="2438400"/>
          <a:ext cx="1905000" cy="863600"/>
        </p:xfrm>
        <a:graphic>
          <a:graphicData uri="http://schemas.openxmlformats.org/presentationml/2006/ole">
            <mc:AlternateContent xmlns:mc="http://schemas.openxmlformats.org/markup-compatibility/2006">
              <mc:Choice xmlns:v="urn:schemas-microsoft-com:vml" Requires="v">
                <p:oleObj spid="_x0000_s5187" name="Equation" r:id="rId4" imgW="749160" imgH="380880" progId="Equation.DSMT4">
                  <p:embed/>
                </p:oleObj>
              </mc:Choice>
              <mc:Fallback>
                <p:oleObj name="Equation" r:id="rId4" imgW="749160" imgH="380880" progId="Equation.DSMT4">
                  <p:embed/>
                  <p:pic>
                    <p:nvPicPr>
                      <p:cNvPr id="1433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1905000"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69" name="Text Box 9"/>
          <p:cNvSpPr txBox="1">
            <a:spLocks noChangeArrowheads="1"/>
          </p:cNvSpPr>
          <p:nvPr/>
        </p:nvSpPr>
        <p:spPr bwMode="auto">
          <a:xfrm>
            <a:off x="685800" y="2671763"/>
            <a:ext cx="3765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2</a:t>
            </a:r>
            <a:r>
              <a:rPr lang="en-US" sz="2000">
                <a:solidFill>
                  <a:schemeClr val="accent2"/>
                </a:solidFill>
                <a:latin typeface="Arial Narrow" charset="0"/>
              </a:rPr>
              <a:t>?</a:t>
            </a:r>
            <a:endParaRPr lang="en-US">
              <a:solidFill>
                <a:schemeClr val="accent2"/>
              </a:solidFill>
            </a:endParaRPr>
          </a:p>
        </p:txBody>
      </p:sp>
      <p:sp>
        <p:nvSpPr>
          <p:cNvPr id="143373" name="Text Box 13"/>
          <p:cNvSpPr txBox="1">
            <a:spLocks noChangeArrowheads="1"/>
          </p:cNvSpPr>
          <p:nvPr/>
        </p:nvSpPr>
        <p:spPr bwMode="auto">
          <a:xfrm>
            <a:off x="685800" y="4267200"/>
            <a:ext cx="5500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Therefore the magnitudes of the two forces are identical!! </a:t>
            </a:r>
          </a:p>
        </p:txBody>
      </p:sp>
      <p:sp>
        <p:nvSpPr>
          <p:cNvPr id="143378" name="Text Box 18"/>
          <p:cNvSpPr txBox="1">
            <a:spLocks noChangeArrowheads="1"/>
          </p:cNvSpPr>
          <p:nvPr/>
        </p:nvSpPr>
        <p:spPr bwMode="auto">
          <a:xfrm>
            <a:off x="688975" y="4800600"/>
            <a:ext cx="26797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Well then what is different?</a:t>
            </a:r>
          </a:p>
        </p:txBody>
      </p:sp>
      <p:sp>
        <p:nvSpPr>
          <p:cNvPr id="143379" name="Text Box 19"/>
          <p:cNvSpPr txBox="1">
            <a:spLocks noChangeArrowheads="1"/>
          </p:cNvSpPr>
          <p:nvPr/>
        </p:nvSpPr>
        <p:spPr bwMode="auto">
          <a:xfrm>
            <a:off x="3422650" y="4800600"/>
            <a:ext cx="14446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A50021"/>
                </a:solidFill>
                <a:latin typeface="Arial Narrow" charset="0"/>
              </a:rPr>
              <a:t>The direction.</a:t>
            </a:r>
          </a:p>
        </p:txBody>
      </p:sp>
      <p:sp>
        <p:nvSpPr>
          <p:cNvPr id="143381" name="Text Box 21"/>
          <p:cNvSpPr txBox="1">
            <a:spLocks noChangeArrowheads="1"/>
          </p:cNvSpPr>
          <p:nvPr/>
        </p:nvSpPr>
        <p:spPr bwMode="auto">
          <a:xfrm>
            <a:off x="685800" y="3505200"/>
            <a:ext cx="37465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1</a:t>
            </a:r>
            <a:r>
              <a:rPr lang="en-US" sz="2000">
                <a:solidFill>
                  <a:schemeClr val="accent2"/>
                </a:solidFill>
                <a:latin typeface="Arial Narrow" charset="0"/>
              </a:rPr>
              <a:t>?</a:t>
            </a:r>
            <a:endParaRPr lang="en-US">
              <a:solidFill>
                <a:schemeClr val="accent2"/>
              </a:solidFill>
            </a:endParaRPr>
          </a:p>
        </p:txBody>
      </p:sp>
      <p:graphicFrame>
        <p:nvGraphicFramePr>
          <p:cNvPr id="143382" name="Object 22"/>
          <p:cNvGraphicFramePr>
            <a:graphicFrameLocks noChangeAspect="1"/>
          </p:cNvGraphicFramePr>
          <p:nvPr/>
        </p:nvGraphicFramePr>
        <p:xfrm>
          <a:off x="4800600" y="3327400"/>
          <a:ext cx="1938338" cy="863600"/>
        </p:xfrm>
        <a:graphic>
          <a:graphicData uri="http://schemas.openxmlformats.org/presentationml/2006/ole">
            <mc:AlternateContent xmlns:mc="http://schemas.openxmlformats.org/markup-compatibility/2006">
              <mc:Choice xmlns:v="urn:schemas-microsoft-com:vml" Requires="v">
                <p:oleObj spid="_x0000_s5188" name="Equation" r:id="rId6" imgW="761760" imgH="380880" progId="Equation.DSMT4">
                  <p:embed/>
                </p:oleObj>
              </mc:Choice>
              <mc:Fallback>
                <p:oleObj name="Equation" r:id="rId6" imgW="761760" imgH="380880" progId="Equation.DSMT4">
                  <p:embed/>
                  <p:pic>
                    <p:nvPicPr>
                      <p:cNvPr id="14338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327400"/>
                        <a:ext cx="1938338"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83" name="Text Box 23"/>
          <p:cNvSpPr txBox="1">
            <a:spLocks noChangeArrowheads="1"/>
          </p:cNvSpPr>
          <p:nvPr/>
        </p:nvSpPr>
        <p:spPr bwMode="auto">
          <a:xfrm>
            <a:off x="688975" y="5791200"/>
            <a:ext cx="17446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this law?</a:t>
            </a:r>
          </a:p>
        </p:txBody>
      </p:sp>
      <p:sp>
        <p:nvSpPr>
          <p:cNvPr id="143384" name="Text Box 24"/>
          <p:cNvSpPr txBox="1">
            <a:spLocks noChangeArrowheads="1"/>
          </p:cNvSpPr>
          <p:nvPr/>
        </p:nvSpPr>
        <p:spPr bwMode="auto">
          <a:xfrm>
            <a:off x="688975" y="5295900"/>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3385" name="Text Box 25"/>
          <p:cNvSpPr txBox="1">
            <a:spLocks noChangeArrowheads="1"/>
          </p:cNvSpPr>
          <p:nvPr/>
        </p:nvSpPr>
        <p:spPr bwMode="auto">
          <a:xfrm>
            <a:off x="3422650" y="5295900"/>
            <a:ext cx="23463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Opposite to each other!</a:t>
            </a:r>
          </a:p>
        </p:txBody>
      </p:sp>
      <p:sp>
        <p:nvSpPr>
          <p:cNvPr id="143386" name="Text Box 26"/>
          <p:cNvSpPr txBox="1">
            <a:spLocks noChangeArrowheads="1"/>
          </p:cNvSpPr>
          <p:nvPr/>
        </p:nvSpPr>
        <p:spPr bwMode="auto">
          <a:xfrm>
            <a:off x="3422650" y="5791200"/>
            <a:ext cx="48069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Newton’s third law, the law of action and reaction!!</a:t>
            </a:r>
          </a:p>
        </p:txBody>
      </p:sp>
    </p:spTree>
    <p:extLst>
      <p:ext uri="{BB962C8B-B14F-4D97-AF65-F5344CB8AC3E}">
        <p14:creationId xmlns:p14="http://schemas.microsoft.com/office/powerpoint/2010/main" val="288510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3380"/>
                                        </p:tgtEl>
                                        <p:attrNameLst>
                                          <p:attrName>style.visibility</p:attrName>
                                        </p:attrNameLst>
                                      </p:cBhvr>
                                      <p:to>
                                        <p:strVal val="visible"/>
                                      </p:to>
                                    </p:set>
                                    <p:anim calcmode="lin" valueType="num">
                                      <p:cBhvr>
                                        <p:cTn id="12" dur="500" fill="hold"/>
                                        <p:tgtEl>
                                          <p:spTgt spid="143380"/>
                                        </p:tgtEl>
                                        <p:attrNameLst>
                                          <p:attrName>ppt_w</p:attrName>
                                        </p:attrNameLst>
                                      </p:cBhvr>
                                      <p:tavLst>
                                        <p:tav tm="0">
                                          <p:val>
                                            <p:fltVal val="0"/>
                                          </p:val>
                                        </p:tav>
                                        <p:tav tm="100000">
                                          <p:val>
                                            <p:strVal val="#ppt_w"/>
                                          </p:val>
                                        </p:tav>
                                      </p:tavLst>
                                    </p:anim>
                                    <p:anim calcmode="lin" valueType="num">
                                      <p:cBhvr>
                                        <p:cTn id="13" dur="500" fill="hold"/>
                                        <p:tgtEl>
                                          <p:spTgt spid="143380"/>
                                        </p:tgtEl>
                                        <p:attrNameLst>
                                          <p:attrName>ppt_h</p:attrName>
                                        </p:attrNameLst>
                                      </p:cBhvr>
                                      <p:tavLst>
                                        <p:tav tm="0">
                                          <p:val>
                                            <p:fltVal val="0"/>
                                          </p:val>
                                        </p:tav>
                                        <p:tav tm="100000">
                                          <p:val>
                                            <p:strVal val="#ppt_h"/>
                                          </p:val>
                                        </p:tav>
                                      </p:tavLst>
                                    </p:anim>
                                    <p:animEffect transition="in" filter="fade">
                                      <p:cBhvr>
                                        <p:cTn id="14" dur="500"/>
                                        <p:tgtEl>
                                          <p:spTgt spid="14338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369"/>
                                        </p:tgtEl>
                                        <p:attrNameLst>
                                          <p:attrName>style.visibility</p:attrName>
                                        </p:attrNameLst>
                                      </p:cBhvr>
                                      <p:to>
                                        <p:strVal val="visible"/>
                                      </p:to>
                                    </p:set>
                                    <p:animEffect transition="in" filter="wipe(left)">
                                      <p:cBhvr>
                                        <p:cTn id="19" dur="500"/>
                                        <p:tgtEl>
                                          <p:spTgt spid="1433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67"/>
                                        </p:tgtEl>
                                        <p:attrNameLst>
                                          <p:attrName>style.visibility</p:attrName>
                                        </p:attrNameLst>
                                      </p:cBhvr>
                                      <p:to>
                                        <p:strVal val="visible"/>
                                      </p:to>
                                    </p:set>
                                    <p:animEffect transition="in" filter="wipe(left)">
                                      <p:cBhvr>
                                        <p:cTn id="24" dur="500"/>
                                        <p:tgtEl>
                                          <p:spTgt spid="1433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3381"/>
                                        </p:tgtEl>
                                        <p:attrNameLst>
                                          <p:attrName>style.visibility</p:attrName>
                                        </p:attrNameLst>
                                      </p:cBhvr>
                                      <p:to>
                                        <p:strVal val="visible"/>
                                      </p:to>
                                    </p:set>
                                    <p:animEffect transition="in" filter="wipe(left)">
                                      <p:cBhvr>
                                        <p:cTn id="29" dur="500"/>
                                        <p:tgtEl>
                                          <p:spTgt spid="143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3382"/>
                                        </p:tgtEl>
                                        <p:attrNameLst>
                                          <p:attrName>style.visibility</p:attrName>
                                        </p:attrNameLst>
                                      </p:cBhvr>
                                      <p:to>
                                        <p:strVal val="visible"/>
                                      </p:to>
                                    </p:set>
                                    <p:animEffect transition="in" filter="wipe(left)">
                                      <p:cBhvr>
                                        <p:cTn id="34" dur="500"/>
                                        <p:tgtEl>
                                          <p:spTgt spid="143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3373"/>
                                        </p:tgtEl>
                                        <p:attrNameLst>
                                          <p:attrName>style.visibility</p:attrName>
                                        </p:attrNameLst>
                                      </p:cBhvr>
                                      <p:to>
                                        <p:strVal val="visible"/>
                                      </p:to>
                                    </p:set>
                                    <p:animEffect transition="in" filter="wipe(left)">
                                      <p:cBhvr>
                                        <p:cTn id="39" dur="500"/>
                                        <p:tgtEl>
                                          <p:spTgt spid="1433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3378"/>
                                        </p:tgtEl>
                                        <p:attrNameLst>
                                          <p:attrName>style.visibility</p:attrName>
                                        </p:attrNameLst>
                                      </p:cBhvr>
                                      <p:to>
                                        <p:strVal val="visible"/>
                                      </p:to>
                                    </p:set>
                                    <p:animEffect transition="in" filter="wipe(left)">
                                      <p:cBhvr>
                                        <p:cTn id="44" dur="500"/>
                                        <p:tgtEl>
                                          <p:spTgt spid="1433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3379"/>
                                        </p:tgtEl>
                                        <p:attrNameLst>
                                          <p:attrName>style.visibility</p:attrName>
                                        </p:attrNameLst>
                                      </p:cBhvr>
                                      <p:to>
                                        <p:strVal val="visible"/>
                                      </p:to>
                                    </p:set>
                                    <p:animEffect transition="in" filter="wipe(left)">
                                      <p:cBhvr>
                                        <p:cTn id="49" dur="500"/>
                                        <p:tgtEl>
                                          <p:spTgt spid="1433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3384"/>
                                        </p:tgtEl>
                                        <p:attrNameLst>
                                          <p:attrName>style.visibility</p:attrName>
                                        </p:attrNameLst>
                                      </p:cBhvr>
                                      <p:to>
                                        <p:strVal val="visible"/>
                                      </p:to>
                                    </p:set>
                                    <p:animEffect transition="in" filter="wipe(left)">
                                      <p:cBhvr>
                                        <p:cTn id="54" dur="500"/>
                                        <p:tgtEl>
                                          <p:spTgt spid="14338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3385"/>
                                        </p:tgtEl>
                                        <p:attrNameLst>
                                          <p:attrName>style.visibility</p:attrName>
                                        </p:attrNameLst>
                                      </p:cBhvr>
                                      <p:to>
                                        <p:strVal val="visible"/>
                                      </p:to>
                                    </p:set>
                                    <p:animEffect transition="in" filter="wipe(left)">
                                      <p:cBhvr>
                                        <p:cTn id="59" dur="500"/>
                                        <p:tgtEl>
                                          <p:spTgt spid="14338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3383"/>
                                        </p:tgtEl>
                                        <p:attrNameLst>
                                          <p:attrName>style.visibility</p:attrName>
                                        </p:attrNameLst>
                                      </p:cBhvr>
                                      <p:to>
                                        <p:strVal val="visible"/>
                                      </p:to>
                                    </p:set>
                                    <p:animEffect transition="in" filter="wipe(left)">
                                      <p:cBhvr>
                                        <p:cTn id="64" dur="500"/>
                                        <p:tgtEl>
                                          <p:spTgt spid="1433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3386"/>
                                        </p:tgtEl>
                                        <p:attrNameLst>
                                          <p:attrName>style.visibility</p:attrName>
                                        </p:attrNameLst>
                                      </p:cBhvr>
                                      <p:to>
                                        <p:strVal val="visible"/>
                                      </p:to>
                                    </p:set>
                                    <p:animEffect transition="in" filter="wipe(left)">
                                      <p:cBhvr>
                                        <p:cTn id="69" dur="500"/>
                                        <p:tgtEl>
                                          <p:spTgt spid="143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69" grpId="0"/>
      <p:bldP spid="143373" grpId="0"/>
      <p:bldP spid="143378" grpId="0"/>
      <p:bldP spid="143379" grpId="0"/>
      <p:bldP spid="143381" grpId="0"/>
      <p:bldP spid="143383" grpId="0"/>
      <p:bldP spid="143384" grpId="0"/>
      <p:bldP spid="143385" grpId="0"/>
      <p:bldP spid="1433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9,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a:t>Extra Credit Special Project #1 </a:t>
            </a:r>
          </a:p>
        </p:txBody>
      </p:sp>
      <p:sp>
        <p:nvSpPr>
          <p:cNvPr id="111619" name="Rectangle 3"/>
          <p:cNvSpPr>
            <a:spLocks noGrp="1" noChangeArrowheads="1"/>
          </p:cNvSpPr>
          <p:nvPr>
            <p:ph type="body" idx="1"/>
          </p:nvPr>
        </p:nvSpPr>
        <p:spPr>
          <a:xfrm>
            <a:off x="381000" y="762000"/>
            <a:ext cx="8534400" cy="5257800"/>
          </a:xfrm>
        </p:spPr>
        <p:txBody>
          <a:bodyPr/>
          <a:lstStyle/>
          <a:p>
            <a:r>
              <a:rPr lang="en-US" sz="2400" dirty="0"/>
              <a:t>Compare the Coulomb force to the Gravitational force in the following cases by expressing Coulomb force (F</a:t>
            </a:r>
            <a:r>
              <a:rPr lang="en-US" sz="2400" baseline="-25000" dirty="0"/>
              <a:t>C</a:t>
            </a:r>
            <a:r>
              <a:rPr lang="en-US" sz="2400" dirty="0"/>
              <a:t>) in terms of the gravitational force (F</a:t>
            </a:r>
            <a:r>
              <a:rPr lang="en-US" sz="2400" baseline="-25000" dirty="0"/>
              <a:t>G</a:t>
            </a:r>
            <a:r>
              <a:rPr lang="en-US" sz="2400" dirty="0"/>
              <a:t>)</a:t>
            </a:r>
          </a:p>
          <a:p>
            <a:pPr lvl="1"/>
            <a:r>
              <a:rPr lang="en-US" sz="2000" dirty="0"/>
              <a:t>Between the two protons separated by 1m</a:t>
            </a:r>
          </a:p>
          <a:p>
            <a:pPr lvl="1"/>
            <a:r>
              <a:rPr lang="en-US" sz="2000" dirty="0"/>
              <a:t>Between the two protons separated by an arbitrary distance R</a:t>
            </a:r>
          </a:p>
          <a:p>
            <a:pPr lvl="1"/>
            <a:r>
              <a:rPr lang="en-US" sz="2000" dirty="0"/>
              <a:t>Between the two electrons separated by 1m</a:t>
            </a:r>
          </a:p>
          <a:p>
            <a:pPr lvl="1"/>
            <a:r>
              <a:rPr lang="en-US" sz="2000" dirty="0"/>
              <a:t>Between the two electrons separated by an arbitrary distance R </a:t>
            </a:r>
          </a:p>
          <a:p>
            <a:r>
              <a:rPr lang="en-US" sz="2400" dirty="0"/>
              <a:t>Five points each, totaling 20 points</a:t>
            </a:r>
          </a:p>
          <a:p>
            <a:r>
              <a:rPr lang="en-US" sz="2400" dirty="0"/>
              <a:t>BE SURE to show all the details of your own work, including all formulae, proper references to them and explanations</a:t>
            </a:r>
          </a:p>
          <a:p>
            <a:r>
              <a:rPr lang="en-US" sz="2400" dirty="0"/>
              <a:t>Must be handwritten and submit all pages in a single PDF file</a:t>
            </a:r>
          </a:p>
          <a:p>
            <a:pPr lvl="1"/>
            <a:r>
              <a:rPr lang="en-US" sz="2000" dirty="0"/>
              <a:t>File name must be: SP1-First-Last-summer20.pdf </a:t>
            </a:r>
          </a:p>
          <a:p>
            <a:r>
              <a:rPr lang="en-US" sz="2400" dirty="0"/>
              <a:t>Due at the beginning of the class Monday, June 15</a:t>
            </a:r>
          </a:p>
        </p:txBody>
      </p:sp>
    </p:spTree>
    <p:extLst>
      <p:ext uri="{BB962C8B-B14F-4D97-AF65-F5344CB8AC3E}">
        <p14:creationId xmlns:p14="http://schemas.microsoft.com/office/powerpoint/2010/main" val="320528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111619">
                                            <p:txEl>
                                              <p:pRg st="8" end="8"/>
                                            </p:txEl>
                                          </p:spTgt>
                                        </p:tgtEl>
                                        <p:attrNameLst>
                                          <p:attrName>style.visibility</p:attrName>
                                        </p:attrNameLst>
                                      </p:cBhvr>
                                      <p:to>
                                        <p:strVal val="visible"/>
                                      </p:to>
                                    </p:set>
                                    <p:animEffect transition="in" filter="wipe(left)">
                                      <p:cBhvr>
                                        <p:cTn id="45" dur="500"/>
                                        <p:tgtEl>
                                          <p:spTgt spid="11161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11619">
                                            <p:txEl>
                                              <p:pRg st="9" end="9"/>
                                            </p:txEl>
                                          </p:spTgt>
                                        </p:tgtEl>
                                        <p:attrNameLst>
                                          <p:attrName>style.visibility</p:attrName>
                                        </p:attrNameLst>
                                      </p:cBhvr>
                                      <p:to>
                                        <p:strVal val="visible"/>
                                      </p:to>
                                    </p:set>
                                    <p:animEffect transition="in" filter="wipe(left)">
                                      <p:cBhvr>
                                        <p:cTn id="50"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p:txBody>
          <a:bodyPr/>
          <a:lstStyle/>
          <a:p>
            <a:pPr>
              <a:defRPr/>
            </a:pPr>
            <a:r>
              <a:rPr lang="en-US"/>
              <a:t>Tuesday, June 9, 2020</a:t>
            </a:r>
          </a:p>
        </p:txBody>
      </p:sp>
      <p:sp>
        <p:nvSpPr>
          <p:cNvPr id="53251" name="Rectangle 6"/>
          <p:cNvSpPr>
            <a:spLocks noGrp="1" noChangeArrowheads="1"/>
          </p:cNvSpPr>
          <p:nvPr>
            <p:ph type="sldNum" sz="quarter" idx="12"/>
          </p:nvPr>
        </p:nvSpPr>
        <p:spPr>
          <a:noFill/>
        </p:spPr>
        <p:txBody>
          <a:bodyPr/>
          <a:lstStyle/>
          <a:p>
            <a:fld id="{678CA85B-B30E-0D41-87DE-7BB3FA64BD0D}" type="slidenum">
              <a:rPr lang="en-US">
                <a:latin typeface="Arial Narrow" pitchFamily="-84" charset="0"/>
              </a:rPr>
              <a:pPr/>
              <a:t>4</a:t>
            </a:fld>
            <a:endParaRPr lang="en-US">
              <a:latin typeface="Arial Narrow" pitchFamily="-84" charset="0"/>
            </a:endParaRPr>
          </a:p>
        </p:txBody>
      </p:sp>
      <p:sp>
        <p:nvSpPr>
          <p:cNvPr id="7" name="Footer Placeholder 4"/>
          <p:cNvSpPr>
            <a:spLocks noGrp="1"/>
          </p:cNvSpPr>
          <p:nvPr>
            <p:ph type="ftr" sz="quarter" idx="11"/>
          </p:nvPr>
        </p:nvSpPr>
        <p:spPr/>
        <p:txBody>
          <a:bodyPr/>
          <a:lstStyle/>
          <a:p>
            <a:pPr>
              <a:defRPr/>
            </a:pPr>
            <a:r>
              <a:rPr lang="de-DE"/>
              <a:t>PHYS 1444-001, Summer 2020                    Dr. Jaehoon Yu</a:t>
            </a:r>
            <a:endParaRPr lang="en-US"/>
          </a:p>
        </p:txBody>
      </p:sp>
      <p:sp>
        <p:nvSpPr>
          <p:cNvPr id="5325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53F01506-6911-2F41-9B13-E3A4BB1C3644}" type="slidenum">
              <a:rPr lang="en-US" sz="1400" b="1">
                <a:solidFill>
                  <a:srgbClr val="A50021"/>
                </a:solidFill>
                <a:latin typeface="Arial Narrow" pitchFamily="-84" charset="0"/>
              </a:rPr>
              <a:pPr algn="r"/>
              <a:t>4</a:t>
            </a:fld>
            <a:endParaRPr lang="en-US" sz="1400" b="1">
              <a:solidFill>
                <a:srgbClr val="A50021"/>
              </a:solidFill>
              <a:latin typeface="Arial Narrow" pitchFamily="-84" charset="0"/>
            </a:endParaRPr>
          </a:p>
        </p:txBody>
      </p:sp>
      <p:sp>
        <p:nvSpPr>
          <p:cNvPr id="53254" name="Rectangle 2"/>
          <p:cNvSpPr>
            <a:spLocks noGrp="1" noChangeArrowheads="1"/>
          </p:cNvSpPr>
          <p:nvPr>
            <p:ph type="title"/>
          </p:nvPr>
        </p:nvSpPr>
        <p:spPr>
          <a:xfrm>
            <a:off x="685800" y="304800"/>
            <a:ext cx="7772400" cy="685800"/>
          </a:xfrm>
        </p:spPr>
        <p:txBody>
          <a:bodyPr/>
          <a:lstStyle/>
          <a:p>
            <a:pPr eaLnBrk="1" hangingPunct="1"/>
            <a:r>
              <a:rPr lang="en-US">
                <a:ea typeface="ＭＳ Ｐゴシック" pitchFamily="-84" charset="-128"/>
                <a:cs typeface="ＭＳ Ｐゴシック" pitchFamily="-84" charset="-128"/>
              </a:rPr>
              <a:t>Why do Physics?</a:t>
            </a:r>
          </a:p>
        </p:txBody>
      </p:sp>
      <p:sp>
        <p:nvSpPr>
          <p:cNvPr id="207875" name="Rectangle 3"/>
          <p:cNvSpPr>
            <a:spLocks noGrp="1" noChangeArrowheads="1"/>
          </p:cNvSpPr>
          <p:nvPr>
            <p:ph type="body" idx="1"/>
          </p:nvPr>
        </p:nvSpPr>
        <p:spPr>
          <a:xfrm>
            <a:off x="1066800" y="1082675"/>
            <a:ext cx="7772400" cy="4800600"/>
          </a:xfrm>
        </p:spPr>
        <p:txBody>
          <a:bodyPr/>
          <a:lstStyle/>
          <a:p>
            <a:pPr eaLnBrk="1" hangingPunct="1">
              <a:lnSpc>
                <a:spcPct val="90000"/>
              </a:lnSpc>
            </a:pPr>
            <a:r>
              <a:rPr lang="en-US" sz="2800" dirty="0">
                <a:solidFill>
                  <a:srgbClr val="003300"/>
                </a:solidFill>
                <a:ea typeface="ＭＳ Ｐゴシック" pitchFamily="-84" charset="-128"/>
                <a:cs typeface="ＭＳ Ｐゴシック" pitchFamily="-84" charset="-128"/>
              </a:rPr>
              <a:t>To understand nature through experimental observations and measurements (</a:t>
            </a:r>
            <a:r>
              <a:rPr lang="en-US" sz="2800" b="1" dirty="0">
                <a:solidFill>
                  <a:srgbClr val="A50021"/>
                </a:solidFill>
                <a:ea typeface="ＭＳ Ｐゴシック" pitchFamily="-84" charset="-128"/>
                <a:cs typeface="ＭＳ Ｐゴシック" pitchFamily="-84" charset="-128"/>
              </a:rPr>
              <a:t>Research</a:t>
            </a:r>
            <a:r>
              <a:rPr lang="en-US" sz="2800" dirty="0">
                <a:solidFill>
                  <a:srgbClr val="003300"/>
                </a:solidFill>
                <a:ea typeface="ＭＳ Ｐゴシック" pitchFamily="-84" charset="-128"/>
                <a:cs typeface="ＭＳ Ｐゴシック" pitchFamily="-84" charset="-128"/>
              </a:rPr>
              <a:t>)</a:t>
            </a:r>
          </a:p>
          <a:p>
            <a:pPr eaLnBrk="1" hangingPunct="1">
              <a:lnSpc>
                <a:spcPct val="90000"/>
              </a:lnSpc>
            </a:pPr>
            <a:r>
              <a:rPr lang="en-US" sz="2800" dirty="0">
                <a:solidFill>
                  <a:srgbClr val="003300"/>
                </a:solidFill>
                <a:ea typeface="ＭＳ Ｐゴシック" pitchFamily="-84" charset="-128"/>
                <a:cs typeface="ＭＳ Ｐゴシック" pitchFamily="-84" charset="-128"/>
              </a:rPr>
              <a:t>Establish limited number of fundamental laws, usually with mathematical expressions</a:t>
            </a:r>
          </a:p>
          <a:p>
            <a:pPr eaLnBrk="1" hangingPunct="1">
              <a:lnSpc>
                <a:spcPct val="90000"/>
              </a:lnSpc>
            </a:pPr>
            <a:r>
              <a:rPr lang="en-US" sz="2800" dirty="0">
                <a:solidFill>
                  <a:srgbClr val="003300"/>
                </a:solidFill>
                <a:ea typeface="ＭＳ Ｐゴシック" pitchFamily="-84" charset="-128"/>
                <a:cs typeface="ＭＳ Ｐゴシック" pitchFamily="-84" charset="-128"/>
              </a:rPr>
              <a:t>Predict the nature’s course</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and Experiment work hand-in-hand</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Discrepancies between experimental measurements and theory are good for improvements</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 general principles formulated through theory is used to </a:t>
            </a:r>
            <a:r>
              <a:rPr lang="en-US" sz="2800" dirty="0">
                <a:ea typeface="ＭＳ Ｐゴシック" pitchFamily="-84" charset="-128"/>
                <a:cs typeface="ＭＳ Ｐゴシック" pitchFamily="-84" charset="-128"/>
              </a:rPr>
              <a:t>improve our everyday lives, even though some laws can take a while till we see them amongst us</a:t>
            </a:r>
          </a:p>
        </p:txBody>
      </p:sp>
      <p:sp>
        <p:nvSpPr>
          <p:cNvPr id="207876" name="Text Box 4"/>
          <p:cNvSpPr txBox="1">
            <a:spLocks noChangeArrowheads="1"/>
          </p:cNvSpPr>
          <p:nvPr/>
        </p:nvSpPr>
        <p:spPr bwMode="auto">
          <a:xfrm>
            <a:off x="228600" y="990600"/>
            <a:ext cx="1058863" cy="1006475"/>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Exp.</a:t>
            </a:r>
            <a:r>
              <a:rPr lang="en-US" sz="6000">
                <a:solidFill>
                  <a:srgbClr val="FF0066"/>
                </a:solidFill>
                <a:latin typeface="Arial Narrow" pitchFamily="-84" charset="0"/>
              </a:rPr>
              <a:t>{</a:t>
            </a:r>
          </a:p>
        </p:txBody>
      </p:sp>
      <p:sp>
        <p:nvSpPr>
          <p:cNvPr id="207877" name="Text Box 5"/>
          <p:cNvSpPr txBox="1">
            <a:spLocks noChangeArrowheads="1"/>
          </p:cNvSpPr>
          <p:nvPr/>
        </p:nvSpPr>
        <p:spPr bwMode="auto">
          <a:xfrm>
            <a:off x="-76200" y="1752600"/>
            <a:ext cx="1620838" cy="1433513"/>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Theory </a:t>
            </a:r>
            <a:r>
              <a:rPr lang="en-US" sz="8800">
                <a:solidFill>
                  <a:srgbClr val="FF0066"/>
                </a:solidFill>
                <a:latin typeface="Arial Narrow" pitchFamily="-84" charset="0"/>
              </a:rPr>
              <a:t>{</a:t>
            </a:r>
          </a:p>
        </p:txBody>
      </p:sp>
    </p:spTree>
    <p:extLst>
      <p:ext uri="{BB962C8B-B14F-4D97-AF65-F5344CB8AC3E}">
        <p14:creationId xmlns:p14="http://schemas.microsoft.com/office/powerpoint/2010/main" val="388728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wipe(left)">
                                      <p:cBhvr>
                                        <p:cTn id="7" dur="500"/>
                                        <p:tgtEl>
                                          <p:spTgt spid="207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wipe(left)">
                                      <p:cBhvr>
                                        <p:cTn id="12" dur="500"/>
                                        <p:tgtEl>
                                          <p:spTgt spid="207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wipe(left)">
                                      <p:cBhvr>
                                        <p:cTn id="17" dur="500"/>
                                        <p:tgtEl>
                                          <p:spTgt spid="207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7876"/>
                                        </p:tgtEl>
                                        <p:attrNameLst>
                                          <p:attrName>style.visibility</p:attrName>
                                        </p:attrNameLst>
                                      </p:cBhvr>
                                      <p:to>
                                        <p:strVal val="visible"/>
                                      </p:to>
                                    </p:set>
                                    <p:animEffect transition="in" filter="wipe(left)">
                                      <p:cBhvr>
                                        <p:cTn id="22" dur="500"/>
                                        <p:tgtEl>
                                          <p:spTgt spid="2078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7877"/>
                                        </p:tgtEl>
                                        <p:attrNameLst>
                                          <p:attrName>style.visibility</p:attrName>
                                        </p:attrNameLst>
                                      </p:cBhvr>
                                      <p:to>
                                        <p:strVal val="visible"/>
                                      </p:to>
                                    </p:set>
                                    <p:animEffect transition="in" filter="wipe(left)">
                                      <p:cBhvr>
                                        <p:cTn id="27" dur="500"/>
                                        <p:tgtEl>
                                          <p:spTgt spid="2078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7875">
                                            <p:txEl>
                                              <p:pRg st="3" end="3"/>
                                            </p:txEl>
                                          </p:spTgt>
                                        </p:tgtEl>
                                        <p:attrNameLst>
                                          <p:attrName>style.visibility</p:attrName>
                                        </p:attrNameLst>
                                      </p:cBhvr>
                                      <p:to>
                                        <p:strVal val="visible"/>
                                      </p:to>
                                    </p:set>
                                    <p:animEffect transition="in" filter="wipe(left)">
                                      <p:cBhvr>
                                        <p:cTn id="32" dur="500"/>
                                        <p:tgtEl>
                                          <p:spTgt spid="20787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7875">
                                            <p:txEl>
                                              <p:pRg st="4" end="4"/>
                                            </p:txEl>
                                          </p:spTgt>
                                        </p:tgtEl>
                                        <p:attrNameLst>
                                          <p:attrName>style.visibility</p:attrName>
                                        </p:attrNameLst>
                                      </p:cBhvr>
                                      <p:to>
                                        <p:strVal val="visible"/>
                                      </p:to>
                                    </p:set>
                                    <p:animEffect transition="in" filter="wipe(left)">
                                      <p:cBhvr>
                                        <p:cTn id="37" dur="500"/>
                                        <p:tgtEl>
                                          <p:spTgt spid="20787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75">
                                            <p:txEl>
                                              <p:pRg st="5" end="5"/>
                                            </p:txEl>
                                          </p:spTgt>
                                        </p:tgtEl>
                                        <p:attrNameLst>
                                          <p:attrName>style.visibility</p:attrName>
                                        </p:attrNameLst>
                                      </p:cBhvr>
                                      <p:to>
                                        <p:strVal val="visible"/>
                                      </p:to>
                                    </p:set>
                                    <p:animEffect transition="in" filter="wipe(left)">
                                      <p:cBhvr>
                                        <p:cTn id="42" dur="500"/>
                                        <p:tgtEl>
                                          <p:spTgt spid="207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uiExpand="1" build="p"/>
      <p:bldP spid="207876" grpId="0"/>
      <p:bldP spid="2078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p:txBody>
          <a:bodyPr/>
          <a:lstStyle/>
          <a:p>
            <a:pPr>
              <a:defRPr/>
            </a:pPr>
            <a:r>
              <a:rPr lang="en-US"/>
              <a:t>Tuesday, June 9, 2020</a:t>
            </a:r>
          </a:p>
        </p:txBody>
      </p:sp>
      <p:sp>
        <p:nvSpPr>
          <p:cNvPr id="54275" name="Rectangle 6"/>
          <p:cNvSpPr>
            <a:spLocks noGrp="1" noChangeArrowheads="1"/>
          </p:cNvSpPr>
          <p:nvPr>
            <p:ph type="sldNum" sz="quarter" idx="12"/>
          </p:nvPr>
        </p:nvSpPr>
        <p:spPr>
          <a:noFill/>
        </p:spPr>
        <p:txBody>
          <a:bodyPr/>
          <a:lstStyle/>
          <a:p>
            <a:fld id="{98CC9227-5877-134E-99CC-F1153F04D645}" type="slidenum">
              <a:rPr lang="en-US">
                <a:latin typeface="Arial Narrow" pitchFamily="-84" charset="0"/>
              </a:rPr>
              <a:pPr/>
              <a:t>5</a:t>
            </a:fld>
            <a:endParaRPr lang="en-US">
              <a:latin typeface="Arial Narrow" pitchFamily="-84" charset="0"/>
            </a:endParaRPr>
          </a:p>
        </p:txBody>
      </p:sp>
      <p:sp>
        <p:nvSpPr>
          <p:cNvPr id="5" name="Footer Placeholder 4"/>
          <p:cNvSpPr>
            <a:spLocks noGrp="1"/>
          </p:cNvSpPr>
          <p:nvPr>
            <p:ph type="ftr" sz="quarter" idx="11"/>
          </p:nvPr>
        </p:nvSpPr>
        <p:spPr/>
        <p:txBody>
          <a:bodyPr/>
          <a:lstStyle/>
          <a:p>
            <a:pPr>
              <a:defRPr/>
            </a:pPr>
            <a:r>
              <a:rPr lang="de-DE"/>
              <a:t>PHYS 1444-001, Summer 2020                    Dr. Jaehoon Yu</a:t>
            </a:r>
            <a:endParaRPr lang="en-US"/>
          </a:p>
        </p:txBody>
      </p:sp>
      <p:sp>
        <p:nvSpPr>
          <p:cNvPr id="54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969EC02-B465-1F46-95EF-CE1AC1643C7B}" type="slidenum">
              <a:rPr lang="en-US" sz="1400" b="1">
                <a:solidFill>
                  <a:srgbClr val="A50021"/>
                </a:solidFill>
                <a:latin typeface="Arial Narrow" pitchFamily="-84" charset="0"/>
              </a:rPr>
              <a:pPr algn="r"/>
              <a:t>5</a:t>
            </a:fld>
            <a:endParaRPr lang="en-US" sz="1400" b="1">
              <a:solidFill>
                <a:srgbClr val="A50021"/>
              </a:solidFill>
              <a:latin typeface="Arial Narrow" pitchFamily="-84" charset="0"/>
            </a:endParaRPr>
          </a:p>
        </p:txBody>
      </p:sp>
      <p:sp>
        <p:nvSpPr>
          <p:cNvPr id="54278" name="Rectangle 2"/>
          <p:cNvSpPr>
            <a:spLocks noGrp="1" noChangeArrowheads="1"/>
          </p:cNvSpPr>
          <p:nvPr>
            <p:ph type="title"/>
          </p:nvPr>
        </p:nvSpPr>
        <p:spPr>
          <a:xfrm>
            <a:off x="685800" y="76200"/>
            <a:ext cx="7772400" cy="685800"/>
          </a:xfrm>
        </p:spPr>
        <p:txBody>
          <a:bodyPr/>
          <a:lstStyle/>
          <a:p>
            <a:pPr eaLnBrk="1" hangingPunct="1"/>
            <a:r>
              <a:rPr lang="en-US">
                <a:ea typeface="ＭＳ Ｐゴシック" pitchFamily="-84" charset="-128"/>
                <a:cs typeface="ＭＳ Ｐゴシック" pitchFamily="-84" charset="-128"/>
              </a:rPr>
              <a:t>Brief History of Physics</a:t>
            </a:r>
          </a:p>
        </p:txBody>
      </p:sp>
      <p:sp>
        <p:nvSpPr>
          <p:cNvPr id="150531" name="Rectangle 3"/>
          <p:cNvSpPr>
            <a:spLocks noGrp="1" noChangeArrowheads="1"/>
          </p:cNvSpPr>
          <p:nvPr>
            <p:ph type="body" idx="1"/>
          </p:nvPr>
        </p:nvSpPr>
        <p:spPr>
          <a:xfrm>
            <a:off x="685800" y="838200"/>
            <a:ext cx="8001000" cy="5181600"/>
          </a:xfrm>
        </p:spPr>
        <p:txBody>
          <a:bodyPr/>
          <a:lstStyle/>
          <a:p>
            <a:pPr eaLnBrk="1" hangingPunct="1">
              <a:lnSpc>
                <a:spcPct val="90000"/>
              </a:lnSpc>
            </a:pPr>
            <a:r>
              <a:rPr lang="en-US" sz="2400" dirty="0">
                <a:ea typeface="ＭＳ Ｐゴシック" pitchFamily="-84" charset="-128"/>
                <a:cs typeface="ＭＳ Ｐゴシック" pitchFamily="-84" charset="-128"/>
              </a:rPr>
              <a:t>AD 18</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Newton’s Classical Mechanics: A theory of mechanics based on observations and measurements</a:t>
            </a:r>
          </a:p>
          <a:p>
            <a:pPr eaLnBrk="1" hangingPunct="1">
              <a:lnSpc>
                <a:spcPct val="90000"/>
              </a:lnSpc>
            </a:pPr>
            <a:r>
              <a:rPr lang="en-US" sz="2400" dirty="0">
                <a:ea typeface="ＭＳ Ｐゴシック" pitchFamily="-84" charset="-128"/>
                <a:cs typeface="ＭＳ Ｐゴシック" pitchFamily="-84" charset="-128"/>
              </a:rPr>
              <a:t>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Electricity, Magnetism, and Thermodynamics</a:t>
            </a:r>
          </a:p>
          <a:p>
            <a:pPr eaLnBrk="1" hangingPunct="1">
              <a:lnSpc>
                <a:spcPct val="90000"/>
              </a:lnSpc>
            </a:pPr>
            <a:r>
              <a:rPr lang="en-US" sz="2400" dirty="0">
                <a:ea typeface="ＭＳ Ｐゴシック" pitchFamily="-84" charset="-128"/>
                <a:cs typeface="ＭＳ Ｐゴシック" pitchFamily="-84" charset="-128"/>
              </a:rPr>
              <a:t>Late 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and early 20</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r>
              <a:rPr lang="en-US" sz="2800" dirty="0">
                <a:ea typeface="ＭＳ Ｐゴシック" pitchFamily="-84" charset="-128"/>
                <a:cs typeface="ＭＳ Ｐゴシック" pitchFamily="-84" charset="-128"/>
              </a:rPr>
              <a:t> (</a:t>
            </a:r>
            <a:r>
              <a:rPr lang="en-US" sz="2400" dirty="0">
                <a:solidFill>
                  <a:srgbClr val="A50021"/>
                </a:solidFill>
                <a:ea typeface="ＭＳ Ｐゴシック" pitchFamily="-84" charset="-128"/>
                <a:cs typeface="ＭＳ Ｐゴシック" pitchFamily="-84" charset="-128"/>
              </a:rPr>
              <a:t>Modern Physics Era</a:t>
            </a:r>
            <a:r>
              <a:rPr lang="en-US" sz="2800" dirty="0">
                <a:ea typeface="ＭＳ Ｐゴシック" pitchFamily="-84" charset="-128"/>
                <a:cs typeface="ＭＳ Ｐゴシック" pitchFamily="-84" charset="-128"/>
              </a:rPr>
              <a:t>)</a:t>
            </a:r>
          </a:p>
          <a:p>
            <a:pPr lvl="1" eaLnBrk="1" hangingPunct="1">
              <a:lnSpc>
                <a:spcPct val="90000"/>
              </a:lnSpc>
            </a:pPr>
            <a:r>
              <a:rPr lang="en-US" sz="2000" dirty="0"/>
              <a:t>Einstein’s theory of relativity: Generalized theory of space, time, and energy (mechanics)</a:t>
            </a:r>
          </a:p>
          <a:p>
            <a:pPr lvl="1" eaLnBrk="1" hangingPunct="1">
              <a:lnSpc>
                <a:spcPct val="90000"/>
              </a:lnSpc>
            </a:pPr>
            <a:r>
              <a:rPr lang="en-US" sz="2000" dirty="0"/>
              <a:t>Quantum Mechanics: Theory of atomic phenomena</a:t>
            </a:r>
          </a:p>
          <a:p>
            <a:pPr eaLnBrk="1" hangingPunct="1">
              <a:lnSpc>
                <a:spcPct val="90000"/>
              </a:lnSpc>
            </a:pPr>
            <a:r>
              <a:rPr lang="en-US" sz="2400" dirty="0">
                <a:ea typeface="ＭＳ Ｐゴシック" pitchFamily="-84" charset="-128"/>
                <a:cs typeface="ＭＳ Ｐゴシック" pitchFamily="-84" charset="-128"/>
              </a:rPr>
              <a:t>Physics has come very far, very fast, and is still progressing, yet we’ve got a long way to go </a:t>
            </a:r>
          </a:p>
          <a:p>
            <a:pPr lvl="1" eaLnBrk="1" hangingPunct="1">
              <a:lnSpc>
                <a:spcPct val="90000"/>
              </a:lnSpc>
            </a:pPr>
            <a:r>
              <a:rPr lang="en-US" sz="2000" dirty="0"/>
              <a:t>What is matter made of?</a:t>
            </a:r>
          </a:p>
          <a:p>
            <a:pPr lvl="1" eaLnBrk="1" hangingPunct="1">
              <a:lnSpc>
                <a:spcPct val="90000"/>
              </a:lnSpc>
            </a:pPr>
            <a:r>
              <a:rPr lang="en-US" sz="2000" dirty="0"/>
              <a:t>How does matter get mass?</a:t>
            </a:r>
          </a:p>
          <a:p>
            <a:pPr lvl="1" eaLnBrk="1" hangingPunct="1">
              <a:lnSpc>
                <a:spcPct val="90000"/>
              </a:lnSpc>
            </a:pPr>
            <a:r>
              <a:rPr lang="en-US" sz="2000" dirty="0"/>
              <a:t>How and why do matters interact with each other?</a:t>
            </a:r>
          </a:p>
          <a:p>
            <a:pPr lvl="1" eaLnBrk="1" hangingPunct="1">
              <a:lnSpc>
                <a:spcPct val="90000"/>
              </a:lnSpc>
            </a:pPr>
            <a:r>
              <a:rPr lang="en-US" sz="2000" dirty="0"/>
              <a:t>How is the universe created?</a:t>
            </a:r>
          </a:p>
        </p:txBody>
      </p:sp>
    </p:spTree>
    <p:extLst>
      <p:ext uri="{BB962C8B-B14F-4D97-AF65-F5344CB8AC3E}">
        <p14:creationId xmlns:p14="http://schemas.microsoft.com/office/powerpoint/2010/main" val="2429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0531">
                                            <p:txEl>
                                              <p:pRg st="6" end="6"/>
                                            </p:txEl>
                                          </p:spTgt>
                                        </p:tgtEl>
                                        <p:attrNameLst>
                                          <p:attrName>style.visibility</p:attrName>
                                        </p:attrNameLst>
                                      </p:cBhvr>
                                      <p:to>
                                        <p:strVal val="visible"/>
                                      </p:to>
                                    </p:set>
                                    <p:animEffect transition="in" filter="wipe(left)">
                                      <p:cBhvr>
                                        <p:cTn id="37" dur="500"/>
                                        <p:tgtEl>
                                          <p:spTgt spid="150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50531">
                                            <p:txEl>
                                              <p:pRg st="7" end="7"/>
                                            </p:txEl>
                                          </p:spTgt>
                                        </p:tgtEl>
                                        <p:attrNameLst>
                                          <p:attrName>style.visibility</p:attrName>
                                        </p:attrNameLst>
                                      </p:cBhvr>
                                      <p:to>
                                        <p:strVal val="visible"/>
                                      </p:to>
                                    </p:set>
                                    <p:animEffect transition="in" filter="wipe(left)">
                                      <p:cBhvr>
                                        <p:cTn id="42" dur="500"/>
                                        <p:tgtEl>
                                          <p:spTgt spid="1505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50531">
                                            <p:txEl>
                                              <p:pRg st="8" end="8"/>
                                            </p:txEl>
                                          </p:spTgt>
                                        </p:tgtEl>
                                        <p:attrNameLst>
                                          <p:attrName>style.visibility</p:attrName>
                                        </p:attrNameLst>
                                      </p:cBhvr>
                                      <p:to>
                                        <p:strVal val="visible"/>
                                      </p:to>
                                    </p:set>
                                    <p:animEffect transition="in" filter="wipe(left)">
                                      <p:cBhvr>
                                        <p:cTn id="47" dur="500"/>
                                        <p:tgtEl>
                                          <p:spTgt spid="1505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50531">
                                            <p:txEl>
                                              <p:pRg st="9" end="9"/>
                                            </p:txEl>
                                          </p:spTgt>
                                        </p:tgtEl>
                                        <p:attrNameLst>
                                          <p:attrName>style.visibility</p:attrName>
                                        </p:attrNameLst>
                                      </p:cBhvr>
                                      <p:to>
                                        <p:strVal val="visible"/>
                                      </p:to>
                                    </p:set>
                                    <p:animEffect transition="in" filter="wipe(left)">
                                      <p:cBhvr>
                                        <p:cTn id="52" dur="500"/>
                                        <p:tgtEl>
                                          <p:spTgt spid="1505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50531">
                                            <p:txEl>
                                              <p:pRg st="10" end="10"/>
                                            </p:txEl>
                                          </p:spTgt>
                                        </p:tgtEl>
                                        <p:attrNameLst>
                                          <p:attrName>style.visibility</p:attrName>
                                        </p:attrNameLst>
                                      </p:cBhvr>
                                      <p:to>
                                        <p:strVal val="visible"/>
                                      </p:to>
                                    </p:set>
                                    <p:animEffect transition="in" filter="wipe(left)">
                                      <p:cBhvr>
                                        <p:cTn id="57" dur="500"/>
                                        <p:tgtEl>
                                          <p:spTgt spid="15053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50531">
                                            <p:txEl>
                                              <p:pRg st="11" end="11"/>
                                            </p:txEl>
                                          </p:spTgt>
                                        </p:tgtEl>
                                        <p:attrNameLst>
                                          <p:attrName>style.visibility</p:attrName>
                                        </p:attrNameLst>
                                      </p:cBhvr>
                                      <p:to>
                                        <p:strVal val="visible"/>
                                      </p:to>
                                    </p:set>
                                    <p:animEffect transition="in" filter="wipe(left)">
                                      <p:cBhvr>
                                        <p:cTn id="62" dur="500"/>
                                        <p:tgtEl>
                                          <p:spTgt spid="1505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dt" sz="quarter" idx="10"/>
          </p:nvPr>
        </p:nvSpPr>
        <p:spPr/>
        <p:txBody>
          <a:bodyPr/>
          <a:lstStyle/>
          <a:p>
            <a:pPr>
              <a:defRPr/>
            </a:pPr>
            <a:r>
              <a:rPr lang="en-US"/>
              <a:t>Tuesday, June 9, 2020</a:t>
            </a:r>
          </a:p>
        </p:txBody>
      </p:sp>
      <p:sp>
        <p:nvSpPr>
          <p:cNvPr id="55299" name="Rectangle 6"/>
          <p:cNvSpPr>
            <a:spLocks noGrp="1" noChangeArrowheads="1"/>
          </p:cNvSpPr>
          <p:nvPr>
            <p:ph type="sldNum" sz="quarter" idx="12"/>
          </p:nvPr>
        </p:nvSpPr>
        <p:spPr>
          <a:noFill/>
        </p:spPr>
        <p:txBody>
          <a:bodyPr/>
          <a:lstStyle/>
          <a:p>
            <a:fld id="{0A70E4F3-5A7A-6E40-8D6E-155C2781E57E}" type="slidenum">
              <a:rPr lang="en-US">
                <a:latin typeface="Arial Narrow" pitchFamily="-84" charset="0"/>
              </a:rPr>
              <a:pPr/>
              <a:t>6</a:t>
            </a:fld>
            <a:endParaRPr lang="en-US">
              <a:latin typeface="Arial Narrow" pitchFamily="-84" charset="0"/>
            </a:endParaRPr>
          </a:p>
        </p:txBody>
      </p:sp>
      <p:sp>
        <p:nvSpPr>
          <p:cNvPr id="5" name="Footer Placeholder 4"/>
          <p:cNvSpPr>
            <a:spLocks noGrp="1"/>
          </p:cNvSpPr>
          <p:nvPr>
            <p:ph type="ftr" sz="quarter" idx="11"/>
          </p:nvPr>
        </p:nvSpPr>
        <p:spPr/>
        <p:txBody>
          <a:bodyPr/>
          <a:lstStyle/>
          <a:p>
            <a:pPr>
              <a:defRPr/>
            </a:pPr>
            <a:r>
              <a:rPr lang="de-DE"/>
              <a:t>PHYS 1444-001, Summer 2020                    Dr. Jaehoon Yu</a:t>
            </a:r>
            <a:endParaRPr lang="en-US"/>
          </a:p>
        </p:txBody>
      </p:sp>
      <p:sp>
        <p:nvSpPr>
          <p:cNvPr id="5530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2B7437F-471F-5744-A69F-7381C54885A0}" type="slidenum">
              <a:rPr lang="en-US" sz="1400" b="1">
                <a:solidFill>
                  <a:srgbClr val="A50021"/>
                </a:solidFill>
                <a:latin typeface="Arial Narrow" pitchFamily="-84" charset="0"/>
              </a:rPr>
              <a:pPr algn="r"/>
              <a:t>6</a:t>
            </a:fld>
            <a:endParaRPr lang="en-US" sz="1400" b="1">
              <a:solidFill>
                <a:srgbClr val="A50021"/>
              </a:solidFill>
              <a:latin typeface="Arial Narrow" pitchFamily="-84" charset="0"/>
            </a:endParaRPr>
          </a:p>
        </p:txBody>
      </p:sp>
      <p:sp>
        <p:nvSpPr>
          <p:cNvPr id="55302" name="Rectangle 2"/>
          <p:cNvSpPr>
            <a:spLocks noGrp="1" noChangeArrowheads="1"/>
          </p:cNvSpPr>
          <p:nvPr>
            <p:ph type="title"/>
          </p:nvPr>
        </p:nvSpPr>
        <p:spPr>
          <a:xfrm>
            <a:off x="381000" y="0"/>
            <a:ext cx="8305800" cy="838200"/>
          </a:xfrm>
        </p:spPr>
        <p:txBody>
          <a:bodyPr/>
          <a:lstStyle/>
          <a:p>
            <a:pPr eaLnBrk="1" hangingPunct="1"/>
            <a:r>
              <a:rPr lang="en-US" sz="4000" dirty="0">
                <a:ea typeface="ＭＳ Ｐゴシック" pitchFamily="-84" charset="-128"/>
                <a:cs typeface="ＭＳ Ｐゴシック" pitchFamily="-84" charset="-128"/>
              </a:rPr>
              <a:t>Terminology: Models, Theories and Laws</a:t>
            </a:r>
          </a:p>
        </p:txBody>
      </p:sp>
      <p:sp>
        <p:nvSpPr>
          <p:cNvPr id="208899" name="Rectangle 3"/>
          <p:cNvSpPr>
            <a:spLocks noGrp="1" noChangeArrowheads="1"/>
          </p:cNvSpPr>
          <p:nvPr>
            <p:ph type="body" idx="1"/>
          </p:nvPr>
        </p:nvSpPr>
        <p:spPr>
          <a:xfrm>
            <a:off x="304800" y="914400"/>
            <a:ext cx="8534400" cy="5181600"/>
          </a:xfrm>
        </p:spPr>
        <p:txBody>
          <a:bodyPr/>
          <a:lstStyle/>
          <a:p>
            <a:pPr eaLnBrk="1" hangingPunct="1">
              <a:lnSpc>
                <a:spcPct val="80000"/>
              </a:lnSpc>
            </a:pPr>
            <a:r>
              <a:rPr lang="en-US" sz="2800" dirty="0">
                <a:solidFill>
                  <a:srgbClr val="CC00CC"/>
                </a:solidFill>
                <a:ea typeface="ＭＳ Ｐゴシック" pitchFamily="-84" charset="-128"/>
                <a:cs typeface="ＭＳ Ｐゴシック" pitchFamily="-84" charset="-128"/>
              </a:rPr>
              <a:t>Models</a:t>
            </a:r>
            <a:r>
              <a:rPr lang="en-US" sz="2800" dirty="0">
                <a:ea typeface="ＭＳ Ｐゴシック" pitchFamily="-84" charset="-128"/>
                <a:cs typeface="ＭＳ Ｐゴシック" pitchFamily="-84" charset="-128"/>
              </a:rPr>
              <a:t>: An analogy or a mental image of a phenomena in terms of something we are familiar with</a:t>
            </a:r>
          </a:p>
          <a:p>
            <a:pPr lvl="1" eaLnBrk="1" hangingPunct="1">
              <a:lnSpc>
                <a:spcPct val="80000"/>
              </a:lnSpc>
            </a:pPr>
            <a:r>
              <a:rPr lang="en-US" sz="2400" dirty="0"/>
              <a:t>Thinking light as waves that behave just like water waves</a:t>
            </a:r>
          </a:p>
          <a:p>
            <a:pPr lvl="1" eaLnBrk="1" hangingPunct="1">
              <a:lnSpc>
                <a:spcPct val="80000"/>
              </a:lnSpc>
            </a:pPr>
            <a:r>
              <a:rPr lang="en-US" sz="2400" dirty="0"/>
              <a:t>Often provide insights for new experiments and ideas</a:t>
            </a:r>
          </a:p>
          <a:p>
            <a:pPr eaLnBrk="1" hangingPunct="1">
              <a:lnSpc>
                <a:spcPct val="80000"/>
              </a:lnSpc>
            </a:pPr>
            <a:r>
              <a:rPr lang="en-US" sz="2800" dirty="0">
                <a:solidFill>
                  <a:srgbClr val="CC00CC"/>
                </a:solidFill>
                <a:ea typeface="ＭＳ Ｐゴシック" pitchFamily="-84" charset="-128"/>
                <a:cs typeface="ＭＳ Ｐゴシック" pitchFamily="-84" charset="-128"/>
              </a:rPr>
              <a:t>Theories</a:t>
            </a:r>
            <a:r>
              <a:rPr lang="en-US" sz="2800" dirty="0">
                <a:ea typeface="ＭＳ Ｐゴシック" pitchFamily="-84" charset="-128"/>
                <a:cs typeface="ＭＳ Ｐゴシック" pitchFamily="-84" charset="-128"/>
              </a:rPr>
              <a:t>: More systematically improved version of models</a:t>
            </a:r>
          </a:p>
          <a:p>
            <a:pPr lvl="1" eaLnBrk="1" hangingPunct="1">
              <a:lnSpc>
                <a:spcPct val="80000"/>
              </a:lnSpc>
            </a:pPr>
            <a:r>
              <a:rPr lang="en-US" dirty="0"/>
              <a:t>Can provide quantitative predictions that are testable and more precise</a:t>
            </a:r>
          </a:p>
          <a:p>
            <a:pPr eaLnBrk="1" hangingPunct="1">
              <a:lnSpc>
                <a:spcPct val="80000"/>
              </a:lnSpc>
            </a:pPr>
            <a:r>
              <a:rPr lang="en-US" sz="2800" dirty="0">
                <a:solidFill>
                  <a:srgbClr val="CC00CC"/>
                </a:solidFill>
                <a:ea typeface="ＭＳ Ｐゴシック" pitchFamily="-84" charset="-128"/>
                <a:cs typeface="ＭＳ Ｐゴシック" pitchFamily="-84" charset="-128"/>
              </a:rPr>
              <a:t>Laws</a:t>
            </a:r>
            <a:r>
              <a:rPr lang="en-US" sz="2800" dirty="0">
                <a:ea typeface="ＭＳ Ｐゴシック" pitchFamily="-84" charset="-128"/>
                <a:cs typeface="ＭＳ Ｐゴシック" pitchFamily="-84" charset="-128"/>
              </a:rPr>
              <a:t>: Certain concise but general statements about how nature behaves </a:t>
            </a:r>
            <a:endParaRPr lang="en-US" sz="2800" dirty="0">
              <a:ea typeface="ＭＳ Ｐゴシック" pitchFamily="-84" charset="-128"/>
              <a:cs typeface="ＭＳ Ｐゴシック" pitchFamily="-84" charset="-128"/>
              <a:sym typeface="Wingdings" pitchFamily="-84" charset="2"/>
            </a:endParaRPr>
          </a:p>
          <a:p>
            <a:pPr lvl="1" eaLnBrk="1" hangingPunct="1">
              <a:lnSpc>
                <a:spcPct val="80000"/>
              </a:lnSpc>
            </a:pPr>
            <a:r>
              <a:rPr lang="en-US" sz="2400" dirty="0"/>
              <a:t>Energy &amp; momentum conservations, charge conservation, </a:t>
            </a:r>
            <a:r>
              <a:rPr lang="en-US" sz="2400" dirty="0" err="1"/>
              <a:t>etc</a:t>
            </a:r>
            <a:endParaRPr lang="en-US" sz="2400" dirty="0"/>
          </a:p>
          <a:p>
            <a:pPr lvl="1" eaLnBrk="1" hangingPunct="1">
              <a:lnSpc>
                <a:spcPct val="80000"/>
              </a:lnSpc>
            </a:pPr>
            <a:r>
              <a:rPr lang="en-US" sz="2400" dirty="0">
                <a:sym typeface="Wingdings" pitchFamily="-84" charset="2"/>
              </a:rPr>
              <a:t>The statement must be found experimentally valid to become a law</a:t>
            </a:r>
            <a:endParaRPr lang="en-US" sz="2400" dirty="0"/>
          </a:p>
          <a:p>
            <a:pPr eaLnBrk="1" hangingPunct="1">
              <a:lnSpc>
                <a:spcPct val="80000"/>
              </a:lnSpc>
            </a:pPr>
            <a:r>
              <a:rPr lang="en-US" sz="2800" dirty="0">
                <a:solidFill>
                  <a:srgbClr val="CC00CC"/>
                </a:solidFill>
                <a:ea typeface="ＭＳ Ｐゴシック" pitchFamily="-84" charset="-128"/>
                <a:cs typeface="ＭＳ Ｐゴシック" pitchFamily="-84" charset="-128"/>
              </a:rPr>
              <a:t>Principles</a:t>
            </a:r>
            <a:r>
              <a:rPr lang="en-US" sz="2800" dirty="0">
                <a:ea typeface="ＭＳ Ｐゴシック" pitchFamily="-84" charset="-128"/>
                <a:cs typeface="ＭＳ Ｐゴシック" pitchFamily="-84" charset="-128"/>
              </a:rPr>
              <a:t>: Less general statements of how nature behaves</a:t>
            </a:r>
          </a:p>
          <a:p>
            <a:pPr lvl="1" eaLnBrk="1" hangingPunct="1">
              <a:lnSpc>
                <a:spcPct val="80000"/>
              </a:lnSpc>
            </a:pPr>
            <a:r>
              <a:rPr lang="en-US" dirty="0"/>
              <a:t>Has some level of arbitrariness</a:t>
            </a:r>
          </a:p>
        </p:txBody>
      </p:sp>
    </p:spTree>
    <p:extLst>
      <p:ext uri="{BB962C8B-B14F-4D97-AF65-F5344CB8AC3E}">
        <p14:creationId xmlns:p14="http://schemas.microsoft.com/office/powerpoint/2010/main" val="368007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8899">
                                            <p:txEl>
                                              <p:pRg st="7" end="7"/>
                                            </p:txEl>
                                          </p:spTgt>
                                        </p:tgtEl>
                                        <p:attrNameLst>
                                          <p:attrName>style.visibility</p:attrName>
                                        </p:attrNameLst>
                                      </p:cBhvr>
                                      <p:to>
                                        <p:strVal val="visible"/>
                                      </p:to>
                                    </p:set>
                                    <p:animEffect transition="in" filter="wipe(left)">
                                      <p:cBhvr>
                                        <p:cTn id="42" dur="500"/>
                                        <p:tgtEl>
                                          <p:spTgt spid="2088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8899">
                                            <p:txEl>
                                              <p:pRg st="8" end="8"/>
                                            </p:txEl>
                                          </p:spTgt>
                                        </p:tgtEl>
                                        <p:attrNameLst>
                                          <p:attrName>style.visibility</p:attrName>
                                        </p:attrNameLst>
                                      </p:cBhvr>
                                      <p:to>
                                        <p:strVal val="visible"/>
                                      </p:to>
                                    </p:set>
                                    <p:animEffect transition="in" filter="wipe(left)">
                                      <p:cBhvr>
                                        <p:cTn id="47" dur="500"/>
                                        <p:tgtEl>
                                          <p:spTgt spid="2088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8899">
                                            <p:txEl>
                                              <p:pRg st="9" end="9"/>
                                            </p:txEl>
                                          </p:spTgt>
                                        </p:tgtEl>
                                        <p:attrNameLst>
                                          <p:attrName>style.visibility</p:attrName>
                                        </p:attrNameLst>
                                      </p:cBhvr>
                                      <p:to>
                                        <p:strVal val="visible"/>
                                      </p:to>
                                    </p:set>
                                    <p:animEffect transition="in" filter="wipe(left)">
                                      <p:cBhvr>
                                        <p:cTn id="52" dur="500"/>
                                        <p:tgtEl>
                                          <p:spTgt spid="208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4"/>
          <p:cNvSpPr>
            <a:spLocks noGrp="1" noChangeArrowheads="1"/>
          </p:cNvSpPr>
          <p:nvPr>
            <p:ph type="dt" sz="quarter" idx="10"/>
          </p:nvPr>
        </p:nvSpPr>
        <p:spPr/>
        <p:txBody>
          <a:bodyPr/>
          <a:lstStyle/>
          <a:p>
            <a:pPr>
              <a:defRPr/>
            </a:pPr>
            <a:r>
              <a:rPr lang="en-US"/>
              <a:t>Tuesday, June 9, 2020</a:t>
            </a:r>
          </a:p>
        </p:txBody>
      </p:sp>
      <p:sp>
        <p:nvSpPr>
          <p:cNvPr id="56323" name="Rectangle 6"/>
          <p:cNvSpPr>
            <a:spLocks noGrp="1" noChangeArrowheads="1"/>
          </p:cNvSpPr>
          <p:nvPr>
            <p:ph type="sldNum" sz="quarter" idx="12"/>
          </p:nvPr>
        </p:nvSpPr>
        <p:spPr>
          <a:noFill/>
        </p:spPr>
        <p:txBody>
          <a:bodyPr/>
          <a:lstStyle/>
          <a:p>
            <a:fld id="{B5F4C5E4-A20A-D34A-94BA-12452F65537C}" type="slidenum">
              <a:rPr lang="en-US">
                <a:latin typeface="Arial Narrow" pitchFamily="-84" charset="0"/>
              </a:rPr>
              <a:pPr/>
              <a:t>7</a:t>
            </a:fld>
            <a:endParaRPr lang="en-US">
              <a:latin typeface="Arial Narrow" pitchFamily="-84" charset="0"/>
            </a:endParaRPr>
          </a:p>
        </p:txBody>
      </p:sp>
      <p:sp>
        <p:nvSpPr>
          <p:cNvPr id="56324"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AB566C1F-BBF6-6242-A5A3-31BE5DA5B18D}" type="slidenum">
              <a:rPr lang="en-US" sz="1400" b="1">
                <a:solidFill>
                  <a:srgbClr val="A50021"/>
                </a:solidFill>
                <a:latin typeface="Arial Narrow" pitchFamily="-84" charset="0"/>
              </a:rPr>
              <a:pPr algn="r"/>
              <a:t>7</a:t>
            </a:fld>
            <a:endParaRPr lang="en-US" sz="1400" b="1">
              <a:solidFill>
                <a:srgbClr val="A50021"/>
              </a:solidFill>
              <a:latin typeface="Arial Narrow" pitchFamily="-84" charset="0"/>
            </a:endParaRPr>
          </a:p>
        </p:txBody>
      </p:sp>
      <p:sp>
        <p:nvSpPr>
          <p:cNvPr id="56325" name="Rectangle 2"/>
          <p:cNvSpPr>
            <a:spLocks noGrp="1" noChangeArrowheads="1"/>
          </p:cNvSpPr>
          <p:nvPr>
            <p:ph type="title" idx="4294967295"/>
          </p:nvPr>
        </p:nvSpPr>
        <p:spPr>
          <a:xfrm>
            <a:off x="685800" y="152400"/>
            <a:ext cx="7772400" cy="762000"/>
          </a:xfrm>
        </p:spPr>
        <p:txBody>
          <a:bodyPr/>
          <a:lstStyle/>
          <a:p>
            <a:pPr eaLnBrk="1" hangingPunct="1"/>
            <a:r>
              <a:rPr lang="en-US">
                <a:ea typeface="ＭＳ Ｐゴシック" pitchFamily="-84" charset="-128"/>
                <a:cs typeface="ＭＳ Ｐゴシック" pitchFamily="-84" charset="-128"/>
              </a:rPr>
              <a:t>Uncertainties</a:t>
            </a:r>
          </a:p>
        </p:txBody>
      </p:sp>
      <p:sp>
        <p:nvSpPr>
          <p:cNvPr id="169987" name="Rectangle 3"/>
          <p:cNvSpPr>
            <a:spLocks noGrp="1" noChangeArrowheads="1"/>
          </p:cNvSpPr>
          <p:nvPr>
            <p:ph type="body" idx="4294967295"/>
          </p:nvPr>
        </p:nvSpPr>
        <p:spPr>
          <a:xfrm>
            <a:off x="685800" y="990600"/>
            <a:ext cx="8153400" cy="5486400"/>
          </a:xfrm>
        </p:spPr>
        <p:txBody>
          <a:bodyPr/>
          <a:lstStyle/>
          <a:p>
            <a:pPr eaLnBrk="1" hangingPunct="1"/>
            <a:r>
              <a:rPr lang="en-US" sz="3500" dirty="0">
                <a:ea typeface="ＭＳ Ｐゴシック" pitchFamily="-84" charset="-128"/>
                <a:cs typeface="ＭＳ Ｐゴシック" pitchFamily="-84" charset="-128"/>
              </a:rPr>
              <a:t>Physical measurements have limited precision, however good they are, due to:</a:t>
            </a:r>
          </a:p>
          <a:p>
            <a:pPr lvl="1" eaLnBrk="1" hangingPunct="1"/>
            <a:r>
              <a:rPr lang="en-US" dirty="0"/>
              <a:t>Number of measurements (Normally scales by            )</a:t>
            </a:r>
          </a:p>
          <a:p>
            <a:pPr lvl="1" eaLnBrk="1" hangingPunct="1"/>
            <a:r>
              <a:rPr lang="en-US" dirty="0"/>
              <a:t>Quality of the instruments (meter stick vs micro-meter)</a:t>
            </a:r>
          </a:p>
          <a:p>
            <a:pPr lvl="1" eaLnBrk="1" hangingPunct="1"/>
            <a:r>
              <a:rPr lang="en-US" dirty="0"/>
              <a:t>Experience of the person doing measurements</a:t>
            </a:r>
          </a:p>
          <a:p>
            <a:pPr lvl="1" eaLnBrk="1" hangingPunct="1"/>
            <a:r>
              <a:rPr lang="en-US" dirty="0" err="1"/>
              <a:t>Etc</a:t>
            </a:r>
            <a:endParaRPr lang="en-US" dirty="0"/>
          </a:p>
          <a:p>
            <a:pPr eaLnBrk="1" hangingPunct="1"/>
            <a:r>
              <a:rPr lang="en-US" dirty="0">
                <a:ea typeface="ＭＳ Ｐゴシック" pitchFamily="-84" charset="-128"/>
                <a:cs typeface="ＭＳ Ｐゴシック" pitchFamily="-84" charset="-128"/>
              </a:rPr>
              <a:t>In many cases, uncertainties are more important and difficult to estimate than the central (or mean) values</a:t>
            </a:r>
          </a:p>
        </p:txBody>
      </p:sp>
      <p:sp>
        <p:nvSpPr>
          <p:cNvPr id="169988" name="Text Box 4"/>
          <p:cNvSpPr txBox="1">
            <a:spLocks noChangeArrowheads="1"/>
          </p:cNvSpPr>
          <p:nvPr/>
        </p:nvSpPr>
        <p:spPr bwMode="auto">
          <a:xfrm>
            <a:off x="338138" y="2160588"/>
            <a:ext cx="881062" cy="519112"/>
          </a:xfrm>
          <a:prstGeom prst="rect">
            <a:avLst/>
          </a:prstGeom>
          <a:noFill/>
          <a:ln w="9525">
            <a:noFill/>
            <a:miter lim="800000"/>
            <a:headEnd/>
            <a:tailEnd/>
          </a:ln>
        </p:spPr>
        <p:txBody>
          <a:bodyPr wrap="none">
            <a:prstTxWarp prst="textNoShape">
              <a:avLst/>
            </a:prstTxWarp>
            <a:spAutoFit/>
          </a:bodyPr>
          <a:lstStyle/>
          <a:p>
            <a:r>
              <a:rPr lang="en-US" sz="2800">
                <a:solidFill>
                  <a:srgbClr val="A50021"/>
                </a:solidFill>
                <a:latin typeface="Arial Narrow" pitchFamily="-84" charset="0"/>
              </a:rPr>
              <a:t>Stat.{</a:t>
            </a:r>
          </a:p>
        </p:txBody>
      </p:sp>
      <p:grpSp>
        <p:nvGrpSpPr>
          <p:cNvPr id="2" name="Group 5"/>
          <p:cNvGrpSpPr>
            <a:grpSpLocks/>
          </p:cNvGrpSpPr>
          <p:nvPr/>
        </p:nvGrpSpPr>
        <p:grpSpPr bwMode="auto">
          <a:xfrm>
            <a:off x="152400" y="2514600"/>
            <a:ext cx="914400" cy="1555750"/>
            <a:chOff x="144" y="1632"/>
            <a:chExt cx="576" cy="980"/>
          </a:xfrm>
        </p:grpSpPr>
        <p:sp>
          <p:nvSpPr>
            <p:cNvPr id="56330" name="Text Box 6"/>
            <p:cNvSpPr txBox="1">
              <a:spLocks noChangeArrowheads="1"/>
            </p:cNvSpPr>
            <p:nvPr/>
          </p:nvSpPr>
          <p:spPr bwMode="auto">
            <a:xfrm>
              <a:off x="528" y="1632"/>
              <a:ext cx="192" cy="980"/>
            </a:xfrm>
            <a:prstGeom prst="rect">
              <a:avLst/>
            </a:prstGeom>
            <a:noFill/>
            <a:ln w="9525">
              <a:noFill/>
              <a:miter lim="800000"/>
              <a:headEnd/>
              <a:tailEnd/>
            </a:ln>
          </p:spPr>
          <p:txBody>
            <a:bodyPr>
              <a:prstTxWarp prst="textNoShape">
                <a:avLst/>
              </a:prstTxWarp>
              <a:spAutoFit/>
            </a:bodyPr>
            <a:lstStyle/>
            <a:p>
              <a:r>
                <a:rPr lang="en-US" sz="9600">
                  <a:solidFill>
                    <a:srgbClr val="A50021"/>
                  </a:solidFill>
                  <a:latin typeface="Arial Narrow" pitchFamily="-84" charset="0"/>
                </a:rPr>
                <a:t>{</a:t>
              </a:r>
            </a:p>
          </p:txBody>
        </p:sp>
        <p:sp>
          <p:nvSpPr>
            <p:cNvPr id="56331" name="Text Box 7"/>
            <p:cNvSpPr txBox="1">
              <a:spLocks noChangeArrowheads="1"/>
            </p:cNvSpPr>
            <p:nvPr/>
          </p:nvSpPr>
          <p:spPr bwMode="auto">
            <a:xfrm>
              <a:off x="144" y="1959"/>
              <a:ext cx="528" cy="327"/>
            </a:xfrm>
            <a:prstGeom prst="rect">
              <a:avLst/>
            </a:prstGeom>
            <a:noFill/>
            <a:ln w="9525">
              <a:noFill/>
              <a:miter lim="800000"/>
              <a:headEnd/>
              <a:tailEnd/>
            </a:ln>
          </p:spPr>
          <p:txBody>
            <a:bodyPr>
              <a:prstTxWarp prst="textNoShape">
                <a:avLst/>
              </a:prstTxWarp>
              <a:spAutoFit/>
            </a:bodyPr>
            <a:lstStyle/>
            <a:p>
              <a:r>
                <a:rPr lang="en-US" sz="2800">
                  <a:solidFill>
                    <a:srgbClr val="A50021"/>
                  </a:solidFill>
                  <a:latin typeface="Arial Narrow" pitchFamily="-84" charset="0"/>
                </a:rPr>
                <a:t>Syst.</a:t>
              </a:r>
            </a:p>
          </p:txBody>
        </p:sp>
      </p:grpSp>
      <p:sp>
        <p:nvSpPr>
          <p:cNvPr id="56329" name="Footer Placeholder 12"/>
          <p:cNvSpPr>
            <a:spLocks noGrp="1"/>
          </p:cNvSpPr>
          <p:nvPr>
            <p:ph type="ftr" sz="quarter" idx="11"/>
          </p:nvPr>
        </p:nvSpPr>
        <p:spPr>
          <a:xfrm>
            <a:off x="3124200" y="6172200"/>
            <a:ext cx="2895600" cy="457200"/>
          </a:xfrm>
        </p:spPr>
        <p:txBody>
          <a:bodyPr/>
          <a:lstStyle/>
          <a:p>
            <a:pPr>
              <a:defRPr/>
            </a:pPr>
            <a:r>
              <a:rPr lang="de-DE"/>
              <a:t>PHYS 1444-001, Summer 2020                    Dr. Jaehoon Yu</a:t>
            </a:r>
            <a:endParaRPr lang="en-US"/>
          </a:p>
        </p:txBody>
      </p:sp>
      <p:graphicFrame>
        <p:nvGraphicFramePr>
          <p:cNvPr id="3" name="Object 2">
            <a:extLst>
              <a:ext uri="{FF2B5EF4-FFF2-40B4-BE49-F238E27FC236}">
                <a16:creationId xmlns:a16="http://schemas.microsoft.com/office/drawing/2014/main" id="{6A84CE5F-236F-CD42-88F7-E47C46899F1C}"/>
              </a:ext>
            </a:extLst>
          </p:cNvPr>
          <p:cNvGraphicFramePr>
            <a:graphicFrameLocks noChangeAspect="1"/>
          </p:cNvGraphicFramePr>
          <p:nvPr>
            <p:extLst>
              <p:ext uri="{D42A27DB-BD31-4B8C-83A1-F6EECF244321}">
                <p14:modId xmlns:p14="http://schemas.microsoft.com/office/powerpoint/2010/main" val="508991901"/>
              </p:ext>
            </p:extLst>
          </p:nvPr>
        </p:nvGraphicFramePr>
        <p:xfrm>
          <a:off x="7629525" y="2133600"/>
          <a:ext cx="904875" cy="576262"/>
        </p:xfrm>
        <a:graphic>
          <a:graphicData uri="http://schemas.openxmlformats.org/presentationml/2006/ole">
            <mc:AlternateContent xmlns:mc="http://schemas.openxmlformats.org/markup-compatibility/2006">
              <mc:Choice xmlns:v="urn:schemas-microsoft-com:vml" Requires="v">
                <p:oleObj spid="_x0000_s20494" r:id="rId4" imgW="419100" imgH="266700" progId="Equation.DSMT4">
                  <p:embed/>
                </p:oleObj>
              </mc:Choice>
              <mc:Fallback>
                <p:oleObj r:id="rId4" imgW="419100" imgH="266700" progId="Equation.DSMT4">
                  <p:embed/>
                  <p:pic>
                    <p:nvPicPr>
                      <p:cNvPr id="0" name=""/>
                      <p:cNvPicPr/>
                      <p:nvPr/>
                    </p:nvPicPr>
                    <p:blipFill>
                      <a:blip r:embed="rId5"/>
                      <a:stretch>
                        <a:fillRect/>
                      </a:stretch>
                    </p:blipFill>
                    <p:spPr>
                      <a:xfrm>
                        <a:off x="7629525" y="2133600"/>
                        <a:ext cx="904875" cy="576262"/>
                      </a:xfrm>
                      <a:prstGeom prst="rect">
                        <a:avLst/>
                      </a:prstGeom>
                    </p:spPr>
                  </p:pic>
                </p:oleObj>
              </mc:Fallback>
            </mc:AlternateContent>
          </a:graphicData>
        </a:graphic>
      </p:graphicFrame>
    </p:spTree>
    <p:extLst>
      <p:ext uri="{BB962C8B-B14F-4D97-AF65-F5344CB8AC3E}">
        <p14:creationId xmlns:p14="http://schemas.microsoft.com/office/powerpoint/2010/main" val="17117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wipe(left)">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wipe(left)">
                                      <p:cBhvr>
                                        <p:cTn id="12" dur="500"/>
                                        <p:tgtEl>
                                          <p:spTgt spid="169987">
                                            <p:txEl>
                                              <p:pRg st="1" end="1"/>
                                            </p:txEl>
                                          </p:spTgt>
                                        </p:tgtEl>
                                      </p:cBhvr>
                                    </p:animEffect>
                                  </p:childTnLst>
                                </p:cTn>
                              </p:par>
                            </p:childTnLst>
                          </p:cTn>
                        </p:par>
                        <p:par>
                          <p:cTn id="13" fill="hold">
                            <p:stCondLst>
                              <p:cond delay="85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69987">
                                            <p:txEl>
                                              <p:pRg st="2" end="2"/>
                                            </p:txEl>
                                          </p:spTgt>
                                        </p:tgtEl>
                                        <p:attrNameLst>
                                          <p:attrName>style.visibility</p:attrName>
                                        </p:attrNameLst>
                                      </p:cBhvr>
                                      <p:to>
                                        <p:strVal val="visible"/>
                                      </p:to>
                                    </p:set>
                                    <p:animEffect transition="in" filter="wipe(left)">
                                      <p:cBhvr>
                                        <p:cTn id="21" dur="500"/>
                                        <p:tgtEl>
                                          <p:spTgt spid="16998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169987">
                                            <p:txEl>
                                              <p:pRg st="3" end="3"/>
                                            </p:txEl>
                                          </p:spTgt>
                                        </p:tgtEl>
                                        <p:attrNameLst>
                                          <p:attrName>style.visibility</p:attrName>
                                        </p:attrNameLst>
                                      </p:cBhvr>
                                      <p:to>
                                        <p:strVal val="visible"/>
                                      </p:to>
                                    </p:set>
                                    <p:animEffect transition="in" filter="wipe(left)">
                                      <p:cBhvr>
                                        <p:cTn id="26" dur="500"/>
                                        <p:tgtEl>
                                          <p:spTgt spid="16998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169987">
                                            <p:txEl>
                                              <p:pRg st="4" end="4"/>
                                            </p:txEl>
                                          </p:spTgt>
                                        </p:tgtEl>
                                        <p:attrNameLst>
                                          <p:attrName>style.visibility</p:attrName>
                                        </p:attrNameLst>
                                      </p:cBhvr>
                                      <p:to>
                                        <p:strVal val="visible"/>
                                      </p:to>
                                    </p:set>
                                    <p:animEffect transition="in" filter="wipe(left)">
                                      <p:cBhvr>
                                        <p:cTn id="31" dur="500"/>
                                        <p:tgtEl>
                                          <p:spTgt spid="16998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69987">
                                            <p:txEl>
                                              <p:pRg st="5" end="5"/>
                                            </p:txEl>
                                          </p:spTgt>
                                        </p:tgtEl>
                                        <p:attrNameLst>
                                          <p:attrName>style.visibility</p:attrName>
                                        </p:attrNameLst>
                                      </p:cBhvr>
                                      <p:to>
                                        <p:strVal val="visible"/>
                                      </p:to>
                                    </p:set>
                                    <p:animEffect transition="in" filter="wipe(left)">
                                      <p:cBhvr>
                                        <p:cTn id="36" dur="500"/>
                                        <p:tgtEl>
                                          <p:spTgt spid="169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p:txBody>
          <a:bodyPr/>
          <a:lstStyle/>
          <a:p>
            <a:pPr>
              <a:defRPr/>
            </a:pPr>
            <a:r>
              <a:rPr lang="en-US"/>
              <a:t>Tuesday, June 9, 2020</a:t>
            </a:r>
          </a:p>
        </p:txBody>
      </p:sp>
      <p:sp>
        <p:nvSpPr>
          <p:cNvPr id="57347" name="Rectangle 6"/>
          <p:cNvSpPr>
            <a:spLocks noGrp="1" noChangeArrowheads="1"/>
          </p:cNvSpPr>
          <p:nvPr>
            <p:ph type="sldNum" sz="quarter" idx="12"/>
          </p:nvPr>
        </p:nvSpPr>
        <p:spPr>
          <a:noFill/>
        </p:spPr>
        <p:txBody>
          <a:bodyPr/>
          <a:lstStyle/>
          <a:p>
            <a:fld id="{43DA9EC3-498A-5149-865F-1AB9EFEAF230}" type="slidenum">
              <a:rPr lang="en-US">
                <a:latin typeface="Arial Narrow" pitchFamily="-84" charset="0"/>
              </a:rPr>
              <a:pPr/>
              <a:t>8</a:t>
            </a:fld>
            <a:endParaRPr lang="en-US">
              <a:latin typeface="Arial Narrow" pitchFamily="-84" charset="0"/>
            </a:endParaRPr>
          </a:p>
        </p:txBody>
      </p:sp>
      <p:sp>
        <p:nvSpPr>
          <p:cNvPr id="57348"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03923EB7-681D-CF4C-AC8C-B50A6C1752F8}" type="slidenum">
              <a:rPr lang="en-US" sz="1400" b="1">
                <a:solidFill>
                  <a:srgbClr val="A50021"/>
                </a:solidFill>
                <a:latin typeface="Arial Narrow" pitchFamily="-84" charset="0"/>
              </a:rPr>
              <a:pPr algn="r"/>
              <a:t>8</a:t>
            </a:fld>
            <a:endParaRPr lang="en-US" sz="1400" b="1">
              <a:solidFill>
                <a:srgbClr val="A50021"/>
              </a:solidFill>
              <a:latin typeface="Arial Narrow" pitchFamily="-84" charset="0"/>
            </a:endParaRPr>
          </a:p>
        </p:txBody>
      </p:sp>
      <p:sp>
        <p:nvSpPr>
          <p:cNvPr id="57349" name="Rectangle 2"/>
          <p:cNvSpPr>
            <a:spLocks noGrp="1" noChangeArrowheads="1"/>
          </p:cNvSpPr>
          <p:nvPr>
            <p:ph type="title" idx="4294967295"/>
          </p:nvPr>
        </p:nvSpPr>
        <p:spPr>
          <a:xfrm>
            <a:off x="685800" y="0"/>
            <a:ext cx="7772400" cy="762000"/>
          </a:xfrm>
        </p:spPr>
        <p:txBody>
          <a:bodyPr/>
          <a:lstStyle/>
          <a:p>
            <a:pPr eaLnBrk="1" hangingPunct="1"/>
            <a:r>
              <a:rPr lang="en-US">
                <a:ea typeface="ＭＳ Ｐゴシック" pitchFamily="-84" charset="-128"/>
                <a:cs typeface="ＭＳ Ｐゴシック" pitchFamily="-84" charset="-128"/>
              </a:rPr>
              <a:t>Significant Figures</a:t>
            </a:r>
          </a:p>
        </p:txBody>
      </p:sp>
      <p:sp>
        <p:nvSpPr>
          <p:cNvPr id="171011" name="Rectangle 3"/>
          <p:cNvSpPr>
            <a:spLocks noGrp="1" noChangeArrowheads="1"/>
          </p:cNvSpPr>
          <p:nvPr>
            <p:ph type="body" idx="4294967295"/>
          </p:nvPr>
        </p:nvSpPr>
        <p:spPr>
          <a:xfrm>
            <a:off x="228600" y="685800"/>
            <a:ext cx="8382000" cy="5715000"/>
          </a:xfrm>
        </p:spPr>
        <p:txBody>
          <a:bodyPr/>
          <a:lstStyle/>
          <a:p>
            <a:pPr eaLnBrk="1" hangingPunct="1"/>
            <a:r>
              <a:rPr lang="en-US" dirty="0">
                <a:ea typeface="ＭＳ Ｐゴシック" pitchFamily="-84" charset="-128"/>
                <a:cs typeface="ＭＳ Ｐゴシック" pitchFamily="-84" charset="-128"/>
              </a:rPr>
              <a:t>Denote the precision of the measured values</a:t>
            </a:r>
          </a:p>
          <a:p>
            <a:pPr lvl="1" eaLnBrk="1" hangingPunct="1"/>
            <a:r>
              <a:rPr lang="en-US" sz="2400" dirty="0"/>
              <a:t>The number 80 implies precision of +/- 1, between 79 and 81</a:t>
            </a:r>
          </a:p>
          <a:p>
            <a:pPr lvl="2" eaLnBrk="1" hangingPunct="1"/>
            <a:r>
              <a:rPr lang="en-US" sz="2000" dirty="0">
                <a:ea typeface="ＭＳ Ｐゴシック" pitchFamily="-84" charset="-128"/>
              </a:rPr>
              <a:t>If you are sure to +/-0.1, the number should be written 80.0</a:t>
            </a:r>
          </a:p>
          <a:p>
            <a:pPr lvl="1" eaLnBrk="1" hangingPunct="1"/>
            <a:r>
              <a:rPr lang="en-US" sz="2400" dirty="0"/>
              <a:t>Significant figures: non-zero numbers or zeros that are not place-holders</a:t>
            </a:r>
          </a:p>
          <a:p>
            <a:pPr lvl="2" eaLnBrk="1" hangingPunct="1"/>
            <a:r>
              <a:rPr lang="en-US" sz="2000" dirty="0">
                <a:ea typeface="ＭＳ Ｐゴシック" pitchFamily="-84" charset="-128"/>
              </a:rPr>
              <a:t>34, 34.2, 0.001, 34.100</a:t>
            </a:r>
          </a:p>
          <a:p>
            <a:pPr lvl="3" eaLnBrk="1" hangingPunct="1"/>
            <a:r>
              <a:rPr lang="en-US" sz="1800" dirty="0">
                <a:ea typeface="ＭＳ Ｐゴシック" pitchFamily="-84" charset="-128"/>
              </a:rPr>
              <a:t>34 has two significant digits</a:t>
            </a:r>
          </a:p>
          <a:p>
            <a:pPr lvl="3" eaLnBrk="1" hangingPunct="1"/>
            <a:r>
              <a:rPr lang="en-US" sz="1800" dirty="0">
                <a:ea typeface="ＭＳ Ｐゴシック" pitchFamily="-84" charset="-128"/>
              </a:rPr>
              <a:t>34.2 has 3</a:t>
            </a:r>
          </a:p>
          <a:p>
            <a:pPr lvl="3" eaLnBrk="1" hangingPunct="1"/>
            <a:r>
              <a:rPr lang="en-US" sz="1800" dirty="0">
                <a:ea typeface="ＭＳ Ｐゴシック" pitchFamily="-84" charset="-128"/>
              </a:rPr>
              <a:t>0.001 has one because the 0’s before 1 are place holders to position “.”</a:t>
            </a:r>
          </a:p>
          <a:p>
            <a:pPr lvl="3" eaLnBrk="1" hangingPunct="1"/>
            <a:r>
              <a:rPr lang="en-US" sz="1800" dirty="0">
                <a:ea typeface="ＭＳ Ｐゴシック" pitchFamily="-84" charset="-128"/>
              </a:rPr>
              <a:t>34.100 has 5, because the 0’s after 1 indicate that the numbers in these digits are indeed 0’s.</a:t>
            </a:r>
          </a:p>
          <a:p>
            <a:pPr lvl="2" eaLnBrk="1" hangingPunct="1"/>
            <a:r>
              <a:rPr lang="en-US" sz="2000" dirty="0">
                <a:ea typeface="ＭＳ Ｐゴシック" pitchFamily="-84" charset="-128"/>
              </a:rPr>
              <a:t>When there are many 0’s, use scientific notation for simplicity: </a:t>
            </a:r>
          </a:p>
          <a:p>
            <a:pPr lvl="3" eaLnBrk="1" hangingPunct="1"/>
            <a:r>
              <a:rPr lang="en-US" sz="1800" dirty="0">
                <a:ea typeface="ＭＳ Ｐゴシック" pitchFamily="-84" charset="-128"/>
              </a:rPr>
              <a:t>31400000=3.14x10</a:t>
            </a:r>
            <a:r>
              <a:rPr lang="en-US" sz="1800" baseline="30000" dirty="0">
                <a:ea typeface="ＭＳ Ｐゴシック" pitchFamily="-84" charset="-128"/>
              </a:rPr>
              <a:t>7</a:t>
            </a:r>
            <a:r>
              <a:rPr lang="en-US" sz="1800" dirty="0">
                <a:ea typeface="ＭＳ Ｐゴシック" pitchFamily="-84" charset="-128"/>
              </a:rPr>
              <a:t> (on Quest 3.14E7 format is used) </a:t>
            </a:r>
            <a:endParaRPr lang="en-US" sz="1800" baseline="30000" dirty="0">
              <a:ea typeface="ＭＳ Ｐゴシック" pitchFamily="-84" charset="-128"/>
            </a:endParaRPr>
          </a:p>
          <a:p>
            <a:pPr lvl="3" eaLnBrk="1" hangingPunct="1"/>
            <a:r>
              <a:rPr lang="en-US" sz="1800" dirty="0">
                <a:ea typeface="ＭＳ Ｐゴシック" pitchFamily="-84" charset="-128"/>
              </a:rPr>
              <a:t>0.00012=1.2x10</a:t>
            </a:r>
            <a:r>
              <a:rPr lang="en-US" sz="1800" baseline="30000" dirty="0">
                <a:ea typeface="ＭＳ Ｐゴシック" pitchFamily="-84" charset="-128"/>
              </a:rPr>
              <a:t>-4</a:t>
            </a:r>
          </a:p>
        </p:txBody>
      </p:sp>
      <p:sp>
        <p:nvSpPr>
          <p:cNvPr id="57351" name="Footer Placeholder 8"/>
          <p:cNvSpPr>
            <a:spLocks noGrp="1"/>
          </p:cNvSpPr>
          <p:nvPr>
            <p:ph type="ftr" sz="quarter" idx="11"/>
          </p:nvPr>
        </p:nvSpPr>
        <p:spPr/>
        <p:txBody>
          <a:bodyPr/>
          <a:lstStyle/>
          <a:p>
            <a:pPr>
              <a:defRPr/>
            </a:pPr>
            <a:r>
              <a:rPr lang="de-DE"/>
              <a:t>PHYS 1444-001, Summer 2020                    Dr. Jaehoon Yu</a:t>
            </a:r>
            <a:endParaRPr lang="en-US"/>
          </a:p>
        </p:txBody>
      </p:sp>
    </p:spTree>
    <p:extLst>
      <p:ext uri="{BB962C8B-B14F-4D97-AF65-F5344CB8AC3E}">
        <p14:creationId xmlns:p14="http://schemas.microsoft.com/office/powerpoint/2010/main" val="58263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wipe(left)">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wipe(left)">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wipe(left)">
                                      <p:cBhvr>
                                        <p:cTn id="17" dur="500"/>
                                        <p:tgtEl>
                                          <p:spTgt spid="171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1011">
                                            <p:txEl>
                                              <p:pRg st="3" end="3"/>
                                            </p:txEl>
                                          </p:spTgt>
                                        </p:tgtEl>
                                        <p:attrNameLst>
                                          <p:attrName>style.visibility</p:attrName>
                                        </p:attrNameLst>
                                      </p:cBhvr>
                                      <p:to>
                                        <p:strVal val="visible"/>
                                      </p:to>
                                    </p:set>
                                    <p:animEffect transition="in" filter="wipe(left)">
                                      <p:cBhvr>
                                        <p:cTn id="22" dur="500"/>
                                        <p:tgtEl>
                                          <p:spTgt spid="171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71011">
                                            <p:txEl>
                                              <p:pRg st="4" end="4"/>
                                            </p:txEl>
                                          </p:spTgt>
                                        </p:tgtEl>
                                        <p:attrNameLst>
                                          <p:attrName>style.visibility</p:attrName>
                                        </p:attrNameLst>
                                      </p:cBhvr>
                                      <p:to>
                                        <p:strVal val="visible"/>
                                      </p:to>
                                    </p:set>
                                    <p:animEffect transition="in" filter="wipe(left)">
                                      <p:cBhvr>
                                        <p:cTn id="27" dur="500"/>
                                        <p:tgtEl>
                                          <p:spTgt spid="1710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71011">
                                            <p:txEl>
                                              <p:pRg st="5" end="5"/>
                                            </p:txEl>
                                          </p:spTgt>
                                        </p:tgtEl>
                                        <p:attrNameLst>
                                          <p:attrName>style.visibility</p:attrName>
                                        </p:attrNameLst>
                                      </p:cBhvr>
                                      <p:to>
                                        <p:strVal val="visible"/>
                                      </p:to>
                                    </p:set>
                                    <p:animEffect transition="in" filter="wipe(left)">
                                      <p:cBhvr>
                                        <p:cTn id="32" dur="500"/>
                                        <p:tgtEl>
                                          <p:spTgt spid="1710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71011">
                                            <p:txEl>
                                              <p:pRg st="6" end="6"/>
                                            </p:txEl>
                                          </p:spTgt>
                                        </p:tgtEl>
                                        <p:attrNameLst>
                                          <p:attrName>style.visibility</p:attrName>
                                        </p:attrNameLst>
                                      </p:cBhvr>
                                      <p:to>
                                        <p:strVal val="visible"/>
                                      </p:to>
                                    </p:set>
                                    <p:animEffect transition="in" filter="wipe(left)">
                                      <p:cBhvr>
                                        <p:cTn id="37" dur="500"/>
                                        <p:tgtEl>
                                          <p:spTgt spid="1710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71011">
                                            <p:txEl>
                                              <p:pRg st="7" end="7"/>
                                            </p:txEl>
                                          </p:spTgt>
                                        </p:tgtEl>
                                        <p:attrNameLst>
                                          <p:attrName>style.visibility</p:attrName>
                                        </p:attrNameLst>
                                      </p:cBhvr>
                                      <p:to>
                                        <p:strVal val="visible"/>
                                      </p:to>
                                    </p:set>
                                    <p:animEffect transition="in" filter="wipe(left)">
                                      <p:cBhvr>
                                        <p:cTn id="42" dur="500"/>
                                        <p:tgtEl>
                                          <p:spTgt spid="1710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71011">
                                            <p:txEl>
                                              <p:pRg st="8" end="8"/>
                                            </p:txEl>
                                          </p:spTgt>
                                        </p:tgtEl>
                                        <p:attrNameLst>
                                          <p:attrName>style.visibility</p:attrName>
                                        </p:attrNameLst>
                                      </p:cBhvr>
                                      <p:to>
                                        <p:strVal val="visible"/>
                                      </p:to>
                                    </p:set>
                                    <p:animEffect transition="in" filter="wipe(left)">
                                      <p:cBhvr>
                                        <p:cTn id="47" dur="500"/>
                                        <p:tgtEl>
                                          <p:spTgt spid="1710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71011">
                                            <p:txEl>
                                              <p:pRg st="9" end="9"/>
                                            </p:txEl>
                                          </p:spTgt>
                                        </p:tgtEl>
                                        <p:attrNameLst>
                                          <p:attrName>style.visibility</p:attrName>
                                        </p:attrNameLst>
                                      </p:cBhvr>
                                      <p:to>
                                        <p:strVal val="visible"/>
                                      </p:to>
                                    </p:set>
                                    <p:animEffect transition="in" filter="wipe(left)">
                                      <p:cBhvr>
                                        <p:cTn id="52" dur="500"/>
                                        <p:tgtEl>
                                          <p:spTgt spid="1710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71011">
                                            <p:txEl>
                                              <p:pRg st="10" end="10"/>
                                            </p:txEl>
                                          </p:spTgt>
                                        </p:tgtEl>
                                        <p:attrNameLst>
                                          <p:attrName>style.visibility</p:attrName>
                                        </p:attrNameLst>
                                      </p:cBhvr>
                                      <p:to>
                                        <p:strVal val="visible"/>
                                      </p:to>
                                    </p:set>
                                    <p:animEffect transition="in" filter="wipe(left)">
                                      <p:cBhvr>
                                        <p:cTn id="57" dur="500"/>
                                        <p:tgtEl>
                                          <p:spTgt spid="17101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71011">
                                            <p:txEl>
                                              <p:pRg st="11" end="11"/>
                                            </p:txEl>
                                          </p:spTgt>
                                        </p:tgtEl>
                                        <p:attrNameLst>
                                          <p:attrName>style.visibility</p:attrName>
                                        </p:attrNameLst>
                                      </p:cBhvr>
                                      <p:to>
                                        <p:strVal val="visible"/>
                                      </p:to>
                                    </p:set>
                                    <p:animEffect transition="in" filter="wipe(left)">
                                      <p:cBhvr>
                                        <p:cTn id="62" dur="500"/>
                                        <p:tgtEl>
                                          <p:spTgt spid="1710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4"/>
          <p:cNvSpPr>
            <a:spLocks noGrp="1" noChangeArrowheads="1"/>
          </p:cNvSpPr>
          <p:nvPr>
            <p:ph type="dt" sz="quarter" idx="10"/>
          </p:nvPr>
        </p:nvSpPr>
        <p:spPr/>
        <p:txBody>
          <a:bodyPr/>
          <a:lstStyle/>
          <a:p>
            <a:pPr>
              <a:defRPr/>
            </a:pPr>
            <a:r>
              <a:rPr lang="en-US"/>
              <a:t>Tuesday, June 9, 2020</a:t>
            </a:r>
          </a:p>
        </p:txBody>
      </p:sp>
      <p:sp>
        <p:nvSpPr>
          <p:cNvPr id="58371" name="Rectangle 6"/>
          <p:cNvSpPr>
            <a:spLocks noGrp="1" noChangeArrowheads="1"/>
          </p:cNvSpPr>
          <p:nvPr>
            <p:ph type="sldNum" sz="quarter" idx="12"/>
          </p:nvPr>
        </p:nvSpPr>
        <p:spPr>
          <a:noFill/>
        </p:spPr>
        <p:txBody>
          <a:bodyPr/>
          <a:lstStyle/>
          <a:p>
            <a:fld id="{E4B8BF76-6258-CA40-8FC0-A7EB9F001A89}" type="slidenum">
              <a:rPr lang="en-US">
                <a:latin typeface="Arial Narrow" pitchFamily="-84" charset="0"/>
              </a:rPr>
              <a:pPr/>
              <a:t>9</a:t>
            </a:fld>
            <a:endParaRPr lang="en-US">
              <a:latin typeface="Arial Narrow" pitchFamily="-84" charset="0"/>
            </a:endParaRPr>
          </a:p>
        </p:txBody>
      </p:sp>
      <p:sp>
        <p:nvSpPr>
          <p:cNvPr id="5837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FC30454C-6BA0-A14A-912E-43B5CFFA7E23}" type="slidenum">
              <a:rPr lang="en-US" sz="1400" b="1">
                <a:solidFill>
                  <a:srgbClr val="A50021"/>
                </a:solidFill>
                <a:latin typeface="Arial Narrow" pitchFamily="-84" charset="0"/>
              </a:rPr>
              <a:pPr algn="r"/>
              <a:t>9</a:t>
            </a:fld>
            <a:endParaRPr lang="en-US" sz="1400" b="1">
              <a:solidFill>
                <a:srgbClr val="A50021"/>
              </a:solidFill>
              <a:latin typeface="Arial Narrow" pitchFamily="-84" charset="0"/>
            </a:endParaRPr>
          </a:p>
        </p:txBody>
      </p:sp>
      <p:sp>
        <p:nvSpPr>
          <p:cNvPr id="58373" name="Rectangle 2"/>
          <p:cNvSpPr>
            <a:spLocks noGrp="1" noChangeArrowheads="1"/>
          </p:cNvSpPr>
          <p:nvPr>
            <p:ph type="title" idx="4294967295"/>
          </p:nvPr>
        </p:nvSpPr>
        <p:spPr>
          <a:xfrm>
            <a:off x="685800" y="0"/>
            <a:ext cx="7772400" cy="762000"/>
          </a:xfrm>
        </p:spPr>
        <p:txBody>
          <a:bodyPr/>
          <a:lstStyle/>
          <a:p>
            <a:pPr eaLnBrk="1" hangingPunct="1"/>
            <a:r>
              <a:rPr lang="en-US">
                <a:ea typeface="ＭＳ Ｐゴシック" pitchFamily="-84" charset="-128"/>
                <a:cs typeface="ＭＳ Ｐゴシック" pitchFamily="-84" charset="-128"/>
              </a:rPr>
              <a:t>Significant Figures</a:t>
            </a:r>
          </a:p>
        </p:txBody>
      </p:sp>
      <p:sp>
        <p:nvSpPr>
          <p:cNvPr id="172035" name="Rectangle 3"/>
          <p:cNvSpPr>
            <a:spLocks noGrp="1" noChangeArrowheads="1"/>
          </p:cNvSpPr>
          <p:nvPr>
            <p:ph type="body" idx="4294967295"/>
          </p:nvPr>
        </p:nvSpPr>
        <p:spPr>
          <a:xfrm>
            <a:off x="609600" y="762000"/>
            <a:ext cx="8153400" cy="3657600"/>
          </a:xfrm>
        </p:spPr>
        <p:txBody>
          <a:bodyPr/>
          <a:lstStyle/>
          <a:p>
            <a:pPr eaLnBrk="1" hangingPunct="1">
              <a:lnSpc>
                <a:spcPct val="90000"/>
              </a:lnSpc>
            </a:pPr>
            <a:r>
              <a:rPr lang="en-US" dirty="0">
                <a:ea typeface="ＭＳ Ｐゴシック" pitchFamily="-84" charset="-128"/>
                <a:cs typeface="ＭＳ Ｐゴシック" pitchFamily="-84" charset="-128"/>
              </a:rPr>
              <a:t>Operational rules:</a:t>
            </a:r>
          </a:p>
          <a:p>
            <a:pPr lvl="1" eaLnBrk="1" hangingPunct="1">
              <a:lnSpc>
                <a:spcPct val="90000"/>
              </a:lnSpc>
            </a:pPr>
            <a:r>
              <a:rPr lang="en-US" dirty="0">
                <a:solidFill>
                  <a:srgbClr val="A50021"/>
                </a:solidFill>
              </a:rPr>
              <a:t>Addition or subtraction:</a:t>
            </a:r>
            <a:r>
              <a:rPr lang="en-US" dirty="0"/>
              <a:t> Keep the </a:t>
            </a:r>
            <a:r>
              <a:rPr lang="en-US" b="1" u="sng" dirty="0">
                <a:solidFill>
                  <a:srgbClr val="A50021"/>
                </a:solidFill>
              </a:rPr>
              <a:t>smallest number of</a:t>
            </a:r>
            <a:r>
              <a:rPr lang="en-US" u="sng" dirty="0"/>
              <a:t> </a:t>
            </a:r>
            <a:r>
              <a:rPr lang="en-US" b="1" u="sng" dirty="0">
                <a:solidFill>
                  <a:srgbClr val="A50021"/>
                </a:solidFill>
              </a:rPr>
              <a:t>decimal place</a:t>
            </a:r>
            <a:r>
              <a:rPr lang="en-US" dirty="0"/>
              <a:t> in the result, independent of the number of significant digits: 12.001+ 3333.1= </a:t>
            </a:r>
          </a:p>
          <a:p>
            <a:pPr lvl="1" eaLnBrk="1" hangingPunct="1">
              <a:lnSpc>
                <a:spcPct val="90000"/>
              </a:lnSpc>
              <a:buFontTx/>
              <a:buNone/>
            </a:pPr>
            <a:endParaRPr lang="en-US" dirty="0"/>
          </a:p>
          <a:p>
            <a:pPr lvl="1" eaLnBrk="1" hangingPunct="1">
              <a:lnSpc>
                <a:spcPct val="90000"/>
              </a:lnSpc>
            </a:pPr>
            <a:r>
              <a:rPr lang="en-US" dirty="0">
                <a:solidFill>
                  <a:srgbClr val="A50021"/>
                </a:solidFill>
              </a:rPr>
              <a:t>Multiplication or Division</a:t>
            </a:r>
            <a:r>
              <a:rPr lang="en-US" dirty="0"/>
              <a:t>: Keep the </a:t>
            </a:r>
            <a:r>
              <a:rPr lang="en-US" b="1" u="sng" dirty="0">
                <a:solidFill>
                  <a:srgbClr val="A50021"/>
                </a:solidFill>
              </a:rPr>
              <a:t>smallest number of significant digits</a:t>
            </a:r>
            <a:r>
              <a:rPr lang="en-US" dirty="0"/>
              <a:t> in the result: 12.001 </a:t>
            </a:r>
            <a:r>
              <a:rPr lang="en-US" dirty="0" err="1"/>
              <a:t>x</a:t>
            </a:r>
            <a:r>
              <a:rPr lang="en-US" dirty="0"/>
              <a:t> 3.1 =        , because the smallest significant figures is ?. </a:t>
            </a:r>
          </a:p>
        </p:txBody>
      </p:sp>
      <p:sp>
        <p:nvSpPr>
          <p:cNvPr id="172036" name="Text Box 4"/>
          <p:cNvSpPr txBox="1">
            <a:spLocks noChangeArrowheads="1"/>
          </p:cNvSpPr>
          <p:nvPr/>
        </p:nvSpPr>
        <p:spPr bwMode="auto">
          <a:xfrm>
            <a:off x="6299200" y="2057400"/>
            <a:ext cx="956662" cy="461665"/>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dirty="0">
                <a:solidFill>
                  <a:srgbClr val="A50021"/>
                </a:solidFill>
                <a:latin typeface="Arial Narrow" pitchFamily="-84" charset="0"/>
              </a:rPr>
              <a:t>3345.1</a:t>
            </a:r>
          </a:p>
        </p:txBody>
      </p:sp>
      <p:sp>
        <p:nvSpPr>
          <p:cNvPr id="172037" name="Text Box 5"/>
          <p:cNvSpPr txBox="1">
            <a:spLocks noChangeArrowheads="1"/>
          </p:cNvSpPr>
          <p:nvPr/>
        </p:nvSpPr>
        <p:spPr bwMode="auto">
          <a:xfrm>
            <a:off x="7467600" y="3429000"/>
            <a:ext cx="501650"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dirty="0">
                <a:solidFill>
                  <a:srgbClr val="A50021"/>
                </a:solidFill>
                <a:latin typeface="Arial Narrow" pitchFamily="-84" charset="0"/>
              </a:rPr>
              <a:t>37</a:t>
            </a:r>
          </a:p>
        </p:txBody>
      </p:sp>
      <p:sp>
        <p:nvSpPr>
          <p:cNvPr id="53256" name="Text Box 8"/>
          <p:cNvSpPr txBox="1">
            <a:spLocks noChangeArrowheads="1"/>
          </p:cNvSpPr>
          <p:nvPr/>
        </p:nvSpPr>
        <p:spPr bwMode="auto">
          <a:xfrm>
            <a:off x="685800" y="4495800"/>
            <a:ext cx="2840038" cy="457200"/>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Arial Narrow" pitchFamily="-84" charset="0"/>
              </a:rPr>
              <a:t>What does this mean?</a:t>
            </a:r>
          </a:p>
        </p:txBody>
      </p:sp>
      <p:sp>
        <p:nvSpPr>
          <p:cNvPr id="53257" name="Text Box 9"/>
          <p:cNvSpPr txBox="1">
            <a:spLocks noChangeArrowheads="1"/>
          </p:cNvSpPr>
          <p:nvPr/>
        </p:nvSpPr>
        <p:spPr bwMode="auto">
          <a:xfrm>
            <a:off x="3713163" y="4495800"/>
            <a:ext cx="4592637" cy="830997"/>
          </a:xfrm>
          <a:prstGeom prst="rect">
            <a:avLst/>
          </a:prstGeom>
          <a:noFill/>
          <a:ln w="9525">
            <a:noFill/>
            <a:miter lim="800000"/>
            <a:headEnd/>
            <a:tailEnd/>
          </a:ln>
        </p:spPr>
        <p:txBody>
          <a:bodyPr>
            <a:prstTxWarp prst="textNoShape">
              <a:avLst/>
            </a:prstTxWarp>
            <a:spAutoFit/>
          </a:bodyPr>
          <a:lstStyle/>
          <a:p>
            <a:r>
              <a:rPr lang="en-US" b="1" dirty="0">
                <a:solidFill>
                  <a:srgbClr val="A50021"/>
                </a:solidFill>
                <a:latin typeface="Arial Narrow" pitchFamily="-84" charset="0"/>
              </a:rPr>
              <a:t>The worst precision </a:t>
            </a:r>
            <a:r>
              <a:rPr lang="en-US" b="1" dirty="0" err="1">
                <a:solidFill>
                  <a:srgbClr val="A50021"/>
                </a:solidFill>
                <a:latin typeface="Arial Narrow" pitchFamily="-84" charset="0"/>
              </a:rPr>
              <a:t>ditermines</a:t>
            </a:r>
            <a:r>
              <a:rPr lang="en-US" b="1" dirty="0">
                <a:solidFill>
                  <a:srgbClr val="A50021"/>
                </a:solidFill>
                <a:latin typeface="Arial Narrow" pitchFamily="-84" charset="0"/>
              </a:rPr>
              <a:t> the precision the overall operation!!</a:t>
            </a:r>
          </a:p>
        </p:txBody>
      </p:sp>
      <p:sp>
        <p:nvSpPr>
          <p:cNvPr id="58379" name="Footer Placeholder 11"/>
          <p:cNvSpPr>
            <a:spLocks noGrp="1"/>
          </p:cNvSpPr>
          <p:nvPr>
            <p:ph type="ftr" sz="quarter" idx="11"/>
          </p:nvPr>
        </p:nvSpPr>
        <p:spPr/>
        <p:txBody>
          <a:bodyPr/>
          <a:lstStyle/>
          <a:p>
            <a:pPr>
              <a:defRPr/>
            </a:pPr>
            <a:r>
              <a:rPr lang="de-DE"/>
              <a:t>PHYS 1444-001, Summer 2020                    Dr. Jaehoon Yu</a:t>
            </a:r>
            <a:endParaRPr lang="en-US"/>
          </a:p>
        </p:txBody>
      </p:sp>
      <p:sp>
        <p:nvSpPr>
          <p:cNvPr id="13" name="Text Box 9"/>
          <p:cNvSpPr txBox="1">
            <a:spLocks noChangeArrowheads="1"/>
          </p:cNvSpPr>
          <p:nvPr/>
        </p:nvSpPr>
        <p:spPr bwMode="auto">
          <a:xfrm>
            <a:off x="3657600" y="5273675"/>
            <a:ext cx="4592638" cy="830263"/>
          </a:xfrm>
          <a:prstGeom prst="rect">
            <a:avLst/>
          </a:prstGeom>
          <a:noFill/>
          <a:ln w="9525">
            <a:noFill/>
            <a:miter lim="800000"/>
            <a:headEnd/>
            <a:tailEnd/>
          </a:ln>
        </p:spPr>
        <p:txBody>
          <a:bodyPr>
            <a:prstTxWarp prst="textNoShape">
              <a:avLst/>
            </a:prstTxWarp>
            <a:spAutoFit/>
          </a:bodyPr>
          <a:lstStyle/>
          <a:p>
            <a:r>
              <a:rPr lang="en-US" b="1" dirty="0">
                <a:solidFill>
                  <a:srgbClr val="A50021"/>
                </a:solidFill>
                <a:latin typeface="Arial Narrow" pitchFamily="-84" charset="0"/>
              </a:rPr>
              <a:t>Can’t get any better than the worst of the measurements!</a:t>
            </a:r>
          </a:p>
        </p:txBody>
      </p:sp>
      <p:sp>
        <p:nvSpPr>
          <p:cNvPr id="14" name="Text Box 8"/>
          <p:cNvSpPr txBox="1">
            <a:spLocks noChangeArrowheads="1"/>
          </p:cNvSpPr>
          <p:nvPr/>
        </p:nvSpPr>
        <p:spPr bwMode="auto">
          <a:xfrm>
            <a:off x="762000" y="5329238"/>
            <a:ext cx="1544638" cy="461962"/>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Arial Narrow" pitchFamily="-84" charset="0"/>
              </a:rPr>
              <a:t>In English?</a:t>
            </a:r>
          </a:p>
        </p:txBody>
      </p:sp>
    </p:spTree>
    <p:extLst>
      <p:ext uri="{BB962C8B-B14F-4D97-AF65-F5344CB8AC3E}">
        <p14:creationId xmlns:p14="http://schemas.microsoft.com/office/powerpoint/2010/main" val="379032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wipe(left)">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wipe(left)">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2035">
                                            <p:txEl>
                                              <p:pRg st="3" end="3"/>
                                            </p:txEl>
                                          </p:spTgt>
                                        </p:tgtEl>
                                        <p:attrNameLst>
                                          <p:attrName>style.visibility</p:attrName>
                                        </p:attrNameLst>
                                      </p:cBhvr>
                                      <p:to>
                                        <p:strVal val="visible"/>
                                      </p:to>
                                    </p:set>
                                    <p:animEffect transition="in" filter="wipe(left)">
                                      <p:cBhvr>
                                        <p:cTn id="17" dur="500"/>
                                        <p:tgtEl>
                                          <p:spTgt spid="1720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3256"/>
                                        </p:tgtEl>
                                        <p:attrNameLst>
                                          <p:attrName>style.visibility</p:attrName>
                                        </p:attrNameLst>
                                      </p:cBhvr>
                                      <p:to>
                                        <p:strVal val="visible"/>
                                      </p:to>
                                    </p:set>
                                    <p:animEffect transition="in" filter="wipe(left)">
                                      <p:cBhvr>
                                        <p:cTn id="22" dur="500"/>
                                        <p:tgtEl>
                                          <p:spTgt spid="532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3257"/>
                                        </p:tgtEl>
                                        <p:attrNameLst>
                                          <p:attrName>style.visibility</p:attrName>
                                        </p:attrNameLst>
                                      </p:cBhvr>
                                      <p:to>
                                        <p:strVal val="visible"/>
                                      </p:to>
                                    </p:set>
                                    <p:animEffect transition="in" filter="wipe(left)">
                                      <p:cBhvr>
                                        <p:cTn id="27" dur="500"/>
                                        <p:tgtEl>
                                          <p:spTgt spid="532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P spid="53256" grpId="0"/>
      <p:bldP spid="53257" grpId="0"/>
      <p:bldP spid="13" grpId="0"/>
      <p:bldP spid="14"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11027</TotalTime>
  <Words>3126</Words>
  <Application>Microsoft Macintosh PowerPoint</Application>
  <PresentationFormat>On-screen Show (4:3)</PresentationFormat>
  <Paragraphs>409</Paragraphs>
  <Slides>25</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4" baseType="lpstr">
      <vt:lpstr>MS Mincho</vt:lpstr>
      <vt:lpstr>Arial Narrow</vt:lpstr>
      <vt:lpstr>Courier New</vt:lpstr>
      <vt:lpstr>Monotype Corsiva</vt:lpstr>
      <vt:lpstr>Symbol</vt:lpstr>
      <vt:lpstr>Times New Roman</vt:lpstr>
      <vt:lpstr>phys1443-spring02</vt:lpstr>
      <vt:lpstr>Equation.DSMT4</vt:lpstr>
      <vt:lpstr>Equation</vt:lpstr>
      <vt:lpstr>PHYS 1441 – Section 001 Lecture #2</vt:lpstr>
      <vt:lpstr>Announcements</vt:lpstr>
      <vt:lpstr>Extra Credit Special Project #1 </vt:lpstr>
      <vt:lpstr>Why do Physics?</vt:lpstr>
      <vt:lpstr>Brief History of Physics</vt:lpstr>
      <vt:lpstr>Terminology: Models, Theories and Laws</vt:lpstr>
      <vt:lpstr>Uncertainties</vt:lpstr>
      <vt:lpstr>Significant Figures</vt:lpstr>
      <vt:lpstr>Significant Figures</vt:lpstr>
      <vt:lpstr>SI Base Quantities and Units</vt:lpstr>
      <vt:lpstr>Prefixes, expressions and their meanings</vt:lpstr>
      <vt:lpstr>How do we convert quantities from one unit to another?</vt:lpstr>
      <vt:lpstr>What does the Electric Force do?</vt:lpstr>
      <vt:lpstr>Static Electricity; Electric Charge and Its Conservation</vt:lpstr>
      <vt:lpstr>Static Electricity; Electric Charge and Its Conservation</vt:lpstr>
      <vt:lpstr>Electric Charge in an Atom</vt:lpstr>
      <vt:lpstr>Insulators and Conductors</vt:lpstr>
      <vt:lpstr>Induced Charge</vt:lpstr>
      <vt:lpstr>Induced Charge</vt:lpstr>
      <vt:lpstr>Coulomb’s Law</vt:lpstr>
      <vt:lpstr>Coulomb’s Law – The Formula</vt:lpstr>
      <vt:lpstr>Electric Force</vt:lpstr>
      <vt:lpstr>The Elementary Charge and Permittivity</vt:lpstr>
      <vt:lpstr>Example on the Coulomb Force </vt:lpstr>
      <vt:lpstr>Example 21 – 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511</cp:revision>
  <dcterms:created xsi:type="dcterms:W3CDTF">2012-01-19T04:21:20Z</dcterms:created>
  <dcterms:modified xsi:type="dcterms:W3CDTF">2020-06-09T17:59:59Z</dcterms:modified>
</cp:coreProperties>
</file>