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91" r:id="rId2"/>
    <p:sldId id="481" r:id="rId3"/>
    <p:sldId id="480" r:id="rId4"/>
    <p:sldId id="534" r:id="rId5"/>
    <p:sldId id="541" r:id="rId6"/>
    <p:sldId id="543" r:id="rId7"/>
    <p:sldId id="542" r:id="rId8"/>
    <p:sldId id="544" r:id="rId9"/>
    <p:sldId id="545" r:id="rId10"/>
    <p:sldId id="546" r:id="rId11"/>
    <p:sldId id="547" r:id="rId12"/>
    <p:sldId id="548" r:id="rId13"/>
    <p:sldId id="549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87"/>
    <p:restoredTop sz="94660"/>
  </p:normalViewPr>
  <p:slideViewPr>
    <p:cSldViewPr>
      <p:cViewPr varScale="1">
        <p:scale>
          <a:sx n="125" d="100"/>
          <a:sy n="125" d="100"/>
        </p:scale>
        <p:origin x="100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emf"/><Relationship Id="rId7" Type="http://schemas.openxmlformats.org/officeDocument/2006/relationships/image" Target="../media/image32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w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46.emf"/><Relationship Id="rId7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6" Type="http://schemas.openxmlformats.org/officeDocument/2006/relationships/image" Target="../media/image48.emf"/><Relationship Id="rId5" Type="http://schemas.openxmlformats.org/officeDocument/2006/relationships/image" Target="../media/image43.emf"/><Relationship Id="rId4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18" Type="http://schemas.openxmlformats.org/officeDocument/2006/relationships/image" Target="../media/image68.emf"/><Relationship Id="rId3" Type="http://schemas.openxmlformats.org/officeDocument/2006/relationships/image" Target="../media/image53.emf"/><Relationship Id="rId21" Type="http://schemas.openxmlformats.org/officeDocument/2006/relationships/image" Target="../media/image71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17" Type="http://schemas.openxmlformats.org/officeDocument/2006/relationships/image" Target="../media/image67.emf"/><Relationship Id="rId25" Type="http://schemas.openxmlformats.org/officeDocument/2006/relationships/image" Target="../media/image75.emf"/><Relationship Id="rId2" Type="http://schemas.openxmlformats.org/officeDocument/2006/relationships/image" Target="../media/image52.emf"/><Relationship Id="rId16" Type="http://schemas.openxmlformats.org/officeDocument/2006/relationships/image" Target="../media/image66.emf"/><Relationship Id="rId20" Type="http://schemas.openxmlformats.org/officeDocument/2006/relationships/image" Target="../media/image70.emf"/><Relationship Id="rId1" Type="http://schemas.openxmlformats.org/officeDocument/2006/relationships/image" Target="../media/image51.emf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24" Type="http://schemas.openxmlformats.org/officeDocument/2006/relationships/image" Target="../media/image74.emf"/><Relationship Id="rId5" Type="http://schemas.openxmlformats.org/officeDocument/2006/relationships/image" Target="../media/image55.wmf"/><Relationship Id="rId15" Type="http://schemas.openxmlformats.org/officeDocument/2006/relationships/image" Target="../media/image65.emf"/><Relationship Id="rId23" Type="http://schemas.openxmlformats.org/officeDocument/2006/relationships/image" Target="../media/image73.emf"/><Relationship Id="rId10" Type="http://schemas.openxmlformats.org/officeDocument/2006/relationships/image" Target="../media/image60.emf"/><Relationship Id="rId19" Type="http://schemas.openxmlformats.org/officeDocument/2006/relationships/image" Target="../media/image69.emf"/><Relationship Id="rId4" Type="http://schemas.openxmlformats.org/officeDocument/2006/relationships/image" Target="../media/image54.emf"/><Relationship Id="rId9" Type="http://schemas.openxmlformats.org/officeDocument/2006/relationships/image" Target="../media/image59.wmf"/><Relationship Id="rId14" Type="http://schemas.openxmlformats.org/officeDocument/2006/relationships/image" Target="../media/image64.emf"/><Relationship Id="rId22" Type="http://schemas.openxmlformats.org/officeDocument/2006/relationships/image" Target="../media/image7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99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5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Wednesday, June 10,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3919E-85B3-5641-AC26-32B247D11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2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Wednesday, June 10,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EBD15-4A3E-7D40-944A-9EC5B8301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  <p:sldLayoutId id="214748368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42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39.emf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1.emf"/><Relationship Id="rId20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38.emf"/><Relationship Id="rId19" Type="http://schemas.openxmlformats.org/officeDocument/2006/relationships/oleObject" Target="../embeddings/oleObject39.bin"/><Relationship Id="rId4" Type="http://schemas.openxmlformats.org/officeDocument/2006/relationships/image" Target="../media/image35.e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4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13" Type="http://schemas.openxmlformats.org/officeDocument/2006/relationships/oleObject" Target="../embeddings/oleObject45.bin"/><Relationship Id="rId18" Type="http://schemas.openxmlformats.org/officeDocument/2006/relationships/oleObject" Target="../embeddings/oleObject48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9.emf"/><Relationship Id="rId20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7.emf"/><Relationship Id="rId19" Type="http://schemas.openxmlformats.org/officeDocument/2006/relationships/image" Target="../media/image50.e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emf"/><Relationship Id="rId26" Type="http://schemas.openxmlformats.org/officeDocument/2006/relationships/image" Target="../media/image62.emf"/><Relationship Id="rId39" Type="http://schemas.openxmlformats.org/officeDocument/2006/relationships/oleObject" Target="../embeddings/oleObject68.bin"/><Relationship Id="rId21" Type="http://schemas.openxmlformats.org/officeDocument/2006/relationships/oleObject" Target="../embeddings/oleObject59.bin"/><Relationship Id="rId34" Type="http://schemas.openxmlformats.org/officeDocument/2006/relationships/image" Target="../media/image66.emf"/><Relationship Id="rId42" Type="http://schemas.openxmlformats.org/officeDocument/2006/relationships/image" Target="../media/image70.emf"/><Relationship Id="rId47" Type="http://schemas.openxmlformats.org/officeDocument/2006/relationships/oleObject" Target="../embeddings/oleObject72.bin"/><Relationship Id="rId50" Type="http://schemas.openxmlformats.org/officeDocument/2006/relationships/image" Target="../media/image74.emf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7.emf"/><Relationship Id="rId29" Type="http://schemas.openxmlformats.org/officeDocument/2006/relationships/oleObject" Target="../embeddings/oleObject63.bin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1.emf"/><Relationship Id="rId32" Type="http://schemas.openxmlformats.org/officeDocument/2006/relationships/image" Target="../media/image65.emf"/><Relationship Id="rId37" Type="http://schemas.openxmlformats.org/officeDocument/2006/relationships/oleObject" Target="../embeddings/oleObject67.bin"/><Relationship Id="rId40" Type="http://schemas.openxmlformats.org/officeDocument/2006/relationships/image" Target="../media/image69.emf"/><Relationship Id="rId45" Type="http://schemas.openxmlformats.org/officeDocument/2006/relationships/oleObject" Target="../embeddings/oleObject71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3.emf"/><Relationship Id="rId36" Type="http://schemas.openxmlformats.org/officeDocument/2006/relationships/image" Target="../media/image67.emf"/><Relationship Id="rId49" Type="http://schemas.openxmlformats.org/officeDocument/2006/relationships/oleObject" Target="../embeddings/oleObject73.bin"/><Relationship Id="rId10" Type="http://schemas.openxmlformats.org/officeDocument/2006/relationships/image" Target="../media/image54.emf"/><Relationship Id="rId19" Type="http://schemas.openxmlformats.org/officeDocument/2006/relationships/oleObject" Target="../embeddings/oleObject58.bin"/><Relationship Id="rId31" Type="http://schemas.openxmlformats.org/officeDocument/2006/relationships/oleObject" Target="../embeddings/oleObject64.bin"/><Relationship Id="rId44" Type="http://schemas.openxmlformats.org/officeDocument/2006/relationships/image" Target="../media/image71.emf"/><Relationship Id="rId52" Type="http://schemas.openxmlformats.org/officeDocument/2006/relationships/image" Target="../media/image75.emf"/><Relationship Id="rId4" Type="http://schemas.openxmlformats.org/officeDocument/2006/relationships/image" Target="../media/image51.e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emf"/><Relationship Id="rId22" Type="http://schemas.openxmlformats.org/officeDocument/2006/relationships/image" Target="../media/image60.emf"/><Relationship Id="rId27" Type="http://schemas.openxmlformats.org/officeDocument/2006/relationships/oleObject" Target="../embeddings/oleObject62.bin"/><Relationship Id="rId30" Type="http://schemas.openxmlformats.org/officeDocument/2006/relationships/image" Target="../media/image64.emf"/><Relationship Id="rId35" Type="http://schemas.openxmlformats.org/officeDocument/2006/relationships/oleObject" Target="../embeddings/oleObject66.bin"/><Relationship Id="rId43" Type="http://schemas.openxmlformats.org/officeDocument/2006/relationships/oleObject" Target="../embeddings/oleObject70.bin"/><Relationship Id="rId48" Type="http://schemas.openxmlformats.org/officeDocument/2006/relationships/image" Target="../media/image73.emf"/><Relationship Id="rId8" Type="http://schemas.openxmlformats.org/officeDocument/2006/relationships/image" Target="../media/image53.emf"/><Relationship Id="rId51" Type="http://schemas.openxmlformats.org/officeDocument/2006/relationships/oleObject" Target="../embeddings/oleObject74.bin"/><Relationship Id="rId3" Type="http://schemas.openxmlformats.org/officeDocument/2006/relationships/oleObject" Target="../embeddings/oleObject50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33" Type="http://schemas.openxmlformats.org/officeDocument/2006/relationships/oleObject" Target="../embeddings/oleObject65.bin"/><Relationship Id="rId38" Type="http://schemas.openxmlformats.org/officeDocument/2006/relationships/image" Target="../media/image68.emf"/><Relationship Id="rId46" Type="http://schemas.openxmlformats.org/officeDocument/2006/relationships/image" Target="../media/image72.emf"/><Relationship Id="rId20" Type="http://schemas.openxmlformats.org/officeDocument/2006/relationships/image" Target="../media/image59.wmf"/><Relationship Id="rId41" Type="http://schemas.openxmlformats.org/officeDocument/2006/relationships/oleObject" Target="../embeddings/oleObject69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0.e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85.jpeg"/><Relationship Id="rId21" Type="http://schemas.openxmlformats.org/officeDocument/2006/relationships/image" Target="../media/image84.emf"/><Relationship Id="rId7" Type="http://schemas.openxmlformats.org/officeDocument/2006/relationships/image" Target="../media/image77.e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1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79.emf"/><Relationship Id="rId5" Type="http://schemas.openxmlformats.org/officeDocument/2006/relationships/image" Target="../media/image76.emf"/><Relationship Id="rId15" Type="http://schemas.openxmlformats.org/officeDocument/2006/relationships/image" Target="../media/image81.e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3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s.microsoft.com/l/channel/19%3ae5b118c00e8d4baa8c0b2b4be09bbcd5%40thread.tacv2/General?groupId=a272a438-e2fd-42e7-8c18-1a8166647940&amp;tenantId=5cdc5b43-d7be-4caa-8173-729e3b0a62d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0.jpeg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2.wmf"/><Relationship Id="rId3" Type="http://schemas.openxmlformats.org/officeDocument/2006/relationships/image" Target="../media/image24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9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Wednesday, June 10,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1441 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78170" y="1447800"/>
            <a:ext cx="3079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Wednesday, June 10, 2020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61CFBC-B3F9-A340-AEF2-E0C673BD5EEE}"/>
              </a:ext>
            </a:extLst>
          </p:cNvPr>
          <p:cNvSpPr txBox="1">
            <a:spLocks/>
          </p:cNvSpPr>
          <p:nvPr/>
        </p:nvSpPr>
        <p:spPr bwMode="auto">
          <a:xfrm>
            <a:off x="952500" y="2133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kern="0" dirty="0">
                <a:latin typeface="Arial Narrow" charset="0"/>
              </a:rPr>
              <a:t>Chapter 21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The Electric Field &amp; Field Lines</a:t>
            </a: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Fields and Conductors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Motion of a Charged Particle in an Electric Field</a:t>
            </a:r>
          </a:p>
          <a:p>
            <a:pPr marL="990600" lvl="1" indent="-533400"/>
            <a:r>
              <a:rPr lang="en-US" sz="2400" dirty="0">
                <a:solidFill>
                  <a:srgbClr val="003800"/>
                </a:solidFill>
                <a:latin typeface="Arial Narrow" charset="0"/>
              </a:rPr>
              <a:t>Electric Dipoles</a:t>
            </a:r>
          </a:p>
          <a:p>
            <a:pPr marL="609600" indent="-609600" algn="l"/>
            <a:r>
              <a:rPr lang="en-US" sz="2800" kern="0" dirty="0">
                <a:latin typeface="Arial Narrow" charset="0"/>
              </a:rPr>
              <a:t>Chapter 22</a:t>
            </a:r>
            <a:endParaRPr lang="en-US" sz="2800" kern="0" dirty="0">
              <a:solidFill>
                <a:srgbClr val="003300"/>
              </a:solidFill>
              <a:latin typeface="Arial Narrow" charset="0"/>
            </a:endParaRPr>
          </a:p>
          <a:p>
            <a:pPr marL="990600" lvl="1" indent="-533400"/>
            <a:r>
              <a:rPr lang="en-US" sz="2400" dirty="0">
                <a:solidFill>
                  <a:srgbClr val="003300"/>
                </a:solidFill>
                <a:latin typeface="Arial Narrow" charset="0"/>
              </a:rPr>
              <a:t>Electric Flux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E9CA09F-542D-E44D-8A50-15E593A69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748839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#2, due 11pm, Monday, June15!!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5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3175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7895E-25F1-374E-ACB6-982E27F526E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7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3288"/>
          <a:ext cx="1828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8" name="Equation" r:id="rId3" imgW="965200" imgH="304800" progId="Equation.DSMT4">
                  <p:embed/>
                </p:oleObj>
              </mc:Choice>
              <mc:Fallback>
                <p:oleObj name="Equation" r:id="rId3" imgW="965200" imgH="304800" progId="Equation.DSMT4">
                  <p:embed/>
                  <p:pic>
                    <p:nvPicPr>
                      <p:cNvPr id="2007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3288"/>
                        <a:ext cx="1828800" cy="5778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00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,F</a:t>
            </a:r>
            <a:r>
              <a:rPr lang="en-US" baseline="-25000">
                <a:solidFill>
                  <a:srgbClr val="333399"/>
                </a:solidFill>
                <a:latin typeface="Arial Narrow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1785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1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1783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Symbol" charset="0"/>
                </a:rPr>
                <a:t>θ</a:t>
              </a:r>
            </a:p>
          </p:txBody>
        </p:sp>
        <p:sp>
          <p:nvSpPr>
            <p:cNvPr id="31784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61963"/>
            <a:chOff x="1488" y="1248"/>
            <a:chExt cx="1065" cy="291"/>
          </a:xfrm>
        </p:grpSpPr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22275" cy="1935163"/>
            <a:chOff x="2457" y="1440"/>
            <a:chExt cx="244" cy="1261"/>
          </a:xfrm>
        </p:grpSpPr>
        <p:sp>
          <p:nvSpPr>
            <p:cNvPr id="31779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44" cy="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F</a:t>
              </a:r>
              <a:r>
                <a:rPr lang="en-US" baseline="-25000">
                  <a:solidFill>
                    <a:srgbClr val="333399"/>
                  </a:solidFill>
                  <a:latin typeface="Arial Narrow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1777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1775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333399"/>
                  </a:solidFill>
                  <a:latin typeface="Arial Narrow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60550"/>
          <a:ext cx="66516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9" name="Equation" r:id="rId5" imgW="317500" imgH="241300" progId="Equation.DSMT4">
                  <p:embed/>
                </p:oleObj>
              </mc:Choice>
              <mc:Fallback>
                <p:oleObj name="Equation" r:id="rId5" imgW="317500" imgH="241300" progId="Equation.DSMT4">
                  <p:embed/>
                  <p:pic>
                    <p:nvPicPr>
                      <p:cNvPr id="2007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60550"/>
                        <a:ext cx="665162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55725" y="4456113"/>
          <a:ext cx="903288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0" name="Equation" r:id="rId7" imgW="330200" imgH="355600" progId="Equation.DSMT4">
                  <p:embed/>
                </p:oleObj>
              </mc:Choice>
              <mc:Fallback>
                <p:oleObj name="Equation" r:id="rId7" imgW="330200" imgH="355600" progId="Equation.DSMT4">
                  <p:embed/>
                  <p:pic>
                    <p:nvPicPr>
                      <p:cNvPr id="2007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456113"/>
                        <a:ext cx="903288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85339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600" dirty="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Components</a:t>
            </a:r>
            <a:endParaRPr lang="en-US" sz="66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45125" y="2490788"/>
          <a:ext cx="6905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1" name="Equation" r:id="rId9" imgW="330200" imgH="266700" progId="Equation.DSMT4">
                  <p:embed/>
                </p:oleObj>
              </mc:Choice>
              <mc:Fallback>
                <p:oleObj name="Equation" r:id="rId9" imgW="330200" imgH="266700" progId="Equation.DSMT4">
                  <p:embed/>
                  <p:pic>
                    <p:nvPicPr>
                      <p:cNvPr id="200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490788"/>
                        <a:ext cx="6905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chemeClr val="accent2"/>
                </a:solidFill>
                <a:latin typeface="Arial Narrow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33588" y="4384675"/>
          <a:ext cx="4281487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2" name="Equation" r:id="rId11" imgW="1562100" imgH="469900" progId="Equation.DSMT4">
                  <p:embed/>
                </p:oleObj>
              </mc:Choice>
              <mc:Fallback>
                <p:oleObj name="Equation" r:id="rId11" imgW="1562100" imgH="469900" progId="Equation.DSMT4">
                  <p:embed/>
                  <p:pic>
                    <p:nvPicPr>
                      <p:cNvPr id="200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4384675"/>
                        <a:ext cx="4281487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3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200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46788" y="5416550"/>
          <a:ext cx="9048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4" name="Equation" r:id="rId15" imgW="330200" imgH="355600" progId="Equation.DSMT4">
                  <p:embed/>
                </p:oleObj>
              </mc:Choice>
              <mc:Fallback>
                <p:oleObj name="Equation" r:id="rId15" imgW="330200" imgH="355600" progId="Equation.DSMT4">
                  <p:embed/>
                  <p:pic>
                    <p:nvPicPr>
                      <p:cNvPr id="200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5416550"/>
                        <a:ext cx="9048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61075" y="1849438"/>
          <a:ext cx="11160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5" name="Equation" r:id="rId17" imgW="533400" imgH="368300" progId="Equation.DSMT4">
                  <p:embed/>
                </p:oleObj>
              </mc:Choice>
              <mc:Fallback>
                <p:oleObj name="Equation" r:id="rId17" imgW="533400" imgH="368300" progId="Equation.DSMT4">
                  <p:embed/>
                  <p:pic>
                    <p:nvPicPr>
                      <p:cNvPr id="200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9438"/>
                        <a:ext cx="1116013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096000" y="2481263"/>
          <a:ext cx="10795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6" name="Equation" r:id="rId19" imgW="508000" imgH="368300" progId="Equation.DSMT4">
                  <p:embed/>
                </p:oleObj>
              </mc:Choice>
              <mc:Fallback>
                <p:oleObj name="Equation" r:id="rId19" imgW="508000" imgH="368300" progId="Equation.DSMT4">
                  <p:embed/>
                  <p:pic>
                    <p:nvPicPr>
                      <p:cNvPr id="200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81263"/>
                        <a:ext cx="10795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8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0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0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0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0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0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0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0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00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0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0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nimBg="1"/>
      <p:bldP spid="200707" grpId="0" animBg="1"/>
      <p:bldP spid="200709" grpId="0" build="p" autoUpdateAnimBg="0"/>
      <p:bldP spid="200711" grpId="0" build="p" autoUpdateAnimBg="0"/>
      <p:bldP spid="200732" grpId="0" build="p" autoUpdateAnimBg="0"/>
      <p:bldP spid="200733" grpId="0" build="p" autoUpdateAnimBg="0"/>
      <p:bldP spid="200734" grpId="0" build="p" autoUpdateAnimBg="0"/>
      <p:bldP spid="200735" grpId="0" build="p" autoUpdateAnimBg="0"/>
      <p:bldP spid="200736" grpId="0" build="p" autoUpdateAnimBg="0"/>
      <p:bldP spid="20073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327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947C993-70A0-444A-8399-C8A55D5877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latin typeface="Arial Narrow" charset="0"/>
                <a:ea typeface="ＭＳ Ｐゴシック" charset="0"/>
                <a:cs typeface="ＭＳ Ｐゴシック" charset="0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A unit vector is the vector that indicates only the directions of the components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Dimensionless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sz="3600" b="1" u="sng" dirty="0">
                <a:solidFill>
                  <a:srgbClr val="9900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Magnitudes are exactly 1</a:t>
            </a:r>
          </a:p>
          <a:p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Unit vectors are usually expressed in </a:t>
            </a:r>
            <a:r>
              <a:rPr lang="en-US" sz="3600" b="1" dirty="0" err="1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3600" b="1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, j, k 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or                  	      (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</a:t>
            </a:r>
            <a:r>
              <a:rPr lang="en-US" sz="3600" dirty="0">
                <a:solidFill>
                  <a:srgbClr val="00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preferred method in this class!)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65200" y="3810000"/>
          <a:ext cx="965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" name="Equation" r:id="rId3" imgW="419100" imgH="266700" progId="Equation.DSMT4">
                  <p:embed/>
                </p:oleObj>
              </mc:Choice>
              <mc:Fallback>
                <p:oleObj name="Equation" r:id="rId3" imgW="419100" imgH="266700" progId="Equation.DSMT4">
                  <p:embed/>
                  <p:pic>
                    <p:nvPicPr>
                      <p:cNvPr id="2017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810000"/>
                        <a:ext cx="965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40125" y="4913313"/>
          <a:ext cx="6810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8" name="Equation" r:id="rId5" imgW="292100" imgH="241300" progId="Equation.DSMT4">
                  <p:embed/>
                </p:oleObj>
              </mc:Choice>
              <mc:Fallback>
                <p:oleObj name="Equation" r:id="rId5" imgW="292100" imgH="241300" progId="Equation.DSMT4">
                  <p:embed/>
                  <p:pic>
                    <p:nvPicPr>
                      <p:cNvPr id="2017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4913313"/>
                        <a:ext cx="68103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Arial Narrow" charset="0"/>
              </a:rPr>
              <a:t>So the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re-written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70463"/>
          <a:ext cx="68103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9" name="Equation" r:id="rId7" imgW="292100" imgH="266700" progId="Equation.DSMT4">
                  <p:embed/>
                </p:oleObj>
              </mc:Choice>
              <mc:Fallback>
                <p:oleObj name="Equation" r:id="rId7" imgW="292100" imgH="266700" progId="Equation.DSMT4">
                  <p:embed/>
                  <p:pic>
                    <p:nvPicPr>
                      <p:cNvPr id="2017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70463"/>
                        <a:ext cx="681038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16563" y="4865688"/>
          <a:ext cx="201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0" name="Equation" r:id="rId9" imgW="863600" imgH="368300" progId="Equation.DSMT4">
                  <p:embed/>
                </p:oleObj>
              </mc:Choice>
              <mc:Fallback>
                <p:oleObj name="Equation" r:id="rId9" imgW="863600" imgH="368300" progId="Equation.DSMT4">
                  <p:embed/>
                  <p:pic>
                    <p:nvPicPr>
                      <p:cNvPr id="201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6563" y="4865688"/>
                        <a:ext cx="201453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53313" y="4867275"/>
          <a:ext cx="118268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1" name="Equation" r:id="rId11" imgW="508000" imgH="368300" progId="Equation.DSMT4">
                  <p:embed/>
                </p:oleObj>
              </mc:Choice>
              <mc:Fallback>
                <p:oleObj name="Equation" r:id="rId11" imgW="508000" imgH="368300" progId="Equation.DSMT4">
                  <p:embed/>
                  <p:pic>
                    <p:nvPicPr>
                      <p:cNvPr id="2017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3313" y="4867275"/>
                        <a:ext cx="1182687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00513" y="4999038"/>
          <a:ext cx="9461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2" name="Equation" r:id="rId13" imgW="406400" imgH="241300" progId="Equation.DSMT4">
                  <p:embed/>
                </p:oleObj>
              </mc:Choice>
              <mc:Fallback>
                <p:oleObj name="Equation" r:id="rId13" imgW="406400" imgH="241300" progId="Equation.DSMT4">
                  <p:embed/>
                  <p:pic>
                    <p:nvPicPr>
                      <p:cNvPr id="2017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513" y="4999038"/>
                        <a:ext cx="94615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/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2017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/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2017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/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2017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/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2017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6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1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0" grpId="0" animBg="1"/>
      <p:bldP spid="201732" grpId="0" build="p"/>
      <p:bldP spid="2017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33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D66ACC2-6913-5848-969F-E935478DA3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8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534400" cy="4302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F2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381000" y="1238250"/>
          <a:ext cx="549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2" name="Equation" r:id="rId3" imgW="342900" imgH="254000" progId="Equation.DSMT4">
                  <p:embed/>
                </p:oleObj>
              </mc:Choice>
              <mc:Fallback>
                <p:oleObj name="Equation" r:id="rId3" imgW="342900" imgH="254000" progId="Equation.DSMT4">
                  <p:embed/>
                  <p:pic>
                    <p:nvPicPr>
                      <p:cNvPr id="202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38250"/>
                        <a:ext cx="54927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85800" y="3476625"/>
            <a:ext cx="7543800" cy="7699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force of the sum of three forces: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)N.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27313" y="5468938"/>
          <a:ext cx="6016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3" name="Equation" r:id="rId5" imgW="330200" imgH="355600" progId="Equation.DSMT4">
                  <p:embed/>
                </p:oleObj>
              </mc:Choice>
              <mc:Fallback>
                <p:oleObj name="Equation" r:id="rId5" imgW="330200" imgH="355600" progId="Equation.DSMT4">
                  <p:embed/>
                  <p:pic>
                    <p:nvPicPr>
                      <p:cNvPr id="202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468938"/>
                        <a:ext cx="60166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941388" y="2185988"/>
          <a:ext cx="7191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4" name="Equation" r:id="rId7" imgW="381000" imgH="355600" progId="Equation.DSMT4">
                  <p:embed/>
                </p:oleObj>
              </mc:Choice>
              <mc:Fallback>
                <p:oleObj name="Equation" r:id="rId7" imgW="381000" imgH="355600" progId="Equation.DSMT4">
                  <p:embed/>
                  <p:pic>
                    <p:nvPicPr>
                      <p:cNvPr id="202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2185988"/>
                        <a:ext cx="719137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5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2027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6" name="Equation" r:id="rId11" imgW="253800" imgH="177480" progId="Equation.DSMT4">
                  <p:embed/>
                </p:oleObj>
              </mc:Choice>
              <mc:Fallback>
                <p:oleObj name="Equation" r:id="rId11" imgW="253800" imgH="177480" progId="Equation.DSMT4">
                  <p:embed/>
                  <p:pic>
                    <p:nvPicPr>
                      <p:cNvPr id="2027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2005013" y="1200150"/>
          <a:ext cx="32051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7" name="Equation" r:id="rId13" imgW="1676400" imgH="355600" progId="Equation.DSMT4">
                  <p:embed/>
                </p:oleObj>
              </mc:Choice>
              <mc:Fallback>
                <p:oleObj name="Equation" r:id="rId13" imgW="1676400" imgH="355600" progId="Equation.DSMT4">
                  <p:embed/>
                  <p:pic>
                    <p:nvPicPr>
                      <p:cNvPr id="2027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5013" y="1200150"/>
                        <a:ext cx="32051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838325" y="1612900"/>
          <a:ext cx="13525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8" name="Equation" r:id="rId15" imgW="863600" imgH="304800" progId="Equation.DSMT4">
                  <p:embed/>
                </p:oleObj>
              </mc:Choice>
              <mc:Fallback>
                <p:oleObj name="Equation" r:id="rId15" imgW="863600" imgH="304800" progId="Equation.DSMT4">
                  <p:embed/>
                  <p:pic>
                    <p:nvPicPr>
                      <p:cNvPr id="2027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1612900"/>
                        <a:ext cx="13525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19700" y="2324100"/>
          <a:ext cx="144938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9" name="Equation" r:id="rId17" imgW="711200" imgH="482600" progId="Equation.DSMT4">
                  <p:embed/>
                </p:oleObj>
              </mc:Choice>
              <mc:Fallback>
                <p:oleObj name="Equation" r:id="rId17" imgW="711200" imgH="482600" progId="Equation.DSMT4">
                  <p:embed/>
                  <p:pic>
                    <p:nvPicPr>
                      <p:cNvPr id="2027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324100"/>
                        <a:ext cx="144938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82838"/>
          <a:ext cx="182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0" name="Equation" r:id="rId19" imgW="1104840" imgH="393480" progId="Equation.DSMT4">
                  <p:embed/>
                </p:oleObj>
              </mc:Choice>
              <mc:Fallback>
                <p:oleObj name="Equation" r:id="rId19" imgW="1104840" imgH="393480" progId="Equation.DSMT4">
                  <p:embed/>
                  <p:pic>
                    <p:nvPicPr>
                      <p:cNvPr id="2027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82838"/>
                        <a:ext cx="182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73125" y="4883150"/>
          <a:ext cx="20097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1" name="Equation" r:id="rId21" imgW="1028700" imgH="304800" progId="Equation.DSMT4">
                  <p:embed/>
                </p:oleObj>
              </mc:Choice>
              <mc:Fallback>
                <p:oleObj name="Equation" r:id="rId21" imgW="1028700" imgH="304800" progId="Equation.DSMT4">
                  <p:embed/>
                  <p:pic>
                    <p:nvPicPr>
                      <p:cNvPr id="2027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4883150"/>
                        <a:ext cx="20097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/>
        </p:nvGraphicFramePr>
        <p:xfrm>
          <a:off x="6477000" y="4876800"/>
          <a:ext cx="65881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2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2027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876800"/>
                        <a:ext cx="65881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27138" y="4316413"/>
          <a:ext cx="15081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3" name="Equation" r:id="rId25" imgW="977900" imgH="254000" progId="Equation.DSMT4">
                  <p:embed/>
                </p:oleObj>
              </mc:Choice>
              <mc:Fallback>
                <p:oleObj name="Equation" r:id="rId25" imgW="977900" imgH="254000" progId="Equation.DSMT4">
                  <p:embed/>
                  <p:pic>
                    <p:nvPicPr>
                      <p:cNvPr id="2027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7138" y="4316413"/>
                        <a:ext cx="15081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63838" y="4357688"/>
          <a:ext cx="49879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4" name="Equation" r:id="rId27" imgW="3111500" imgH="355600" progId="Equation.DSMT4">
                  <p:embed/>
                </p:oleObj>
              </mc:Choice>
              <mc:Fallback>
                <p:oleObj name="Equation" r:id="rId27" imgW="3111500" imgH="355600" progId="Equation.DSMT4">
                  <p:embed/>
                  <p:pic>
                    <p:nvPicPr>
                      <p:cNvPr id="2027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357688"/>
                        <a:ext cx="49879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70250" y="5449888"/>
          <a:ext cx="27892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5" name="Equation" r:id="rId29" imgW="1549400" imgH="368300" progId="Equation.DSMT4">
                  <p:embed/>
                </p:oleObj>
              </mc:Choice>
              <mc:Fallback>
                <p:oleObj name="Equation" r:id="rId29" imgW="1549400" imgH="368300" progId="Equation.DSMT4">
                  <p:embed/>
                  <p:pic>
                    <p:nvPicPr>
                      <p:cNvPr id="2027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5449888"/>
                        <a:ext cx="2789238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102350" y="5632450"/>
          <a:ext cx="78422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6" name="Equation" r:id="rId31" imgW="431800" imgH="203200" progId="Equation.DSMT4">
                  <p:embed/>
                </p:oleObj>
              </mc:Choice>
              <mc:Fallback>
                <p:oleObj name="Equation" r:id="rId31" imgW="431800" imgH="203200" progId="Equation.DSMT4">
                  <p:embed/>
                  <p:pic>
                    <p:nvPicPr>
                      <p:cNvPr id="202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5632450"/>
                        <a:ext cx="78422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17663" y="2174875"/>
          <a:ext cx="14890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7" name="Equation" r:id="rId33" imgW="1104900" imgH="368300" progId="Equation.DSMT4">
                  <p:embed/>
                </p:oleObj>
              </mc:Choice>
              <mc:Fallback>
                <p:oleObj name="Equation" r:id="rId33" imgW="1104900" imgH="368300" progId="Equation.DSMT4">
                  <p:embed/>
                  <p:pic>
                    <p:nvPicPr>
                      <p:cNvPr id="202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174875"/>
                        <a:ext cx="14890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55725" y="2795588"/>
          <a:ext cx="28765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8" name="Equation" r:id="rId35" imgW="1778000" imgH="266700" progId="Equation.DSMT4">
                  <p:embed/>
                </p:oleObj>
              </mc:Choice>
              <mc:Fallback>
                <p:oleObj name="Equation" r:id="rId35" imgW="1778000" imgH="266700" progId="Equation.DSMT4">
                  <p:embed/>
                  <p:pic>
                    <p:nvPicPr>
                      <p:cNvPr id="202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795588"/>
                        <a:ext cx="28765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60725" y="1627188"/>
          <a:ext cx="13525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9" name="Equation" r:id="rId37" imgW="863600" imgH="304800" progId="Equation.DSMT4">
                  <p:embed/>
                </p:oleObj>
              </mc:Choice>
              <mc:Fallback>
                <p:oleObj name="Equation" r:id="rId37" imgW="863600" imgH="304800" progId="Equation.DSMT4">
                  <p:embed/>
                  <p:pic>
                    <p:nvPicPr>
                      <p:cNvPr id="202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1627188"/>
                        <a:ext cx="13525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724400" y="1589088"/>
          <a:ext cx="7620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0" name="Equation" r:id="rId39" imgW="419100" imgH="241300" progId="Equation.DSMT4">
                  <p:embed/>
                </p:oleObj>
              </mc:Choice>
              <mc:Fallback>
                <p:oleObj name="Equation" r:id="rId39" imgW="419100" imgH="241300" progId="Equation.DSMT4">
                  <p:embed/>
                  <p:pic>
                    <p:nvPicPr>
                      <p:cNvPr id="202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589088"/>
                        <a:ext cx="7620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486400" y="1536700"/>
          <a:ext cx="121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1" name="Equation" r:id="rId41" imgW="647700" imgH="304800" progId="Equation.DSMT4">
                  <p:embed/>
                </p:oleObj>
              </mc:Choice>
              <mc:Fallback>
                <p:oleObj name="Equation" r:id="rId41" imgW="647700" imgH="304800" progId="Equation.DSMT4">
                  <p:embed/>
                  <p:pic>
                    <p:nvPicPr>
                      <p:cNvPr id="202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536700"/>
                        <a:ext cx="1219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914400" y="1243013"/>
          <a:ext cx="1057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2" name="Equation" r:id="rId43" imgW="660400" imgH="254000" progId="Equation.DSMT4">
                  <p:embed/>
                </p:oleObj>
              </mc:Choice>
              <mc:Fallback>
                <p:oleObj name="Equation" r:id="rId43" imgW="660400" imgH="254000" progId="Equation.DSMT4">
                  <p:embed/>
                  <p:pic>
                    <p:nvPicPr>
                      <p:cNvPr id="202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43013"/>
                        <a:ext cx="10572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30513" y="4883150"/>
          <a:ext cx="20335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3" name="Equation" r:id="rId45" imgW="1041400" imgH="304800" progId="Equation.DSMT4">
                  <p:embed/>
                </p:oleObj>
              </mc:Choice>
              <mc:Fallback>
                <p:oleObj name="Equation" r:id="rId45" imgW="1041400" imgH="304800" progId="Equation.DSMT4">
                  <p:embed/>
                  <p:pic>
                    <p:nvPicPr>
                      <p:cNvPr id="202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883150"/>
                        <a:ext cx="20335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22838" y="4883150"/>
          <a:ext cx="158908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4" name="Equation" r:id="rId47" imgW="812800" imgH="304800" progId="Equation.DSMT4">
                  <p:embed/>
                </p:oleObj>
              </mc:Choice>
              <mc:Fallback>
                <p:oleObj name="Equation" r:id="rId47" imgW="812800" imgH="304800" progId="Equation.DSMT4">
                  <p:embed/>
                  <p:pic>
                    <p:nvPicPr>
                      <p:cNvPr id="202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4883150"/>
                        <a:ext cx="158908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070725" y="4865688"/>
          <a:ext cx="6143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5" name="Equation" r:id="rId49" imgW="355600" imgH="266700" progId="Equation.DSMT4">
                  <p:embed/>
                </p:oleObj>
              </mc:Choice>
              <mc:Fallback>
                <p:oleObj name="Equation" r:id="rId49" imgW="355600" imgH="266700" progId="Equation.DSMT4">
                  <p:embed/>
                  <p:pic>
                    <p:nvPicPr>
                      <p:cNvPr id="202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4865688"/>
                        <a:ext cx="6143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685088" y="4865688"/>
          <a:ext cx="11207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6" name="Equation" r:id="rId51" imgW="647700" imgH="266700" progId="Equation.DSMT4">
                  <p:embed/>
                </p:oleObj>
              </mc:Choice>
              <mc:Fallback>
                <p:oleObj name="Equation" r:id="rId51" imgW="647700" imgH="266700" progId="Equation.DSMT4">
                  <p:embed/>
                  <p:pic>
                    <p:nvPicPr>
                      <p:cNvPr id="2027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5088" y="4865688"/>
                        <a:ext cx="11207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628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nimBg="1" autoUpdateAnimBg="0"/>
      <p:bldP spid="202757" grpId="0" animBg="1" autoUpdateAnimBg="0"/>
      <p:bldP spid="202759" grpId="0" animBg="1"/>
      <p:bldP spid="20278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G21_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5AD62CD-B155-B442-B3E6-360DB30E6DB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8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6629400" cy="6858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21.2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>
                <a:latin typeface="Arial Narrow" charset="0"/>
                <a:ea typeface="ＭＳ Ｐゴシック" charset="0"/>
                <a:cs typeface="ＭＳ Ｐゴシック" charset="0"/>
              </a:rPr>
              <a:t>Three charges on a line. 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Three charged particles are arranged in a line as shown in the figure.  Calculate the net electrostatic force on particle 3 (the -4μC on the right) due to other two charges.</a:t>
            </a:r>
          </a:p>
        </p:txBody>
      </p:sp>
      <p:graphicFrame>
        <p:nvGraphicFramePr>
          <p:cNvPr id="143367" name="Object 2"/>
          <p:cNvGraphicFramePr>
            <a:graphicFrameLocks noChangeAspect="1"/>
          </p:cNvGraphicFramePr>
          <p:nvPr/>
        </p:nvGraphicFramePr>
        <p:xfrm>
          <a:off x="409575" y="2681288"/>
          <a:ext cx="6461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0" name="Equation" r:id="rId4" imgW="254000" imgH="228600" progId="Equation.DSMT4">
                  <p:embed/>
                </p:oleObj>
              </mc:Choice>
              <mc:Fallback>
                <p:oleObj name="Equation" r:id="rId4" imgW="254000" imgH="228600" progId="Equation.DSMT4">
                  <p:embed/>
                  <p:pic>
                    <p:nvPicPr>
                      <p:cNvPr id="14336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2681288"/>
                        <a:ext cx="646113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09600" y="2209800"/>
            <a:ext cx="389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09600" y="4648200"/>
            <a:ext cx="3762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the vector sum of the two forces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3871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3"/>
          <p:cNvGraphicFramePr>
            <a:graphicFrameLocks noChangeAspect="1"/>
          </p:cNvGraphicFramePr>
          <p:nvPr/>
        </p:nvGraphicFramePr>
        <p:xfrm>
          <a:off x="393700" y="3810000"/>
          <a:ext cx="6778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1" name="Equation" r:id="rId6" imgW="266700" imgH="228600" progId="Equation.DSMT4">
                  <p:embed/>
                </p:oleObj>
              </mc:Choice>
              <mc:Fallback>
                <p:oleObj name="Equation" r:id="rId6" imgW="266700" imgH="228600" progId="Equation.DSMT4">
                  <p:embed/>
                  <p:pic>
                    <p:nvPicPr>
                      <p:cNvPr id="1433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810000"/>
                        <a:ext cx="6778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1143000" y="2590800"/>
          <a:ext cx="10414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2" name="Equation" r:id="rId8" imgW="546100" imgH="406400" progId="Equation.DSMT4">
                  <p:embed/>
                </p:oleObj>
              </mc:Choice>
              <mc:Fallback>
                <p:oleObj name="Equation" r:id="rId8" imgW="546100" imgH="406400" progId="Equation.DSMT4">
                  <p:embed/>
                  <p:pic>
                    <p:nvPicPr>
                      <p:cNvPr id="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90800"/>
                        <a:ext cx="10414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1143000" y="3810000"/>
          <a:ext cx="10906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3" name="Equation" r:id="rId10" imgW="571500" imgH="406400" progId="Equation.DSMT4">
                  <p:embed/>
                </p:oleObj>
              </mc:Choice>
              <mc:Fallback>
                <p:oleObj name="Equation" r:id="rId10" imgW="571500" imgH="40640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10906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41363" y="5060950"/>
          <a:ext cx="58880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4" name="Equation" r:id="rId12" imgW="2311400" imgH="254000" progId="Equation.DSMT4">
                  <p:embed/>
                </p:oleObj>
              </mc:Choice>
              <mc:Fallback>
                <p:oleObj name="Equation" r:id="rId12" imgW="2311400" imgH="254000" progId="Equation.DSMT4">
                  <p:embed/>
                  <p:pic>
                    <p:nvPicPr>
                      <p:cNvPr id="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5060950"/>
                        <a:ext cx="58880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762000" y="5681663"/>
          <a:ext cx="21018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5" name="Equation" r:id="rId14" imgW="825500" imgH="215900" progId="Equation.DSMT4">
                  <p:embed/>
                </p:oleObj>
              </mc:Choice>
              <mc:Fallback>
                <p:oleObj name="Equation" r:id="rId14" imgW="825500" imgH="2159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681663"/>
                        <a:ext cx="21018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916738" y="5029200"/>
          <a:ext cx="1617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6" name="Equation" r:id="rId16" imgW="635000" imgH="266700" progId="Equation.DSMT4">
                  <p:embed/>
                </p:oleObj>
              </mc:Choice>
              <mc:Fallback>
                <p:oleObj name="Equation" r:id="rId16" imgW="635000" imgH="26670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5029200"/>
                        <a:ext cx="16176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2209800" y="2514600"/>
          <a:ext cx="658812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7" name="Equation" r:id="rId18" imgW="3454400" imgH="571500" progId="Equation.DSMT4">
                  <p:embed/>
                </p:oleObj>
              </mc:Choice>
              <mc:Fallback>
                <p:oleObj name="Equation" r:id="rId18" imgW="3454400" imgH="571500" progId="Equation.DSMT4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14600"/>
                        <a:ext cx="6588125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303463" y="3657600"/>
          <a:ext cx="661193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8" name="Equation" r:id="rId20" imgW="3467100" imgH="571500" progId="Equation.DSMT4">
                  <p:embed/>
                </p:oleObj>
              </mc:Choice>
              <mc:Fallback>
                <p:oleObj name="Equation" r:id="rId20" imgW="3467100" imgH="571500" progId="Equation.DSMT4">
                  <p:embed/>
                  <p:pic>
                    <p:nvPicPr>
                      <p:cNvPr id="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463" y="3657600"/>
                        <a:ext cx="661193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10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78" grpId="0"/>
      <p:bldP spid="1433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457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71500"/>
            <a:ext cx="88392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44/48 of you have registered in the homework system.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35/44 submitted the homework!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You MUST submit your answer to obtain 100% credit!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Virtual Physics Clinic: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 (M: 9am – 1pm, </a:t>
            </a:r>
            <a:r>
              <a:rPr lang="en-US" sz="2400" dirty="0" err="1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TuWTh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  <a:sym typeface="Wingdings" pitchFamily="2" charset="2"/>
              </a:rPr>
              <a:t>: 9am – 5pm)</a:t>
            </a: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u="sng" dirty="0">
                <a:hlinkClick r:id="rId2"/>
              </a:rPr>
              <a:t>https://teams.microsoft.com/l/channel/19%3ae5b118c00e8d4baa8c0b2b4be09bbcd5%40thread.tacv2/General?groupId=a272a438-e2fd-42e7-8c18-1a8166647940&amp;tenantId=5cdc5b43-d7be-4caa-8173-729e3b0a62d9</a:t>
            </a:r>
            <a:endParaRPr lang="en-US" sz="16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Term Exam 1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In class, coming Monday, June 15: DO NOT MISS THE EXAM!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CH21.1 to what we learn on tomorrow, Thursday, June 11 + Appendices A1 </a:t>
            </a:r>
            <a:r>
              <a:rPr lang="mr-IN" sz="2000" dirty="0">
                <a:latin typeface="Arial Narrow" charset="0"/>
                <a:ea typeface="ＭＳ Ｐゴシック" charset="0"/>
                <a:cs typeface="ＭＳ Ｐゴシック" charset="0"/>
              </a:rPr>
              <a:t>–</a:t>
            </a:r>
            <a:r>
              <a:rPr lang="en-US" sz="2000" dirty="0">
                <a:latin typeface="Arial Narrow" charset="0"/>
                <a:ea typeface="ＭＳ Ｐゴシック" charset="0"/>
                <a:cs typeface="ＭＳ Ｐゴシック" charset="0"/>
              </a:rPr>
              <a:t> A8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 or setups or solutions of any problems!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send me the photos of front and back of the formula sheet, including the blank, no later than 10am Monday morning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600" dirty="0"/>
              <a:t>Once submitted, you cannot change, unless I ask you to delete some part of the sheet!</a:t>
            </a:r>
          </a:p>
        </p:txBody>
      </p:sp>
    </p:spTree>
    <p:extLst>
      <p:ext uri="{BB962C8B-B14F-4D97-AF65-F5344CB8AC3E}">
        <p14:creationId xmlns:p14="http://schemas.microsoft.com/office/powerpoint/2010/main" val="103436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10,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77200" cy="762000"/>
          </a:xfrm>
        </p:spPr>
        <p:txBody>
          <a:bodyPr/>
          <a:lstStyle/>
          <a:p>
            <a:r>
              <a:rPr lang="en-US" sz="4000" dirty="0"/>
              <a:t>Reminder: Extra Credit Special Project #1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r>
              <a:rPr lang="en-US" sz="2400" dirty="0"/>
              <a:t>Compare the Coulomb force to the Gravitational force in the following cases by expressing Coulomb force (F</a:t>
            </a:r>
            <a:r>
              <a:rPr lang="en-US" sz="2400" baseline="-25000" dirty="0"/>
              <a:t>C</a:t>
            </a:r>
            <a:r>
              <a:rPr lang="en-US" sz="2400" dirty="0"/>
              <a:t>) in terms of the gravitational force (F</a:t>
            </a:r>
            <a:r>
              <a:rPr lang="en-US" sz="2400" baseline="-25000" dirty="0"/>
              <a:t>G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Between the two protons separated by 1m</a:t>
            </a:r>
          </a:p>
          <a:p>
            <a:pPr lvl="1"/>
            <a:r>
              <a:rPr lang="en-US" sz="2000" dirty="0"/>
              <a:t>Between the two protons separated by an arbitrary distance R</a:t>
            </a:r>
          </a:p>
          <a:p>
            <a:pPr lvl="1"/>
            <a:r>
              <a:rPr lang="en-US" sz="2000" dirty="0"/>
              <a:t>Between the two electrons separated by 1m</a:t>
            </a:r>
          </a:p>
          <a:p>
            <a:pPr lvl="1"/>
            <a:r>
              <a:rPr lang="en-US" sz="2000" dirty="0"/>
              <a:t>Between the two electrons separated by an arbitrary distance R </a:t>
            </a:r>
          </a:p>
          <a:p>
            <a:r>
              <a:rPr lang="en-US" sz="2400" dirty="0"/>
              <a:t>Five points each, totaling 20 points</a:t>
            </a:r>
          </a:p>
          <a:p>
            <a:r>
              <a:rPr lang="en-US" sz="24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Must be handwritten and submit all pages in a single PDF file</a:t>
            </a:r>
          </a:p>
          <a:p>
            <a:pPr lvl="1"/>
            <a:r>
              <a:rPr lang="en-US" sz="2000" dirty="0"/>
              <a:t>File name must be: SP1-First-Last-summer20.pdf </a:t>
            </a:r>
          </a:p>
          <a:p>
            <a:r>
              <a:rPr lang="en-US" sz="2400" dirty="0"/>
              <a:t>Due at the beginning of the class Monday, June 15</a:t>
            </a:r>
          </a:p>
        </p:txBody>
      </p:sp>
    </p:spTree>
    <p:extLst>
      <p:ext uri="{BB962C8B-B14F-4D97-AF65-F5344CB8AC3E}">
        <p14:creationId xmlns:p14="http://schemas.microsoft.com/office/powerpoint/2010/main" val="3205288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10,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5CDBB-5BBB-B44F-A893-1516E99BEC87}" type="slidenum">
              <a:rPr lang="en-US"/>
              <a:pPr/>
              <a:t>4</a:t>
            </a:fld>
            <a:endParaRPr lang="en-US"/>
          </a:p>
        </p:txBody>
      </p:sp>
      <p:pic>
        <p:nvPicPr>
          <p:cNvPr id="140311" name="Picture 23" descr="FG21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438650"/>
            <a:ext cx="3124200" cy="2114550"/>
          </a:xfrm>
          <a:prstGeom prst="rect">
            <a:avLst/>
          </a:prstGeom>
          <a:noFill/>
        </p:spPr>
      </p:pic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381000" y="5181600"/>
            <a:ext cx="5943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value of the proportionality constant,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in SI unit is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Thus, 1C is the charge that gives 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F~9x10</a:t>
            </a:r>
            <a:r>
              <a:rPr lang="en-US" b="1" baseline="30000">
                <a:solidFill>
                  <a:srgbClr val="A50021"/>
                </a:solidFill>
                <a:latin typeface="Arial Narrow" charset="0"/>
              </a:rPr>
              <a:t>9</a:t>
            </a:r>
            <a:r>
              <a:rPr lang="en-US" b="1">
                <a:solidFill>
                  <a:srgbClr val="A50021"/>
                </a:solidFill>
                <a:latin typeface="Arial Narrow" charset="0"/>
              </a:rPr>
              <a:t>N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of force when placed 1m apart from each other.</a:t>
            </a:r>
          </a:p>
        </p:txBody>
      </p:sp>
      <p:graphicFrame>
        <p:nvGraphicFramePr>
          <p:cNvPr id="140305" name="Object 17"/>
          <p:cNvGraphicFramePr>
            <a:graphicFrameLocks noChangeAspect="1"/>
          </p:cNvGraphicFramePr>
          <p:nvPr/>
        </p:nvGraphicFramePr>
        <p:xfrm>
          <a:off x="1676400" y="912813"/>
          <a:ext cx="1828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Equation" r:id="rId4" imgW="482400" imgH="368280" progId="Equation.DSMT4">
                  <p:embed/>
                </p:oleObj>
              </mc:Choice>
              <mc:Fallback>
                <p:oleObj name="Equation" r:id="rId4" imgW="482400" imgH="368280" progId="Equation.DSMT4">
                  <p:embed/>
                  <p:pic>
                    <p:nvPicPr>
                      <p:cNvPr id="14030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912813"/>
                        <a:ext cx="1828800" cy="134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8588"/>
            <a:ext cx="8077200" cy="685800"/>
          </a:xfrm>
        </p:spPr>
        <p:txBody>
          <a:bodyPr/>
          <a:lstStyle/>
          <a:p>
            <a:r>
              <a:rPr lang="en-US"/>
              <a:t>Coulomb’s Law – The Formula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8229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Is Coulomb force a scalar quantity or a vector quantity? Unit?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vector quantity.  The unit is </a:t>
            </a:r>
            <a:r>
              <a:rPr lang="en-US" sz="2000" dirty="0" err="1"/>
              <a:t>Newtons</a:t>
            </a:r>
            <a:r>
              <a:rPr lang="en-US" sz="2000" dirty="0"/>
              <a:t> (N)!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direction of electric (Coulomb) force is always along the straight line joining the two objects.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same: forces are directed away from each other.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If the two charges are the opposite: forces are directed toward each other.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Coulomb force is precise to 1 part in 10</a:t>
            </a:r>
            <a:r>
              <a:rPr lang="en-US" sz="2400" baseline="30000" dirty="0"/>
              <a:t>16</a:t>
            </a:r>
            <a:r>
              <a:rPr lang="en-US" sz="24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Unit of charge is called Coulomb, C, in SI.</a:t>
            </a: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609600" y="1246188"/>
          <a:ext cx="6937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name="Equation" r:id="rId6" imgW="152280" imgH="152280" progId="Equation.DSMT4">
                  <p:embed/>
                </p:oleObj>
              </mc:Choice>
              <mc:Fallback>
                <p:oleObj name="Equation" r:id="rId6" imgW="152280" imgH="152280" progId="Equation.DSMT4">
                  <p:embed/>
                  <p:pic>
                    <p:nvPicPr>
                      <p:cNvPr id="140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46188"/>
                        <a:ext cx="6937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4" name="Object 6"/>
          <p:cNvGraphicFramePr>
            <a:graphicFrameLocks noChangeAspect="1"/>
          </p:cNvGraphicFramePr>
          <p:nvPr/>
        </p:nvGraphicFramePr>
        <p:xfrm>
          <a:off x="1752600" y="890588"/>
          <a:ext cx="752475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Equation" r:id="rId8" imgW="164880" imgH="203040" progId="Equation.DSMT4">
                  <p:embed/>
                </p:oleObj>
              </mc:Choice>
              <mc:Fallback>
                <p:oleObj name="Equation" r:id="rId8" imgW="164880" imgH="203040" progId="Equation.DSMT4">
                  <p:embed/>
                  <p:pic>
                    <p:nvPicPr>
                      <p:cNvPr id="1402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890588"/>
                        <a:ext cx="752475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0" name="Object 12"/>
          <p:cNvGraphicFramePr>
            <a:graphicFrameLocks noChangeAspect="1"/>
          </p:cNvGraphicFramePr>
          <p:nvPr/>
        </p:nvGraphicFramePr>
        <p:xfrm>
          <a:off x="5257800" y="890588"/>
          <a:ext cx="3125788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10" imgW="685800" imgH="380880" progId="Equation.DSMT4">
                  <p:embed/>
                </p:oleObj>
              </mc:Choice>
              <mc:Fallback>
                <p:oleObj name="Equation" r:id="rId10" imgW="685800" imgH="380880" progId="Equation.DSMT4">
                  <p:embed/>
                  <p:pic>
                    <p:nvPicPr>
                      <p:cNvPr id="14030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890588"/>
                        <a:ext cx="3125788" cy="1395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1" name="Object 13"/>
          <p:cNvGraphicFramePr>
            <a:graphicFrameLocks noChangeAspect="1"/>
          </p:cNvGraphicFramePr>
          <p:nvPr/>
        </p:nvGraphicFramePr>
        <p:xfrm>
          <a:off x="2297113" y="1563688"/>
          <a:ext cx="75088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12" imgW="164880" imgH="190440" progId="Equation.DSMT4">
                  <p:embed/>
                </p:oleObj>
              </mc:Choice>
              <mc:Fallback>
                <p:oleObj name="Equation" r:id="rId12" imgW="164880" imgH="190440" progId="Equation.DSMT4">
                  <p:embed/>
                  <p:pic>
                    <p:nvPicPr>
                      <p:cNvPr id="14030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113" y="1563688"/>
                        <a:ext cx="750887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3" name="Object 15"/>
          <p:cNvGraphicFramePr>
            <a:graphicFrameLocks noChangeAspect="1"/>
          </p:cNvGraphicFramePr>
          <p:nvPr/>
        </p:nvGraphicFramePr>
        <p:xfrm>
          <a:off x="1116013" y="1322388"/>
          <a:ext cx="63658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14030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322388"/>
                        <a:ext cx="636587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04" name="Object 16"/>
          <p:cNvGraphicFramePr>
            <a:graphicFrameLocks noChangeAspect="1"/>
          </p:cNvGraphicFramePr>
          <p:nvPr/>
        </p:nvGraphicFramePr>
        <p:xfrm>
          <a:off x="2349500" y="890588"/>
          <a:ext cx="115570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16" imgW="253800" imgH="203040" progId="Equation.DSMT4">
                  <p:embed/>
                </p:oleObj>
              </mc:Choice>
              <mc:Fallback>
                <p:oleObj name="Equation" r:id="rId16" imgW="253800" imgH="203040" progId="Equation.DSMT4">
                  <p:embed/>
                  <p:pic>
                    <p:nvPicPr>
                      <p:cNvPr id="14030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0" y="890588"/>
                        <a:ext cx="1155700" cy="744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6" name="AutoShape 18"/>
          <p:cNvSpPr>
            <a:spLocks noChangeArrowheads="1"/>
          </p:cNvSpPr>
          <p:nvPr/>
        </p:nvSpPr>
        <p:spPr bwMode="auto">
          <a:xfrm>
            <a:off x="3863975" y="1158875"/>
            <a:ext cx="1271588" cy="860425"/>
          </a:xfrm>
          <a:prstGeom prst="rightArrow">
            <a:avLst>
              <a:gd name="adj1" fmla="val 50000"/>
              <a:gd name="adj2" fmla="val 36947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A50021"/>
                </a:solidFill>
                <a:latin typeface="Arial Narrow" charset="0"/>
              </a:rPr>
              <a:t>Formula</a:t>
            </a:r>
          </a:p>
        </p:txBody>
      </p:sp>
      <p:graphicFrame>
        <p:nvGraphicFramePr>
          <p:cNvPr id="140308" name="Object 20"/>
          <p:cNvGraphicFramePr>
            <a:graphicFrameLocks noChangeAspect="1"/>
          </p:cNvGraphicFramePr>
          <p:nvPr/>
        </p:nvGraphicFramePr>
        <p:xfrm>
          <a:off x="1600200" y="5486400"/>
          <a:ext cx="34290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18" imgW="1511280" imgH="228600" progId="Equation.DSMT4">
                  <p:embed/>
                </p:oleObj>
              </mc:Choice>
              <mc:Fallback>
                <p:oleObj name="Equation" r:id="rId18" imgW="1511280" imgH="228600" progId="Equation.DSMT4">
                  <p:embed/>
                  <p:pic>
                    <p:nvPicPr>
                      <p:cNvPr id="1403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342900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 bwMode="auto">
          <a:xfrm>
            <a:off x="6248400" y="4419600"/>
            <a:ext cx="28956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324600" y="53340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48400" y="5943600"/>
            <a:ext cx="26670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1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0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0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0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0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0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0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0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403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40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40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build="p" animBg="1"/>
      <p:bldP spid="140292" grpId="0" build="p"/>
      <p:bldP spid="140306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10,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A856-9DF0-FB48-A9B6-2B1181E15CFD}" type="slidenum">
              <a:rPr lang="en-US"/>
              <a:pPr/>
              <a:t>5</a:t>
            </a:fld>
            <a:endParaRPr 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/>
              <a:t>The Elementary Charge and Permittivity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181600"/>
          </a:xfrm>
        </p:spPr>
        <p:txBody>
          <a:bodyPr/>
          <a:lstStyle/>
          <a:p>
            <a:r>
              <a:rPr lang="en-US" sz="2800" dirty="0"/>
              <a:t>The elementary charge, the smallest unit charge, is that of an electron: </a:t>
            </a:r>
          </a:p>
          <a:p>
            <a:pPr lvl="1"/>
            <a:r>
              <a:rPr lang="en-US" sz="2400" dirty="0"/>
              <a:t>Since electron is a negatively charged particle, its charge is </a:t>
            </a:r>
            <a:r>
              <a:rPr lang="en-US" sz="2400" dirty="0">
                <a:solidFill>
                  <a:srgbClr val="A50021"/>
                </a:solidFill>
                <a:latin typeface="Monotype Corsiva" charset="0"/>
              </a:rPr>
              <a:t>–</a:t>
            </a:r>
            <a:r>
              <a:rPr lang="en-US" sz="2400" dirty="0" err="1">
                <a:solidFill>
                  <a:srgbClr val="A50021"/>
                </a:solidFill>
                <a:latin typeface="Monotype Corsiva" charset="0"/>
              </a:rPr>
              <a:t>e</a:t>
            </a:r>
            <a:r>
              <a:rPr lang="en-US" sz="2400" dirty="0"/>
              <a:t>.</a:t>
            </a:r>
          </a:p>
          <a:p>
            <a:r>
              <a:rPr lang="en-US" sz="2800" dirty="0"/>
              <a:t>Object cannot gain or lose fraction of an electron.</a:t>
            </a:r>
          </a:p>
          <a:p>
            <a:pPr lvl="1"/>
            <a:r>
              <a:rPr lang="en-US" sz="2400" dirty="0"/>
              <a:t>Electric charge is quantized.</a:t>
            </a:r>
          </a:p>
          <a:p>
            <a:pPr lvl="2"/>
            <a:r>
              <a:rPr lang="en-US" sz="2000" dirty="0"/>
              <a:t>Charge of an object changes always in an integer multiples of </a:t>
            </a:r>
            <a:r>
              <a:rPr lang="en-US" sz="2000" dirty="0">
                <a:latin typeface="Monotype Corsiva" charset="0"/>
              </a:rPr>
              <a:t>e</a:t>
            </a:r>
            <a:r>
              <a:rPr lang="en-US" sz="2000" dirty="0"/>
              <a:t>.</a:t>
            </a:r>
          </a:p>
          <a:p>
            <a:pPr lvl="2"/>
            <a:r>
              <a:rPr lang="en-US" sz="2000" dirty="0"/>
              <a:t>What kind of quantity is the electric charge?</a:t>
            </a:r>
          </a:p>
          <a:p>
            <a:r>
              <a:rPr lang="en-US" sz="2800" dirty="0"/>
              <a:t>The proportionality constant </a:t>
            </a:r>
            <a:r>
              <a:rPr lang="en-US" sz="2800" dirty="0" err="1"/>
              <a:t>k</a:t>
            </a:r>
            <a:r>
              <a:rPr lang="en-US" sz="2800" dirty="0"/>
              <a:t> is often written in terms of another constant, </a:t>
            </a:r>
            <a:r>
              <a:rPr lang="en-US" sz="2800" dirty="0">
                <a:latin typeface="Symbol" charset="2"/>
              </a:rPr>
              <a:t>ε</a:t>
            </a:r>
            <a:r>
              <a:rPr lang="en-US" sz="2800" baseline="-25000" dirty="0"/>
              <a:t>0</a:t>
            </a:r>
            <a:r>
              <a:rPr lang="en-US" sz="2800" dirty="0"/>
              <a:t>, the permittivity* of free space.  They are related                 and                                                 . </a:t>
            </a:r>
          </a:p>
          <a:p>
            <a:r>
              <a:rPr lang="en-US" sz="2800" dirty="0"/>
              <a:t>Thus the electric force can also be written as:</a:t>
            </a:r>
          </a:p>
          <a:p>
            <a:r>
              <a:rPr lang="en-US" sz="2800" dirty="0"/>
              <a:t>Note that this force is for “point” charges at rest.</a:t>
            </a:r>
          </a:p>
        </p:txBody>
      </p:sp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2514600" y="914400"/>
          <a:ext cx="2438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5" name="Equation" r:id="rId3" imgW="1041120" imgH="203040" progId="Equation.DSMT4">
                  <p:embed/>
                </p:oleObj>
              </mc:Choice>
              <mc:Fallback>
                <p:oleObj name="Equation" r:id="rId3" imgW="1041120" imgH="203040" progId="Equation.DSMT4">
                  <p:embed/>
                  <p:pic>
                    <p:nvPicPr>
                      <p:cNvPr id="1423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914400"/>
                        <a:ext cx="24384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5" name="Object 9"/>
          <p:cNvGraphicFramePr>
            <a:graphicFrameLocks noChangeAspect="1"/>
          </p:cNvGraphicFramePr>
          <p:nvPr/>
        </p:nvGraphicFramePr>
        <p:xfrm>
          <a:off x="2286000" y="4495800"/>
          <a:ext cx="1371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Equation" r:id="rId5" imgW="622080" imgH="203040" progId="Equation.DSMT4">
                  <p:embed/>
                </p:oleObj>
              </mc:Choice>
              <mc:Fallback>
                <p:oleObj name="Equation" r:id="rId5" imgW="622080" imgH="203040" progId="Equation.DSMT4">
                  <p:embed/>
                  <p:pic>
                    <p:nvPicPr>
                      <p:cNvPr id="1423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95800"/>
                        <a:ext cx="13716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6" name="Object 10"/>
          <p:cNvGraphicFramePr>
            <a:graphicFrameLocks noChangeAspect="1"/>
          </p:cNvGraphicFramePr>
          <p:nvPr/>
        </p:nvGraphicFramePr>
        <p:xfrm>
          <a:off x="4191000" y="4495800"/>
          <a:ext cx="40386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Equation" r:id="rId7" imgW="2006280" imgH="228600" progId="Equation.DSMT4">
                  <p:embed/>
                </p:oleObj>
              </mc:Choice>
              <mc:Fallback>
                <p:oleObj name="Equation" r:id="rId7" imgW="2006280" imgH="228600" progId="Equation.DSMT4">
                  <p:embed/>
                  <p:pic>
                    <p:nvPicPr>
                      <p:cNvPr id="1423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4038600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7" name="Object 11"/>
          <p:cNvGraphicFramePr>
            <a:graphicFrameLocks noChangeAspect="1"/>
          </p:cNvGraphicFramePr>
          <p:nvPr/>
        </p:nvGraphicFramePr>
        <p:xfrm>
          <a:off x="6781800" y="4843463"/>
          <a:ext cx="198120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" name="Equation" r:id="rId9" imgW="901440" imgH="406080" progId="Equation.DSMT4">
                  <p:embed/>
                </p:oleObj>
              </mc:Choice>
              <mc:Fallback>
                <p:oleObj name="Equation" r:id="rId9" imgW="901440" imgH="406080" progId="Equation.DSMT4">
                  <p:embed/>
                  <p:pic>
                    <p:nvPicPr>
                      <p:cNvPr id="1423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43463"/>
                        <a:ext cx="198120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200" y="5940623"/>
            <a:ext cx="914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*</a:t>
            </a:r>
            <a:r>
              <a:rPr lang="en-US" sz="1400" b="1" dirty="0" err="1">
                <a:solidFill>
                  <a:srgbClr val="800000"/>
                </a:solidFill>
                <a:latin typeface="Arial Narrow"/>
                <a:cs typeface="Arial Narrow"/>
              </a:rPr>
              <a:t>Mirriam</a:t>
            </a:r>
            <a:r>
              <a:rPr lang="en-US" sz="1400" b="1" dirty="0">
                <a:solidFill>
                  <a:srgbClr val="800000"/>
                </a:solidFill>
                <a:latin typeface="Arial Narrow"/>
                <a:cs typeface="Arial Narrow"/>
              </a:rPr>
              <a:t>-Webster, Permittivity: The ability of a material to store electric potential energy under the influence of an electric field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5231" y="3242846"/>
            <a:ext cx="880369" cy="369332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rgbClr val="800000"/>
                </a:solidFill>
                <a:latin typeface="Arial Narrow"/>
                <a:cs typeface="Arial Narrow"/>
              </a:rPr>
              <a:t>Scalar!!</a:t>
            </a:r>
            <a:endParaRPr lang="en-US" sz="1800" b="1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36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10,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1F785-1585-2548-9809-B8C877FB14F8}" type="slidenum">
              <a:rPr lang="en-US"/>
              <a:pPr/>
              <a:t>6</a:t>
            </a:fld>
            <a:endParaRPr lang="en-US"/>
          </a:p>
        </p:txBody>
      </p:sp>
      <p:pic>
        <p:nvPicPr>
          <p:cNvPr id="143380" name="Picture 20" descr="FG21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76200"/>
            <a:ext cx="2895600" cy="2667000"/>
          </a:xfrm>
          <a:prstGeom prst="rect">
            <a:avLst/>
          </a:prstGeom>
          <a:noFill/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685800"/>
          </a:xfrm>
        </p:spPr>
        <p:txBody>
          <a:bodyPr/>
          <a:lstStyle/>
          <a:p>
            <a:r>
              <a:rPr lang="en-US" dirty="0"/>
              <a:t>Example 21 – 1 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61722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Which charge exerts a greater force? </a:t>
            </a:r>
            <a:r>
              <a:rPr lang="en-US" sz="2400" dirty="0"/>
              <a:t>Two positive point charges, Q</a:t>
            </a:r>
            <a:r>
              <a:rPr lang="en-US" sz="2400" baseline="-25000" dirty="0"/>
              <a:t>1</a:t>
            </a:r>
            <a:r>
              <a:rPr lang="en-US" sz="2400" dirty="0"/>
              <a:t>=50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 and Q</a:t>
            </a:r>
            <a:r>
              <a:rPr lang="en-US" sz="2400" baseline="-25000" dirty="0"/>
              <a:t>2</a:t>
            </a:r>
            <a:r>
              <a:rPr lang="en-US" sz="2400" dirty="0"/>
              <a:t>=1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dirty="0"/>
              <a:t>C, are separated by a distance L.  Which is larger in magnitude, the force that Q</a:t>
            </a:r>
            <a:r>
              <a:rPr lang="en-US" sz="2400" baseline="-25000" dirty="0"/>
              <a:t>1</a:t>
            </a:r>
            <a:r>
              <a:rPr lang="en-US" sz="2400" dirty="0"/>
              <a:t> exerts on Q</a:t>
            </a:r>
            <a:r>
              <a:rPr lang="en-US" sz="2400" baseline="-25000" dirty="0"/>
              <a:t>2</a:t>
            </a:r>
            <a:r>
              <a:rPr lang="en-US" sz="2400" dirty="0"/>
              <a:t> or the force that Q</a:t>
            </a:r>
            <a:r>
              <a:rPr lang="en-US" sz="2400" baseline="-25000" dirty="0"/>
              <a:t>2</a:t>
            </a:r>
            <a:r>
              <a:rPr lang="en-US" sz="2400" dirty="0"/>
              <a:t> exerts on Q</a:t>
            </a:r>
            <a:r>
              <a:rPr lang="en-US" sz="2400" baseline="-25000" dirty="0"/>
              <a:t>1</a:t>
            </a:r>
            <a:r>
              <a:rPr lang="en-US" sz="2400" dirty="0"/>
              <a:t>?</a:t>
            </a:r>
          </a:p>
        </p:txBody>
      </p:sp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4800600" y="24384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1433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05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685800" y="2671763"/>
            <a:ext cx="3765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85800" y="4267200"/>
            <a:ext cx="550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Therefore the magnitudes of the two forces are identical!! </a:t>
            </a:r>
          </a:p>
        </p:txBody>
      </p:sp>
      <p:sp>
        <p:nvSpPr>
          <p:cNvPr id="143378" name="Text Box 18"/>
          <p:cNvSpPr txBox="1">
            <a:spLocks noChangeArrowheads="1"/>
          </p:cNvSpPr>
          <p:nvPr/>
        </p:nvSpPr>
        <p:spPr bwMode="auto">
          <a:xfrm>
            <a:off x="688975" y="4800600"/>
            <a:ext cx="267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Well then what is different?</a:t>
            </a: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3422650" y="4800600"/>
            <a:ext cx="1444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A50021"/>
                </a:solidFill>
                <a:latin typeface="Arial Narrow" charset="0"/>
              </a:rPr>
              <a:t>The direction.</a:t>
            </a: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685800" y="3505200"/>
            <a:ext cx="3746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the force that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2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exerts on Q</a:t>
            </a:r>
            <a:r>
              <a:rPr lang="en-US" sz="2000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?</a:t>
            </a:r>
            <a:endParaRPr lang="en-US">
              <a:solidFill>
                <a:schemeClr val="accent2"/>
              </a:solidFill>
            </a:endParaRPr>
          </a:p>
        </p:txBody>
      </p:sp>
      <p:graphicFrame>
        <p:nvGraphicFramePr>
          <p:cNvPr id="143382" name="Object 22"/>
          <p:cNvGraphicFramePr>
            <a:graphicFrameLocks noChangeAspect="1"/>
          </p:cNvGraphicFramePr>
          <p:nvPr/>
        </p:nvGraphicFramePr>
        <p:xfrm>
          <a:off x="4800600" y="3327400"/>
          <a:ext cx="19383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Equation" r:id="rId6" imgW="761760" imgH="380880" progId="Equation.DSMT4">
                  <p:embed/>
                </p:oleObj>
              </mc:Choice>
              <mc:Fallback>
                <p:oleObj name="Equation" r:id="rId6" imgW="761760" imgH="380880" progId="Equation.DSMT4">
                  <p:embed/>
                  <p:pic>
                    <p:nvPicPr>
                      <p:cNvPr id="1433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327400"/>
                        <a:ext cx="19383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3" name="Text Box 23"/>
          <p:cNvSpPr txBox="1">
            <a:spLocks noChangeArrowheads="1"/>
          </p:cNvSpPr>
          <p:nvPr/>
        </p:nvSpPr>
        <p:spPr bwMode="auto">
          <a:xfrm>
            <a:off x="688975" y="5791200"/>
            <a:ext cx="1744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What is this law?</a:t>
            </a:r>
          </a:p>
        </p:txBody>
      </p:sp>
      <p:sp>
        <p:nvSpPr>
          <p:cNvPr id="143384" name="Text Box 24"/>
          <p:cNvSpPr txBox="1">
            <a:spLocks noChangeArrowheads="1"/>
          </p:cNvSpPr>
          <p:nvPr/>
        </p:nvSpPr>
        <p:spPr bwMode="auto">
          <a:xfrm>
            <a:off x="688975" y="52959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3385" name="Text Box 25"/>
          <p:cNvSpPr txBox="1">
            <a:spLocks noChangeArrowheads="1"/>
          </p:cNvSpPr>
          <p:nvPr/>
        </p:nvSpPr>
        <p:spPr bwMode="auto">
          <a:xfrm>
            <a:off x="3422650" y="5295900"/>
            <a:ext cx="2346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Opposite to each other!</a:t>
            </a:r>
          </a:p>
        </p:txBody>
      </p:sp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3422650" y="5791200"/>
            <a:ext cx="4806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charset="0"/>
              </a:rPr>
              <a:t>Newton’s third law, the law of action and reaction!!</a:t>
            </a:r>
          </a:p>
        </p:txBody>
      </p:sp>
    </p:spTree>
    <p:extLst>
      <p:ext uri="{BB962C8B-B14F-4D97-AF65-F5344CB8AC3E}">
        <p14:creationId xmlns:p14="http://schemas.microsoft.com/office/powerpoint/2010/main" val="288510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/>
      <p:bldP spid="143369" grpId="0"/>
      <p:bldP spid="143373" grpId="0"/>
      <p:bldP spid="143378" grpId="0"/>
      <p:bldP spid="143379" grpId="0"/>
      <p:bldP spid="143381" grpId="0"/>
      <p:bldP spid="143383" grpId="0"/>
      <p:bldP spid="143384" grpId="0"/>
      <p:bldP spid="143385" grpId="0"/>
      <p:bldP spid="1433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Wednesday, June 10,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PHYS 1444-001, Summer 2020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796E-0686-9A4B-857C-67D60E3F3DCB}" type="slidenum">
              <a:rPr lang="en-US"/>
              <a:pPr/>
              <a:t>7</a:t>
            </a:fld>
            <a:endParaRPr lang="en-US"/>
          </a:p>
        </p:txBody>
      </p:sp>
      <p:pic>
        <p:nvPicPr>
          <p:cNvPr id="144386" name="Picture 2" descr="FG21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666750"/>
            <a:ext cx="2667000" cy="2000250"/>
          </a:xfrm>
          <a:prstGeom prst="rect">
            <a:avLst/>
          </a:prstGeom>
          <a:noFill/>
        </p:spPr>
      </p:pic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/>
          <a:lstStyle/>
          <a:p>
            <a:r>
              <a:rPr lang="en-US" dirty="0"/>
              <a:t>Example on the Coulomb Force 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69342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Electric force on electron by proton</a:t>
            </a:r>
            <a:r>
              <a:rPr lang="en-US" sz="2400" dirty="0"/>
              <a:t>.  Determine the magnitude of the electric force on the electron of a hydrogen atom exerted by the single proton (Q</a:t>
            </a:r>
            <a:r>
              <a:rPr lang="en-US" sz="2400" baseline="-25000" dirty="0"/>
              <a:t>2</a:t>
            </a:r>
            <a:r>
              <a:rPr lang="en-US" sz="2400" dirty="0"/>
              <a:t>=+e) that is its nucleus.  Assume the electron “orbits” the proton at its average distance of r=0.53x10</a:t>
            </a:r>
            <a:r>
              <a:rPr lang="en-US" sz="2400" baseline="30000" dirty="0"/>
              <a:t>-10</a:t>
            </a:r>
            <a:r>
              <a:rPr lang="en-US" sz="2400" dirty="0"/>
              <a:t>m.  What is the orbital speed of the electron (m</a:t>
            </a:r>
            <a:r>
              <a:rPr lang="en-US" sz="2400" baseline="-25000" dirty="0"/>
              <a:t>e</a:t>
            </a:r>
            <a:r>
              <a:rPr lang="en-US" sz="2400" dirty="0"/>
              <a:t>=9.12x10</a:t>
            </a:r>
            <a:r>
              <a:rPr lang="en-US" sz="2400" baseline="30000" dirty="0"/>
              <a:t>-31</a:t>
            </a:r>
            <a:r>
              <a:rPr lang="en-US" sz="2400" dirty="0"/>
              <a:t>kg)?</a:t>
            </a: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2438400" y="3427413"/>
          <a:ext cx="29908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name="Equation" r:id="rId4" imgW="1485720" imgH="228600" progId="Equation.DSMT4">
                  <p:embed/>
                </p:oleObj>
              </mc:Choice>
              <mc:Fallback>
                <p:oleObj name="Equation" r:id="rId4" imgW="1485720" imgH="228600" progId="Equation.DSMT4">
                  <p:embed/>
                  <p:pic>
                    <p:nvPicPr>
                      <p:cNvPr id="1443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427413"/>
                        <a:ext cx="2990850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3095625" y="2590800"/>
          <a:ext cx="3152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" name="Equation" r:id="rId6" imgW="1434960" imgH="406080" progId="Equation.DSMT4">
                  <p:embed/>
                </p:oleObj>
              </mc:Choice>
              <mc:Fallback>
                <p:oleObj name="Equation" r:id="rId6" imgW="1434960" imgH="406080" progId="Equation.DSMT4">
                  <p:embed/>
                  <p:pic>
                    <p:nvPicPr>
                      <p:cNvPr id="144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2590800"/>
                        <a:ext cx="3152775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685800" y="2743200"/>
            <a:ext cx="2128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Using Coulomb’s law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722313" y="3429000"/>
            <a:ext cx="1563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Each charge is</a:t>
            </a:r>
          </a:p>
        </p:txBody>
      </p:sp>
      <p:graphicFrame>
        <p:nvGraphicFramePr>
          <p:cNvPr id="144393" name="Object 9"/>
          <p:cNvGraphicFramePr>
            <a:graphicFrameLocks noChangeAspect="1"/>
          </p:cNvGraphicFramePr>
          <p:nvPr/>
        </p:nvGraphicFramePr>
        <p:xfrm>
          <a:off x="6019800" y="3427413"/>
          <a:ext cx="2836863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7" name="Equation" r:id="rId8" imgW="1409400" imgH="228600" progId="Equation.DSMT4">
                  <p:embed/>
                </p:oleObj>
              </mc:Choice>
              <mc:Fallback>
                <p:oleObj name="Equation" r:id="rId8" imgW="1409400" imgH="228600" progId="Equation.DSMT4">
                  <p:embed/>
                  <p:pic>
                    <p:nvPicPr>
                      <p:cNvPr id="144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7413"/>
                        <a:ext cx="2836863" cy="458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5457825" y="3457575"/>
            <a:ext cx="53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and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685800" y="4025900"/>
            <a:ext cx="3119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So the magnitude of the force is</a:t>
            </a:r>
          </a:p>
        </p:txBody>
      </p:sp>
      <p:graphicFrame>
        <p:nvGraphicFramePr>
          <p:cNvPr id="144396" name="Object 12"/>
          <p:cNvGraphicFramePr>
            <a:graphicFrameLocks noChangeAspect="1"/>
          </p:cNvGraphicFramePr>
          <p:nvPr/>
        </p:nvGraphicFramePr>
        <p:xfrm>
          <a:off x="762000" y="4559300"/>
          <a:ext cx="1619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8" name="Equation" r:id="rId10" imgW="736560" imgH="406080" progId="Equation.DSMT4">
                  <p:embed/>
                </p:oleObj>
              </mc:Choice>
              <mc:Fallback>
                <p:oleObj name="Equation" r:id="rId10" imgW="736560" imgH="406080" progId="Equation.DSMT4">
                  <p:embed/>
                  <p:pic>
                    <p:nvPicPr>
                      <p:cNvPr id="1443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59300"/>
                        <a:ext cx="161925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7" name="Object 13"/>
          <p:cNvGraphicFramePr>
            <a:graphicFrameLocks noChangeAspect="1"/>
          </p:cNvGraphicFramePr>
          <p:nvPr/>
        </p:nvGraphicFramePr>
        <p:xfrm>
          <a:off x="2368550" y="4406900"/>
          <a:ext cx="616585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9" name="Equation" r:id="rId12" imgW="2806560" imgH="571320" progId="Equation.DSMT4">
                  <p:embed/>
                </p:oleObj>
              </mc:Choice>
              <mc:Fallback>
                <p:oleObj name="Equation" r:id="rId12" imgW="2806560" imgH="571320" progId="Equation.DSMT4">
                  <p:embed/>
                  <p:pic>
                    <p:nvPicPr>
                      <p:cNvPr id="1443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4406900"/>
                        <a:ext cx="6165850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8" name="Object 14"/>
          <p:cNvGraphicFramePr>
            <a:graphicFrameLocks noChangeAspect="1"/>
          </p:cNvGraphicFramePr>
          <p:nvPr/>
        </p:nvGraphicFramePr>
        <p:xfrm>
          <a:off x="2438400" y="5257800"/>
          <a:ext cx="17700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443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257800"/>
                        <a:ext cx="177006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609600" y="5775325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Which direction?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2443163" y="5791200"/>
            <a:ext cx="2128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Toward each other…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4692296" y="5791200"/>
            <a:ext cx="29161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charset="0"/>
              </a:rPr>
              <a:t>Orbital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speed of the election?</a:t>
            </a:r>
          </a:p>
        </p:txBody>
      </p:sp>
    </p:spTree>
    <p:extLst>
      <p:ext uri="{BB962C8B-B14F-4D97-AF65-F5344CB8AC3E}">
        <p14:creationId xmlns:p14="http://schemas.microsoft.com/office/powerpoint/2010/main" val="225141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build="p"/>
      <p:bldP spid="144391" grpId="0"/>
      <p:bldP spid="144392" grpId="0"/>
      <p:bldP spid="144394" grpId="0"/>
      <p:bldP spid="144395" grpId="0"/>
      <p:bldP spid="144399" grpId="0"/>
      <p:bldP spid="14440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3A71BB-2916-0746-8A8E-85E1E5CB864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Vector Additions and Subtractions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  <a:cs typeface="ＭＳ Ｐゴシック" charset="0"/>
              </a:rPr>
              <a:t>Addition: 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Parallelogram method: Connect the tails of the two vectors and extend</a:t>
            </a:r>
          </a:p>
          <a:p>
            <a:pPr lvl="1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A+B=B+A</a:t>
            </a:r>
            <a:r>
              <a:rPr lang="en-US" sz="1800">
                <a:latin typeface="Arial Narrow" charset="0"/>
                <a:ea typeface="ＭＳ Ｐゴシック" charset="0"/>
              </a:rPr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  <a:ea typeface="ＭＳ Ｐゴシック" charset="0"/>
              </a:rPr>
              <a:t>A+B+C+D+E=E+C+A+B+D</a:t>
            </a:r>
            <a:endParaRPr lang="en-US" sz="1800">
              <a:latin typeface="Arial Narrow" charset="0"/>
              <a:ea typeface="ＭＳ Ｐゴシック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29753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29751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29749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6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29747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19867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990000"/>
                </a:solidFill>
                <a:latin typeface="Arial Narrow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29745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29743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7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29741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19868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8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29739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29737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19869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Since subtraction </a:t>
            </a:r>
            <a:r>
              <a:rPr lang="en-US" sz="2000">
                <a:solidFill>
                  <a:srgbClr val="990000"/>
                </a:solidFill>
                <a:latin typeface="Arial Narrow" charset="0"/>
              </a:rPr>
              <a:t>is equivalent </a:t>
            </a:r>
            <a:r>
              <a:rPr lang="en-US" sz="2000" dirty="0">
                <a:solidFill>
                  <a:srgbClr val="990000"/>
                </a:solidFill>
                <a:latin typeface="Arial Narrow" charset="0"/>
              </a:rPr>
              <a:t>to adding a negative vector, subtraction is also commutative!!!</a:t>
            </a:r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69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29735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29733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19870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19870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19870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2" name="AutoShape 48"/>
            <p:cNvCxnSpPr>
              <a:cxnSpLocks noChangeShapeType="1"/>
              <a:stCxn id="29753" idx="0"/>
              <a:endCxn id="29751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19870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29730" name="AutoShape 51"/>
            <p:cNvCxnSpPr>
              <a:cxnSpLocks noChangeShapeType="1"/>
              <a:stCxn id="29747" idx="0"/>
              <a:endCxn id="29749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19870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29728" name="AutoShape 54"/>
            <p:cNvCxnSpPr>
              <a:cxnSpLocks noChangeShapeType="1"/>
              <a:stCxn id="29739" idx="0"/>
              <a:endCxn id="29737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871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660066"/>
                </a:solidFill>
                <a:latin typeface="Arial Narrow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584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8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8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9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9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8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9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 autoUpdateAnimBg="0"/>
      <p:bldP spid="198672" grpId="0" build="p" autoUpdateAnimBg="0"/>
      <p:bldP spid="198682" grpId="0" animBg="1"/>
      <p:bldP spid="198683" grpId="0" animBg="1"/>
      <p:bldP spid="198684" grpId="0" animBg="1"/>
      <p:bldP spid="198685" grpId="0" build="p" autoUpdateAnimBg="0"/>
      <p:bldP spid="198692" grpId="0" animBg="1" autoUpdateAnimBg="0"/>
      <p:bldP spid="198693" grpId="0" animBg="1"/>
      <p:bldP spid="198694" grpId="0" build="p" autoUpdateAnimBg="0"/>
      <p:bldP spid="1987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Wednesday, June 10, 2020</a:t>
            </a:r>
          </a:p>
        </p:txBody>
      </p:sp>
      <p:sp>
        <p:nvSpPr>
          <p:cNvPr id="30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>
                <a:solidFill>
                  <a:srgbClr val="003300"/>
                </a:solidFill>
                <a:latin typeface="Arial Narrow" charset="0"/>
              </a:rPr>
              <a:t>PHYS 1444-001, Summer 2020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A5808-F096-E149-A848-0306EA83F45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381000" y="906463"/>
            <a:ext cx="8458200" cy="769937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20.0N applies to north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while another force of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35.0N applies in the direction 60.0</a:t>
            </a:r>
            <a:r>
              <a:rPr lang="en-US" sz="2200" baseline="30000">
                <a:solidFill>
                  <a:srgbClr val="990000"/>
                </a:solidFill>
                <a:latin typeface="Arial Narrow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west of north. Find the magnitude and direction of resultant force.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0760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30761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N</a:t>
              </a:r>
            </a:p>
          </p:txBody>
        </p:sp>
        <p:sp>
          <p:nvSpPr>
            <p:cNvPr id="30764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0758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990000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30759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61963"/>
            <a:chOff x="1171" y="4224"/>
            <a:chExt cx="269" cy="291"/>
          </a:xfrm>
        </p:grpSpPr>
        <p:sp>
          <p:nvSpPr>
            <p:cNvPr id="30756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Symbol" charset="0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charset="0"/>
              </a:endParaRPr>
            </a:p>
          </p:txBody>
        </p:sp>
        <p:sp>
          <p:nvSpPr>
            <p:cNvPr id="30757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Arial Narrow" charset="0"/>
                </a:rPr>
                <a:t>F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191000" y="2085975"/>
          <a:ext cx="465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4" name="Equation" r:id="rId3" imgW="292100" imgH="152400" progId="Equation.DSMT4">
                  <p:embed/>
                </p:oleObj>
              </mc:Choice>
              <mc:Fallback>
                <p:oleObj name="Equation" r:id="rId3" imgW="292100" imgH="15240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085975"/>
                        <a:ext cx="465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84200" cy="1143000"/>
            <a:chOff x="1440" y="4128"/>
            <a:chExt cx="368" cy="720"/>
          </a:xfrm>
        </p:grpSpPr>
        <p:sp>
          <p:nvSpPr>
            <p:cNvPr id="30751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990000"/>
                  </a:solidFill>
                  <a:latin typeface="Arial Narrow" charset="0"/>
                </a:rPr>
                <a:t>20</a:t>
              </a:r>
            </a:p>
          </p:txBody>
        </p:sp>
        <p:sp>
          <p:nvSpPr>
            <p:cNvPr id="30752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1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7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2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184650" y="4251325"/>
          <a:ext cx="27495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5" name="Equation" r:id="rId5" imgW="1638300" imgH="546100" progId="Equation.DSMT4">
                  <p:embed/>
                </p:oleObj>
              </mc:Choice>
              <mc:Fallback>
                <p:oleObj name="Equation" r:id="rId5" imgW="1638300" imgH="546100" progId="Equation.DSMT4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4251325"/>
                        <a:ext cx="2749550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696200" y="4343400"/>
            <a:ext cx="1355725" cy="13398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990000"/>
                </a:solidFill>
                <a:latin typeface="Arial Narrow" charset="0"/>
              </a:rPr>
              <a:t>Find other ways to solve this problem…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351338" y="2409825"/>
          <a:ext cx="46323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6" name="Equation" r:id="rId7" imgW="2908300" imgH="317500" progId="Equation.DSMT4">
                  <p:embed/>
                </p:oleObj>
              </mc:Choice>
              <mc:Fallback>
                <p:oleObj name="Equation" r:id="rId7" imgW="2908300" imgH="317500" progId="Equation.DSMT4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409825"/>
                        <a:ext cx="46323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573588" y="2857500"/>
          <a:ext cx="26908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7" name="Equation" r:id="rId9" imgW="1689100" imgH="279400" progId="Equation.DSMT4">
                  <p:embed/>
                </p:oleObj>
              </mc:Choice>
              <mc:Fallback>
                <p:oleObj name="Equation" r:id="rId9" imgW="1689100" imgH="279400" progId="Equation.DSMT4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2857500"/>
                        <a:ext cx="2690812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8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54563" y="3733800"/>
          <a:ext cx="200342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9" name="Equation" r:id="rId13" imgW="1257300" imgH="241300" progId="Equation.DSMT4">
                  <p:embed/>
                </p:oleObj>
              </mc:Choice>
              <mc:Fallback>
                <p:oleObj name="Equation" r:id="rId13" imgW="1257300" imgH="241300" progId="Equation.DSMT4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3733800"/>
                        <a:ext cx="2003425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0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58875" cy="914400"/>
            <a:chOff x="1440" y="1728"/>
            <a:chExt cx="730" cy="576"/>
          </a:xfrm>
        </p:grpSpPr>
        <p:sp>
          <p:nvSpPr>
            <p:cNvPr id="30747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rgbClr val="FF0066"/>
                  </a:solidFill>
                </a:rPr>
                <a:t>F</a:t>
              </a:r>
              <a:r>
                <a:rPr lang="en-US" sz="2000" baseline="-25000" dirty="0">
                  <a:solidFill>
                    <a:srgbClr val="FF0066"/>
                  </a:solidFill>
                </a:rPr>
                <a:t>2</a:t>
              </a:r>
              <a:r>
                <a:rPr lang="en-US" sz="2000" dirty="0">
                  <a:solidFill>
                    <a:srgbClr val="FF0066"/>
                  </a:solidFill>
                </a:rPr>
                <a:t>cos</a:t>
              </a:r>
              <a:r>
                <a:rPr lang="en-US" sz="2000" dirty="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 dirty="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0745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Text Box 40"/>
            <p:cNvSpPr txBox="1">
              <a:spLocks noChangeArrowheads="1"/>
            </p:cNvSpPr>
            <p:nvPr/>
          </p:nvSpPr>
          <p:spPr bwMode="auto">
            <a:xfrm>
              <a:off x="720" y="1445"/>
              <a:ext cx="6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</a:rPr>
                <a:t>F</a:t>
              </a:r>
              <a:r>
                <a:rPr lang="en-US" sz="2000" baseline="-25000">
                  <a:solidFill>
                    <a:srgbClr val="FF0066"/>
                  </a:solidFill>
                </a:rPr>
                <a:t>2</a:t>
              </a:r>
              <a:r>
                <a:rPr lang="en-US" sz="2000">
                  <a:solidFill>
                    <a:srgbClr val="FF0066"/>
                  </a:solidFill>
                </a:rPr>
                <a:t>sin</a:t>
              </a:r>
              <a:r>
                <a:rPr lang="en-US" sz="2000">
                  <a:solidFill>
                    <a:srgbClr val="FF0066"/>
                  </a:solidFill>
                  <a:latin typeface="Symbol" charset="0"/>
                </a:rPr>
                <a:t>60</a:t>
              </a:r>
              <a:r>
                <a:rPr lang="en-US" sz="2000" baseline="30000">
                  <a:solidFill>
                    <a:srgbClr val="FF0066"/>
                  </a:solidFill>
                  <a:latin typeface="Symbol" charset="0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635500" y="1905000"/>
          <a:ext cx="323691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" name="Equation" r:id="rId19" imgW="2032000" imgH="368300" progId="Equation.DSMT4">
                  <p:embed/>
                </p:oleObj>
              </mc:Choice>
              <mc:Fallback>
                <p:oleObj name="Equation" r:id="rId19" imgW="20320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05000"/>
                        <a:ext cx="323691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769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9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 autoUpdateAnimBg="0"/>
      <p:bldP spid="199708" grpId="0" animBg="1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12411</TotalTime>
  <Words>1515</Words>
  <Application>Microsoft Macintosh PowerPoint</Application>
  <PresentationFormat>On-screen Show (4:3)</PresentationFormat>
  <Paragraphs>187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Narrow</vt:lpstr>
      <vt:lpstr>Monotype Corsiva</vt:lpstr>
      <vt:lpstr>Symbol</vt:lpstr>
      <vt:lpstr>Times New Roman</vt:lpstr>
      <vt:lpstr>phys1443-spring02</vt:lpstr>
      <vt:lpstr>Equation</vt:lpstr>
      <vt:lpstr>PHYS 1441 – Section 001 Lecture #3</vt:lpstr>
      <vt:lpstr>Announcements</vt:lpstr>
      <vt:lpstr>Reminder: Extra Credit Special Project #1 </vt:lpstr>
      <vt:lpstr>Coulomb’s Law – The Formula</vt:lpstr>
      <vt:lpstr>The Elementary Charge and Permittivity</vt:lpstr>
      <vt:lpstr>Example 21 – 1 </vt:lpstr>
      <vt:lpstr>Example on the Coulomb Force </vt:lpstr>
      <vt:lpstr>Vector Additions and Subtractions</vt:lpstr>
      <vt:lpstr>Example for Vector Addition</vt:lpstr>
      <vt:lpstr>Components and Unit Vectors</vt:lpstr>
      <vt:lpstr>Unit Vectors</vt:lpstr>
      <vt:lpstr>Examples of Vector Operations</vt:lpstr>
      <vt:lpstr>Example 21.2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533</cp:revision>
  <dcterms:created xsi:type="dcterms:W3CDTF">2012-01-19T04:21:20Z</dcterms:created>
  <dcterms:modified xsi:type="dcterms:W3CDTF">2020-06-10T18:25:54Z</dcterms:modified>
</cp:coreProperties>
</file>