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91" r:id="rId2"/>
    <p:sldId id="481" r:id="rId3"/>
    <p:sldId id="480" r:id="rId4"/>
    <p:sldId id="591" r:id="rId5"/>
    <p:sldId id="550" r:id="rId6"/>
    <p:sldId id="595" r:id="rId7"/>
    <p:sldId id="596" r:id="rId8"/>
    <p:sldId id="551" r:id="rId9"/>
    <p:sldId id="552" r:id="rId10"/>
    <p:sldId id="555" r:id="rId11"/>
    <p:sldId id="556" r:id="rId12"/>
    <p:sldId id="557" r:id="rId13"/>
    <p:sldId id="558" r:id="rId14"/>
    <p:sldId id="559" r:id="rId15"/>
    <p:sldId id="560" r:id="rId16"/>
    <p:sldId id="561" r:id="rId17"/>
    <p:sldId id="562" r:id="rId18"/>
    <p:sldId id="563" r:id="rId19"/>
    <p:sldId id="564" r:id="rId20"/>
    <p:sldId id="565" r:id="rId21"/>
    <p:sldId id="566"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92"/>
    <p:restoredTop sz="94660"/>
  </p:normalViewPr>
  <p:slideViewPr>
    <p:cSldViewPr>
      <p:cViewPr varScale="1">
        <p:scale>
          <a:sx n="124" d="100"/>
          <a:sy n="124" d="100"/>
        </p:scale>
        <p:origin x="13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e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e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 Id="rId9"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49.emf"/><Relationship Id="rId17" Type="http://schemas.openxmlformats.org/officeDocument/2006/relationships/image" Target="../media/image54.emf"/><Relationship Id="rId2" Type="http://schemas.openxmlformats.org/officeDocument/2006/relationships/image" Target="../media/image39.emf"/><Relationship Id="rId16" Type="http://schemas.openxmlformats.org/officeDocument/2006/relationships/image" Target="../media/image53.emf"/><Relationship Id="rId1" Type="http://schemas.openxmlformats.org/officeDocument/2006/relationships/image" Target="../media/image38.emf"/><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5" Type="http://schemas.openxmlformats.org/officeDocument/2006/relationships/image" Target="../media/image5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 Id="rId14"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5" Type="http://schemas.openxmlformats.org/officeDocument/2006/relationships/image" Target="../media/image59.emf"/><Relationship Id="rId4" Type="http://schemas.openxmlformats.org/officeDocument/2006/relationships/image" Target="../media/image58.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emf"/><Relationship Id="rId7" Type="http://schemas.openxmlformats.org/officeDocument/2006/relationships/image" Target="../media/image67.emf"/><Relationship Id="rId2" Type="http://schemas.openxmlformats.org/officeDocument/2006/relationships/image" Target="../media/image62.emf"/><Relationship Id="rId1" Type="http://schemas.openxmlformats.org/officeDocument/2006/relationships/image" Target="../media/image61.emf"/><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415899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4120328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June 11,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11,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June 11,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June 11,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11,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June 11,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June 11,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11,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11,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June 11,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3.emf"/><Relationship Id="rId3" Type="http://schemas.openxmlformats.org/officeDocument/2006/relationships/oleObject" Target="../embeddings/oleObject14.bin"/><Relationship Id="rId7" Type="http://schemas.openxmlformats.org/officeDocument/2006/relationships/image" Target="../media/image20.e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22.emf"/><Relationship Id="rId5" Type="http://schemas.openxmlformats.org/officeDocument/2006/relationships/image" Target="../media/image25.jpeg"/><Relationship Id="rId15" Type="http://schemas.openxmlformats.org/officeDocument/2006/relationships/image" Target="../media/image24.emf"/><Relationship Id="rId10" Type="http://schemas.openxmlformats.org/officeDocument/2006/relationships/oleObject" Target="../embeddings/oleObject17.bin"/><Relationship Id="rId4" Type="http://schemas.openxmlformats.org/officeDocument/2006/relationships/image" Target="../media/image19.emf"/><Relationship Id="rId9" Type="http://schemas.openxmlformats.org/officeDocument/2006/relationships/image" Target="../media/image21.emf"/><Relationship Id="rId1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emf"/><Relationship Id="rId18" Type="http://schemas.openxmlformats.org/officeDocument/2006/relationships/oleObject" Target="../embeddings/oleObject27.bin"/><Relationship Id="rId26" Type="http://schemas.openxmlformats.org/officeDocument/2006/relationships/oleObject" Target="../embeddings/oleObject31.bin"/><Relationship Id="rId3" Type="http://schemas.openxmlformats.org/officeDocument/2006/relationships/oleObject" Target="../embeddings/oleObject20.bin"/><Relationship Id="rId21" Type="http://schemas.openxmlformats.org/officeDocument/2006/relationships/image" Target="../media/image34.emf"/><Relationship Id="rId7" Type="http://schemas.openxmlformats.org/officeDocument/2006/relationships/image" Target="../media/image27.emf"/><Relationship Id="rId12" Type="http://schemas.openxmlformats.org/officeDocument/2006/relationships/oleObject" Target="../embeddings/oleObject24.bin"/><Relationship Id="rId17" Type="http://schemas.openxmlformats.org/officeDocument/2006/relationships/image" Target="../media/image32.emf"/><Relationship Id="rId25" Type="http://schemas.openxmlformats.org/officeDocument/2006/relationships/image" Target="../media/image36.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29.emf"/><Relationship Id="rId24" Type="http://schemas.openxmlformats.org/officeDocument/2006/relationships/oleObject" Target="../embeddings/oleObject30.bin"/><Relationship Id="rId5" Type="http://schemas.openxmlformats.org/officeDocument/2006/relationships/image" Target="../media/image25.jpeg"/><Relationship Id="rId15" Type="http://schemas.openxmlformats.org/officeDocument/2006/relationships/image" Target="../media/image31.emf"/><Relationship Id="rId23" Type="http://schemas.openxmlformats.org/officeDocument/2006/relationships/image" Target="../media/image35.emf"/><Relationship Id="rId10" Type="http://schemas.openxmlformats.org/officeDocument/2006/relationships/oleObject" Target="../embeddings/oleObject23.bin"/><Relationship Id="rId19" Type="http://schemas.openxmlformats.org/officeDocument/2006/relationships/image" Target="../media/image33.emf"/><Relationship Id="rId4" Type="http://schemas.openxmlformats.org/officeDocument/2006/relationships/image" Target="../media/image26.emf"/><Relationship Id="rId9" Type="http://schemas.openxmlformats.org/officeDocument/2006/relationships/image" Target="../media/image28.e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37.emf"/></Relationships>
</file>

<file path=ppt/slides/_rels/slide13.xml.rels><?xml version="1.0" encoding="UTF-8" standalone="yes"?>
<Relationships xmlns="http://schemas.openxmlformats.org/package/2006/relationships"><Relationship Id="rId13" Type="http://schemas.openxmlformats.org/officeDocument/2006/relationships/image" Target="../media/image42.emf"/><Relationship Id="rId18" Type="http://schemas.openxmlformats.org/officeDocument/2006/relationships/oleObject" Target="../embeddings/oleObject39.bin"/><Relationship Id="rId26" Type="http://schemas.openxmlformats.org/officeDocument/2006/relationships/oleObject" Target="../embeddings/oleObject43.bin"/><Relationship Id="rId21" Type="http://schemas.openxmlformats.org/officeDocument/2006/relationships/image" Target="../media/image46.emf"/><Relationship Id="rId34" Type="http://schemas.openxmlformats.org/officeDocument/2006/relationships/oleObject" Target="../embeddings/oleObject47.bin"/><Relationship Id="rId7" Type="http://schemas.openxmlformats.org/officeDocument/2006/relationships/image" Target="../media/image39.emf"/><Relationship Id="rId12" Type="http://schemas.openxmlformats.org/officeDocument/2006/relationships/oleObject" Target="../embeddings/oleObject36.bin"/><Relationship Id="rId17" Type="http://schemas.openxmlformats.org/officeDocument/2006/relationships/image" Target="../media/image44.emf"/><Relationship Id="rId25" Type="http://schemas.openxmlformats.org/officeDocument/2006/relationships/image" Target="../media/image48.emf"/><Relationship Id="rId33" Type="http://schemas.openxmlformats.org/officeDocument/2006/relationships/image" Target="../media/image52.e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29" Type="http://schemas.openxmlformats.org/officeDocument/2006/relationships/image" Target="../media/image50.emf"/><Relationship Id="rId1" Type="http://schemas.openxmlformats.org/officeDocument/2006/relationships/vmlDrawing" Target="../drawings/vmlDrawing6.vml"/><Relationship Id="rId6" Type="http://schemas.openxmlformats.org/officeDocument/2006/relationships/oleObject" Target="../embeddings/oleObject33.bin"/><Relationship Id="rId11" Type="http://schemas.openxmlformats.org/officeDocument/2006/relationships/image" Target="../media/image41.emf"/><Relationship Id="rId24" Type="http://schemas.openxmlformats.org/officeDocument/2006/relationships/oleObject" Target="../embeddings/oleObject42.bin"/><Relationship Id="rId32" Type="http://schemas.openxmlformats.org/officeDocument/2006/relationships/oleObject" Target="../embeddings/oleObject46.bin"/><Relationship Id="rId37" Type="http://schemas.openxmlformats.org/officeDocument/2006/relationships/image" Target="../media/image54.emf"/><Relationship Id="rId5" Type="http://schemas.openxmlformats.org/officeDocument/2006/relationships/image" Target="../media/image25.jpeg"/><Relationship Id="rId15" Type="http://schemas.openxmlformats.org/officeDocument/2006/relationships/image" Target="../media/image43.emf"/><Relationship Id="rId23" Type="http://schemas.openxmlformats.org/officeDocument/2006/relationships/image" Target="../media/image47.emf"/><Relationship Id="rId28" Type="http://schemas.openxmlformats.org/officeDocument/2006/relationships/oleObject" Target="../embeddings/oleObject44.bin"/><Relationship Id="rId36" Type="http://schemas.openxmlformats.org/officeDocument/2006/relationships/oleObject" Target="../embeddings/oleObject48.bin"/><Relationship Id="rId10" Type="http://schemas.openxmlformats.org/officeDocument/2006/relationships/oleObject" Target="../embeddings/oleObject35.bin"/><Relationship Id="rId19" Type="http://schemas.openxmlformats.org/officeDocument/2006/relationships/image" Target="../media/image45.emf"/><Relationship Id="rId31" Type="http://schemas.openxmlformats.org/officeDocument/2006/relationships/image" Target="../media/image51.emf"/><Relationship Id="rId4" Type="http://schemas.openxmlformats.org/officeDocument/2006/relationships/image" Target="../media/image38.emf"/><Relationship Id="rId9" Type="http://schemas.openxmlformats.org/officeDocument/2006/relationships/image" Target="../media/image40.emf"/><Relationship Id="rId14" Type="http://schemas.openxmlformats.org/officeDocument/2006/relationships/oleObject" Target="../embeddings/oleObject37.bin"/><Relationship Id="rId22" Type="http://schemas.openxmlformats.org/officeDocument/2006/relationships/oleObject" Target="../embeddings/oleObject41.bin"/><Relationship Id="rId27" Type="http://schemas.openxmlformats.org/officeDocument/2006/relationships/image" Target="../media/image49.emf"/><Relationship Id="rId30" Type="http://schemas.openxmlformats.org/officeDocument/2006/relationships/oleObject" Target="../embeddings/oleObject45.bin"/><Relationship Id="rId35" Type="http://schemas.openxmlformats.org/officeDocument/2006/relationships/image" Target="../media/image53.emf"/><Relationship Id="rId8" Type="http://schemas.openxmlformats.org/officeDocument/2006/relationships/oleObject" Target="../embeddings/oleObject34.bin"/><Relationship Id="rId3"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9.emf"/><Relationship Id="rId3" Type="http://schemas.openxmlformats.org/officeDocument/2006/relationships/image" Target="../media/image60.jpeg"/><Relationship Id="rId7" Type="http://schemas.openxmlformats.org/officeDocument/2006/relationships/image" Target="../media/image56.emf"/><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50.bin"/><Relationship Id="rId11" Type="http://schemas.openxmlformats.org/officeDocument/2006/relationships/image" Target="../media/image58.emf"/><Relationship Id="rId5" Type="http://schemas.openxmlformats.org/officeDocument/2006/relationships/image" Target="../media/image55.e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7.emf"/></Relationships>
</file>

<file path=ppt/slides/_rels/slide15.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oleObject" Target="../embeddings/oleObject59.bin"/><Relationship Id="rId18" Type="http://schemas.openxmlformats.org/officeDocument/2006/relationships/image" Target="../media/image68.e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5.emf"/><Relationship Id="rId17"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67.emf"/><Relationship Id="rId1" Type="http://schemas.openxmlformats.org/officeDocument/2006/relationships/vmlDrawing" Target="../drawings/vmlDrawing8.vml"/><Relationship Id="rId6" Type="http://schemas.openxmlformats.org/officeDocument/2006/relationships/image" Target="../media/image62.e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57.bin"/><Relationship Id="rId14" Type="http://schemas.openxmlformats.org/officeDocument/2006/relationships/image" Target="../media/image66.emf"/></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5.emf"/><Relationship Id="rId4" Type="http://schemas.openxmlformats.org/officeDocument/2006/relationships/oleObject" Target="../embeddings/oleObject62.bin"/></Relationships>
</file>

<file path=ppt/slides/_rels/slide2.xml.rels><?xml version="1.0" encoding="UTF-8" standalone="yes"?>
<Relationships xmlns="http://schemas.openxmlformats.org/package/2006/relationships"><Relationship Id="rId2" Type="http://schemas.openxmlformats.org/officeDocument/2006/relationships/hyperlink" Target="https://teams.microsoft.com/l/channel/19%3ae5b118c00e8d4baa8c0b2b4be09bbcd5%40thread.tacv2/General?groupId=a272a438-e2fd-42e7-8c18-1a8166647940&amp;tenantId=5cdc5b43-d7be-4caa-8173-729e3b0a62d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80.wmf"/><Relationship Id="rId18" Type="http://schemas.openxmlformats.org/officeDocument/2006/relationships/oleObject" Target="../embeddings/oleObject70.bin"/><Relationship Id="rId3" Type="http://schemas.openxmlformats.org/officeDocument/2006/relationships/image" Target="../media/image84.jpeg"/><Relationship Id="rId7" Type="http://schemas.openxmlformats.org/officeDocument/2006/relationships/image" Target="../media/image77.wmf"/><Relationship Id="rId12" Type="http://schemas.openxmlformats.org/officeDocument/2006/relationships/oleObject" Target="../embeddings/oleObject67.bin"/><Relationship Id="rId17" Type="http://schemas.openxmlformats.org/officeDocument/2006/relationships/image" Target="../media/image82.wmf"/><Relationship Id="rId2" Type="http://schemas.openxmlformats.org/officeDocument/2006/relationships/slideLayout" Target="../slideLayouts/slideLayout2.xml"/><Relationship Id="rId16" Type="http://schemas.openxmlformats.org/officeDocument/2006/relationships/oleObject" Target="../embeddings/oleObject69.bin"/><Relationship Id="rId1" Type="http://schemas.openxmlformats.org/officeDocument/2006/relationships/vmlDrawing" Target="../drawings/vmlDrawing10.vml"/><Relationship Id="rId6" Type="http://schemas.openxmlformats.org/officeDocument/2006/relationships/oleObject" Target="../embeddings/oleObject64.bin"/><Relationship Id="rId11" Type="http://schemas.openxmlformats.org/officeDocument/2006/relationships/image" Target="../media/image79.wmf"/><Relationship Id="rId5" Type="http://schemas.openxmlformats.org/officeDocument/2006/relationships/image" Target="../media/image76.emf"/><Relationship Id="rId15" Type="http://schemas.openxmlformats.org/officeDocument/2006/relationships/image" Target="../media/image81.wmf"/><Relationship Id="rId10" Type="http://schemas.openxmlformats.org/officeDocument/2006/relationships/oleObject" Target="../embeddings/oleObject66.bin"/><Relationship Id="rId19" Type="http://schemas.openxmlformats.org/officeDocument/2006/relationships/image" Target="../media/image83.emf"/><Relationship Id="rId4" Type="http://schemas.openxmlformats.org/officeDocument/2006/relationships/oleObject" Target="../embeddings/oleObject63.bin"/><Relationship Id="rId9" Type="http://schemas.openxmlformats.org/officeDocument/2006/relationships/image" Target="../media/image78.wmf"/><Relationship Id="rId14" Type="http://schemas.openxmlformats.org/officeDocument/2006/relationships/oleObject" Target="../embeddings/oleObject68.bin"/></Relationships>
</file>

<file path=ppt/slides/_rels/slide21.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76.bin"/><Relationship Id="rId18" Type="http://schemas.openxmlformats.org/officeDocument/2006/relationships/image" Target="../media/image92.w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9.wmf"/><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91.wmf"/><Relationship Id="rId20" Type="http://schemas.openxmlformats.org/officeDocument/2006/relationships/image" Target="../media/image93.wmf"/><Relationship Id="rId1" Type="http://schemas.openxmlformats.org/officeDocument/2006/relationships/vmlDrawing" Target="../drawings/vmlDrawing11.vml"/><Relationship Id="rId6" Type="http://schemas.openxmlformats.org/officeDocument/2006/relationships/image" Target="../media/image86.w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88.wmf"/><Relationship Id="rId19" Type="http://schemas.openxmlformats.org/officeDocument/2006/relationships/oleObject" Target="../embeddings/oleObject79.bin"/><Relationship Id="rId4" Type="http://schemas.openxmlformats.org/officeDocument/2006/relationships/image" Target="../media/image85.wmf"/><Relationship Id="rId9" Type="http://schemas.openxmlformats.org/officeDocument/2006/relationships/oleObject" Target="../embeddings/oleObject74.bin"/><Relationship Id="rId14" Type="http://schemas.openxmlformats.org/officeDocument/2006/relationships/image" Target="../media/image9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9.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e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4.wmf"/><Relationship Id="rId3" Type="http://schemas.openxmlformats.org/officeDocument/2006/relationships/image" Target="../media/image17.jpeg"/><Relationship Id="rId7" Type="http://schemas.openxmlformats.org/officeDocument/2006/relationships/image" Target="../media/image11.wmf"/><Relationship Id="rId12" Type="http://schemas.openxmlformats.org/officeDocument/2006/relationships/oleObject" Target="../embeddings/oleObject10.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wmf"/><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June 11, 2020</a:t>
            </a:r>
          </a:p>
        </p:txBody>
      </p:sp>
      <p:sp>
        <p:nvSpPr>
          <p:cNvPr id="7" name="Rectangle 5"/>
          <p:cNvSpPr>
            <a:spLocks noGrp="1" noChangeArrowheads="1"/>
          </p:cNvSpPr>
          <p:nvPr>
            <p:ph type="ftr" sz="quarter" idx="11"/>
          </p:nvPr>
        </p:nvSpPr>
        <p:spPr/>
        <p:txBody>
          <a:bodyPr/>
          <a:lstStyle/>
          <a:p>
            <a:pPr>
              <a:defRPr/>
            </a:pPr>
            <a:r>
              <a:rPr lang="de-DE"/>
              <a:t>PHYS 1444-001, Summer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#4</a:t>
            </a:r>
          </a:p>
        </p:txBody>
      </p:sp>
      <p:sp>
        <p:nvSpPr>
          <p:cNvPr id="18438" name="Text Box 4"/>
          <p:cNvSpPr txBox="1">
            <a:spLocks noChangeArrowheads="1"/>
          </p:cNvSpPr>
          <p:nvPr/>
        </p:nvSpPr>
        <p:spPr bwMode="auto">
          <a:xfrm>
            <a:off x="2994387" y="1447800"/>
            <a:ext cx="284725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June 11,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133600"/>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Chapter 21</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The Electric Field &amp;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Dipoles</a:t>
            </a:r>
          </a:p>
          <a:p>
            <a:pPr marL="609600" indent="-609600" algn="l"/>
            <a:r>
              <a:rPr lang="en-US" sz="2800" kern="0" dirty="0">
                <a:latin typeface="Arial Narrow" charset="0"/>
              </a:rPr>
              <a:t>Chapter 22</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Electric Flux</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Thursday, June 11,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10</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present,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a:t>F and E </a:t>
            </a:r>
            <a:r>
              <a:rPr lang="en-US" sz="2400" dirty="0"/>
              <a:t>are in the same directions if q &gt; 0</a:t>
            </a:r>
          </a:p>
          <a:p>
            <a:pPr lvl="1">
              <a:lnSpc>
                <a:spcPct val="90000"/>
              </a:lnSpc>
            </a:pPr>
            <a:r>
              <a:rPr lang="en-US" sz="2400" dirty="0"/>
              <a:t>The </a:t>
            </a:r>
            <a:r>
              <a:rPr lang="en-US" sz="2400" b="1" dirty="0"/>
              <a:t>F and E </a:t>
            </a:r>
            <a:r>
              <a:rPr lang="en-US" sz="2400" dirty="0"/>
              <a:t>are in the opposite directions if q &lt; 0</a:t>
            </a:r>
          </a:p>
        </p:txBody>
      </p:sp>
      <p:graphicFrame>
        <p:nvGraphicFramePr>
          <p:cNvPr id="148484" name="Object 4"/>
          <p:cNvGraphicFramePr>
            <a:graphicFrameLocks noChangeAspect="1"/>
          </p:cNvGraphicFramePr>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4408" name="Equation" r:id="rId3" imgW="1625600" imgH="228600" progId="Equation.DSMT4">
                  <p:embed/>
                </p:oleObj>
              </mc:Choice>
              <mc:Fallback>
                <p:oleObj name="Equation" r:id="rId3" imgW="1625600" imgH="228600" progId="Equation.DSMT4">
                  <p:embed/>
                  <p:pic>
                    <p:nvPicPr>
                      <p:cNvPr id="148484" name="Object 4"/>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884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5787"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5788"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extLst>
              <p:ext uri="{D42A27DB-BD31-4B8C-83A1-F6EECF244321}">
                <p14:modId xmlns:p14="http://schemas.microsoft.com/office/powerpoint/2010/main" val="2450078430"/>
              </p:ext>
            </p:extLst>
          </p:nvPr>
        </p:nvGraphicFramePr>
        <p:xfrm>
          <a:off x="1641475" y="4394200"/>
          <a:ext cx="858838" cy="711200"/>
        </p:xfrm>
        <a:graphic>
          <a:graphicData uri="http://schemas.openxmlformats.org/presentationml/2006/ole">
            <mc:AlternateContent xmlns:mc="http://schemas.openxmlformats.org/markup-compatibility/2006">
              <mc:Choice xmlns:v="urn:schemas-microsoft-com:vml" Requires="v">
                <p:oleObj spid="_x0000_s15789" name="Equation" r:id="rId8" imgW="469900" imgH="444500" progId="Equation.DSMT4">
                  <p:embed/>
                </p:oleObj>
              </mc:Choice>
              <mc:Fallback>
                <p:oleObj name="Equation" r:id="rId8" imgW="469900" imgH="444500" progId="Equation.DSMT4">
                  <p:embed/>
                  <p:pic>
                    <p:nvPicPr>
                      <p:cNvPr id="213002" name="Object 10"/>
                      <p:cNvPicPr>
                        <a:picLocks noChangeAspect="1" noChangeArrowheads="1"/>
                      </p:cNvPicPr>
                      <p:nvPr/>
                    </p:nvPicPr>
                    <p:blipFill>
                      <a:blip r:embed="rId9"/>
                      <a:srcRect/>
                      <a:stretch>
                        <a:fillRect/>
                      </a:stretch>
                    </p:blipFill>
                    <p:spPr bwMode="auto">
                      <a:xfrm>
                        <a:off x="1641475" y="4394200"/>
                        <a:ext cx="85883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5790"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5791"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5792"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516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7237"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7238"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7239"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7240"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7241"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7242"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7243"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7244"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7245"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7246"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7247"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7248"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113914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13</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extLst>
              <p:ext uri="{D42A27DB-BD31-4B8C-83A1-F6EECF244321}">
                <p14:modId xmlns:p14="http://schemas.microsoft.com/office/powerpoint/2010/main" val="3642512553"/>
              </p:ext>
            </p:extLst>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57528"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57529"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extLst>
              <p:ext uri="{D42A27DB-BD31-4B8C-83A1-F6EECF244321}">
                <p14:modId xmlns:p14="http://schemas.microsoft.com/office/powerpoint/2010/main" val="348706629"/>
              </p:ext>
            </p:extLst>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57530"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57531"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57532"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57533"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57534"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57535"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57536"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57537"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57538"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57539"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57540"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57541"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57542"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57543"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57544"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243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14</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18788"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18789"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18790"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18791"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18792"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030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15</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20025"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20026"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20027"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20028"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20029"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20030"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20031"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20032"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3174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11,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16</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 by the length of an arrow and the direction by the direction the arrowhead points. </a:t>
            </a:r>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extLst>
      <p:ext uri="{BB962C8B-B14F-4D97-AF65-F5344CB8AC3E}">
        <p14:creationId xmlns:p14="http://schemas.microsoft.com/office/powerpoint/2010/main" val="235201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Thursday, June 11,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17</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dirty="0"/>
              <a:t>Electric Field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a:t>
            </a:r>
            <a:r>
              <a:rPr lang="en-US" sz="2800" b="1" u="sng" dirty="0"/>
              <a:t>inside a conductor </a:t>
            </a:r>
            <a:r>
              <a:rPr lang="en-US" sz="2800" dirty="0"/>
              <a:t>is </a:t>
            </a:r>
            <a:r>
              <a:rPr lang="en-US" sz="2800" b="1" u="sng" dirty="0">
                <a:solidFill>
                  <a:srgbClr val="FF0000"/>
                </a:solidFill>
              </a:rPr>
              <a:t>ZERO</a:t>
            </a:r>
            <a:r>
              <a:rPr lang="en-US" sz="2800" dirty="0"/>
              <a:t> in static situation. (If the charge is at rest.) Why?</a:t>
            </a:r>
          </a:p>
          <a:p>
            <a:pPr lvl="1">
              <a:lnSpc>
                <a:spcPct val="80000"/>
              </a:lnSpc>
            </a:pPr>
            <a:r>
              <a:rPr lang="en-US" sz="2400" dirty="0"/>
              <a:t>If there were an electric field within a conductor, there would be a force on its free electrons.</a:t>
            </a:r>
          </a:p>
          <a:p>
            <a:pPr lvl="1">
              <a:lnSpc>
                <a:spcPct val="80000"/>
              </a:lnSpc>
            </a:pPr>
            <a:r>
              <a:rPr lang="en-US" sz="2400" dirty="0"/>
              <a:t>The electrons will move until they reached the position where the electric field becomes zero.</a:t>
            </a:r>
          </a:p>
          <a:p>
            <a:pPr lvl="1">
              <a:lnSpc>
                <a:spcPct val="80000"/>
              </a:lnSpc>
            </a:pPr>
            <a:r>
              <a:rPr lang="en-US" sz="2400" u="sng" dirty="0">
                <a:solidFill>
                  <a:srgbClr val="FF0000"/>
                </a:solidFill>
              </a:rPr>
              <a:t>Electric field </a:t>
            </a:r>
            <a:r>
              <a:rPr lang="en-US" sz="2400" b="1" u="sng" dirty="0">
                <a:solidFill>
                  <a:srgbClr val="FF0000"/>
                </a:solidFill>
              </a:rPr>
              <a:t>inside a non-conductor</a:t>
            </a:r>
            <a:r>
              <a:rPr lang="en-US" sz="2400" u="sng" dirty="0">
                <a:solidFill>
                  <a:srgbClr val="FF0000"/>
                </a:solidFill>
              </a:rPr>
              <a:t>, however, </a:t>
            </a:r>
            <a:r>
              <a:rPr lang="en-US" sz="2400" b="1" u="sng" dirty="0">
                <a:solidFill>
                  <a:srgbClr val="FF0000"/>
                </a:solidFill>
              </a:rPr>
              <a:t>CAN exist</a:t>
            </a:r>
            <a:r>
              <a:rPr lang="en-US" sz="2400" u="sng" dirty="0">
                <a:solidFill>
                  <a:srgbClr val="FF0000"/>
                </a:solidFill>
              </a:rPr>
              <a:t>.</a:t>
            </a:r>
          </a:p>
        </p:txBody>
      </p:sp>
      <p:sp>
        <p:nvSpPr>
          <p:cNvPr id="152585" name="Rectangle 9"/>
          <p:cNvSpPr>
            <a:spLocks noChangeArrowheads="1"/>
          </p:cNvSpPr>
          <p:nvPr/>
        </p:nvSpPr>
        <p:spPr bwMode="auto">
          <a:xfrm>
            <a:off x="457200" y="3352800"/>
            <a:ext cx="54864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E field exists inside a conductor, the field can exist outside the conductor due to induced charges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236873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11,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18</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39385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53609">
                                            <p:txEl>
                                              <p:pRg st="0" end="0"/>
                                            </p:txEl>
                                          </p:spTgt>
                                        </p:tgtEl>
                                        <p:attrNameLst>
                                          <p:attrName>style.visibility</p:attrName>
                                        </p:attrNameLst>
                                      </p:cBhvr>
                                      <p:to>
                                        <p:strVal val="visible"/>
                                      </p:to>
                                    </p:set>
                                    <p:animEffect transition="in" filter="wipe(left)">
                                      <p:cBhvr>
                                        <p:cTn id="14" dur="500"/>
                                        <p:tgtEl>
                                          <p:spTgt spid="15360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1" end="1"/>
                                            </p:txEl>
                                          </p:spTgt>
                                        </p:tgtEl>
                                        <p:attrNameLst>
                                          <p:attrName>style.visibility</p:attrName>
                                        </p:attrNameLst>
                                      </p:cBhvr>
                                      <p:to>
                                        <p:strVal val="visible"/>
                                      </p:to>
                                    </p:set>
                                    <p:animEffect transition="in" filter="wipe(left)">
                                      <p:cBhvr>
                                        <p:cTn id="19" dur="500"/>
                                        <p:tgtEl>
                                          <p:spTgt spid="15360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2" end="2"/>
                                            </p:txEl>
                                          </p:spTgt>
                                        </p:tgtEl>
                                        <p:attrNameLst>
                                          <p:attrName>style.visibility</p:attrName>
                                        </p:attrNameLst>
                                      </p:cBhvr>
                                      <p:to>
                                        <p:strVal val="visible"/>
                                      </p:to>
                                    </p:set>
                                    <p:animEffect transition="in" filter="wipe(left)">
                                      <p:cBhvr>
                                        <p:cTn id="24" dur="500"/>
                                        <p:tgtEl>
                                          <p:spTgt spid="15360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53609">
                                            <p:txEl>
                                              <p:pRg st="3" end="3"/>
                                            </p:txEl>
                                          </p:spTgt>
                                        </p:tgtEl>
                                        <p:attrNameLst>
                                          <p:attrName>style.visibility</p:attrName>
                                        </p:attrNameLst>
                                      </p:cBhvr>
                                      <p:to>
                                        <p:strVal val="visible"/>
                                      </p:to>
                                    </p:set>
                                    <p:animEffect transition="in" filter="wipe(left)">
                                      <p:cBhvr>
                                        <p:cTn id="36" dur="500"/>
                                        <p:tgtEl>
                                          <p:spTgt spid="15360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4" end="4"/>
                                            </p:txEl>
                                          </p:spTgt>
                                        </p:tgtEl>
                                        <p:attrNameLst>
                                          <p:attrName>style.visibility</p:attrName>
                                        </p:attrNameLst>
                                      </p:cBhvr>
                                      <p:to>
                                        <p:strVal val="visible"/>
                                      </p:to>
                                    </p:set>
                                    <p:animEffect transition="in" filter="wipe(left)">
                                      <p:cBhvr>
                                        <p:cTn id="41"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Thursday, June 11,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19</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q is at a point in space where the electric field is </a:t>
            </a:r>
            <a:r>
              <a:rPr lang="en-US" b="1" dirty="0"/>
              <a:t>E</a:t>
            </a:r>
            <a:r>
              <a:rPr lang="en-US" dirty="0"/>
              <a:t>, the force exerting on the object is              .</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p>
          <a:p>
            <a:pPr marL="1200150" lvl="2" indent="-285750">
              <a:lnSpc>
                <a:spcPct val="90000"/>
              </a:lnSpc>
              <a:spcBef>
                <a:spcPct val="20000"/>
              </a:spcBef>
              <a:buFontTx/>
              <a:buChar char="–"/>
            </a:pPr>
            <a:r>
              <a:rPr lang="en-US" sz="2000"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the electric field.</a:t>
            </a:r>
          </a:p>
        </p:txBody>
      </p:sp>
      <p:graphicFrame>
        <p:nvGraphicFramePr>
          <p:cNvPr id="185350" name="Object 6"/>
          <p:cNvGraphicFramePr>
            <a:graphicFrameLocks noChangeAspect="1"/>
          </p:cNvGraphicFramePr>
          <p:nvPr/>
        </p:nvGraphicFramePr>
        <p:xfrm>
          <a:off x="3084947" y="1692275"/>
          <a:ext cx="1334653" cy="593725"/>
        </p:xfrm>
        <a:graphic>
          <a:graphicData uri="http://schemas.openxmlformats.org/presentationml/2006/ole">
            <mc:AlternateContent xmlns:mc="http://schemas.openxmlformats.org/markup-compatibility/2006">
              <mc:Choice xmlns:v="urn:schemas-microsoft-com:vml" Requires="v">
                <p:oleObj spid="_x0000_s41998" name="Equation" r:id="rId4" imgW="457200" imgH="215900" progId="Equation.DSMT4">
                  <p:embed/>
                </p:oleObj>
              </mc:Choice>
              <mc:Fallback>
                <p:oleObj name="Equation" r:id="rId4" imgW="457200" imgH="215900" progId="Equation.DSMT4">
                  <p:embed/>
                  <p:pic>
                    <p:nvPicPr>
                      <p:cNvPr id="185350" name="Object 6"/>
                      <p:cNvPicPr>
                        <a:picLocks noChangeAspect="1" noChangeArrowheads="1"/>
                      </p:cNvPicPr>
                      <p:nvPr/>
                    </p:nvPicPr>
                    <p:blipFill>
                      <a:blip r:embed="rId5"/>
                      <a:srcRect/>
                      <a:stretch>
                        <a:fillRect/>
                      </a:stretch>
                    </p:blipFill>
                    <p:spPr bwMode="auto">
                      <a:xfrm>
                        <a:off x="3084947" y="1692275"/>
                        <a:ext cx="1334653"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215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11,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71500"/>
            <a:ext cx="8839200" cy="5562600"/>
          </a:xfrm>
        </p:spPr>
        <p:txBody>
          <a:bodyPr/>
          <a:lstStyle/>
          <a:p>
            <a:pPr>
              <a:lnSpc>
                <a:spcPct val="90000"/>
              </a:lnSpc>
            </a:pPr>
            <a:r>
              <a:rPr lang="en-US" sz="2400" dirty="0">
                <a:latin typeface="Arial Narrow" charset="0"/>
                <a:ea typeface="ＭＳ Ｐゴシック" charset="0"/>
                <a:cs typeface="ＭＳ Ｐゴシック" charset="0"/>
              </a:rPr>
              <a:t>Virtual Physics Clinic</a:t>
            </a:r>
            <a:r>
              <a:rPr lang="en-US" sz="2400" dirty="0">
                <a:latin typeface="Arial Narrow" charset="0"/>
                <a:ea typeface="ＭＳ Ｐゴシック" charset="0"/>
                <a:cs typeface="ＭＳ Ｐゴシック" charset="0"/>
                <a:sym typeface="Wingdings" pitchFamily="2" charset="2"/>
              </a:rPr>
              <a:t>: (M: 9am – 1pm, </a:t>
            </a:r>
            <a:r>
              <a:rPr lang="en-US" sz="2400" dirty="0" err="1">
                <a:latin typeface="Arial Narrow" charset="0"/>
                <a:ea typeface="ＭＳ Ｐゴシック" charset="0"/>
                <a:cs typeface="ＭＳ Ｐゴシック" charset="0"/>
                <a:sym typeface="Wingdings" pitchFamily="2" charset="2"/>
              </a:rPr>
              <a:t>TuWTh</a:t>
            </a:r>
            <a:r>
              <a:rPr lang="en-US" sz="2400" dirty="0">
                <a:latin typeface="Arial Narrow" charset="0"/>
                <a:ea typeface="ＭＳ Ｐゴシック" charset="0"/>
                <a:cs typeface="ＭＳ Ｐゴシック" charset="0"/>
                <a:sym typeface="Wingdings" pitchFamily="2" charset="2"/>
              </a:rPr>
              <a:t>: 9am – 5pm)</a:t>
            </a:r>
            <a:r>
              <a:rPr lang="en-US" sz="2400" dirty="0">
                <a:latin typeface="Arial Narrow" charset="0"/>
                <a:ea typeface="ＭＳ Ｐゴシック" charset="0"/>
                <a:cs typeface="ＭＳ Ｐゴシック" charset="0"/>
              </a:rPr>
              <a:t> </a:t>
            </a:r>
            <a:r>
              <a:rPr lang="en-US" sz="1800" u="sng" dirty="0">
                <a:hlinkClick r:id="rId2"/>
              </a:rPr>
              <a:t>https://teams.microsoft.com/l/channel/19%3ae5b118c00e8d4baa8c0b2b4be09bbcd5%40thread.tacv2/General?groupId=a272a438-e2fd-42e7-8c18-1a8166647940&amp;tenantId=5cdc5b43-d7be-4caa-8173-729e3b0a62d9</a:t>
            </a:r>
            <a:endParaRPr lang="en-US" sz="1600" dirty="0">
              <a:latin typeface="Arial Narrow" charset="0"/>
              <a:ea typeface="ＭＳ Ｐゴシック" charset="0"/>
              <a:cs typeface="ＭＳ Ｐゴシック" charset="0"/>
            </a:endParaRPr>
          </a:p>
          <a:p>
            <a:pPr>
              <a:lnSpc>
                <a:spcPct val="90000"/>
              </a:lnSpc>
            </a:pPr>
            <a:r>
              <a:rPr lang="en-US" sz="2400" dirty="0">
                <a:latin typeface="Arial Narrow" charset="0"/>
                <a:ea typeface="ＭＳ Ｐゴシック" charset="0"/>
                <a:cs typeface="ＭＳ Ｐゴシック" charset="0"/>
              </a:rPr>
              <a:t>Term Exam 1 </a:t>
            </a:r>
          </a:p>
          <a:p>
            <a:pPr lvl="1">
              <a:lnSpc>
                <a:spcPct val="90000"/>
              </a:lnSpc>
            </a:pPr>
            <a:r>
              <a:rPr lang="en-US" sz="2000" dirty="0">
                <a:latin typeface="Arial Narrow" charset="0"/>
                <a:ea typeface="ＭＳ Ｐゴシック" charset="0"/>
                <a:cs typeface="ＭＳ Ｐゴシック" charset="0"/>
              </a:rPr>
              <a:t>In class, coming Monday, June 15: DO NOT MISS THE EXAM!</a:t>
            </a:r>
          </a:p>
          <a:p>
            <a:pPr lvl="1">
              <a:lnSpc>
                <a:spcPct val="90000"/>
              </a:lnSpc>
            </a:pPr>
            <a:r>
              <a:rPr lang="en-US" sz="2000" dirty="0">
                <a:latin typeface="Arial Narrow" charset="0"/>
                <a:ea typeface="ＭＳ Ｐゴシック" charset="0"/>
                <a:cs typeface="ＭＳ Ｐゴシック" charset="0"/>
              </a:rPr>
              <a:t>CH21.1 to CH21.10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 the math refresher</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or setups or solutions of any problems!</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10am Monday morning</a:t>
            </a:r>
          </a:p>
          <a:p>
            <a:pPr lvl="2" eaLnBrk="1" hangingPunct="1">
              <a:spcBef>
                <a:spcPts val="200"/>
              </a:spcBef>
            </a:pPr>
            <a:r>
              <a:rPr lang="en-US" sz="1600" dirty="0"/>
              <a:t>Once submitted, you cannot change, unless I ask you to delete some part of the sheet!</a:t>
            </a:r>
          </a:p>
          <a:p>
            <a:pPr eaLnBrk="1" hangingPunct="1">
              <a:spcBef>
                <a:spcPts val="200"/>
              </a:spcBef>
            </a:pPr>
            <a:r>
              <a:rPr lang="en-US" sz="2400" dirty="0">
                <a:latin typeface="Arial Narrow" charset="0"/>
                <a:ea typeface="ＭＳ Ｐゴシック" charset="0"/>
                <a:cs typeface="ＭＳ Ｐゴシック" charset="0"/>
              </a:rPr>
              <a:t>Quiz 1 results</a:t>
            </a:r>
          </a:p>
          <a:p>
            <a:pPr lvl="1" eaLnBrk="1" hangingPunct="1">
              <a:spcBef>
                <a:spcPts val="200"/>
              </a:spcBef>
            </a:pPr>
            <a:r>
              <a:rPr lang="en-US" sz="2000" dirty="0"/>
              <a:t>Class average: 36/60</a:t>
            </a:r>
          </a:p>
          <a:p>
            <a:pPr lvl="2" eaLnBrk="1" hangingPunct="1">
              <a:spcBef>
                <a:spcPts val="200"/>
              </a:spcBef>
            </a:pPr>
            <a:r>
              <a:rPr lang="en-US" sz="1600" dirty="0"/>
              <a:t>Equivalent to 60/100</a:t>
            </a:r>
          </a:p>
          <a:p>
            <a:pPr lvl="1" eaLnBrk="1" hangingPunct="1">
              <a:spcBef>
                <a:spcPts val="200"/>
              </a:spcBef>
            </a:pPr>
            <a:r>
              <a:rPr lang="en-US" sz="2000" dirty="0"/>
              <a:t>Stop score: 60/60</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20</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43113"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43114"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43115"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43116"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43117"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43118"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43119"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43120"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90783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Thursday, June 11,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21</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44150"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44151"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44152"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44153"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44154"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44155"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44156"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44157"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44158"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394362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Thursday, June 11,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533400" y="0"/>
            <a:ext cx="8077200" cy="762000"/>
          </a:xfrm>
        </p:spPr>
        <p:txBody>
          <a:bodyPr/>
          <a:lstStyle/>
          <a:p>
            <a:r>
              <a:rPr lang="en-US" sz="4000" dirty="0"/>
              <a:t>Reminder: Extra Credit Special Project #1 </a:t>
            </a:r>
          </a:p>
        </p:txBody>
      </p:sp>
      <p:sp>
        <p:nvSpPr>
          <p:cNvPr id="111619" name="Rectangle 3"/>
          <p:cNvSpPr>
            <a:spLocks noGrp="1" noChangeArrowheads="1"/>
          </p:cNvSpPr>
          <p:nvPr>
            <p:ph type="body" idx="1"/>
          </p:nvPr>
        </p:nvSpPr>
        <p:spPr>
          <a:xfrm>
            <a:off x="381000" y="762000"/>
            <a:ext cx="8534400" cy="5257800"/>
          </a:xfrm>
        </p:spPr>
        <p:txBody>
          <a:bodyPr/>
          <a:lstStyle/>
          <a:p>
            <a:r>
              <a:rPr lang="en-US" sz="2400" dirty="0"/>
              <a:t>Compare the Coulomb force to the Gravitational force in the following cases by expressing Coulomb force (F</a:t>
            </a:r>
            <a:r>
              <a:rPr lang="en-US" sz="2400" baseline="-25000" dirty="0"/>
              <a:t>C</a:t>
            </a:r>
            <a:r>
              <a:rPr lang="en-US" sz="2400" dirty="0"/>
              <a:t>) in terms of the gravitational force (F</a:t>
            </a:r>
            <a:r>
              <a:rPr lang="en-US" sz="2400" baseline="-25000" dirty="0"/>
              <a:t>G</a:t>
            </a:r>
            <a:r>
              <a:rPr lang="en-US" sz="2400" dirty="0"/>
              <a:t>)</a:t>
            </a:r>
          </a:p>
          <a:p>
            <a:pPr lvl="1"/>
            <a:r>
              <a:rPr lang="en-US" sz="2000" dirty="0"/>
              <a:t>Between the two protons separated by 1m</a:t>
            </a:r>
          </a:p>
          <a:p>
            <a:pPr lvl="1"/>
            <a:r>
              <a:rPr lang="en-US" sz="2000" dirty="0"/>
              <a:t>Between the two protons separated by an arbitrary distance R</a:t>
            </a:r>
          </a:p>
          <a:p>
            <a:pPr lvl="1"/>
            <a:r>
              <a:rPr lang="en-US" sz="2000" dirty="0"/>
              <a:t>Between the two electrons separated by 1m</a:t>
            </a:r>
          </a:p>
          <a:p>
            <a:pPr lvl="1"/>
            <a:r>
              <a:rPr lang="en-US" sz="2000" dirty="0"/>
              <a:t>Between the two electrons separated by an arbitrary distance R </a:t>
            </a:r>
          </a:p>
          <a:p>
            <a:r>
              <a:rPr lang="en-US" sz="2400" dirty="0"/>
              <a:t>Five points each, totaling 20 points</a:t>
            </a:r>
          </a:p>
          <a:p>
            <a:r>
              <a:rPr lang="en-US" sz="2400" dirty="0"/>
              <a:t>BE SURE to show all the details of your own work, including all formulae, proper references to them and explanations</a:t>
            </a:r>
          </a:p>
          <a:p>
            <a:r>
              <a:rPr lang="en-US" sz="2400" dirty="0"/>
              <a:t>Must be handwritten and submit all pages in a single PDF file</a:t>
            </a:r>
          </a:p>
          <a:p>
            <a:pPr lvl="1"/>
            <a:r>
              <a:rPr lang="en-US" sz="2000" dirty="0"/>
              <a:t>File name must be: SP1-First-Last-summer20.pdf </a:t>
            </a:r>
          </a:p>
          <a:p>
            <a:r>
              <a:rPr lang="en-US" sz="2400" dirty="0"/>
              <a:t>Due at the beginning of the class Monday, June 15</a:t>
            </a:r>
          </a:p>
        </p:txBody>
      </p:sp>
    </p:spTree>
    <p:extLst>
      <p:ext uri="{BB962C8B-B14F-4D97-AF65-F5344CB8AC3E}">
        <p14:creationId xmlns:p14="http://schemas.microsoft.com/office/powerpoint/2010/main" val="320528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SP#2 – Angels &amp; Demons</a:t>
            </a:r>
          </a:p>
        </p:txBody>
      </p:sp>
      <p:sp>
        <p:nvSpPr>
          <p:cNvPr id="3" name="Content Placeholder 2"/>
          <p:cNvSpPr>
            <a:spLocks noGrp="1"/>
          </p:cNvSpPr>
          <p:nvPr>
            <p:ph idx="1"/>
          </p:nvPr>
        </p:nvSpPr>
        <p:spPr>
          <a:xfrm>
            <a:off x="685800" y="609600"/>
            <a:ext cx="7772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Wednesday, June. 12</a:t>
            </a:r>
          </a:p>
          <a:p>
            <a:pPr lvl="1"/>
            <a:r>
              <a:rPr lang="en-US" sz="2000" dirty="0">
                <a:latin typeface="Arial Narrow" charset="0"/>
                <a:ea typeface="ＭＳ Ｐゴシック" charset="0"/>
                <a:cs typeface="ＭＳ Ｐゴシック" charset="0"/>
              </a:rPr>
              <a:t>All pages must be in one PDF file with the name SP2-first-last-summer20.pdf in an email with the subject “Special Project 2, PHYS1444”</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11,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67756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Thursday, June 11,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6422570" y="3581400"/>
            <a:ext cx="2873829" cy="25146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609600"/>
            <a:ext cx="7010400" cy="5181600"/>
          </a:xfrm>
        </p:spPr>
        <p:txBody>
          <a:bodyPr/>
          <a:lstStyle/>
          <a:p>
            <a:r>
              <a:rPr lang="en-US" sz="2800" dirty="0"/>
              <a:t>Both gravitational and electric forces act over a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the idea of the field.</a:t>
            </a:r>
          </a:p>
          <a:p>
            <a:pPr lvl="1"/>
            <a:r>
              <a:rPr lang="en-US" sz="2400" dirty="0"/>
              <a:t>Faraday (1791 – 1867) argued that the electric field extends outward/inward from every charge and permeates through all of space</a:t>
            </a:r>
          </a:p>
          <a:p>
            <a:r>
              <a:rPr lang="en-US" sz="2800" dirty="0"/>
              <a:t>Field by a charge or a group of charges can be inspected by placing a small </a:t>
            </a:r>
            <a:r>
              <a:rPr lang="en-US" sz="2800" b="1" u="sng" dirty="0">
                <a:solidFill>
                  <a:srgbClr val="FF0000"/>
                </a:solidFill>
              </a:rPr>
              <a:t>positive test charge </a:t>
            </a:r>
            <a:r>
              <a:rPr lang="en-US" sz="2800" dirty="0"/>
              <a:t>in the vicinity and measuring the force on it.</a:t>
            </a:r>
          </a:p>
          <a:p>
            <a:pPr lvl="1"/>
            <a:r>
              <a:rPr lang="en-US" sz="2400" dirty="0"/>
              <a:t>You imagine what would happen to the test charge!</a:t>
            </a:r>
          </a:p>
          <a:p>
            <a:pPr lvl="1"/>
            <a:r>
              <a:rPr lang="en-US" sz="2400" dirty="0"/>
              <a:t>E due to a charge is independent of the other charge</a:t>
            </a:r>
          </a:p>
        </p:txBody>
      </p:sp>
    </p:spTree>
    <p:extLst>
      <p:ext uri="{BB962C8B-B14F-4D97-AF65-F5344CB8AC3E}">
        <p14:creationId xmlns:p14="http://schemas.microsoft.com/office/powerpoint/2010/main" val="201907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2886-F2CC-164D-8CE2-EE9BEED7F626}"/>
              </a:ext>
            </a:extLst>
          </p:cNvPr>
          <p:cNvSpPr>
            <a:spLocks noGrp="1"/>
          </p:cNvSpPr>
          <p:nvPr>
            <p:ph type="title"/>
          </p:nvPr>
        </p:nvSpPr>
        <p:spPr>
          <a:xfrm>
            <a:off x="662492" y="0"/>
            <a:ext cx="7772400" cy="1143000"/>
          </a:xfrm>
        </p:spPr>
        <p:txBody>
          <a:bodyPr/>
          <a:lstStyle/>
          <a:p>
            <a:r>
              <a:rPr lang="en-US" dirty="0"/>
              <a:t>What are the directions of the field?</a:t>
            </a:r>
          </a:p>
        </p:txBody>
      </p:sp>
      <p:sp>
        <p:nvSpPr>
          <p:cNvPr id="4" name="Date Placeholder 3">
            <a:extLst>
              <a:ext uri="{FF2B5EF4-FFF2-40B4-BE49-F238E27FC236}">
                <a16:creationId xmlns:a16="http://schemas.microsoft.com/office/drawing/2014/main" id="{93DDE19F-0384-184A-A0BA-2DE3FA4D8068}"/>
              </a:ext>
            </a:extLst>
          </p:cNvPr>
          <p:cNvSpPr>
            <a:spLocks noGrp="1"/>
          </p:cNvSpPr>
          <p:nvPr>
            <p:ph type="dt" sz="half" idx="10"/>
          </p:nvPr>
        </p:nvSpPr>
        <p:spPr/>
        <p:txBody>
          <a:bodyPr/>
          <a:lstStyle/>
          <a:p>
            <a:pPr>
              <a:defRPr/>
            </a:pPr>
            <a:r>
              <a:rPr lang="en-US"/>
              <a:t>Thursday, June 11, 2020</a:t>
            </a:r>
          </a:p>
        </p:txBody>
      </p:sp>
      <p:sp>
        <p:nvSpPr>
          <p:cNvPr id="5" name="Footer Placeholder 4">
            <a:extLst>
              <a:ext uri="{FF2B5EF4-FFF2-40B4-BE49-F238E27FC236}">
                <a16:creationId xmlns:a16="http://schemas.microsoft.com/office/drawing/2014/main" id="{C929889E-753B-3146-AC57-0B4C0CAB4E2D}"/>
              </a:ext>
            </a:extLst>
          </p:cNvPr>
          <p:cNvSpPr>
            <a:spLocks noGrp="1"/>
          </p:cNvSpPr>
          <p:nvPr>
            <p:ph type="ftr" sz="quarter" idx="11"/>
          </p:nvPr>
        </p:nvSpPr>
        <p:spPr/>
        <p:txBody>
          <a:bodyPr/>
          <a:lstStyle/>
          <a:p>
            <a:pPr>
              <a:defRPr/>
            </a:pPr>
            <a:r>
              <a:rPr lang="de-DE"/>
              <a:t>PHYS 1444-001, Summer 2020                    Dr. Jaehoon Yu</a:t>
            </a:r>
            <a:endParaRPr lang="en-US"/>
          </a:p>
        </p:txBody>
      </p:sp>
      <p:sp>
        <p:nvSpPr>
          <p:cNvPr id="6" name="Slide Number Placeholder 5">
            <a:extLst>
              <a:ext uri="{FF2B5EF4-FFF2-40B4-BE49-F238E27FC236}">
                <a16:creationId xmlns:a16="http://schemas.microsoft.com/office/drawing/2014/main" id="{9DB89027-E0DA-934A-A63F-7BB2630233F0}"/>
              </a:ext>
            </a:extLst>
          </p:cNvPr>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sp>
        <p:nvSpPr>
          <p:cNvPr id="9" name="Oval 8">
            <a:extLst>
              <a:ext uri="{FF2B5EF4-FFF2-40B4-BE49-F238E27FC236}">
                <a16:creationId xmlns:a16="http://schemas.microsoft.com/office/drawing/2014/main" id="{6FF9AD29-E229-E54C-A328-097770D1FF5A}"/>
              </a:ext>
            </a:extLst>
          </p:cNvPr>
          <p:cNvSpPr/>
          <p:nvPr/>
        </p:nvSpPr>
        <p:spPr bwMode="auto">
          <a:xfrm>
            <a:off x="4572000" y="2135178"/>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10" name="Oval 9">
            <a:extLst>
              <a:ext uri="{FF2B5EF4-FFF2-40B4-BE49-F238E27FC236}">
                <a16:creationId xmlns:a16="http://schemas.microsoft.com/office/drawing/2014/main" id="{A0FA63B3-51F7-7441-99B2-064A6BF93C0C}"/>
              </a:ext>
            </a:extLst>
          </p:cNvPr>
          <p:cNvSpPr/>
          <p:nvPr/>
        </p:nvSpPr>
        <p:spPr bwMode="auto">
          <a:xfrm>
            <a:off x="3276600" y="3630975"/>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a:t>
            </a:r>
            <a:endParaRPr kumimoji="0" lang="en-US" sz="2400" b="1" i="0" u="none" strike="noStrike" cap="none" normalizeH="0" baseline="0" dirty="0">
              <a:ln>
                <a:noFill/>
              </a:ln>
              <a:solidFill>
                <a:schemeClr val="bg1"/>
              </a:solidFill>
              <a:effectLst/>
              <a:latin typeface="Times New Roman" charset="0"/>
            </a:endParaRPr>
          </a:p>
        </p:txBody>
      </p:sp>
      <p:cxnSp>
        <p:nvCxnSpPr>
          <p:cNvPr id="12" name="Straight Arrow Connector 11">
            <a:extLst>
              <a:ext uri="{FF2B5EF4-FFF2-40B4-BE49-F238E27FC236}">
                <a16:creationId xmlns:a16="http://schemas.microsoft.com/office/drawing/2014/main" id="{A403F820-F9E6-6044-950C-4191343831FA}"/>
              </a:ext>
            </a:extLst>
          </p:cNvPr>
          <p:cNvCxnSpPr>
            <a:cxnSpLocks/>
          </p:cNvCxnSpPr>
          <p:nvPr/>
        </p:nvCxnSpPr>
        <p:spPr bwMode="auto">
          <a:xfrm flipV="1">
            <a:off x="6667500" y="1428795"/>
            <a:ext cx="1562100" cy="373381"/>
          </a:xfrm>
          <a:prstGeom prst="straightConnector1">
            <a:avLst/>
          </a:prstGeom>
          <a:no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F54B64F5-5F07-EB4D-A1C6-3ECB451BB7D5}"/>
              </a:ext>
            </a:extLst>
          </p:cNvPr>
          <p:cNvCxnSpPr>
            <a:cxnSpLocks/>
          </p:cNvCxnSpPr>
          <p:nvPr/>
        </p:nvCxnSpPr>
        <p:spPr bwMode="auto">
          <a:xfrm>
            <a:off x="5791202" y="2716575"/>
            <a:ext cx="2400298" cy="941025"/>
          </a:xfrm>
          <a:prstGeom prst="straightConnector1">
            <a:avLst/>
          </a:prstGeom>
          <a:noFill/>
          <a:ln w="38100" cap="flat" cmpd="sng" algn="ctr">
            <a:solidFill>
              <a:srgbClr val="C00000"/>
            </a:solidFill>
            <a:prstDash val="solid"/>
            <a:round/>
            <a:headEnd type="none" w="med" len="med"/>
            <a:tailEnd type="triangle"/>
          </a:ln>
          <a:effectLst/>
        </p:spPr>
      </p:cxnSp>
      <p:sp>
        <p:nvSpPr>
          <p:cNvPr id="17" name="Oval 16">
            <a:extLst>
              <a:ext uri="{FF2B5EF4-FFF2-40B4-BE49-F238E27FC236}">
                <a16:creationId xmlns:a16="http://schemas.microsoft.com/office/drawing/2014/main" id="{C988012E-D6E5-BE4E-83C2-321BCC287D9A}"/>
              </a:ext>
            </a:extLst>
          </p:cNvPr>
          <p:cNvSpPr/>
          <p:nvPr/>
        </p:nvSpPr>
        <p:spPr bwMode="auto">
          <a:xfrm>
            <a:off x="6400800" y="1485990"/>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19" name="Oval 18">
            <a:extLst>
              <a:ext uri="{FF2B5EF4-FFF2-40B4-BE49-F238E27FC236}">
                <a16:creationId xmlns:a16="http://schemas.microsoft.com/office/drawing/2014/main" id="{E510584B-0058-9843-B47E-EA2E6FDB8B79}"/>
              </a:ext>
            </a:extLst>
          </p:cNvPr>
          <p:cNvSpPr/>
          <p:nvPr/>
        </p:nvSpPr>
        <p:spPr bwMode="auto">
          <a:xfrm>
            <a:off x="6667500" y="1773972"/>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Oval 19">
            <a:extLst>
              <a:ext uri="{FF2B5EF4-FFF2-40B4-BE49-F238E27FC236}">
                <a16:creationId xmlns:a16="http://schemas.microsoft.com/office/drawing/2014/main" id="{27D4BFA9-5E84-C744-85EF-0AADCD3EE599}"/>
              </a:ext>
            </a:extLst>
          </p:cNvPr>
          <p:cNvSpPr/>
          <p:nvPr/>
        </p:nvSpPr>
        <p:spPr bwMode="auto">
          <a:xfrm>
            <a:off x="5753100" y="2688372"/>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a:extLst>
              <a:ext uri="{FF2B5EF4-FFF2-40B4-BE49-F238E27FC236}">
                <a16:creationId xmlns:a16="http://schemas.microsoft.com/office/drawing/2014/main" id="{5A357062-057F-C846-9C02-47727B7B46CB}"/>
              </a:ext>
            </a:extLst>
          </p:cNvPr>
          <p:cNvSpPr/>
          <p:nvPr/>
        </p:nvSpPr>
        <p:spPr bwMode="auto">
          <a:xfrm>
            <a:off x="5448300" y="2359224"/>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22" name="Straight Arrow Connector 21">
            <a:extLst>
              <a:ext uri="{FF2B5EF4-FFF2-40B4-BE49-F238E27FC236}">
                <a16:creationId xmlns:a16="http://schemas.microsoft.com/office/drawing/2014/main" id="{92237ECF-BB5C-CB43-9C6D-93A13817D3AC}"/>
              </a:ext>
            </a:extLst>
          </p:cNvPr>
          <p:cNvCxnSpPr>
            <a:cxnSpLocks/>
          </p:cNvCxnSpPr>
          <p:nvPr/>
        </p:nvCxnSpPr>
        <p:spPr bwMode="auto">
          <a:xfrm flipV="1">
            <a:off x="600187" y="5277594"/>
            <a:ext cx="1066800" cy="333003"/>
          </a:xfrm>
          <a:prstGeom prst="straightConnector1">
            <a:avLst/>
          </a:prstGeom>
          <a:noFill/>
          <a:ln w="38100" cap="flat" cmpd="sng" algn="ctr">
            <a:solidFill>
              <a:srgbClr val="C00000"/>
            </a:solidFill>
            <a:prstDash val="solid"/>
            <a:round/>
            <a:headEnd type="none" w="med" len="med"/>
            <a:tailEnd type="triangle"/>
          </a:ln>
          <a:effectLst/>
        </p:spPr>
      </p:cxnSp>
      <p:sp>
        <p:nvSpPr>
          <p:cNvPr id="23" name="Oval 22">
            <a:extLst>
              <a:ext uri="{FF2B5EF4-FFF2-40B4-BE49-F238E27FC236}">
                <a16:creationId xmlns:a16="http://schemas.microsoft.com/office/drawing/2014/main" id="{CBC5129C-324A-E14D-9A87-D6940A6E95B2}"/>
              </a:ext>
            </a:extLst>
          </p:cNvPr>
          <p:cNvSpPr/>
          <p:nvPr/>
        </p:nvSpPr>
        <p:spPr bwMode="auto">
          <a:xfrm>
            <a:off x="333487" y="5294412"/>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24" name="Oval 23">
            <a:extLst>
              <a:ext uri="{FF2B5EF4-FFF2-40B4-BE49-F238E27FC236}">
                <a16:creationId xmlns:a16="http://schemas.microsoft.com/office/drawing/2014/main" id="{4D9690C4-1ED2-C04F-9504-55E14AE26E10}"/>
              </a:ext>
            </a:extLst>
          </p:cNvPr>
          <p:cNvSpPr/>
          <p:nvPr/>
        </p:nvSpPr>
        <p:spPr bwMode="auto">
          <a:xfrm>
            <a:off x="600187" y="5582394"/>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25" name="Straight Arrow Connector 24">
            <a:extLst>
              <a:ext uri="{FF2B5EF4-FFF2-40B4-BE49-F238E27FC236}">
                <a16:creationId xmlns:a16="http://schemas.microsoft.com/office/drawing/2014/main" id="{F9E3DF47-4DBF-B144-9AAB-D70068C67904}"/>
              </a:ext>
            </a:extLst>
          </p:cNvPr>
          <p:cNvCxnSpPr>
            <a:cxnSpLocks/>
          </p:cNvCxnSpPr>
          <p:nvPr/>
        </p:nvCxnSpPr>
        <p:spPr bwMode="auto">
          <a:xfrm>
            <a:off x="1619028" y="3089166"/>
            <a:ext cx="1638298" cy="649188"/>
          </a:xfrm>
          <a:prstGeom prst="straightConnector1">
            <a:avLst/>
          </a:prstGeom>
          <a:noFill/>
          <a:ln w="38100" cap="flat" cmpd="sng" algn="ctr">
            <a:solidFill>
              <a:srgbClr val="C00000"/>
            </a:solidFill>
            <a:prstDash val="solid"/>
            <a:round/>
            <a:headEnd type="none" w="med" len="med"/>
            <a:tailEnd type="triangle"/>
          </a:ln>
          <a:effectLst/>
        </p:spPr>
      </p:cxnSp>
      <p:sp>
        <p:nvSpPr>
          <p:cNvPr id="26" name="Oval 25">
            <a:extLst>
              <a:ext uri="{FF2B5EF4-FFF2-40B4-BE49-F238E27FC236}">
                <a16:creationId xmlns:a16="http://schemas.microsoft.com/office/drawing/2014/main" id="{B629FD38-09D8-A64E-8A48-71159EC7922F}"/>
              </a:ext>
            </a:extLst>
          </p:cNvPr>
          <p:cNvSpPr/>
          <p:nvPr/>
        </p:nvSpPr>
        <p:spPr bwMode="auto">
          <a:xfrm>
            <a:off x="1580926" y="3060963"/>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7" name="Oval 26">
            <a:extLst>
              <a:ext uri="{FF2B5EF4-FFF2-40B4-BE49-F238E27FC236}">
                <a16:creationId xmlns:a16="http://schemas.microsoft.com/office/drawing/2014/main" id="{F05ADB5D-1232-CA4C-B9F0-DD8F49BD2FC0}"/>
              </a:ext>
            </a:extLst>
          </p:cNvPr>
          <p:cNvSpPr/>
          <p:nvPr/>
        </p:nvSpPr>
        <p:spPr bwMode="auto">
          <a:xfrm>
            <a:off x="1276126" y="2731815"/>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3" name="Rectangle 2">
            <a:extLst>
              <a:ext uri="{FF2B5EF4-FFF2-40B4-BE49-F238E27FC236}">
                <a16:creationId xmlns:a16="http://schemas.microsoft.com/office/drawing/2014/main" id="{BE6DD903-2B00-A14F-B002-D11D4A9A14CC}"/>
              </a:ext>
            </a:extLst>
          </p:cNvPr>
          <p:cNvSpPr/>
          <p:nvPr/>
        </p:nvSpPr>
        <p:spPr bwMode="auto">
          <a:xfrm>
            <a:off x="457200" y="2590799"/>
            <a:ext cx="4038600" cy="3650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A72F7DC3-7EB8-3C44-A833-332ED0683018}"/>
              </a:ext>
            </a:extLst>
          </p:cNvPr>
          <p:cNvSpPr/>
          <p:nvPr/>
        </p:nvSpPr>
        <p:spPr bwMode="auto">
          <a:xfrm>
            <a:off x="152400" y="2445198"/>
            <a:ext cx="3962400" cy="365080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8" name="Rectangle 27">
            <a:extLst>
              <a:ext uri="{FF2B5EF4-FFF2-40B4-BE49-F238E27FC236}">
                <a16:creationId xmlns:a16="http://schemas.microsoft.com/office/drawing/2014/main" id="{FD0D4312-F752-F34B-B96B-FF95655CF14A}"/>
              </a:ext>
            </a:extLst>
          </p:cNvPr>
          <p:cNvSpPr/>
          <p:nvPr/>
        </p:nvSpPr>
        <p:spPr bwMode="auto">
          <a:xfrm>
            <a:off x="4343400" y="906414"/>
            <a:ext cx="4343400" cy="365080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TextBox 7">
            <a:extLst>
              <a:ext uri="{FF2B5EF4-FFF2-40B4-BE49-F238E27FC236}">
                <a16:creationId xmlns:a16="http://schemas.microsoft.com/office/drawing/2014/main" id="{61D2B596-F088-FB4F-9FB4-788F7B0D28AF}"/>
              </a:ext>
            </a:extLst>
          </p:cNvPr>
          <p:cNvSpPr txBox="1"/>
          <p:nvPr/>
        </p:nvSpPr>
        <p:spPr>
          <a:xfrm>
            <a:off x="2211150" y="2854934"/>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9" name="TextBox 28">
            <a:extLst>
              <a:ext uri="{FF2B5EF4-FFF2-40B4-BE49-F238E27FC236}">
                <a16:creationId xmlns:a16="http://schemas.microsoft.com/office/drawing/2014/main" id="{BC9D901F-410B-0A41-A4F7-087BB1B8738A}"/>
              </a:ext>
            </a:extLst>
          </p:cNvPr>
          <p:cNvSpPr txBox="1"/>
          <p:nvPr/>
        </p:nvSpPr>
        <p:spPr>
          <a:xfrm>
            <a:off x="985116" y="4901160"/>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31" name="TextBox 30">
            <a:extLst>
              <a:ext uri="{FF2B5EF4-FFF2-40B4-BE49-F238E27FC236}">
                <a16:creationId xmlns:a16="http://schemas.microsoft.com/office/drawing/2014/main" id="{FB5DB283-A0B2-C740-A919-6F9A321EEC5A}"/>
              </a:ext>
            </a:extLst>
          </p:cNvPr>
          <p:cNvSpPr txBox="1"/>
          <p:nvPr/>
        </p:nvSpPr>
        <p:spPr>
          <a:xfrm>
            <a:off x="7200900" y="1177423"/>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32" name="TextBox 31">
            <a:extLst>
              <a:ext uri="{FF2B5EF4-FFF2-40B4-BE49-F238E27FC236}">
                <a16:creationId xmlns:a16="http://schemas.microsoft.com/office/drawing/2014/main" id="{850A72CD-239B-D543-8E04-AB0E844A55B5}"/>
              </a:ext>
            </a:extLst>
          </p:cNvPr>
          <p:cNvSpPr txBox="1"/>
          <p:nvPr/>
        </p:nvSpPr>
        <p:spPr>
          <a:xfrm>
            <a:off x="6772031" y="2645017"/>
            <a:ext cx="352981" cy="461665"/>
          </a:xfrm>
          <a:prstGeom prst="rect">
            <a:avLst/>
          </a:prstGeom>
          <a:noFill/>
        </p:spPr>
        <p:txBody>
          <a:bodyPr wrap="none" rtlCol="0">
            <a:spAutoFit/>
          </a:bodyPr>
          <a:lstStyle/>
          <a:p>
            <a:pPr algn="ctr"/>
            <a:r>
              <a:rPr lang="en-US" b="1" dirty="0">
                <a:solidFill>
                  <a:srgbClr val="C00000"/>
                </a:solidFill>
                <a:latin typeface="+mj-lt"/>
              </a:rPr>
              <a:t>E</a:t>
            </a:r>
          </a:p>
        </p:txBody>
      </p:sp>
    </p:spTree>
    <p:extLst>
      <p:ext uri="{BB962C8B-B14F-4D97-AF65-F5344CB8AC3E}">
        <p14:creationId xmlns:p14="http://schemas.microsoft.com/office/powerpoint/2010/main" val="219314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2886-F2CC-164D-8CE2-EE9BEED7F626}"/>
              </a:ext>
            </a:extLst>
          </p:cNvPr>
          <p:cNvSpPr>
            <a:spLocks noGrp="1"/>
          </p:cNvSpPr>
          <p:nvPr>
            <p:ph type="title"/>
          </p:nvPr>
        </p:nvSpPr>
        <p:spPr>
          <a:xfrm>
            <a:off x="76200" y="-152400"/>
            <a:ext cx="8991600" cy="1143000"/>
          </a:xfrm>
        </p:spPr>
        <p:txBody>
          <a:bodyPr/>
          <a:lstStyle/>
          <a:p>
            <a:r>
              <a:rPr lang="en-US" dirty="0"/>
              <a:t>What are the directions of the field vs F?</a:t>
            </a:r>
          </a:p>
        </p:txBody>
      </p:sp>
      <p:sp>
        <p:nvSpPr>
          <p:cNvPr id="4" name="Date Placeholder 3">
            <a:extLst>
              <a:ext uri="{FF2B5EF4-FFF2-40B4-BE49-F238E27FC236}">
                <a16:creationId xmlns:a16="http://schemas.microsoft.com/office/drawing/2014/main" id="{93DDE19F-0384-184A-A0BA-2DE3FA4D8068}"/>
              </a:ext>
            </a:extLst>
          </p:cNvPr>
          <p:cNvSpPr>
            <a:spLocks noGrp="1"/>
          </p:cNvSpPr>
          <p:nvPr>
            <p:ph type="dt" sz="half" idx="10"/>
          </p:nvPr>
        </p:nvSpPr>
        <p:spPr/>
        <p:txBody>
          <a:bodyPr/>
          <a:lstStyle/>
          <a:p>
            <a:pPr>
              <a:defRPr/>
            </a:pPr>
            <a:r>
              <a:rPr lang="en-US"/>
              <a:t>Thursday, June 11, 2020</a:t>
            </a:r>
          </a:p>
        </p:txBody>
      </p:sp>
      <p:sp>
        <p:nvSpPr>
          <p:cNvPr id="5" name="Footer Placeholder 4">
            <a:extLst>
              <a:ext uri="{FF2B5EF4-FFF2-40B4-BE49-F238E27FC236}">
                <a16:creationId xmlns:a16="http://schemas.microsoft.com/office/drawing/2014/main" id="{C929889E-753B-3146-AC57-0B4C0CAB4E2D}"/>
              </a:ext>
            </a:extLst>
          </p:cNvPr>
          <p:cNvSpPr>
            <a:spLocks noGrp="1"/>
          </p:cNvSpPr>
          <p:nvPr>
            <p:ph type="ftr" sz="quarter" idx="11"/>
          </p:nvPr>
        </p:nvSpPr>
        <p:spPr/>
        <p:txBody>
          <a:bodyPr/>
          <a:lstStyle/>
          <a:p>
            <a:pPr>
              <a:defRPr/>
            </a:pPr>
            <a:r>
              <a:rPr lang="de-DE"/>
              <a:t>PHYS 1444-001, Summer 2020                    Dr. Jaehoon Yu</a:t>
            </a:r>
            <a:endParaRPr lang="en-US"/>
          </a:p>
        </p:txBody>
      </p:sp>
      <p:sp>
        <p:nvSpPr>
          <p:cNvPr id="6" name="Slide Number Placeholder 5">
            <a:extLst>
              <a:ext uri="{FF2B5EF4-FFF2-40B4-BE49-F238E27FC236}">
                <a16:creationId xmlns:a16="http://schemas.microsoft.com/office/drawing/2014/main" id="{9DB89027-E0DA-934A-A63F-7BB2630233F0}"/>
              </a:ext>
            </a:extLst>
          </p:cNvPr>
          <p:cNvSpPr>
            <a:spLocks noGrp="1"/>
          </p:cNvSpPr>
          <p:nvPr>
            <p:ph type="sldNum" sz="quarter" idx="12"/>
          </p:nvPr>
        </p:nvSpPr>
        <p:spPr/>
        <p:txBody>
          <a:bodyPr/>
          <a:lstStyle/>
          <a:p>
            <a:pPr>
              <a:defRPr/>
            </a:pPr>
            <a:fld id="{BEF3D8A4-74EF-534D-976E-1FB9C4B72804}" type="slidenum">
              <a:rPr lang="en-US" smtClean="0"/>
              <a:pPr>
                <a:defRPr/>
              </a:pPr>
              <a:t>7</a:t>
            </a:fld>
            <a:endParaRPr lang="en-US"/>
          </a:p>
        </p:txBody>
      </p:sp>
      <p:sp>
        <p:nvSpPr>
          <p:cNvPr id="9" name="Oval 8">
            <a:extLst>
              <a:ext uri="{FF2B5EF4-FFF2-40B4-BE49-F238E27FC236}">
                <a16:creationId xmlns:a16="http://schemas.microsoft.com/office/drawing/2014/main" id="{6FF9AD29-E229-E54C-A328-097770D1FF5A}"/>
              </a:ext>
            </a:extLst>
          </p:cNvPr>
          <p:cNvSpPr/>
          <p:nvPr/>
        </p:nvSpPr>
        <p:spPr bwMode="auto">
          <a:xfrm>
            <a:off x="3695700" y="1809006"/>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14" name="Straight Arrow Connector 13">
            <a:extLst>
              <a:ext uri="{FF2B5EF4-FFF2-40B4-BE49-F238E27FC236}">
                <a16:creationId xmlns:a16="http://schemas.microsoft.com/office/drawing/2014/main" id="{F54B64F5-5F07-EB4D-A1C6-3ECB451BB7D5}"/>
              </a:ext>
            </a:extLst>
          </p:cNvPr>
          <p:cNvCxnSpPr>
            <a:cxnSpLocks/>
          </p:cNvCxnSpPr>
          <p:nvPr/>
        </p:nvCxnSpPr>
        <p:spPr bwMode="auto">
          <a:xfrm>
            <a:off x="4914902" y="2390403"/>
            <a:ext cx="2400298" cy="941025"/>
          </a:xfrm>
          <a:prstGeom prst="straightConnector1">
            <a:avLst/>
          </a:prstGeom>
          <a:noFill/>
          <a:ln w="38100" cap="flat" cmpd="sng" algn="ctr">
            <a:solidFill>
              <a:srgbClr val="C00000"/>
            </a:solidFill>
            <a:prstDash val="solid"/>
            <a:round/>
            <a:headEnd type="none" w="med" len="med"/>
            <a:tailEnd type="triangle"/>
          </a:ln>
          <a:effectLst/>
        </p:spPr>
      </p:cxnSp>
      <p:sp>
        <p:nvSpPr>
          <p:cNvPr id="20" name="Oval 19">
            <a:extLst>
              <a:ext uri="{FF2B5EF4-FFF2-40B4-BE49-F238E27FC236}">
                <a16:creationId xmlns:a16="http://schemas.microsoft.com/office/drawing/2014/main" id="{27D4BFA9-5E84-C744-85EF-0AADCD3EE599}"/>
              </a:ext>
            </a:extLst>
          </p:cNvPr>
          <p:cNvSpPr/>
          <p:nvPr/>
        </p:nvSpPr>
        <p:spPr bwMode="auto">
          <a:xfrm>
            <a:off x="4876800" y="2362200"/>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a:extLst>
              <a:ext uri="{FF2B5EF4-FFF2-40B4-BE49-F238E27FC236}">
                <a16:creationId xmlns:a16="http://schemas.microsoft.com/office/drawing/2014/main" id="{5A357062-057F-C846-9C02-47727B7B46CB}"/>
              </a:ext>
            </a:extLst>
          </p:cNvPr>
          <p:cNvSpPr/>
          <p:nvPr/>
        </p:nvSpPr>
        <p:spPr bwMode="auto">
          <a:xfrm>
            <a:off x="4572000" y="2033052"/>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30" name="Straight Arrow Connector 29">
            <a:extLst>
              <a:ext uri="{FF2B5EF4-FFF2-40B4-BE49-F238E27FC236}">
                <a16:creationId xmlns:a16="http://schemas.microsoft.com/office/drawing/2014/main" id="{D6F22D54-ABE7-0C44-874E-CAA33DE9DA47}"/>
              </a:ext>
            </a:extLst>
          </p:cNvPr>
          <p:cNvCxnSpPr>
            <a:cxnSpLocks/>
          </p:cNvCxnSpPr>
          <p:nvPr/>
        </p:nvCxnSpPr>
        <p:spPr bwMode="auto">
          <a:xfrm>
            <a:off x="4953000" y="2522220"/>
            <a:ext cx="3367590" cy="1343397"/>
          </a:xfrm>
          <a:prstGeom prst="straightConnector1">
            <a:avLst/>
          </a:prstGeom>
          <a:noFill/>
          <a:ln w="38100" cap="flat" cmpd="sng" algn="ctr">
            <a:solidFill>
              <a:schemeClr val="accent2">
                <a:lumMod val="75000"/>
              </a:schemeClr>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2762685-7915-9E4E-B8BC-09E25551AC3A}"/>
              </a:ext>
            </a:extLst>
          </p:cNvPr>
          <p:cNvCxnSpPr>
            <a:cxnSpLocks/>
          </p:cNvCxnSpPr>
          <p:nvPr/>
        </p:nvCxnSpPr>
        <p:spPr bwMode="auto">
          <a:xfrm flipH="1">
            <a:off x="2590800" y="3872672"/>
            <a:ext cx="533400" cy="1232728"/>
          </a:xfrm>
          <a:prstGeom prst="straightConnector1">
            <a:avLst/>
          </a:prstGeom>
          <a:noFill/>
          <a:ln w="38100" cap="flat" cmpd="sng" algn="ctr">
            <a:solidFill>
              <a:srgbClr val="C0000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DBE4B8B3-F459-4542-AF36-C6C4AB507914}"/>
              </a:ext>
            </a:extLst>
          </p:cNvPr>
          <p:cNvCxnSpPr>
            <a:cxnSpLocks/>
          </p:cNvCxnSpPr>
          <p:nvPr/>
        </p:nvCxnSpPr>
        <p:spPr bwMode="auto">
          <a:xfrm flipV="1">
            <a:off x="3212056" y="2486397"/>
            <a:ext cx="597944" cy="1351017"/>
          </a:xfrm>
          <a:prstGeom prst="straightConnector1">
            <a:avLst/>
          </a:prstGeom>
          <a:noFill/>
          <a:ln w="38100" cap="flat" cmpd="sng" algn="ctr">
            <a:solidFill>
              <a:schemeClr val="accent2">
                <a:lumMod val="75000"/>
              </a:schemeClr>
            </a:solidFill>
            <a:prstDash val="solid"/>
            <a:round/>
            <a:headEnd type="none" w="med" len="med"/>
            <a:tailEnd type="triangle"/>
          </a:ln>
          <a:effectLst/>
        </p:spPr>
      </p:cxnSp>
      <p:sp>
        <p:nvSpPr>
          <p:cNvPr id="32" name="Oval 31">
            <a:extLst>
              <a:ext uri="{FF2B5EF4-FFF2-40B4-BE49-F238E27FC236}">
                <a16:creationId xmlns:a16="http://schemas.microsoft.com/office/drawing/2014/main" id="{C74275D8-C669-C740-8A8F-00CC81806EB5}"/>
              </a:ext>
            </a:extLst>
          </p:cNvPr>
          <p:cNvSpPr/>
          <p:nvPr/>
        </p:nvSpPr>
        <p:spPr bwMode="auto">
          <a:xfrm>
            <a:off x="2911437" y="3466195"/>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a:t>
            </a:r>
            <a:endParaRPr kumimoji="0" lang="en-US" sz="2400" b="1" i="0" u="none" strike="noStrike" cap="none" normalizeH="0" baseline="0" dirty="0">
              <a:ln>
                <a:noFill/>
              </a:ln>
              <a:solidFill>
                <a:schemeClr val="bg1"/>
              </a:solidFill>
              <a:effectLst/>
              <a:latin typeface="Times New Roman" charset="0"/>
            </a:endParaRPr>
          </a:p>
        </p:txBody>
      </p:sp>
      <p:sp>
        <p:nvSpPr>
          <p:cNvPr id="18" name="TextBox 17">
            <a:extLst>
              <a:ext uri="{FF2B5EF4-FFF2-40B4-BE49-F238E27FC236}">
                <a16:creationId xmlns:a16="http://schemas.microsoft.com/office/drawing/2014/main" id="{9B0E6443-4F97-344A-9EC1-376B48CA2D1E}"/>
              </a:ext>
            </a:extLst>
          </p:cNvPr>
          <p:cNvSpPr txBox="1"/>
          <p:nvPr/>
        </p:nvSpPr>
        <p:spPr>
          <a:xfrm>
            <a:off x="5865688" y="2291387"/>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2" name="TextBox 21">
            <a:extLst>
              <a:ext uri="{FF2B5EF4-FFF2-40B4-BE49-F238E27FC236}">
                <a16:creationId xmlns:a16="http://schemas.microsoft.com/office/drawing/2014/main" id="{D0D69E99-7652-D94A-9ED9-EC3B543DD1F0}"/>
              </a:ext>
            </a:extLst>
          </p:cNvPr>
          <p:cNvSpPr txBox="1"/>
          <p:nvPr/>
        </p:nvSpPr>
        <p:spPr>
          <a:xfrm>
            <a:off x="2771219" y="4489394"/>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4" name="TextBox 23">
            <a:extLst>
              <a:ext uri="{FF2B5EF4-FFF2-40B4-BE49-F238E27FC236}">
                <a16:creationId xmlns:a16="http://schemas.microsoft.com/office/drawing/2014/main" id="{64957016-D143-0244-9AC9-D50F4EC12FE2}"/>
              </a:ext>
            </a:extLst>
          </p:cNvPr>
          <p:cNvSpPr txBox="1"/>
          <p:nvPr/>
        </p:nvSpPr>
        <p:spPr>
          <a:xfrm>
            <a:off x="6636795" y="3401417"/>
            <a:ext cx="338554" cy="461665"/>
          </a:xfrm>
          <a:prstGeom prst="rect">
            <a:avLst/>
          </a:prstGeom>
          <a:noFill/>
        </p:spPr>
        <p:txBody>
          <a:bodyPr wrap="none" rtlCol="0">
            <a:spAutoFit/>
          </a:bodyPr>
          <a:lstStyle/>
          <a:p>
            <a:pPr algn="ctr"/>
            <a:r>
              <a:rPr lang="en-US" b="1" dirty="0">
                <a:solidFill>
                  <a:schemeClr val="accent2">
                    <a:lumMod val="75000"/>
                  </a:schemeClr>
                </a:solidFill>
                <a:latin typeface="+mj-lt"/>
              </a:rPr>
              <a:t>F</a:t>
            </a:r>
          </a:p>
        </p:txBody>
      </p:sp>
      <p:sp>
        <p:nvSpPr>
          <p:cNvPr id="25" name="TextBox 24">
            <a:extLst>
              <a:ext uri="{FF2B5EF4-FFF2-40B4-BE49-F238E27FC236}">
                <a16:creationId xmlns:a16="http://schemas.microsoft.com/office/drawing/2014/main" id="{4B0A6193-FC98-EA42-9254-C4E1687D4283}"/>
              </a:ext>
            </a:extLst>
          </p:cNvPr>
          <p:cNvSpPr txBox="1"/>
          <p:nvPr/>
        </p:nvSpPr>
        <p:spPr>
          <a:xfrm>
            <a:off x="3511028" y="2967335"/>
            <a:ext cx="338554" cy="461665"/>
          </a:xfrm>
          <a:prstGeom prst="rect">
            <a:avLst/>
          </a:prstGeom>
          <a:noFill/>
        </p:spPr>
        <p:txBody>
          <a:bodyPr wrap="none" rtlCol="0">
            <a:spAutoFit/>
          </a:bodyPr>
          <a:lstStyle/>
          <a:p>
            <a:pPr algn="ctr"/>
            <a:r>
              <a:rPr lang="en-US" b="1" dirty="0">
                <a:solidFill>
                  <a:schemeClr val="accent2">
                    <a:lumMod val="75000"/>
                  </a:schemeClr>
                </a:solidFill>
                <a:latin typeface="+mj-lt"/>
              </a:rPr>
              <a:t>F</a:t>
            </a:r>
          </a:p>
        </p:txBody>
      </p:sp>
    </p:spTree>
    <p:extLst>
      <p:ext uri="{BB962C8B-B14F-4D97-AF65-F5344CB8AC3E}">
        <p14:creationId xmlns:p14="http://schemas.microsoft.com/office/powerpoint/2010/main" val="67063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11,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8</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8382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nvGraphicFramePr>
        <p:xfrm>
          <a:off x="4953000" y="1617663"/>
          <a:ext cx="1219200" cy="950912"/>
        </p:xfrm>
        <a:graphic>
          <a:graphicData uri="http://schemas.openxmlformats.org/presentationml/2006/ole">
            <mc:AlternateContent xmlns:mc="http://schemas.openxmlformats.org/markup-compatibility/2006">
              <mc:Choice xmlns:v="urn:schemas-microsoft-com:vml" Requires="v">
                <p:oleObj spid="_x0000_s12644"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4953000" y="1617663"/>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0800"/>
          <a:ext cx="1298575" cy="1011237"/>
        </p:xfrm>
        <a:graphic>
          <a:graphicData uri="http://schemas.openxmlformats.org/presentationml/2006/ole">
            <mc:AlternateContent xmlns:mc="http://schemas.openxmlformats.org/markup-compatibility/2006">
              <mc:Choice xmlns:v="urn:schemas-microsoft-com:vml" Requires="v">
                <p:oleObj spid="_x0000_s12645"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0800"/>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097462"/>
          <a:ext cx="1928813" cy="1074738"/>
        </p:xfrm>
        <a:graphic>
          <a:graphicData uri="http://schemas.openxmlformats.org/presentationml/2006/ole">
            <mc:AlternateContent xmlns:mc="http://schemas.openxmlformats.org/markup-compatibility/2006">
              <mc:Choice xmlns:v="urn:schemas-microsoft-com:vml" Requires="v">
                <p:oleObj spid="_x0000_s12646"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097462"/>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62550"/>
          <a:ext cx="1062038" cy="947737"/>
        </p:xfrm>
        <a:graphic>
          <a:graphicData uri="http://schemas.openxmlformats.org/presentationml/2006/ole">
            <mc:AlternateContent xmlns:mc="http://schemas.openxmlformats.org/markup-compatibility/2006">
              <mc:Choice xmlns:v="urn:schemas-microsoft-com:vml" Requires="v">
                <p:oleObj spid="_x0000_s12647"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62550"/>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29212"/>
          <a:ext cx="1968500" cy="1012825"/>
        </p:xfrm>
        <a:graphic>
          <a:graphicData uri="http://schemas.openxmlformats.org/presentationml/2006/ole">
            <mc:AlternateContent xmlns:mc="http://schemas.openxmlformats.org/markup-compatibility/2006">
              <mc:Choice xmlns:v="urn:schemas-microsoft-com:vml" Requires="v">
                <p:oleObj spid="_x0000_s12648"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29212"/>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000C44D3-A309-BA44-888D-D861BDBCE456}"/>
              </a:ext>
            </a:extLst>
          </p:cNvPr>
          <p:cNvPicPr>
            <a:picLocks noChangeAspect="1"/>
          </p:cNvPicPr>
          <p:nvPr/>
        </p:nvPicPr>
        <p:blipFill>
          <a:blip r:embed="rId13"/>
          <a:stretch>
            <a:fillRect/>
          </a:stretch>
        </p:blipFill>
        <p:spPr>
          <a:xfrm>
            <a:off x="6401912" y="1728788"/>
            <a:ext cx="1563597" cy="579110"/>
          </a:xfrm>
          <a:prstGeom prst="rect">
            <a:avLst/>
          </a:prstGeom>
        </p:spPr>
      </p:pic>
    </p:spTree>
    <p:extLst>
      <p:ext uri="{BB962C8B-B14F-4D97-AF65-F5344CB8AC3E}">
        <p14:creationId xmlns:p14="http://schemas.microsoft.com/office/powerpoint/2010/main" val="2283817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11,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762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3810" name="Equation" r:id="rId4" imgW="291960" imgH="203040" progId="Equation.DSMT4">
                  <p:embed/>
                </p:oleObj>
              </mc:Choice>
              <mc:Fallback>
                <p:oleObj name="Equation" r:id="rId4" imgW="291960" imgH="203040" progId="Equation.DSMT4">
                  <p:embed/>
                  <p:pic>
                    <p:nvPicPr>
                      <p:cNvPr id="1474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3811" name="Equation" r:id="rId6" imgW="253800" imgH="152280" progId="Equation.DSMT4">
                  <p:embed/>
                </p:oleObj>
              </mc:Choice>
              <mc:Fallback>
                <p:oleObj name="Equation" r:id="rId6" imgW="253800" imgH="152280" progId="Equation.DSMT4">
                  <p:embed/>
                  <p:pic>
                    <p:nvPicPr>
                      <p:cNvPr id="14746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3812" name="Equation" r:id="rId8" imgW="2705040" imgH="533160" progId="Equation.DSMT4">
                  <p:embed/>
                </p:oleObj>
              </mc:Choice>
              <mc:Fallback>
                <p:oleObj name="Equation" r:id="rId8" imgW="2705040" imgH="533160" progId="Equation.DSMT4">
                  <p:embed/>
                  <p:pic>
                    <p:nvPicPr>
                      <p:cNvPr id="14747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3813" name="Equation" r:id="rId10" imgW="380880" imgH="228600" progId="Equation.DSMT4">
                  <p:embed/>
                </p:oleObj>
              </mc:Choice>
              <mc:Fallback>
                <p:oleObj name="Equation" r:id="rId10" imgW="380880" imgH="228600" progId="Equation.DSMT4">
                  <p:embed/>
                  <p:pic>
                    <p:nvPicPr>
                      <p:cNvPr id="147475"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3814" name="Equation" r:id="rId12" imgW="304560" imgH="190440" progId="Equation.DSMT4">
                  <p:embed/>
                </p:oleObj>
              </mc:Choice>
              <mc:Fallback>
                <p:oleObj name="Equation" r:id="rId12" imgW="304560" imgH="190440" progId="Equation.DSMT4">
                  <p:embed/>
                  <p:pic>
                    <p:nvPicPr>
                      <p:cNvPr id="147476"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3815" name="Equation" r:id="rId14" imgW="317160" imgH="190440" progId="Equation.DSMT4">
                  <p:embed/>
                </p:oleObj>
              </mc:Choice>
              <mc:Fallback>
                <p:oleObj name="Equation" r:id="rId14" imgW="317160" imgH="190440" progId="Equation.DSMT4">
                  <p:embed/>
                  <p:pic>
                    <p:nvPicPr>
                      <p:cNvPr id="147477"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3816" name="Equation" r:id="rId16" imgW="330120" imgH="406080" progId="Equation.DSMT4">
                  <p:embed/>
                </p:oleObj>
              </mc:Choice>
              <mc:Fallback>
                <p:oleObj name="Equation" r:id="rId16" imgW="330120" imgH="406080" progId="Equation.DSMT4">
                  <p:embed/>
                  <p:pic>
                    <p:nvPicPr>
                      <p:cNvPr id="147478"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025411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13944</TotalTime>
  <Words>2493</Words>
  <Application>Microsoft Macintosh PowerPoint</Application>
  <PresentationFormat>On-screen Show (4:3)</PresentationFormat>
  <Paragraphs>229</Paragraphs>
  <Slides>21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 Narrow</vt:lpstr>
      <vt:lpstr>Lucida Grande</vt:lpstr>
      <vt:lpstr>Monotype Corsiva</vt:lpstr>
      <vt:lpstr>Symbol</vt:lpstr>
      <vt:lpstr>Times New Roman</vt:lpstr>
      <vt:lpstr>phys1443-spring02</vt:lpstr>
      <vt:lpstr>Equation</vt:lpstr>
      <vt:lpstr>PHYS 1441 – Section 001 Lecture #4</vt:lpstr>
      <vt:lpstr>Announcements</vt:lpstr>
      <vt:lpstr>Reminder: Extra Credit Special Project #1 </vt:lpstr>
      <vt:lpstr>SP#2 – Angels &amp; Demons</vt:lpstr>
      <vt:lpstr>The Electric Field</vt:lpstr>
      <vt:lpstr>What are the directions of the field?</vt:lpstr>
      <vt:lpstr>What are the directions of the field vs F?</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lpstr>Electric Field and Conductors</vt:lpstr>
      <vt:lpstr>Example 21-13</vt:lpstr>
      <vt:lpstr>Motion of a Charged Particle in an Electric Field</vt:lpstr>
      <vt:lpstr>Example 21 – 14 </vt:lpstr>
      <vt:lpstr>Example 21 – 14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546</cp:revision>
  <dcterms:created xsi:type="dcterms:W3CDTF">2012-01-19T04:21:20Z</dcterms:created>
  <dcterms:modified xsi:type="dcterms:W3CDTF">2020-06-11T18:10:18Z</dcterms:modified>
</cp:coreProperties>
</file>