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480" r:id="rId4"/>
    <p:sldId id="591" r:id="rId5"/>
    <p:sldId id="550" r:id="rId6"/>
    <p:sldId id="595" r:id="rId7"/>
    <p:sldId id="596" r:id="rId8"/>
    <p:sldId id="551" r:id="rId9"/>
    <p:sldId id="552" r:id="rId10"/>
    <p:sldId id="555" r:id="rId11"/>
    <p:sldId id="556" r:id="rId12"/>
    <p:sldId id="557" r:id="rId13"/>
    <p:sldId id="558" r:id="rId14"/>
    <p:sldId id="559" r:id="rId15"/>
    <p:sldId id="560" r:id="rId16"/>
    <p:sldId id="561" r:id="rId17"/>
    <p:sldId id="562" r:id="rId18"/>
    <p:sldId id="563" r:id="rId19"/>
    <p:sldId id="564" r:id="rId20"/>
    <p:sldId id="565" r:id="rId21"/>
    <p:sldId id="56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0"/>
    <p:restoredTop sz="94660"/>
  </p:normalViewPr>
  <p:slideViewPr>
    <p:cSldViewPr>
      <p:cViewPr varScale="1">
        <p:scale>
          <a:sx n="124" d="100"/>
          <a:sy n="124" d="100"/>
        </p:scale>
        <p:origin x="19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e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 Id="rId9"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49.emf"/><Relationship Id="rId17" Type="http://schemas.openxmlformats.org/officeDocument/2006/relationships/image" Target="../media/image54.emf"/><Relationship Id="rId2" Type="http://schemas.openxmlformats.org/officeDocument/2006/relationships/image" Target="../media/image39.emf"/><Relationship Id="rId16" Type="http://schemas.openxmlformats.org/officeDocument/2006/relationships/image" Target="../media/image53.emf"/><Relationship Id="rId1" Type="http://schemas.openxmlformats.org/officeDocument/2006/relationships/image" Target="../media/image38.emf"/><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5" Type="http://schemas.openxmlformats.org/officeDocument/2006/relationships/image" Target="../media/image59.emf"/><Relationship Id="rId4"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589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412032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11,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11,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11,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11,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3.emf"/><Relationship Id="rId3" Type="http://schemas.openxmlformats.org/officeDocument/2006/relationships/oleObject" Target="../embeddings/oleObject14.bin"/><Relationship Id="rId7" Type="http://schemas.openxmlformats.org/officeDocument/2006/relationships/image" Target="../media/image20.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2.emf"/><Relationship Id="rId5" Type="http://schemas.openxmlformats.org/officeDocument/2006/relationships/image" Target="../media/image25.jpeg"/><Relationship Id="rId15" Type="http://schemas.openxmlformats.org/officeDocument/2006/relationships/image" Target="../media/image24.emf"/><Relationship Id="rId10" Type="http://schemas.openxmlformats.org/officeDocument/2006/relationships/oleObject" Target="../embeddings/oleObject17.bin"/><Relationship Id="rId4" Type="http://schemas.openxmlformats.org/officeDocument/2006/relationships/image" Target="../media/image19.emf"/><Relationship Id="rId9" Type="http://schemas.openxmlformats.org/officeDocument/2006/relationships/image" Target="../media/image21.emf"/><Relationship Id="rId1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emf"/><Relationship Id="rId18" Type="http://schemas.openxmlformats.org/officeDocument/2006/relationships/oleObject" Target="../embeddings/oleObject27.bin"/><Relationship Id="rId26" Type="http://schemas.openxmlformats.org/officeDocument/2006/relationships/oleObject" Target="../embeddings/oleObject31.bin"/><Relationship Id="rId3" Type="http://schemas.openxmlformats.org/officeDocument/2006/relationships/oleObject" Target="../embeddings/oleObject20.bin"/><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oleObject" Target="../embeddings/oleObject24.bin"/><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29.emf"/><Relationship Id="rId24" Type="http://schemas.openxmlformats.org/officeDocument/2006/relationships/oleObject" Target="../embeddings/oleObject30.bin"/><Relationship Id="rId5" Type="http://schemas.openxmlformats.org/officeDocument/2006/relationships/image" Target="../media/image25.jpeg"/><Relationship Id="rId15" Type="http://schemas.openxmlformats.org/officeDocument/2006/relationships/image" Target="../media/image31.emf"/><Relationship Id="rId23" Type="http://schemas.openxmlformats.org/officeDocument/2006/relationships/image" Target="../media/image35.emf"/><Relationship Id="rId10" Type="http://schemas.openxmlformats.org/officeDocument/2006/relationships/oleObject" Target="../embeddings/oleObject23.bin"/><Relationship Id="rId19" Type="http://schemas.openxmlformats.org/officeDocument/2006/relationships/image" Target="../media/image33.emf"/><Relationship Id="rId4" Type="http://schemas.openxmlformats.org/officeDocument/2006/relationships/image" Target="../media/image26.emf"/><Relationship Id="rId9" Type="http://schemas.openxmlformats.org/officeDocument/2006/relationships/image" Target="../media/image28.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7.emf"/></Relationships>
</file>

<file path=ppt/slides/_rels/slide13.xml.rels><?xml version="1.0" encoding="UTF-8" standalone="yes"?>
<Relationships xmlns="http://schemas.openxmlformats.org/package/2006/relationships"><Relationship Id="rId13" Type="http://schemas.openxmlformats.org/officeDocument/2006/relationships/image" Target="../media/image42.emf"/><Relationship Id="rId18" Type="http://schemas.openxmlformats.org/officeDocument/2006/relationships/oleObject" Target="../embeddings/oleObject39.bin"/><Relationship Id="rId26" Type="http://schemas.openxmlformats.org/officeDocument/2006/relationships/oleObject" Target="../embeddings/oleObject43.bin"/><Relationship Id="rId21" Type="http://schemas.openxmlformats.org/officeDocument/2006/relationships/image" Target="../media/image46.emf"/><Relationship Id="rId34" Type="http://schemas.openxmlformats.org/officeDocument/2006/relationships/oleObject" Target="../embeddings/oleObject47.bin"/><Relationship Id="rId7" Type="http://schemas.openxmlformats.org/officeDocument/2006/relationships/image" Target="../media/image39.emf"/><Relationship Id="rId12" Type="http://schemas.openxmlformats.org/officeDocument/2006/relationships/oleObject" Target="../embeddings/oleObject36.bin"/><Relationship Id="rId17" Type="http://schemas.openxmlformats.org/officeDocument/2006/relationships/image" Target="../media/image44.emf"/><Relationship Id="rId25" Type="http://schemas.openxmlformats.org/officeDocument/2006/relationships/image" Target="../media/image48.emf"/><Relationship Id="rId33" Type="http://schemas.openxmlformats.org/officeDocument/2006/relationships/image" Target="../media/image52.e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29" Type="http://schemas.openxmlformats.org/officeDocument/2006/relationships/image" Target="../media/image50.emf"/><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41.emf"/><Relationship Id="rId24" Type="http://schemas.openxmlformats.org/officeDocument/2006/relationships/oleObject" Target="../embeddings/oleObject42.bin"/><Relationship Id="rId32" Type="http://schemas.openxmlformats.org/officeDocument/2006/relationships/oleObject" Target="../embeddings/oleObject46.bin"/><Relationship Id="rId37" Type="http://schemas.openxmlformats.org/officeDocument/2006/relationships/image" Target="../media/image54.emf"/><Relationship Id="rId5" Type="http://schemas.openxmlformats.org/officeDocument/2006/relationships/image" Target="../media/image25.jpeg"/><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oleObject" Target="../embeddings/oleObject44.bin"/><Relationship Id="rId36" Type="http://schemas.openxmlformats.org/officeDocument/2006/relationships/oleObject" Target="../embeddings/oleObject48.bin"/><Relationship Id="rId10" Type="http://schemas.openxmlformats.org/officeDocument/2006/relationships/oleObject" Target="../embeddings/oleObject35.bin"/><Relationship Id="rId19" Type="http://schemas.openxmlformats.org/officeDocument/2006/relationships/image" Target="../media/image45.emf"/><Relationship Id="rId31" Type="http://schemas.openxmlformats.org/officeDocument/2006/relationships/image" Target="../media/image51.emf"/><Relationship Id="rId4" Type="http://schemas.openxmlformats.org/officeDocument/2006/relationships/image" Target="../media/image38.emf"/><Relationship Id="rId9" Type="http://schemas.openxmlformats.org/officeDocument/2006/relationships/image" Target="../media/image40.emf"/><Relationship Id="rId14" Type="http://schemas.openxmlformats.org/officeDocument/2006/relationships/oleObject" Target="../embeddings/oleObject37.bin"/><Relationship Id="rId22" Type="http://schemas.openxmlformats.org/officeDocument/2006/relationships/oleObject" Target="../embeddings/oleObject41.bin"/><Relationship Id="rId27" Type="http://schemas.openxmlformats.org/officeDocument/2006/relationships/image" Target="../media/image49.emf"/><Relationship Id="rId30" Type="http://schemas.openxmlformats.org/officeDocument/2006/relationships/oleObject" Target="../embeddings/oleObject45.bin"/><Relationship Id="rId35" Type="http://schemas.openxmlformats.org/officeDocument/2006/relationships/image" Target="../media/image53.emf"/><Relationship Id="rId8" Type="http://schemas.openxmlformats.org/officeDocument/2006/relationships/oleObject" Target="../embeddings/oleObject34.bin"/><Relationship Id="rId3"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emf"/><Relationship Id="rId3" Type="http://schemas.openxmlformats.org/officeDocument/2006/relationships/image" Target="../media/image60.jpeg"/><Relationship Id="rId7" Type="http://schemas.openxmlformats.org/officeDocument/2006/relationships/image" Target="../media/image56.e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0.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oleObject" Target="../embeddings/oleObject59.bin"/><Relationship Id="rId18" Type="http://schemas.openxmlformats.org/officeDocument/2006/relationships/image" Target="../media/image68.e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5.e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7.emf"/><Relationship Id="rId1" Type="http://schemas.openxmlformats.org/officeDocument/2006/relationships/vmlDrawing" Target="../drawings/vmlDrawing8.vml"/><Relationship Id="rId6" Type="http://schemas.openxmlformats.org/officeDocument/2006/relationships/image" Target="../media/image62.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7.bin"/><Relationship Id="rId14" Type="http://schemas.openxmlformats.org/officeDocument/2006/relationships/image" Target="../media/image66.emf"/></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5.emf"/><Relationship Id="rId5" Type="http://schemas.openxmlformats.org/officeDocument/2006/relationships/oleObject" Target="../embeddings/oleObject62.bin"/><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2" Type="http://schemas.openxmlformats.org/officeDocument/2006/relationships/hyperlink" Target="https://teams.microsoft.com/l/channel/19%3ae5b118c00e8d4baa8c0b2b4be09bbcd5%40thread.tacv2/General?groupId=a272a438-e2fd-42e7-8c18-1a8166647940&amp;tenantId=5cdc5b43-d7be-4caa-8173-729e3b0a62d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80.wmf"/><Relationship Id="rId18" Type="http://schemas.openxmlformats.org/officeDocument/2006/relationships/oleObject" Target="../embeddings/oleObject70.bin"/><Relationship Id="rId3" Type="http://schemas.openxmlformats.org/officeDocument/2006/relationships/image" Target="../media/image84.jpeg"/><Relationship Id="rId7" Type="http://schemas.openxmlformats.org/officeDocument/2006/relationships/image" Target="../media/image77.wmf"/><Relationship Id="rId12" Type="http://schemas.openxmlformats.org/officeDocument/2006/relationships/oleObject" Target="../embeddings/oleObject67.bin"/><Relationship Id="rId17"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69.bin"/><Relationship Id="rId1" Type="http://schemas.openxmlformats.org/officeDocument/2006/relationships/vmlDrawing" Target="../drawings/vmlDrawing10.vml"/><Relationship Id="rId6" Type="http://schemas.openxmlformats.org/officeDocument/2006/relationships/oleObject" Target="../embeddings/oleObject64.bin"/><Relationship Id="rId11" Type="http://schemas.openxmlformats.org/officeDocument/2006/relationships/image" Target="../media/image79.wmf"/><Relationship Id="rId5" Type="http://schemas.openxmlformats.org/officeDocument/2006/relationships/image" Target="../media/image76.emf"/><Relationship Id="rId15" Type="http://schemas.openxmlformats.org/officeDocument/2006/relationships/image" Target="../media/image81.wmf"/><Relationship Id="rId10" Type="http://schemas.openxmlformats.org/officeDocument/2006/relationships/oleObject" Target="../embeddings/oleObject66.bin"/><Relationship Id="rId19" Type="http://schemas.openxmlformats.org/officeDocument/2006/relationships/image" Target="../media/image83.emf"/><Relationship Id="rId4" Type="http://schemas.openxmlformats.org/officeDocument/2006/relationships/oleObject" Target="../embeddings/oleObject63.bin"/><Relationship Id="rId9" Type="http://schemas.openxmlformats.org/officeDocument/2006/relationships/image" Target="../media/image78.wmf"/><Relationship Id="rId14"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76.bin"/><Relationship Id="rId18" Type="http://schemas.openxmlformats.org/officeDocument/2006/relationships/image" Target="../media/image92.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9.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1.vml"/><Relationship Id="rId6" Type="http://schemas.openxmlformats.org/officeDocument/2006/relationships/image" Target="../media/image86.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88.wmf"/><Relationship Id="rId19" Type="http://schemas.openxmlformats.org/officeDocument/2006/relationships/oleObject" Target="../embeddings/oleObject79.bin"/><Relationship Id="rId4" Type="http://schemas.openxmlformats.org/officeDocument/2006/relationships/image" Target="../media/image85.wmf"/><Relationship Id="rId9" Type="http://schemas.openxmlformats.org/officeDocument/2006/relationships/oleObject" Target="../embeddings/oleObject74.bin"/><Relationship Id="rId14" Type="http://schemas.openxmlformats.org/officeDocument/2006/relationships/image" Target="../media/image9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9.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image" Target="../media/image17.jpeg"/><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11, 2020</a:t>
            </a:r>
          </a:p>
        </p:txBody>
      </p:sp>
      <p:sp>
        <p:nvSpPr>
          <p:cNvPr id="7" name="Rectangle 5"/>
          <p:cNvSpPr>
            <a:spLocks noGrp="1" noChangeArrowheads="1"/>
          </p:cNvSpPr>
          <p:nvPr>
            <p:ph type="ftr" sz="quarter" idx="11"/>
          </p:nvPr>
        </p:nvSpPr>
        <p:spPr/>
        <p:txBody>
          <a:bodyPr/>
          <a:lstStyle/>
          <a:p>
            <a:pPr>
              <a:defRPr/>
            </a:pPr>
            <a:r>
              <a:rPr lang="de-DE"/>
              <a:t>PHYS 1444-001, Summer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2994387" y="1447800"/>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11,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Electric Flux</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11,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10</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4406"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88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5775"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5776"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extLst>
              <p:ext uri="{D42A27DB-BD31-4B8C-83A1-F6EECF244321}">
                <p14:modId xmlns:p14="http://schemas.microsoft.com/office/powerpoint/2010/main" val="2450078430"/>
              </p:ext>
            </p:extLst>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5777"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5778"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5779"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5780"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51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7213"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7214"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7215"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7216"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7217"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7218"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7219"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7220"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7221"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7222"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7223"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7224"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1391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extLst>
              <p:ext uri="{D42A27DB-BD31-4B8C-83A1-F6EECF244321}">
                <p14:modId xmlns:p14="http://schemas.microsoft.com/office/powerpoint/2010/main" val="3642512553"/>
              </p:ext>
            </p:extLst>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57494"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57495"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extLst>
              <p:ext uri="{D42A27DB-BD31-4B8C-83A1-F6EECF244321}">
                <p14:modId xmlns:p14="http://schemas.microsoft.com/office/powerpoint/2010/main" val="348706629"/>
              </p:ext>
            </p:extLst>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57496"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57497"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57498"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57499"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57500"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57501"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57502"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57503"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57504"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57505"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57506"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57507"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57508"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57509"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57510"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24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8778"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8779"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8780"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8781"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8782"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03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0009"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0010"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0011"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0012"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0013"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0014"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0015"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0016"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31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11,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16</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3520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11,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17</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23687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11,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18</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9385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11,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19</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the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the electric field.</a:t>
            </a:r>
          </a:p>
        </p:txBody>
      </p:sp>
      <p:graphicFrame>
        <p:nvGraphicFramePr>
          <p:cNvPr id="185350" name="Object 6"/>
          <p:cNvGraphicFramePr>
            <a:graphicFrameLocks noChangeAspect="1"/>
          </p:cNvGraphicFramePr>
          <p:nvPr/>
        </p:nvGraphicFramePr>
        <p:xfrm>
          <a:off x="3084947" y="1692275"/>
          <a:ext cx="1334653" cy="593725"/>
        </p:xfrm>
        <a:graphic>
          <a:graphicData uri="http://schemas.openxmlformats.org/presentationml/2006/ole">
            <mc:AlternateContent xmlns:mc="http://schemas.openxmlformats.org/markup-compatibility/2006">
              <mc:Choice xmlns:v="urn:schemas-microsoft-com:vml" Requires="v">
                <p:oleObj spid="_x0000_s41996" name="Equation" r:id="rId5" imgW="457200" imgH="215900" progId="Equation.DSMT4">
                  <p:embed/>
                </p:oleObj>
              </mc:Choice>
              <mc:Fallback>
                <p:oleObj name="Equation" r:id="rId5" imgW="457200" imgH="215900" progId="Equation.DSMT4">
                  <p:embed/>
                  <p:pic>
                    <p:nvPicPr>
                      <p:cNvPr id="185350" name="Object 6"/>
                      <p:cNvPicPr>
                        <a:picLocks noChangeAspect="1" noChangeArrowheads="1"/>
                      </p:cNvPicPr>
                      <p:nvPr/>
                    </p:nvPicPr>
                    <p:blipFill>
                      <a:blip r:embed="rId6"/>
                      <a:srcRect/>
                      <a:stretch>
                        <a:fillRect/>
                      </a:stretch>
                    </p:blipFill>
                    <p:spPr bwMode="auto">
                      <a:xfrm>
                        <a:off x="3084947"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022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11,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62600"/>
          </a:xfrm>
        </p:spPr>
        <p:txBody>
          <a:bodyPr/>
          <a:lstStyle/>
          <a:p>
            <a:pPr>
              <a:lnSpc>
                <a:spcPct val="90000"/>
              </a:lnSpc>
            </a:pPr>
            <a:r>
              <a:rPr lang="en-US" sz="2400" dirty="0">
                <a:latin typeface="Arial Narrow" charset="0"/>
                <a:ea typeface="ＭＳ Ｐゴシック" charset="0"/>
                <a:cs typeface="ＭＳ Ｐゴシック" charset="0"/>
              </a:rPr>
              <a:t>Virtual Physics Clinic</a:t>
            </a:r>
            <a:r>
              <a:rPr lang="en-US" sz="2400" dirty="0">
                <a:latin typeface="Arial Narrow" charset="0"/>
                <a:ea typeface="ＭＳ Ｐゴシック" charset="0"/>
                <a:cs typeface="ＭＳ Ｐゴシック" charset="0"/>
                <a:sym typeface="Wingdings" pitchFamily="2" charset="2"/>
              </a:rPr>
              <a:t>: (M: 9am – 1pm, </a:t>
            </a:r>
            <a:r>
              <a:rPr lang="en-US" sz="2400" dirty="0" err="1">
                <a:latin typeface="Arial Narrow" charset="0"/>
                <a:ea typeface="ＭＳ Ｐゴシック" charset="0"/>
                <a:cs typeface="ＭＳ Ｐゴシック" charset="0"/>
                <a:sym typeface="Wingdings" pitchFamily="2" charset="2"/>
              </a:rPr>
              <a:t>TuWTh</a:t>
            </a:r>
            <a:r>
              <a:rPr lang="en-US" sz="2400" dirty="0">
                <a:latin typeface="Arial Narrow" charset="0"/>
                <a:ea typeface="ＭＳ Ｐゴシック" charset="0"/>
                <a:cs typeface="ＭＳ Ｐゴシック" charset="0"/>
                <a:sym typeface="Wingdings" pitchFamily="2" charset="2"/>
              </a:rPr>
              <a:t>: 9am – 5pm)</a:t>
            </a:r>
            <a:r>
              <a:rPr lang="en-US" sz="2400" dirty="0">
                <a:latin typeface="Arial Narrow" charset="0"/>
                <a:ea typeface="ＭＳ Ｐゴシック" charset="0"/>
                <a:cs typeface="ＭＳ Ｐゴシック" charset="0"/>
              </a:rPr>
              <a:t> </a:t>
            </a:r>
            <a:r>
              <a:rPr lang="en-US" sz="1800" u="sng" dirty="0">
                <a:hlinkClick r:id="rId2"/>
              </a:rPr>
              <a:t>https://teams.microsoft.com/l/channel/19%3ae5b118c00e8d4baa8c0b2b4be09bbcd5%40thread.tacv2/General?groupId=a272a438-e2fd-42e7-8c18-1a8166647940&amp;tenantId=5cdc5b43-d7be-4caa-8173-729e3b0a62d9</a:t>
            </a:r>
            <a:endParaRPr lang="en-US" sz="1600" dirty="0">
              <a:latin typeface="Arial Narrow" charset="0"/>
              <a:ea typeface="ＭＳ Ｐゴシック" charset="0"/>
              <a:cs typeface="ＭＳ Ｐゴシック" charset="0"/>
            </a:endParaRPr>
          </a:p>
          <a:p>
            <a:pPr>
              <a:lnSpc>
                <a:spcPct val="90000"/>
              </a:lnSpc>
            </a:pPr>
            <a:r>
              <a:rPr lang="en-US" sz="2400" dirty="0">
                <a:latin typeface="Arial Narrow" charset="0"/>
                <a:ea typeface="ＭＳ Ｐゴシック" charset="0"/>
                <a:cs typeface="ＭＳ Ｐゴシック" charset="0"/>
              </a:rPr>
              <a:t>Term Exam 1 </a:t>
            </a:r>
          </a:p>
          <a:p>
            <a:pPr lvl="1">
              <a:lnSpc>
                <a:spcPct val="90000"/>
              </a:lnSpc>
            </a:pPr>
            <a:r>
              <a:rPr lang="en-US" sz="2000" dirty="0">
                <a:latin typeface="Arial Narrow" charset="0"/>
                <a:ea typeface="ＭＳ Ｐゴシック" charset="0"/>
                <a:cs typeface="ＭＳ Ｐゴシック" charset="0"/>
              </a:rPr>
              <a:t>In class, coming Monday, June 15: DO NOT MISS THE EXAM!</a:t>
            </a:r>
          </a:p>
          <a:p>
            <a:pPr lvl="1">
              <a:lnSpc>
                <a:spcPct val="90000"/>
              </a:lnSpc>
            </a:pPr>
            <a:r>
              <a:rPr lang="en-US" sz="2000" dirty="0">
                <a:latin typeface="Arial Narrow" charset="0"/>
                <a:ea typeface="ＭＳ Ｐゴシック" charset="0"/>
                <a:cs typeface="ＭＳ Ｐゴシック" charset="0"/>
              </a:rPr>
              <a:t>CH21.1 to CH21.10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 the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or setups or solutions of any problems!</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10am Monday morning</a:t>
            </a:r>
          </a:p>
          <a:p>
            <a:pPr lvl="2" eaLnBrk="1" hangingPunct="1">
              <a:spcBef>
                <a:spcPts val="200"/>
              </a:spcBef>
            </a:pPr>
            <a:r>
              <a:rPr lang="en-US" sz="1600" dirty="0"/>
              <a:t>Once submitted, you cannot change, unless I ask you to delete some part of the sheet!</a:t>
            </a:r>
          </a:p>
          <a:p>
            <a:pPr eaLnBrk="1" hangingPunct="1">
              <a:spcBef>
                <a:spcPts val="200"/>
              </a:spcBef>
            </a:pPr>
            <a:r>
              <a:rPr lang="en-US" sz="2400" dirty="0">
                <a:latin typeface="Arial Narrow" charset="0"/>
                <a:ea typeface="ＭＳ Ｐゴシック" charset="0"/>
                <a:cs typeface="ＭＳ Ｐゴシック" charset="0"/>
              </a:rPr>
              <a:t>Quiz 1 results</a:t>
            </a:r>
          </a:p>
          <a:p>
            <a:pPr lvl="1" eaLnBrk="1" hangingPunct="1">
              <a:spcBef>
                <a:spcPts val="200"/>
              </a:spcBef>
            </a:pPr>
            <a:r>
              <a:rPr lang="en-US" sz="2000" dirty="0"/>
              <a:t>Class average: 36/60</a:t>
            </a:r>
          </a:p>
          <a:p>
            <a:pPr lvl="2" eaLnBrk="1" hangingPunct="1">
              <a:spcBef>
                <a:spcPts val="200"/>
              </a:spcBef>
            </a:pPr>
            <a:r>
              <a:rPr lang="en-US" sz="1600" dirty="0"/>
              <a:t>Equivalent to 60/100</a:t>
            </a:r>
          </a:p>
          <a:p>
            <a:pPr lvl="1" eaLnBrk="1" hangingPunct="1">
              <a:spcBef>
                <a:spcPts val="200"/>
              </a:spcBef>
            </a:pPr>
            <a:r>
              <a:rPr lang="en-US" sz="2000" dirty="0"/>
              <a:t>Stop score: 60/60</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20</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43097"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43098"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43099"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43100"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43101"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43102"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43103"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43104"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078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11,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21</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44132"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44133"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44134"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44135"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44136"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44137"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44138"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44139"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44140"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39436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11,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533400" y="0"/>
            <a:ext cx="80772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SP1-First-Last-summer20.pdf </a:t>
            </a:r>
          </a:p>
          <a:p>
            <a:r>
              <a:rPr lang="en-US" sz="2400" dirty="0"/>
              <a:t>Due at the beginning of the class Monday, June 15</a:t>
            </a:r>
          </a:p>
        </p:txBody>
      </p:sp>
    </p:spTree>
    <p:extLst>
      <p:ext uri="{BB962C8B-B14F-4D97-AF65-F5344CB8AC3E}">
        <p14:creationId xmlns:p14="http://schemas.microsoft.com/office/powerpoint/2010/main" val="32052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SP#2 – Angels &amp; Demons</a:t>
            </a:r>
          </a:p>
        </p:txBody>
      </p:sp>
      <p:sp>
        <p:nvSpPr>
          <p:cNvPr id="3" name="Content Placeholder 2"/>
          <p:cNvSpPr>
            <a:spLocks noGrp="1"/>
          </p:cNvSpPr>
          <p:nvPr>
            <p:ph idx="1"/>
          </p:nvPr>
        </p:nvSpPr>
        <p:spPr>
          <a:xfrm>
            <a:off x="685800" y="6096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12</a:t>
            </a:r>
          </a:p>
          <a:p>
            <a:pPr lvl="1"/>
            <a:r>
              <a:rPr lang="en-US" sz="2000" dirty="0">
                <a:latin typeface="Arial Narrow" charset="0"/>
                <a:ea typeface="ＭＳ Ｐゴシック" charset="0"/>
                <a:cs typeface="ＭＳ Ｐゴシック" charset="0"/>
              </a:rPr>
              <a:t>All pages must be in one PDF file with the name SP2-first-last-summer20.pdf in an email with the subject “Special Project 2, PHYS1444”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11,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6775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11,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20190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5411">
                                            <p:txEl>
                                              <p:pRg st="5" end="5"/>
                                            </p:txEl>
                                          </p:spTgt>
                                        </p:tgtEl>
                                        <p:attrNameLst>
                                          <p:attrName>style.visibility</p:attrName>
                                        </p:attrNameLst>
                                      </p:cBhvr>
                                      <p:to>
                                        <p:strVal val="visible"/>
                                      </p:to>
                                    </p:set>
                                    <p:animEffect transition="in" filter="wipe(left)">
                                      <p:cBhvr>
                                        <p:cTn id="39" dur="500"/>
                                        <p:tgtEl>
                                          <p:spTgt spid="1454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45411">
                                            <p:txEl>
                                              <p:pRg st="6" end="6"/>
                                            </p:txEl>
                                          </p:spTgt>
                                        </p:tgtEl>
                                        <p:attrNameLst>
                                          <p:attrName>style.visibility</p:attrName>
                                        </p:attrNameLst>
                                      </p:cBhvr>
                                      <p:to>
                                        <p:strVal val="visible"/>
                                      </p:to>
                                    </p:set>
                                    <p:animEffect transition="in" filter="wipe(left)">
                                      <p:cBhvr>
                                        <p:cTn id="44" dur="500"/>
                                        <p:tgtEl>
                                          <p:spTgt spid="1454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45413"/>
                                        </p:tgtEl>
                                        <p:attrNameLst>
                                          <p:attrName>style.visibility</p:attrName>
                                        </p:attrNameLst>
                                      </p:cBhvr>
                                      <p:to>
                                        <p:strVal val="visible"/>
                                      </p:to>
                                    </p:set>
                                    <p:anim calcmode="lin" valueType="num">
                                      <p:cBhvr>
                                        <p:cTn id="49" dur="500" fill="hold"/>
                                        <p:tgtEl>
                                          <p:spTgt spid="145413"/>
                                        </p:tgtEl>
                                        <p:attrNameLst>
                                          <p:attrName>ppt_w</p:attrName>
                                        </p:attrNameLst>
                                      </p:cBhvr>
                                      <p:tavLst>
                                        <p:tav tm="0">
                                          <p:val>
                                            <p:fltVal val="0"/>
                                          </p:val>
                                        </p:tav>
                                        <p:tav tm="100000">
                                          <p:val>
                                            <p:strVal val="#ppt_w"/>
                                          </p:val>
                                        </p:tav>
                                      </p:tavLst>
                                    </p:anim>
                                    <p:anim calcmode="lin" valueType="num">
                                      <p:cBhvr>
                                        <p:cTn id="50" dur="500" fill="hold"/>
                                        <p:tgtEl>
                                          <p:spTgt spid="145413"/>
                                        </p:tgtEl>
                                        <p:attrNameLst>
                                          <p:attrName>ppt_h</p:attrName>
                                        </p:attrNameLst>
                                      </p:cBhvr>
                                      <p:tavLst>
                                        <p:tav tm="0">
                                          <p:val>
                                            <p:fltVal val="0"/>
                                          </p:val>
                                        </p:tav>
                                        <p:tav tm="100000">
                                          <p:val>
                                            <p:strVal val="#ppt_h"/>
                                          </p:val>
                                        </p:tav>
                                      </p:tavLst>
                                    </p:anim>
                                    <p:animEffect transition="in" filter="fade">
                                      <p:cBhvr>
                                        <p:cTn id="5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662492" y="0"/>
            <a:ext cx="7772400" cy="1143000"/>
          </a:xfrm>
        </p:spPr>
        <p:txBody>
          <a:bodyPr/>
          <a:lstStyle/>
          <a:p>
            <a:r>
              <a:rPr lang="en-US" dirty="0"/>
              <a:t>What are the directions of the field?</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Thursday, June 11,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4572000" y="2135178"/>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10" name="Oval 9">
            <a:extLst>
              <a:ext uri="{FF2B5EF4-FFF2-40B4-BE49-F238E27FC236}">
                <a16:creationId xmlns:a16="http://schemas.microsoft.com/office/drawing/2014/main" id="{A0FA63B3-51F7-7441-99B2-064A6BF93C0C}"/>
              </a:ext>
            </a:extLst>
          </p:cNvPr>
          <p:cNvSpPr/>
          <p:nvPr/>
        </p:nvSpPr>
        <p:spPr bwMode="auto">
          <a:xfrm>
            <a:off x="3276600" y="3630975"/>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cxnSp>
        <p:nvCxnSpPr>
          <p:cNvPr id="12" name="Straight Arrow Connector 11">
            <a:extLst>
              <a:ext uri="{FF2B5EF4-FFF2-40B4-BE49-F238E27FC236}">
                <a16:creationId xmlns:a16="http://schemas.microsoft.com/office/drawing/2014/main" id="{A403F820-F9E6-6044-950C-4191343831FA}"/>
              </a:ext>
            </a:extLst>
          </p:cNvPr>
          <p:cNvCxnSpPr>
            <a:cxnSpLocks/>
          </p:cNvCxnSpPr>
          <p:nvPr/>
        </p:nvCxnSpPr>
        <p:spPr bwMode="auto">
          <a:xfrm flipV="1">
            <a:off x="6667500" y="1428795"/>
            <a:ext cx="1562100" cy="373381"/>
          </a:xfrm>
          <a:prstGeom prst="straightConnector1">
            <a:avLst/>
          </a:prstGeom>
          <a:no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5791202" y="2716575"/>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17" name="Oval 16">
            <a:extLst>
              <a:ext uri="{FF2B5EF4-FFF2-40B4-BE49-F238E27FC236}">
                <a16:creationId xmlns:a16="http://schemas.microsoft.com/office/drawing/2014/main" id="{C988012E-D6E5-BE4E-83C2-321BCC287D9A}"/>
              </a:ext>
            </a:extLst>
          </p:cNvPr>
          <p:cNvSpPr/>
          <p:nvPr/>
        </p:nvSpPr>
        <p:spPr bwMode="auto">
          <a:xfrm>
            <a:off x="6400800" y="1485990"/>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19" name="Oval 18">
            <a:extLst>
              <a:ext uri="{FF2B5EF4-FFF2-40B4-BE49-F238E27FC236}">
                <a16:creationId xmlns:a16="http://schemas.microsoft.com/office/drawing/2014/main" id="{E510584B-0058-9843-B47E-EA2E6FDB8B79}"/>
              </a:ext>
            </a:extLst>
          </p:cNvPr>
          <p:cNvSpPr/>
          <p:nvPr/>
        </p:nvSpPr>
        <p:spPr bwMode="auto">
          <a:xfrm>
            <a:off x="6667500" y="17739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Oval 19">
            <a:extLst>
              <a:ext uri="{FF2B5EF4-FFF2-40B4-BE49-F238E27FC236}">
                <a16:creationId xmlns:a16="http://schemas.microsoft.com/office/drawing/2014/main" id="{27D4BFA9-5E84-C744-85EF-0AADCD3EE599}"/>
              </a:ext>
            </a:extLst>
          </p:cNvPr>
          <p:cNvSpPr/>
          <p:nvPr/>
        </p:nvSpPr>
        <p:spPr bwMode="auto">
          <a:xfrm>
            <a:off x="5753100" y="26883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5448300" y="235922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22" name="Straight Arrow Connector 21">
            <a:extLst>
              <a:ext uri="{FF2B5EF4-FFF2-40B4-BE49-F238E27FC236}">
                <a16:creationId xmlns:a16="http://schemas.microsoft.com/office/drawing/2014/main" id="{92237ECF-BB5C-CB43-9C6D-93A13817D3AC}"/>
              </a:ext>
            </a:extLst>
          </p:cNvPr>
          <p:cNvCxnSpPr>
            <a:cxnSpLocks/>
          </p:cNvCxnSpPr>
          <p:nvPr/>
        </p:nvCxnSpPr>
        <p:spPr bwMode="auto">
          <a:xfrm flipV="1">
            <a:off x="600187" y="5277594"/>
            <a:ext cx="1066800" cy="333003"/>
          </a:xfrm>
          <a:prstGeom prst="straightConnector1">
            <a:avLst/>
          </a:prstGeom>
          <a:noFill/>
          <a:ln w="38100" cap="flat" cmpd="sng" algn="ctr">
            <a:solidFill>
              <a:srgbClr val="C00000"/>
            </a:solidFill>
            <a:prstDash val="solid"/>
            <a:round/>
            <a:headEnd type="none" w="med" len="med"/>
            <a:tailEnd type="triangle"/>
          </a:ln>
          <a:effectLst/>
        </p:spPr>
      </p:cxnSp>
      <p:sp>
        <p:nvSpPr>
          <p:cNvPr id="23" name="Oval 22">
            <a:extLst>
              <a:ext uri="{FF2B5EF4-FFF2-40B4-BE49-F238E27FC236}">
                <a16:creationId xmlns:a16="http://schemas.microsoft.com/office/drawing/2014/main" id="{CBC5129C-324A-E14D-9A87-D6940A6E95B2}"/>
              </a:ext>
            </a:extLst>
          </p:cNvPr>
          <p:cNvSpPr/>
          <p:nvPr/>
        </p:nvSpPr>
        <p:spPr bwMode="auto">
          <a:xfrm>
            <a:off x="333487" y="5294412"/>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24" name="Oval 23">
            <a:extLst>
              <a:ext uri="{FF2B5EF4-FFF2-40B4-BE49-F238E27FC236}">
                <a16:creationId xmlns:a16="http://schemas.microsoft.com/office/drawing/2014/main" id="{4D9690C4-1ED2-C04F-9504-55E14AE26E10}"/>
              </a:ext>
            </a:extLst>
          </p:cNvPr>
          <p:cNvSpPr/>
          <p:nvPr/>
        </p:nvSpPr>
        <p:spPr bwMode="auto">
          <a:xfrm>
            <a:off x="600187" y="5582394"/>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a:extLst>
              <a:ext uri="{FF2B5EF4-FFF2-40B4-BE49-F238E27FC236}">
                <a16:creationId xmlns:a16="http://schemas.microsoft.com/office/drawing/2014/main" id="{F9E3DF47-4DBF-B144-9AAB-D70068C67904}"/>
              </a:ext>
            </a:extLst>
          </p:cNvPr>
          <p:cNvCxnSpPr>
            <a:cxnSpLocks/>
          </p:cNvCxnSpPr>
          <p:nvPr/>
        </p:nvCxnSpPr>
        <p:spPr bwMode="auto">
          <a:xfrm>
            <a:off x="1619028" y="3089166"/>
            <a:ext cx="1638298" cy="649188"/>
          </a:xfrm>
          <a:prstGeom prst="straightConnector1">
            <a:avLst/>
          </a:prstGeom>
          <a:noFill/>
          <a:ln w="38100" cap="flat" cmpd="sng" algn="ctr">
            <a:solidFill>
              <a:srgbClr val="C00000"/>
            </a:solidFill>
            <a:prstDash val="solid"/>
            <a:round/>
            <a:headEnd type="none" w="med" len="med"/>
            <a:tailEnd type="triangle"/>
          </a:ln>
          <a:effectLst/>
        </p:spPr>
      </p:cxnSp>
      <p:sp>
        <p:nvSpPr>
          <p:cNvPr id="26" name="Oval 25">
            <a:extLst>
              <a:ext uri="{FF2B5EF4-FFF2-40B4-BE49-F238E27FC236}">
                <a16:creationId xmlns:a16="http://schemas.microsoft.com/office/drawing/2014/main" id="{B629FD38-09D8-A64E-8A48-71159EC7922F}"/>
              </a:ext>
            </a:extLst>
          </p:cNvPr>
          <p:cNvSpPr/>
          <p:nvPr/>
        </p:nvSpPr>
        <p:spPr bwMode="auto">
          <a:xfrm>
            <a:off x="1580926" y="3060963"/>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7" name="Oval 26">
            <a:extLst>
              <a:ext uri="{FF2B5EF4-FFF2-40B4-BE49-F238E27FC236}">
                <a16:creationId xmlns:a16="http://schemas.microsoft.com/office/drawing/2014/main" id="{F05ADB5D-1232-CA4C-B9F0-DD8F49BD2FC0}"/>
              </a:ext>
            </a:extLst>
          </p:cNvPr>
          <p:cNvSpPr/>
          <p:nvPr/>
        </p:nvSpPr>
        <p:spPr bwMode="auto">
          <a:xfrm>
            <a:off x="1276126" y="2731815"/>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 name="Rectangle 2">
            <a:extLst>
              <a:ext uri="{FF2B5EF4-FFF2-40B4-BE49-F238E27FC236}">
                <a16:creationId xmlns:a16="http://schemas.microsoft.com/office/drawing/2014/main" id="{BE6DD903-2B00-A14F-B002-D11D4A9A14CC}"/>
              </a:ext>
            </a:extLst>
          </p:cNvPr>
          <p:cNvSpPr/>
          <p:nvPr/>
        </p:nvSpPr>
        <p:spPr bwMode="auto">
          <a:xfrm>
            <a:off x="457200" y="2590799"/>
            <a:ext cx="4038600" cy="3650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A72F7DC3-7EB8-3C44-A833-332ED0683018}"/>
              </a:ext>
            </a:extLst>
          </p:cNvPr>
          <p:cNvSpPr/>
          <p:nvPr/>
        </p:nvSpPr>
        <p:spPr bwMode="auto">
          <a:xfrm>
            <a:off x="152400" y="2445198"/>
            <a:ext cx="3962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8" name="Rectangle 27">
            <a:extLst>
              <a:ext uri="{FF2B5EF4-FFF2-40B4-BE49-F238E27FC236}">
                <a16:creationId xmlns:a16="http://schemas.microsoft.com/office/drawing/2014/main" id="{FD0D4312-F752-F34B-B96B-FF95655CF14A}"/>
              </a:ext>
            </a:extLst>
          </p:cNvPr>
          <p:cNvSpPr/>
          <p:nvPr/>
        </p:nvSpPr>
        <p:spPr bwMode="auto">
          <a:xfrm>
            <a:off x="4343400" y="906414"/>
            <a:ext cx="4343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TextBox 7">
            <a:extLst>
              <a:ext uri="{FF2B5EF4-FFF2-40B4-BE49-F238E27FC236}">
                <a16:creationId xmlns:a16="http://schemas.microsoft.com/office/drawing/2014/main" id="{61D2B596-F088-FB4F-9FB4-788F7B0D28AF}"/>
              </a:ext>
            </a:extLst>
          </p:cNvPr>
          <p:cNvSpPr txBox="1"/>
          <p:nvPr/>
        </p:nvSpPr>
        <p:spPr>
          <a:xfrm>
            <a:off x="2211150" y="2854934"/>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9" name="TextBox 28">
            <a:extLst>
              <a:ext uri="{FF2B5EF4-FFF2-40B4-BE49-F238E27FC236}">
                <a16:creationId xmlns:a16="http://schemas.microsoft.com/office/drawing/2014/main" id="{BC9D901F-410B-0A41-A4F7-087BB1B8738A}"/>
              </a:ext>
            </a:extLst>
          </p:cNvPr>
          <p:cNvSpPr txBox="1"/>
          <p:nvPr/>
        </p:nvSpPr>
        <p:spPr>
          <a:xfrm>
            <a:off x="985116" y="4901160"/>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1" name="TextBox 30">
            <a:extLst>
              <a:ext uri="{FF2B5EF4-FFF2-40B4-BE49-F238E27FC236}">
                <a16:creationId xmlns:a16="http://schemas.microsoft.com/office/drawing/2014/main" id="{FB5DB283-A0B2-C740-A919-6F9A321EEC5A}"/>
              </a:ext>
            </a:extLst>
          </p:cNvPr>
          <p:cNvSpPr txBox="1"/>
          <p:nvPr/>
        </p:nvSpPr>
        <p:spPr>
          <a:xfrm>
            <a:off x="7200900" y="1177423"/>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2" name="TextBox 31">
            <a:extLst>
              <a:ext uri="{FF2B5EF4-FFF2-40B4-BE49-F238E27FC236}">
                <a16:creationId xmlns:a16="http://schemas.microsoft.com/office/drawing/2014/main" id="{850A72CD-239B-D543-8E04-AB0E844A55B5}"/>
              </a:ext>
            </a:extLst>
          </p:cNvPr>
          <p:cNvSpPr txBox="1"/>
          <p:nvPr/>
        </p:nvSpPr>
        <p:spPr>
          <a:xfrm>
            <a:off x="6772031" y="2645017"/>
            <a:ext cx="352981" cy="461665"/>
          </a:xfrm>
          <a:prstGeom prst="rect">
            <a:avLst/>
          </a:prstGeom>
          <a:noFill/>
        </p:spPr>
        <p:txBody>
          <a:bodyPr wrap="none" rtlCol="0">
            <a:spAutoFit/>
          </a:bodyPr>
          <a:lstStyle/>
          <a:p>
            <a:pPr algn="ctr"/>
            <a:r>
              <a:rPr lang="en-US" b="1" dirty="0">
                <a:solidFill>
                  <a:srgbClr val="C00000"/>
                </a:solidFill>
                <a:latin typeface="+mj-lt"/>
              </a:rPr>
              <a:t>E</a:t>
            </a:r>
          </a:p>
        </p:txBody>
      </p:sp>
    </p:spTree>
    <p:extLst>
      <p:ext uri="{BB962C8B-B14F-4D97-AF65-F5344CB8AC3E}">
        <p14:creationId xmlns:p14="http://schemas.microsoft.com/office/powerpoint/2010/main" val="21931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par>
                          <p:cTn id="21" fill="hold">
                            <p:stCondLst>
                              <p:cond delay="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par>
                          <p:cTn id="43" fill="hold">
                            <p:stCondLst>
                              <p:cond delay="0"/>
                            </p:stCondLst>
                            <p:childTnLst>
                              <p:par>
                                <p:cTn id="44" presetID="53"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4"/>
                                        </p:tgtEl>
                                        <p:attrNameLst>
                                          <p:attrName>style.visibility</p:attrName>
                                        </p:attrNameLst>
                                      </p:cBhvr>
                                      <p:to>
                                        <p:strVal val="hidden"/>
                                      </p:to>
                                    </p:set>
                                  </p:childTnLst>
                                </p:cTn>
                              </p:par>
                            </p:childTnLst>
                          </p:cTn>
                        </p:par>
                        <p:par>
                          <p:cTn id="72" fill="hold">
                            <p:stCondLst>
                              <p:cond delay="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26"/>
                                        </p:tgtEl>
                                        <p:attrNameLst>
                                          <p:attrName>style.visibility</p:attrName>
                                        </p:attrNameLst>
                                      </p:cBhvr>
                                      <p:to>
                                        <p:strVal val="hidden"/>
                                      </p:to>
                                    </p:set>
                                  </p:childTnLst>
                                </p:cTn>
                              </p:par>
                            </p:childTnLst>
                          </p:cTn>
                        </p:par>
                        <p:par>
                          <p:cTn id="94" fill="hold">
                            <p:stCondLst>
                              <p:cond delay="0"/>
                            </p:stCondLst>
                            <p:childTnLst>
                              <p:par>
                                <p:cTn id="95" presetID="53"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down)">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9" grpId="0" animBg="1"/>
      <p:bldP spid="19" grpId="1" animBg="1"/>
      <p:bldP spid="20" grpId="0" animBg="1"/>
      <p:bldP spid="20" grpId="1" animBg="1"/>
      <p:bldP spid="21" grpId="0" animBg="1"/>
      <p:bldP spid="23" grpId="0" animBg="1"/>
      <p:bldP spid="24" grpId="0" animBg="1"/>
      <p:bldP spid="24" grpId="1" animBg="1"/>
      <p:bldP spid="26" grpId="0" animBg="1"/>
      <p:bldP spid="26"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76200" y="-152400"/>
            <a:ext cx="8991600" cy="1143000"/>
          </a:xfrm>
        </p:spPr>
        <p:txBody>
          <a:bodyPr/>
          <a:lstStyle/>
          <a:p>
            <a:r>
              <a:rPr lang="en-US" dirty="0"/>
              <a:t>What are the directions of the field vs F?</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Thursday, June 11,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3695700" y="1809006"/>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4914902" y="2390403"/>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20" name="Oval 19">
            <a:extLst>
              <a:ext uri="{FF2B5EF4-FFF2-40B4-BE49-F238E27FC236}">
                <a16:creationId xmlns:a16="http://schemas.microsoft.com/office/drawing/2014/main" id="{27D4BFA9-5E84-C744-85EF-0AADCD3EE599}"/>
              </a:ext>
            </a:extLst>
          </p:cNvPr>
          <p:cNvSpPr/>
          <p:nvPr/>
        </p:nvSpPr>
        <p:spPr bwMode="auto">
          <a:xfrm>
            <a:off x="4876800" y="2362200"/>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4572000" y="2033052"/>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0" name="Straight Arrow Connector 29">
            <a:extLst>
              <a:ext uri="{FF2B5EF4-FFF2-40B4-BE49-F238E27FC236}">
                <a16:creationId xmlns:a16="http://schemas.microsoft.com/office/drawing/2014/main" id="{D6F22D54-ABE7-0C44-874E-CAA33DE9DA47}"/>
              </a:ext>
            </a:extLst>
          </p:cNvPr>
          <p:cNvCxnSpPr>
            <a:cxnSpLocks/>
          </p:cNvCxnSpPr>
          <p:nvPr/>
        </p:nvCxnSpPr>
        <p:spPr bwMode="auto">
          <a:xfrm>
            <a:off x="4953000" y="2522220"/>
            <a:ext cx="3367590" cy="134339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2762685-7915-9E4E-B8BC-09E25551AC3A}"/>
              </a:ext>
            </a:extLst>
          </p:cNvPr>
          <p:cNvCxnSpPr>
            <a:cxnSpLocks/>
          </p:cNvCxnSpPr>
          <p:nvPr/>
        </p:nvCxnSpPr>
        <p:spPr bwMode="auto">
          <a:xfrm flipH="1">
            <a:off x="2590800" y="3872672"/>
            <a:ext cx="533400" cy="1232728"/>
          </a:xfrm>
          <a:prstGeom prst="straightConnector1">
            <a:avLst/>
          </a:prstGeom>
          <a:noFill/>
          <a:ln w="38100" cap="flat" cmpd="sng" algn="ctr">
            <a:solidFill>
              <a:srgbClr val="C0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BE4B8B3-F459-4542-AF36-C6C4AB507914}"/>
              </a:ext>
            </a:extLst>
          </p:cNvPr>
          <p:cNvCxnSpPr>
            <a:cxnSpLocks/>
          </p:cNvCxnSpPr>
          <p:nvPr/>
        </p:nvCxnSpPr>
        <p:spPr bwMode="auto">
          <a:xfrm flipV="1">
            <a:off x="3212056" y="2486397"/>
            <a:ext cx="597944" cy="135101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sp>
        <p:nvSpPr>
          <p:cNvPr id="32" name="Oval 31">
            <a:extLst>
              <a:ext uri="{FF2B5EF4-FFF2-40B4-BE49-F238E27FC236}">
                <a16:creationId xmlns:a16="http://schemas.microsoft.com/office/drawing/2014/main" id="{C74275D8-C669-C740-8A8F-00CC81806EB5}"/>
              </a:ext>
            </a:extLst>
          </p:cNvPr>
          <p:cNvSpPr/>
          <p:nvPr/>
        </p:nvSpPr>
        <p:spPr bwMode="auto">
          <a:xfrm>
            <a:off x="2911437" y="3466195"/>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sp>
        <p:nvSpPr>
          <p:cNvPr id="18" name="TextBox 17">
            <a:extLst>
              <a:ext uri="{FF2B5EF4-FFF2-40B4-BE49-F238E27FC236}">
                <a16:creationId xmlns:a16="http://schemas.microsoft.com/office/drawing/2014/main" id="{9B0E6443-4F97-344A-9EC1-376B48CA2D1E}"/>
              </a:ext>
            </a:extLst>
          </p:cNvPr>
          <p:cNvSpPr txBox="1"/>
          <p:nvPr/>
        </p:nvSpPr>
        <p:spPr>
          <a:xfrm>
            <a:off x="5865688" y="2291387"/>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2" name="TextBox 21">
            <a:extLst>
              <a:ext uri="{FF2B5EF4-FFF2-40B4-BE49-F238E27FC236}">
                <a16:creationId xmlns:a16="http://schemas.microsoft.com/office/drawing/2014/main" id="{D0D69E99-7652-D94A-9ED9-EC3B543DD1F0}"/>
              </a:ext>
            </a:extLst>
          </p:cNvPr>
          <p:cNvSpPr txBox="1"/>
          <p:nvPr/>
        </p:nvSpPr>
        <p:spPr>
          <a:xfrm>
            <a:off x="2771219" y="4489394"/>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4" name="TextBox 23">
            <a:extLst>
              <a:ext uri="{FF2B5EF4-FFF2-40B4-BE49-F238E27FC236}">
                <a16:creationId xmlns:a16="http://schemas.microsoft.com/office/drawing/2014/main" id="{64957016-D143-0244-9AC9-D50F4EC12FE2}"/>
              </a:ext>
            </a:extLst>
          </p:cNvPr>
          <p:cNvSpPr txBox="1"/>
          <p:nvPr/>
        </p:nvSpPr>
        <p:spPr>
          <a:xfrm>
            <a:off x="6636795" y="3401417"/>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
        <p:nvSpPr>
          <p:cNvPr id="25" name="TextBox 24">
            <a:extLst>
              <a:ext uri="{FF2B5EF4-FFF2-40B4-BE49-F238E27FC236}">
                <a16:creationId xmlns:a16="http://schemas.microsoft.com/office/drawing/2014/main" id="{4B0A6193-FC98-EA42-9254-C4E1687D4283}"/>
              </a:ext>
            </a:extLst>
          </p:cNvPr>
          <p:cNvSpPr txBox="1"/>
          <p:nvPr/>
        </p:nvSpPr>
        <p:spPr>
          <a:xfrm>
            <a:off x="3511028" y="2967335"/>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Tree>
    <p:extLst>
      <p:ext uri="{BB962C8B-B14F-4D97-AF65-F5344CB8AC3E}">
        <p14:creationId xmlns:p14="http://schemas.microsoft.com/office/powerpoint/2010/main" val="6706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par>
                          <p:cTn id="21" fill="hold">
                            <p:stCondLst>
                              <p:cond delay="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0" grpId="1" animBg="1"/>
      <p:bldP spid="2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11,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8</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2634"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2635"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2636"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2637"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2638"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22838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2" end="2"/>
                                            </p:txEl>
                                          </p:spTgt>
                                        </p:tgtEl>
                                        <p:attrNameLst>
                                          <p:attrName>style.visibility</p:attrName>
                                        </p:attrNameLst>
                                      </p:cBhvr>
                                      <p:to>
                                        <p:strVal val="visible"/>
                                      </p:to>
                                    </p:set>
                                    <p:animEffect transition="in" filter="wipe(left)">
                                      <p:cBhvr>
                                        <p:cTn id="27" dur="500"/>
                                        <p:tgtEl>
                                          <p:spTgt spid="14643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3" end="3"/>
                                            </p:txEl>
                                          </p:spTgt>
                                        </p:tgtEl>
                                        <p:attrNameLst>
                                          <p:attrName>style.visibility</p:attrName>
                                        </p:attrNameLst>
                                      </p:cBhvr>
                                      <p:to>
                                        <p:strVal val="visible"/>
                                      </p:to>
                                    </p:set>
                                    <p:animEffect transition="in" filter="wipe(left)">
                                      <p:cBhvr>
                                        <p:cTn id="32" dur="500"/>
                                        <p:tgtEl>
                                          <p:spTgt spid="14643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4" end="4"/>
                                            </p:txEl>
                                          </p:spTgt>
                                        </p:tgtEl>
                                        <p:attrNameLst>
                                          <p:attrName>style.visibility</p:attrName>
                                        </p:attrNameLst>
                                      </p:cBhvr>
                                      <p:to>
                                        <p:strVal val="visible"/>
                                      </p:to>
                                    </p:set>
                                    <p:animEffect transition="in" filter="wipe(left)">
                                      <p:cBhvr>
                                        <p:cTn id="37" dur="500"/>
                                        <p:tgtEl>
                                          <p:spTgt spid="14643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5" end="5"/>
                                            </p:txEl>
                                          </p:spTgt>
                                        </p:tgtEl>
                                        <p:attrNameLst>
                                          <p:attrName>style.visibility</p:attrName>
                                        </p:attrNameLst>
                                      </p:cBhvr>
                                      <p:to>
                                        <p:strVal val="visible"/>
                                      </p:to>
                                    </p:set>
                                    <p:animEffect transition="in" filter="wipe(left)">
                                      <p:cBhvr>
                                        <p:cTn id="42" dur="500"/>
                                        <p:tgtEl>
                                          <p:spTgt spid="14643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6437">
                                            <p:txEl>
                                              <p:pRg st="6" end="6"/>
                                            </p:txEl>
                                          </p:spTgt>
                                        </p:tgtEl>
                                        <p:attrNameLst>
                                          <p:attrName>style.visibility</p:attrName>
                                        </p:attrNameLst>
                                      </p:cBhvr>
                                      <p:to>
                                        <p:strVal val="visible"/>
                                      </p:to>
                                    </p:set>
                                    <p:animEffect transition="in" filter="wipe(left)">
                                      <p:cBhvr>
                                        <p:cTn id="47" dur="500"/>
                                        <p:tgtEl>
                                          <p:spTgt spid="14643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7"/>
                                        </p:tgtEl>
                                        <p:attrNameLst>
                                          <p:attrName>style.visibility</p:attrName>
                                        </p:attrNameLst>
                                      </p:cBhvr>
                                      <p:to>
                                        <p:strVal val="visible"/>
                                      </p:to>
                                    </p:set>
                                    <p:animEffect transition="in" filter="wipe(left)">
                                      <p:cBhvr>
                                        <p:cTn id="52" dur="500"/>
                                        <p:tgtEl>
                                          <p:spTgt spid="1464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8"/>
                                        </p:tgtEl>
                                        <p:attrNameLst>
                                          <p:attrName>style.visibility</p:attrName>
                                        </p:attrNameLst>
                                      </p:cBhvr>
                                      <p:to>
                                        <p:strVal val="visible"/>
                                      </p:to>
                                    </p:set>
                                    <p:animEffect transition="in" filter="wipe(left)">
                                      <p:cBhvr>
                                        <p:cTn id="57" dur="500"/>
                                        <p:tgtEl>
                                          <p:spTgt spid="1464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49"/>
                                        </p:tgtEl>
                                        <p:attrNameLst>
                                          <p:attrName>style.visibility</p:attrName>
                                        </p:attrNameLst>
                                      </p:cBhvr>
                                      <p:to>
                                        <p:strVal val="visible"/>
                                      </p:to>
                                    </p:set>
                                    <p:animEffect transition="in" filter="wipe(left)">
                                      <p:cBhvr>
                                        <p:cTn id="62" dur="500"/>
                                        <p:tgtEl>
                                          <p:spTgt spid="1464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6450"/>
                                        </p:tgtEl>
                                        <p:attrNameLst>
                                          <p:attrName>style.visibility</p:attrName>
                                        </p:attrNameLst>
                                      </p:cBhvr>
                                      <p:to>
                                        <p:strVal val="visible"/>
                                      </p:to>
                                    </p:set>
                                    <p:animEffect transition="in" filter="wipe(left)">
                                      <p:cBhvr>
                                        <p:cTn id="67"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762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3796"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3797"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3798"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3799"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3800"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3801"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3802"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025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13939</TotalTime>
  <Words>2493</Words>
  <Application>Microsoft Macintosh PowerPoint</Application>
  <PresentationFormat>On-screen Show (4:3)</PresentationFormat>
  <Paragraphs>229</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 Narrow</vt:lpstr>
      <vt:lpstr>Lucida Grande</vt:lpstr>
      <vt:lpstr>Monotype Corsiva</vt:lpstr>
      <vt:lpstr>Symbol</vt:lpstr>
      <vt:lpstr>Times New Roman</vt:lpstr>
      <vt:lpstr>phys1443-spring02</vt:lpstr>
      <vt:lpstr>Equation</vt:lpstr>
      <vt:lpstr>PHYS 1441 – Section 001 Lecture #4</vt:lpstr>
      <vt:lpstr>Announcements</vt:lpstr>
      <vt:lpstr>Reminder: Extra Credit Special Project #1 </vt:lpstr>
      <vt:lpstr>SP#2 – Angels &amp; Demons</vt:lpstr>
      <vt:lpstr>The Electric Field</vt:lpstr>
      <vt:lpstr>What are the directions of the field?</vt:lpstr>
      <vt:lpstr>What are the directions of the field vs F?</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545</cp:revision>
  <dcterms:created xsi:type="dcterms:W3CDTF">2012-01-19T04:21:20Z</dcterms:created>
  <dcterms:modified xsi:type="dcterms:W3CDTF">2020-06-11T18:05:52Z</dcterms:modified>
</cp:coreProperties>
</file>