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91" r:id="rId2"/>
    <p:sldId id="481" r:id="rId3"/>
    <p:sldId id="591" r:id="rId4"/>
    <p:sldId id="575" r:id="rId5"/>
    <p:sldId id="576" r:id="rId6"/>
    <p:sldId id="577" r:id="rId7"/>
    <p:sldId id="578" r:id="rId8"/>
    <p:sldId id="579" r:id="rId9"/>
    <p:sldId id="580" r:id="rId10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4"/>
    <p:restoredTop sz="94660"/>
  </p:normalViewPr>
  <p:slideViewPr>
    <p:cSldViewPr>
      <p:cViewPr varScale="1">
        <p:scale>
          <a:sx n="126" d="100"/>
          <a:sy n="126" d="100"/>
        </p:scale>
        <p:origin x="7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e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3" Type="http://schemas.openxmlformats.org/officeDocument/2006/relationships/image" Target="../media/image4.jpe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e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4.jpeg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emf"/><Relationship Id="rId10" Type="http://schemas.openxmlformats.org/officeDocument/2006/relationships/image" Target="../media/image15.jpeg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PHYS 1444-001, Summer 2020                    Dr. Jaehoon Yu</a:t>
            </a:r>
            <a:endParaRPr lang="en-US" dirty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1441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#5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43279" y="1447800"/>
            <a:ext cx="27494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June 15, 2020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061CFBC-B3F9-A340-AEF2-E0C673BD5EEE}"/>
              </a:ext>
            </a:extLst>
          </p:cNvPr>
          <p:cNvSpPr txBox="1">
            <a:spLocks/>
          </p:cNvSpPr>
          <p:nvPr/>
        </p:nvSpPr>
        <p:spPr bwMode="auto">
          <a:xfrm>
            <a:off x="952500" y="213360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800" kern="0" dirty="0">
                <a:latin typeface="Arial Narrow" charset="0"/>
              </a:rPr>
              <a:t>Chapter 22</a:t>
            </a:r>
            <a:endParaRPr lang="en-US" sz="2800" kern="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sz="2400" dirty="0">
                <a:solidFill>
                  <a:srgbClr val="003300"/>
                </a:solidFill>
                <a:latin typeface="Arial Narrow" charset="0"/>
              </a:rPr>
              <a:t>Gauss’ Law</a:t>
            </a:r>
          </a:p>
          <a:p>
            <a:pPr marL="990600" lvl="1" indent="-533400"/>
            <a:r>
              <a:rPr lang="en-US" sz="2400" dirty="0">
                <a:solidFill>
                  <a:srgbClr val="003300"/>
                </a:solidFill>
                <a:latin typeface="Arial Narrow" charset="0"/>
              </a:rPr>
              <a:t>Electric Flux</a:t>
            </a:r>
          </a:p>
          <a:p>
            <a:pPr marL="990600" lvl="1" indent="-533400"/>
            <a:r>
              <a:rPr lang="en-US" sz="2400" dirty="0">
                <a:solidFill>
                  <a:srgbClr val="003300"/>
                </a:solidFill>
                <a:latin typeface="Arial Narrow" charset="0"/>
              </a:rPr>
              <a:t>Gauss’ Law with Multiple Charges</a:t>
            </a:r>
          </a:p>
          <a:p>
            <a:pPr marL="609600" indent="-609600" algn="l"/>
            <a:r>
              <a:rPr lang="en-US" kern="0" dirty="0">
                <a:latin typeface="Arial Narrow" charset="0"/>
              </a:rPr>
              <a:t>Chapter 23</a:t>
            </a:r>
            <a:endParaRPr lang="en-US" kern="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Energy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due to Point Charges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560DC79F-A8DD-0944-92CB-C355CD71B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13" y="5715000"/>
            <a:ext cx="6489405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#3, due 11pm, Thursday, June 18!!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Monday, June 15, 2020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2020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4572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295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Reading assignment: CH23.9</a:t>
            </a:r>
          </a:p>
        </p:txBody>
      </p:sp>
    </p:spTree>
    <p:extLst>
      <p:ext uri="{BB962C8B-B14F-4D97-AF65-F5344CB8AC3E}">
        <p14:creationId xmlns:p14="http://schemas.microsoft.com/office/powerpoint/2010/main" val="103436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7620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Reminder: SP#2 – Angels &amp; Demons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6388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total possible energy released from an annihilation of x-grams of anti-matter and the same quantity of matter, where x is the last two digits of your SS# or DL#. (20 points)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Use the famous Einstein’s formula for mass-energy equivalence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power output of this annihilation when the energy is released in x ns, where x is again the first two digits of your SS# or DL#. (10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cups of gasoline (8MJ)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months of world electricity usage (3.6GJ/</a:t>
            </a:r>
            <a:r>
              <a:rPr lang="en-US" sz="2400" dirty="0" err="1">
                <a:latin typeface="Arial Narrow" charset="0"/>
                <a:ea typeface="ＭＳ Ｐゴシック" charset="0"/>
                <a:cs typeface="ＭＳ Ｐゴシック" charset="0"/>
              </a:rPr>
              <a:t>mo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Due by the beginning of the class Wednesday, June. 17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  <a:cs typeface="ＭＳ Ｐゴシック" charset="0"/>
              </a:rPr>
              <a:t>All pages must be in one PDF file with the name SP2-first-last-summer20.pdf in an email with the subject “Special Project 2, PHYS1444”</a:t>
            </a: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Monday, June 15, 2020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2020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E4370A0-B7EA-AE4E-AF79-A7E0CE9ACB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565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6A75-5676-B940-AAF1-183BA8B23B63}" type="slidenum">
              <a:rPr lang="en-US"/>
              <a:pPr/>
              <a:t>4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077200" cy="685800"/>
          </a:xfrm>
        </p:spPr>
        <p:txBody>
          <a:bodyPr/>
          <a:lstStyle/>
          <a:p>
            <a:r>
              <a:rPr lang="en-US" b="1" dirty="0"/>
              <a:t>Gauss’ Law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58200" cy="4800600"/>
          </a:xfrm>
        </p:spPr>
        <p:txBody>
          <a:bodyPr/>
          <a:lstStyle/>
          <a:p>
            <a:r>
              <a:rPr lang="en-US" dirty="0"/>
              <a:t>Gauss’ law states the relationship between the electric charge and the electric field.</a:t>
            </a:r>
          </a:p>
          <a:p>
            <a:pPr lvl="1"/>
            <a:r>
              <a:rPr lang="en-US" dirty="0">
                <a:solidFill>
                  <a:schemeClr val="hlink"/>
                </a:solidFill>
                <a:sym typeface="Wingdings" charset="2"/>
              </a:rPr>
              <a:t>More generalized and elegant form of Coulomb’s law.</a:t>
            </a:r>
          </a:p>
          <a:p>
            <a:r>
              <a:rPr lang="en-US" dirty="0">
                <a:sym typeface="Wingdings" charset="2"/>
              </a:rPr>
              <a:t>The electric field by the distribution of charges can be obtained using Coulomb’s law by summing (or integrating) over the charge distributions.</a:t>
            </a:r>
          </a:p>
          <a:p>
            <a:r>
              <a:rPr lang="en-US" dirty="0">
                <a:sym typeface="Wingdings" charset="2"/>
              </a:rPr>
              <a:t>Gauss’ law, however, gives an additional insight into the nature of electrostatic field and a more general relationship between the charge and the field</a:t>
            </a:r>
          </a:p>
        </p:txBody>
      </p:sp>
    </p:spTree>
    <p:extLst>
      <p:ext uri="{BB962C8B-B14F-4D97-AF65-F5344CB8AC3E}">
        <p14:creationId xmlns:p14="http://schemas.microsoft.com/office/powerpoint/2010/main" val="45048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15, 2020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67DE-9B62-5B49-AE41-94562FDA6966}" type="slidenum">
              <a:rPr lang="en-US"/>
              <a:pPr/>
              <a:t>5</a:t>
            </a:fld>
            <a:endParaRPr lang="en-US"/>
          </a:p>
        </p:txBody>
      </p:sp>
      <p:pic>
        <p:nvPicPr>
          <p:cNvPr id="197634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990600"/>
            <a:ext cx="6705600" cy="2743200"/>
          </a:xfrm>
          <a:prstGeom prst="rect">
            <a:avLst/>
          </a:prstGeom>
          <a:noFill/>
        </p:spPr>
      </p:pic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685800"/>
          </a:xfrm>
        </p:spPr>
        <p:txBody>
          <a:bodyPr/>
          <a:lstStyle/>
          <a:p>
            <a:r>
              <a:rPr lang="en-US" b="1" dirty="0"/>
              <a:t>Electric Flux</a:t>
            </a:r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6868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Let’s imagine a surface of area A through which a uniform electric field E passes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The electric flux </a:t>
            </a:r>
            <a:r>
              <a:rPr lang="en-US" sz="2800" dirty="0">
                <a:latin typeface="Symbol" charset="2"/>
                <a:sym typeface="Wingdings" charset="2"/>
              </a:rPr>
              <a:t>Φ</a:t>
            </a:r>
            <a:r>
              <a:rPr lang="en-US" sz="2800" baseline="-25000" dirty="0">
                <a:sym typeface="Wingdings" charset="2"/>
              </a:rPr>
              <a:t>E</a:t>
            </a:r>
            <a:r>
              <a:rPr lang="en-US" sz="2800" dirty="0"/>
              <a:t> is defined as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ym typeface="Wingdings" charset="2"/>
              </a:rPr>
              <a:t> </a:t>
            </a:r>
            <a:r>
              <a:rPr lang="en-US" sz="2400" dirty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=EA, if the field is perpendicular to the surface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ym typeface="Wingdings" charset="2"/>
              </a:rPr>
              <a:t> </a:t>
            </a:r>
            <a:r>
              <a:rPr lang="en-US" sz="2400" dirty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</a:t>
            </a:r>
            <a:r>
              <a:rPr lang="en-US" sz="2400" dirty="0" err="1">
                <a:sym typeface="Wingdings" charset="2"/>
              </a:rPr>
              <a:t>EAcos</a:t>
            </a:r>
            <a:r>
              <a:rPr lang="en-US" sz="2400" dirty="0" err="1">
                <a:latin typeface="Symbol" charset="2"/>
                <a:sym typeface="Wingdings" charset="2"/>
              </a:rPr>
              <a:t>θ</a:t>
            </a:r>
            <a:r>
              <a:rPr lang="en-US" sz="2400" dirty="0">
                <a:sym typeface="Wingdings" charset="2"/>
              </a:rPr>
              <a:t>, if the field makes an angle </a:t>
            </a:r>
            <a:r>
              <a:rPr lang="en-US" sz="2400" dirty="0" err="1">
                <a:latin typeface="Symbol" charset="2"/>
                <a:sym typeface="Wingdings" charset="2"/>
              </a:rPr>
              <a:t>θ</a:t>
            </a:r>
            <a:r>
              <a:rPr lang="en-US" sz="2400" dirty="0">
                <a:sym typeface="Wingdings" charset="2"/>
              </a:rPr>
              <a:t> to the surface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So the electric flux is defined as                      .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How would you define the electric flux in words?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ym typeface="Wingdings" charset="2"/>
              </a:rPr>
              <a:t>The total number of field lines passing through the unit area perpendicular to the field.  </a:t>
            </a:r>
          </a:p>
        </p:txBody>
      </p:sp>
      <p:graphicFrame>
        <p:nvGraphicFramePr>
          <p:cNvPr id="1976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974308"/>
              </p:ext>
            </p:extLst>
          </p:nvPr>
        </p:nvGraphicFramePr>
        <p:xfrm>
          <a:off x="4833938" y="4495800"/>
          <a:ext cx="170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7" name="Equation" r:id="rId4" imgW="635000" imgH="241300" progId="Equation.DSMT4">
                  <p:embed/>
                </p:oleObj>
              </mc:Choice>
              <mc:Fallback>
                <p:oleObj name="Equation" r:id="rId4" imgW="635000" imgH="241300" progId="Equation.DSMT4">
                  <p:embed/>
                  <p:pic>
                    <p:nvPicPr>
                      <p:cNvPr id="1976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938" y="4495800"/>
                        <a:ext cx="17018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8" name="Object 6"/>
          <p:cNvGraphicFramePr>
            <a:graphicFrameLocks noChangeAspect="1"/>
          </p:cNvGraphicFramePr>
          <p:nvPr/>
        </p:nvGraphicFramePr>
        <p:xfrm>
          <a:off x="3962400" y="5861194"/>
          <a:ext cx="2146300" cy="463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8" name="Equation" r:id="rId6" imgW="939600" imgH="203040" progId="Equation.DSMT4">
                  <p:embed/>
                </p:oleObj>
              </mc:Choice>
              <mc:Fallback>
                <p:oleObj name="Equation" r:id="rId6" imgW="939600" imgH="203040" progId="Equation.DSMT4">
                  <p:embed/>
                  <p:pic>
                    <p:nvPicPr>
                      <p:cNvPr id="1976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861194"/>
                        <a:ext cx="2146300" cy="4634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407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976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976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7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7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76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76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76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76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15, 2020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477F-FD23-C54F-A295-3491CF93ABEB}" type="slidenum">
              <a:rPr lang="en-US"/>
              <a:pPr/>
              <a:t>6</a:t>
            </a:fld>
            <a:endParaRPr lang="en-US"/>
          </a:p>
        </p:txBody>
      </p:sp>
      <p:pic>
        <p:nvPicPr>
          <p:cNvPr id="198658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52400"/>
            <a:ext cx="4191000" cy="3371850"/>
          </a:xfrm>
          <a:prstGeom prst="rect">
            <a:avLst/>
          </a:prstGeom>
          <a:noFill/>
        </p:spPr>
      </p:pic>
      <p:sp>
        <p:nvSpPr>
          <p:cNvPr id="1986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/>
              <a:t>Example 22 – 1 </a:t>
            </a:r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4876800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hlink"/>
                </a:solidFill>
              </a:rPr>
              <a:t>Electric flux</a:t>
            </a:r>
            <a:r>
              <a:rPr lang="en-US" sz="2400" dirty="0">
                <a:solidFill>
                  <a:schemeClr val="hlink"/>
                </a:solidFill>
              </a:rPr>
              <a:t>. (a) Calculate the electric flux through the rectangle in the figure (a). The rectangle is 10cm by 20cm and the electric field is uniform with magnitude 200N/C. (b) What is the flux  if the angle is 30 degrees? 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430213" y="2895600"/>
            <a:ext cx="3760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electric flux is defined as </a:t>
            </a:r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381000" y="3960813"/>
            <a:ext cx="326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So when (a) </a:t>
            </a:r>
            <a:r>
              <a:rPr lang="en-US" dirty="0" err="1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=0, we obtain</a:t>
            </a:r>
          </a:p>
        </p:txBody>
      </p:sp>
      <p:graphicFrame>
        <p:nvGraphicFramePr>
          <p:cNvPr id="198663" name="Object 7"/>
          <p:cNvGraphicFramePr>
            <a:graphicFrameLocks noChangeAspect="1"/>
          </p:cNvGraphicFramePr>
          <p:nvPr/>
        </p:nvGraphicFramePr>
        <p:xfrm>
          <a:off x="685800" y="3260725"/>
          <a:ext cx="200977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1" name="Equation" r:id="rId4" imgW="749300" imgH="241300" progId="Equation.DSMT4">
                  <p:embed/>
                </p:oleObj>
              </mc:Choice>
              <mc:Fallback>
                <p:oleObj name="Equation" r:id="rId4" imgW="749300" imgH="241300" progId="Equation.DSMT4">
                  <p:embed/>
                  <p:pic>
                    <p:nvPicPr>
                      <p:cNvPr id="1986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60725"/>
                        <a:ext cx="2009775" cy="64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4" name="Object 8"/>
          <p:cNvGraphicFramePr>
            <a:graphicFrameLocks noChangeAspect="1"/>
          </p:cNvGraphicFramePr>
          <p:nvPr/>
        </p:nvGraphicFramePr>
        <p:xfrm>
          <a:off x="525463" y="4395788"/>
          <a:ext cx="2903537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2" name="Equation" r:id="rId6" imgW="1257120" imgH="203040" progId="Equation.DSMT4">
                  <p:embed/>
                </p:oleObj>
              </mc:Choice>
              <mc:Fallback>
                <p:oleObj name="Equation" r:id="rId6" imgW="1257120" imgH="203040" progId="Equation.DSMT4">
                  <p:embed/>
                  <p:pic>
                    <p:nvPicPr>
                      <p:cNvPr id="1986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4395788"/>
                        <a:ext cx="2903537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65" name="Text Box 9"/>
          <p:cNvSpPr txBox="1">
            <a:spLocks noChangeArrowheads="1"/>
          </p:cNvSpPr>
          <p:nvPr/>
        </p:nvSpPr>
        <p:spPr bwMode="auto">
          <a:xfrm>
            <a:off x="457200" y="4876800"/>
            <a:ext cx="451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when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</a:t>
            </a:r>
            <a:r>
              <a:rPr lang="en-US" dirty="0" err="1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=30 degrees, we obtain</a:t>
            </a:r>
          </a:p>
        </p:txBody>
      </p:sp>
      <p:graphicFrame>
        <p:nvGraphicFramePr>
          <p:cNvPr id="198666" name="Object 10"/>
          <p:cNvGraphicFramePr>
            <a:graphicFrameLocks noChangeAspect="1"/>
          </p:cNvGraphicFramePr>
          <p:nvPr/>
        </p:nvGraphicFramePr>
        <p:xfrm>
          <a:off x="533400" y="5410200"/>
          <a:ext cx="23241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3" name="Equation" r:id="rId8" imgW="1054080" imgH="228600" progId="Equation.DSMT4">
                  <p:embed/>
                </p:oleObj>
              </mc:Choice>
              <mc:Fallback>
                <p:oleObj name="Equation" r:id="rId8" imgW="1054080" imgH="228600" progId="Equation.DSMT4">
                  <p:embed/>
                  <p:pic>
                    <p:nvPicPr>
                      <p:cNvPr id="19866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10200"/>
                        <a:ext cx="23241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7" name="Object 11"/>
          <p:cNvGraphicFramePr>
            <a:graphicFrameLocks noChangeAspect="1"/>
          </p:cNvGraphicFramePr>
          <p:nvPr/>
        </p:nvGraphicFramePr>
        <p:xfrm>
          <a:off x="3378200" y="4308475"/>
          <a:ext cx="53086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4" name="Equation" r:id="rId10" imgW="2298600" imgH="279360" progId="Equation.DSMT4">
                  <p:embed/>
                </p:oleObj>
              </mc:Choice>
              <mc:Fallback>
                <p:oleObj name="Equation" r:id="rId10" imgW="2298600" imgH="279360" progId="Equation.DSMT4">
                  <p:embed/>
                  <p:pic>
                    <p:nvPicPr>
                      <p:cNvPr id="19866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4308475"/>
                        <a:ext cx="530860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8" name="Object 12"/>
          <p:cNvGraphicFramePr>
            <a:graphicFrameLocks noChangeAspect="1"/>
          </p:cNvGraphicFramePr>
          <p:nvPr/>
        </p:nvGraphicFramePr>
        <p:xfrm>
          <a:off x="2905125" y="5375275"/>
          <a:ext cx="59340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5" name="Equation" r:id="rId12" imgW="2692080" imgH="279360" progId="Equation.DSMT4">
                  <p:embed/>
                </p:oleObj>
              </mc:Choice>
              <mc:Fallback>
                <p:oleObj name="Equation" r:id="rId12" imgW="2692080" imgH="279360" progId="Equation.DSMT4">
                  <p:embed/>
                  <p:pic>
                    <p:nvPicPr>
                      <p:cNvPr id="19866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5375275"/>
                        <a:ext cx="59340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9" name="Object 13"/>
          <p:cNvGraphicFramePr>
            <a:graphicFrameLocks noChangeAspect="1"/>
          </p:cNvGraphicFramePr>
          <p:nvPr/>
        </p:nvGraphicFramePr>
        <p:xfrm>
          <a:off x="2678113" y="3367088"/>
          <a:ext cx="1360487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6" name="Equation" r:id="rId14" imgW="507960" imgH="164880" progId="Equation.DSMT4">
                  <p:embed/>
                </p:oleObj>
              </mc:Choice>
              <mc:Fallback>
                <p:oleObj name="Equation" r:id="rId14" imgW="507960" imgH="164880" progId="Equation.DSMT4">
                  <p:embed/>
                  <p:pic>
                    <p:nvPicPr>
                      <p:cNvPr id="19866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3367088"/>
                        <a:ext cx="1360487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194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build="p"/>
      <p:bldP spid="198661" grpId="0"/>
      <p:bldP spid="198662" grpId="0"/>
      <p:bldP spid="1986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15, 2020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7DE2-543C-C34E-943C-33ED9B92B1C3}" type="slidenum">
              <a:rPr lang="en-US"/>
              <a:pPr/>
              <a:t>7</a:t>
            </a:fld>
            <a:endParaRPr lang="en-US"/>
          </a:p>
        </p:txBody>
      </p:sp>
      <p:pic>
        <p:nvPicPr>
          <p:cNvPr id="203778" name="Picture 2" descr="FG22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533400"/>
            <a:ext cx="4876800" cy="3276600"/>
          </a:xfrm>
          <a:prstGeom prst="rect">
            <a:avLst/>
          </a:prstGeom>
          <a:noFill/>
        </p:spPr>
      </p:pic>
      <p:sp>
        <p:nvSpPr>
          <p:cNvPr id="2037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 dirty="0"/>
              <a:t>Generalization of the Electric Flux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61722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Let’s consider a surface of area A that is not a square or flat but in some random shape, and that the field is not uniform.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surface can be divided up into infinitesimally small areas of </a:t>
            </a:r>
            <a:r>
              <a:rPr lang="en-US" sz="2800" dirty="0" err="1">
                <a:latin typeface="Symbol" charset="2"/>
              </a:rPr>
              <a:t>Δ</a:t>
            </a:r>
            <a:r>
              <a:rPr lang="en-US" sz="2800" b="1" dirty="0" err="1"/>
              <a:t>A</a:t>
            </a:r>
            <a:r>
              <a:rPr lang="en-US" sz="2800" i="1" baseline="-25000" dirty="0" err="1"/>
              <a:t>i</a:t>
            </a:r>
            <a:r>
              <a:rPr lang="en-US" sz="2800" dirty="0"/>
              <a:t> that can be considered flat.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And the electric field through this area can be considered uniform since the area is very small.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ym typeface="Wingdings" charset="2"/>
              </a:rPr>
              <a:t>Then the electric flux through the entire surface is approximately </a:t>
            </a:r>
          </a:p>
          <a:p>
            <a:pPr>
              <a:lnSpc>
                <a:spcPct val="80000"/>
              </a:lnSpc>
            </a:pPr>
            <a:endParaRPr lang="en-US" sz="2800" dirty="0">
              <a:sym typeface="Wingdings" charset="2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sym typeface="Wingdings" charset="2"/>
              </a:rPr>
              <a:t>In the limit where </a:t>
            </a:r>
            <a:r>
              <a:rPr lang="en-US" sz="2800" dirty="0" err="1">
                <a:latin typeface="Symbol" charset="2"/>
                <a:sym typeface="Wingdings" charset="2"/>
              </a:rPr>
              <a:t>Δ</a:t>
            </a:r>
            <a:r>
              <a:rPr lang="en-US" sz="2800" b="1" dirty="0" err="1">
                <a:sym typeface="Wingdings" charset="2"/>
              </a:rPr>
              <a:t>A</a:t>
            </a:r>
            <a:r>
              <a:rPr lang="en-US" sz="2800" i="1" baseline="-25000" dirty="0" err="1">
                <a:sym typeface="Wingdings" charset="2"/>
              </a:rPr>
              <a:t>i</a:t>
            </a:r>
            <a:r>
              <a:rPr lang="en-US" sz="2800" dirty="0">
                <a:sym typeface="Wingdings" charset="2"/>
              </a:rPr>
              <a:t> </a:t>
            </a:r>
            <a:r>
              <a:rPr lang="en-US" sz="2800" dirty="0" err="1">
                <a:sym typeface="Wingdings" charset="2"/>
              </a:rPr>
              <a:t></a:t>
            </a:r>
            <a:r>
              <a:rPr lang="en-US" sz="2800" dirty="0">
                <a:sym typeface="Wingdings" charset="2"/>
              </a:rPr>
              <a:t> 0, the discrete summation becomes an integral.</a:t>
            </a:r>
          </a:p>
        </p:txBody>
      </p:sp>
      <p:graphicFrame>
        <p:nvGraphicFramePr>
          <p:cNvPr id="203781" name="Object 5"/>
          <p:cNvGraphicFramePr>
            <a:graphicFrameLocks noChangeAspect="1"/>
          </p:cNvGraphicFramePr>
          <p:nvPr/>
        </p:nvGraphicFramePr>
        <p:xfrm>
          <a:off x="4205288" y="4329113"/>
          <a:ext cx="2255837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0" name="Equation" r:id="rId4" imgW="952500" imgH="444500" progId="Equation.DSMT4">
                  <p:embed/>
                </p:oleObj>
              </mc:Choice>
              <mc:Fallback>
                <p:oleObj name="Equation" r:id="rId4" imgW="952500" imgH="444500" progId="Equation.DSMT4">
                  <p:embed/>
                  <p:pic>
                    <p:nvPicPr>
                      <p:cNvPr id="2037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5288" y="4329113"/>
                        <a:ext cx="2255837" cy="1052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2" name="Object 6"/>
          <p:cNvGraphicFramePr>
            <a:graphicFrameLocks noChangeAspect="1"/>
          </p:cNvGraphicFramePr>
          <p:nvPr/>
        </p:nvGraphicFramePr>
        <p:xfrm>
          <a:off x="5776913" y="5237163"/>
          <a:ext cx="19558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1" name="Equation" r:id="rId6" imgW="825500" imgH="304800" progId="Equation.DSMT4">
                  <p:embed/>
                </p:oleObj>
              </mc:Choice>
              <mc:Fallback>
                <p:oleObj name="Equation" r:id="rId6" imgW="825500" imgH="304800" progId="Equation.DSMT4">
                  <p:embed/>
                  <p:pic>
                    <p:nvPicPr>
                      <p:cNvPr id="2037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5237163"/>
                        <a:ext cx="1955800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3" name="Object 7"/>
          <p:cNvGraphicFramePr>
            <a:graphicFrameLocks noChangeAspect="1"/>
          </p:cNvGraphicFramePr>
          <p:nvPr/>
        </p:nvGraphicFramePr>
        <p:xfrm>
          <a:off x="5694363" y="5999163"/>
          <a:ext cx="1985962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2" name="Equation" r:id="rId8" imgW="838200" imgH="304800" progId="Equation.DSMT4">
                  <p:embed/>
                </p:oleObj>
              </mc:Choice>
              <mc:Fallback>
                <p:oleObj name="Equation" r:id="rId8" imgW="838200" imgH="304800" progId="Equation.DSMT4">
                  <p:embed/>
                  <p:pic>
                    <p:nvPicPr>
                      <p:cNvPr id="2037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5999163"/>
                        <a:ext cx="1985962" cy="722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784" name="Text Box 8"/>
          <p:cNvSpPr txBox="1">
            <a:spLocks noChangeArrowheads="1"/>
          </p:cNvSpPr>
          <p:nvPr/>
        </p:nvSpPr>
        <p:spPr bwMode="auto">
          <a:xfrm>
            <a:off x="7772400" y="53181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open surface</a:t>
            </a:r>
          </a:p>
        </p:txBody>
      </p:sp>
      <p:sp>
        <p:nvSpPr>
          <p:cNvPr id="203785" name="Text Box 9"/>
          <p:cNvSpPr txBox="1">
            <a:spLocks noChangeArrowheads="1"/>
          </p:cNvSpPr>
          <p:nvPr/>
        </p:nvSpPr>
        <p:spPr bwMode="auto">
          <a:xfrm>
            <a:off x="7924800" y="5943600"/>
            <a:ext cx="10668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enclosed surface</a:t>
            </a:r>
          </a:p>
        </p:txBody>
      </p:sp>
      <p:pic>
        <p:nvPicPr>
          <p:cNvPr id="203786" name="Picture 10" descr="FG22_00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3581400"/>
            <a:ext cx="2362200" cy="1771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587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3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3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3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3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3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3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2037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2037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37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203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3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203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3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03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03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0" grpId="0" build="p"/>
      <p:bldP spid="203784" grpId="0"/>
      <p:bldP spid="20378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15, 2020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B037-81C0-1A4F-801E-4388C2A928F7}" type="slidenum">
              <a:rPr lang="en-US"/>
              <a:pPr/>
              <a:t>8</a:t>
            </a:fld>
            <a:endParaRPr lang="en-US"/>
          </a:p>
        </p:txBody>
      </p:sp>
      <p:pic>
        <p:nvPicPr>
          <p:cNvPr id="204802" name="Picture 2" descr="FG22_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971800"/>
            <a:ext cx="2057400" cy="1543050"/>
          </a:xfrm>
          <a:prstGeom prst="rect">
            <a:avLst/>
          </a:prstGeom>
          <a:noFill/>
        </p:spPr>
      </p:pic>
      <p:pic>
        <p:nvPicPr>
          <p:cNvPr id="204803" name="Picture 3" descr="FG22_0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-76200"/>
            <a:ext cx="3886200" cy="2914650"/>
          </a:xfrm>
          <a:prstGeom prst="rect">
            <a:avLst/>
          </a:prstGeom>
          <a:noFill/>
        </p:spPr>
      </p:pic>
      <p:sp>
        <p:nvSpPr>
          <p:cNvPr id="204804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077200" cy="685800"/>
          </a:xfrm>
        </p:spPr>
        <p:txBody>
          <a:bodyPr/>
          <a:lstStyle/>
          <a:p>
            <a:r>
              <a:rPr lang="en-US"/>
              <a:t>Generalization of the Electric Flux</a:t>
            </a: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6019800" cy="1600200"/>
          </a:xfrm>
        </p:spPr>
        <p:txBody>
          <a:bodyPr/>
          <a:lstStyle/>
          <a:p>
            <a:r>
              <a:rPr lang="en-US" dirty="0"/>
              <a:t>We arbitrarily define that the area vector points outward from the enclosed volume</a:t>
            </a:r>
            <a:r>
              <a:rPr lang="en-US" dirty="0">
                <a:sym typeface="Wingdings" charset="2"/>
              </a:rPr>
              <a:t>.</a:t>
            </a:r>
          </a:p>
        </p:txBody>
      </p:sp>
      <p:sp>
        <p:nvSpPr>
          <p:cNvPr id="204806" name="Rectangle 6"/>
          <p:cNvSpPr>
            <a:spLocks noChangeArrowheads="1"/>
          </p:cNvSpPr>
          <p:nvPr/>
        </p:nvSpPr>
        <p:spPr bwMode="auto">
          <a:xfrm>
            <a:off x="228600" y="2286000"/>
            <a:ext cx="8763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For the line leaving the volume, |</a:t>
            </a:r>
            <a:r>
              <a:rPr lang="en-US" sz="2200" dirty="0" err="1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θ</a:t>
            </a:r>
            <a:r>
              <a:rPr lang="en-US" sz="2200" dirty="0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|&lt;π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/2 and </a:t>
            </a:r>
            <a:r>
              <a:rPr lang="en-US" sz="2200" dirty="0" err="1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cos</a:t>
            </a:r>
            <a:r>
              <a:rPr lang="en-US" sz="2200" dirty="0" err="1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θ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&gt;0. The flux </a:t>
            </a:r>
            <a:r>
              <a:rPr lang="en-US" sz="2200" dirty="0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Φ</a:t>
            </a:r>
            <a:r>
              <a:rPr lang="en-US" sz="2200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E 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is positive.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For the line coming into the volume, |</a:t>
            </a:r>
            <a:r>
              <a:rPr lang="en-US" sz="2200" dirty="0" err="1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θ</a:t>
            </a:r>
            <a:r>
              <a:rPr lang="en-US" sz="2200" dirty="0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|&gt;π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/2 and </a:t>
            </a:r>
            <a:r>
              <a:rPr lang="en-US" sz="2200" dirty="0" err="1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cos</a:t>
            </a:r>
            <a:r>
              <a:rPr lang="en-US" sz="2200" dirty="0" err="1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θ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&lt;0.  The flux </a:t>
            </a:r>
            <a:r>
              <a:rPr lang="en-US" sz="2200" dirty="0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Φ</a:t>
            </a:r>
            <a:r>
              <a:rPr lang="en-US" sz="2200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E  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is negative.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If </a:t>
            </a:r>
            <a:r>
              <a:rPr lang="en-US" sz="2200" dirty="0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Φ</a:t>
            </a:r>
            <a:r>
              <a:rPr lang="en-US" sz="2200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E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&gt;0, there is net flux out of the volume.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If </a:t>
            </a:r>
            <a:r>
              <a:rPr lang="en-US" sz="2200" dirty="0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Φ</a:t>
            </a:r>
            <a:r>
              <a:rPr lang="en-US" sz="2200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E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&lt;0, there is flux into the volume.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In the above figures, each field line that enters the volume also leaves the volume, so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 flux is non-zero only if one or more lines start or end inside the surface.</a:t>
            </a:r>
          </a:p>
        </p:txBody>
      </p:sp>
      <p:graphicFrame>
        <p:nvGraphicFramePr>
          <p:cNvPr id="204807" name="Object 7"/>
          <p:cNvGraphicFramePr>
            <a:graphicFrameLocks noChangeAspect="1"/>
          </p:cNvGraphicFramePr>
          <p:nvPr/>
        </p:nvGraphicFramePr>
        <p:xfrm>
          <a:off x="2546350" y="4643438"/>
          <a:ext cx="210185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4" name="Equation" r:id="rId5" imgW="1041400" imgH="304800" progId="Equation.DSMT4">
                  <p:embed/>
                </p:oleObj>
              </mc:Choice>
              <mc:Fallback>
                <p:oleObj name="Equation" r:id="rId5" imgW="1041400" imgH="304800" progId="Equation.DSMT4">
                  <p:embed/>
                  <p:pic>
                    <p:nvPicPr>
                      <p:cNvPr id="2048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6350" y="4643438"/>
                        <a:ext cx="210185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564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2048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2048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48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4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48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5" grpId="0" build="p"/>
      <p:bldP spid="20480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15, 2020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88C-0840-9B44-825B-4948AB0B4A55}" type="slidenum">
              <a:rPr lang="en-US"/>
              <a:pPr/>
              <a:t>9</a:t>
            </a:fld>
            <a:endParaRPr lang="en-US"/>
          </a:p>
        </p:txBody>
      </p:sp>
      <p:pic>
        <p:nvPicPr>
          <p:cNvPr id="205826" name="Picture 2" descr="FG22_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533400"/>
            <a:ext cx="3505200" cy="2628900"/>
          </a:xfrm>
          <a:prstGeom prst="rect">
            <a:avLst/>
          </a:prstGeom>
          <a:noFill/>
        </p:spPr>
      </p:pic>
      <p:pic>
        <p:nvPicPr>
          <p:cNvPr id="205827" name="Picture 3" descr="FG22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067050"/>
            <a:ext cx="4038600" cy="3028950"/>
          </a:xfrm>
          <a:prstGeom prst="rect">
            <a:avLst/>
          </a:prstGeom>
          <a:noFill/>
        </p:spPr>
      </p:pic>
      <p:sp>
        <p:nvSpPr>
          <p:cNvPr id="2058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/>
              <a:t>Generalization of the Electric Flux</a:t>
            </a:r>
          </a:p>
        </p:txBody>
      </p:sp>
      <p:sp>
        <p:nvSpPr>
          <p:cNvPr id="2058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6400800" cy="5791200"/>
          </a:xfrm>
        </p:spPr>
        <p:txBody>
          <a:bodyPr/>
          <a:lstStyle/>
          <a:p>
            <a:r>
              <a:rPr lang="en-US" sz="2800" dirty="0"/>
              <a:t>The field line starts or ends only on a charge.</a:t>
            </a:r>
          </a:p>
          <a:p>
            <a:r>
              <a:rPr lang="en-US" sz="2800" dirty="0"/>
              <a:t>Sign of the net flux on the surface A</a:t>
            </a:r>
            <a:r>
              <a:rPr lang="en-US" sz="2800" baseline="-25000" dirty="0"/>
              <a:t>1</a:t>
            </a:r>
            <a:r>
              <a:rPr lang="en-US" sz="2800" dirty="0"/>
              <a:t>?</a:t>
            </a:r>
          </a:p>
          <a:p>
            <a:pPr lvl="1"/>
            <a:r>
              <a:rPr lang="en-US" sz="2400" dirty="0"/>
              <a:t>Net outward flux (positive flux)</a:t>
            </a:r>
          </a:p>
          <a:p>
            <a:r>
              <a:rPr lang="en-US" sz="2800" dirty="0"/>
              <a:t>How about A</a:t>
            </a:r>
            <a:r>
              <a:rPr lang="en-US" sz="2800" baseline="-25000" dirty="0"/>
              <a:t>2</a:t>
            </a:r>
            <a:r>
              <a:rPr lang="en-US" sz="2800" dirty="0"/>
              <a:t>? </a:t>
            </a:r>
          </a:p>
          <a:p>
            <a:pPr lvl="1"/>
            <a:r>
              <a:rPr lang="en-US" sz="2400" dirty="0">
                <a:sym typeface="Wingdings" charset="2"/>
              </a:rPr>
              <a:t>Net inward flux (negative flux)</a:t>
            </a:r>
          </a:p>
          <a:p>
            <a:r>
              <a:rPr lang="en-US" sz="2800" dirty="0">
                <a:sym typeface="Wingdings" charset="2"/>
              </a:rPr>
              <a:t>What is the flux in the figure bottom right?</a:t>
            </a:r>
          </a:p>
          <a:p>
            <a:pPr lvl="1"/>
            <a:r>
              <a:rPr lang="en-US" sz="2400" dirty="0">
                <a:sym typeface="Wingdings" charset="2"/>
              </a:rPr>
              <a:t>There should be a net inward flux (negative flux) since the total charge inside the volume is negative.</a:t>
            </a:r>
          </a:p>
          <a:p>
            <a:r>
              <a:rPr lang="en-US" sz="2800" dirty="0">
                <a:solidFill>
                  <a:srgbClr val="FF0000"/>
                </a:solidFill>
                <a:sym typeface="Wingdings" charset="2"/>
              </a:rPr>
              <a:t>The net flux that crosses an enclosed surface is proportional to the total charge inside the surface.</a:t>
            </a:r>
            <a:r>
              <a:rPr lang="en-US" sz="2800" dirty="0">
                <a:sym typeface="Wingdings" charset="2"/>
              </a:rPr>
              <a:t> </a:t>
            </a:r>
            <a:r>
              <a:rPr lang="en-US" sz="2800" dirty="0" err="1">
                <a:sym typeface="Wingdings" charset="2"/>
              </a:rPr>
              <a:t></a:t>
            </a:r>
            <a:r>
              <a:rPr lang="en-US" sz="2800" dirty="0">
                <a:sym typeface="Wingdings" charset="2"/>
              </a:rPr>
              <a:t> This is the crux of Gauss’ law.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638800" y="838200"/>
            <a:ext cx="1752600" cy="2057400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391400" y="838200"/>
            <a:ext cx="1752600" cy="2057400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08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5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5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5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5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5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058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058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058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9" grpId="0" build="p"/>
      <p:bldP spid="2" grpId="0" animBg="1"/>
      <p:bldP spid="2" grpId="1" animBg="1"/>
      <p:bldP spid="10" grpId="0" animBg="1"/>
      <p:bldP spid="10" grpId="1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14069</TotalTime>
  <Words>954</Words>
  <Application>Microsoft Macintosh PowerPoint</Application>
  <PresentationFormat>On-screen Show (4:3)</PresentationFormat>
  <Paragraphs>96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1441 – Section 001 Lecture #5</vt:lpstr>
      <vt:lpstr>Announcements</vt:lpstr>
      <vt:lpstr>Reminder: SP#2 – Angels &amp; Demons</vt:lpstr>
      <vt:lpstr>Gauss’ Law</vt:lpstr>
      <vt:lpstr>Electric Flux</vt:lpstr>
      <vt:lpstr>Example 22 – 1 </vt:lpstr>
      <vt:lpstr>Generalization of the Electric Flux</vt:lpstr>
      <vt:lpstr>Generalization of the Electric Flux</vt:lpstr>
      <vt:lpstr>Generalization of the Electric Flux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557</cp:revision>
  <dcterms:created xsi:type="dcterms:W3CDTF">2012-01-19T04:21:20Z</dcterms:created>
  <dcterms:modified xsi:type="dcterms:W3CDTF">2020-06-15T21:08:29Z</dcterms:modified>
</cp:coreProperties>
</file>