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91" r:id="rId2"/>
    <p:sldId id="481" r:id="rId3"/>
    <p:sldId id="591" r:id="rId4"/>
    <p:sldId id="576" r:id="rId5"/>
    <p:sldId id="581" r:id="rId6"/>
    <p:sldId id="582" r:id="rId7"/>
    <p:sldId id="583" r:id="rId8"/>
    <p:sldId id="584" r:id="rId9"/>
    <p:sldId id="585" r:id="rId10"/>
    <p:sldId id="586" r:id="rId11"/>
    <p:sldId id="587" r:id="rId12"/>
    <p:sldId id="588" r:id="rId13"/>
    <p:sldId id="589" r:id="rId14"/>
    <p:sldId id="593" r:id="rId15"/>
    <p:sldId id="595" r:id="rId16"/>
    <p:sldId id="567" r:id="rId17"/>
    <p:sldId id="568" r:id="rId18"/>
    <p:sldId id="571" r:id="rId19"/>
    <p:sldId id="572" r:id="rId20"/>
    <p:sldId id="596" r:id="rId21"/>
    <p:sldId id="597" r:id="rId22"/>
    <p:sldId id="609" r:id="rId23"/>
    <p:sldId id="599" r:id="rId24"/>
    <p:sldId id="600" r:id="rId25"/>
    <p:sldId id="601" r:id="rId26"/>
    <p:sldId id="602" r:id="rId27"/>
    <p:sldId id="603" r:id="rId28"/>
    <p:sldId id="604" r:id="rId29"/>
    <p:sldId id="605" r:id="rId30"/>
    <p:sldId id="606" r:id="rId31"/>
    <p:sldId id="607" r:id="rId32"/>
    <p:sldId id="608" r:id="rId3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7"/>
    <p:restoredTop sz="94660"/>
  </p:normalViewPr>
  <p:slideViewPr>
    <p:cSldViewPr>
      <p:cViewPr varScale="1">
        <p:scale>
          <a:sx n="129" d="100"/>
          <a:sy n="129" d="100"/>
        </p:scale>
        <p:origin x="5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8.wmf"/><Relationship Id="rId3" Type="http://schemas.openxmlformats.org/officeDocument/2006/relationships/image" Target="../media/image58.wmf"/><Relationship Id="rId7" Type="http://schemas.openxmlformats.org/officeDocument/2006/relationships/image" Target="../media/image62.wmf"/><Relationship Id="rId12" Type="http://schemas.openxmlformats.org/officeDocument/2006/relationships/image" Target="../media/image67.wmf"/><Relationship Id="rId2" Type="http://schemas.openxmlformats.org/officeDocument/2006/relationships/image" Target="../media/image57.wmf"/><Relationship Id="rId1" Type="http://schemas.openxmlformats.org/officeDocument/2006/relationships/image" Target="../media/image56.emf"/><Relationship Id="rId6" Type="http://schemas.openxmlformats.org/officeDocument/2006/relationships/image" Target="../media/image61.wmf"/><Relationship Id="rId11" Type="http://schemas.openxmlformats.org/officeDocument/2006/relationships/image" Target="../media/image66.wmf"/><Relationship Id="rId5" Type="http://schemas.openxmlformats.org/officeDocument/2006/relationships/image" Target="../media/image60.wmf"/><Relationship Id="rId10" Type="http://schemas.openxmlformats.org/officeDocument/2006/relationships/image" Target="../media/image65.emf"/><Relationship Id="rId4" Type="http://schemas.openxmlformats.org/officeDocument/2006/relationships/image" Target="../media/image59.wmf"/><Relationship Id="rId9"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60.wmf"/><Relationship Id="rId1" Type="http://schemas.openxmlformats.org/officeDocument/2006/relationships/image" Target="../media/image7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4" Type="http://schemas.openxmlformats.org/officeDocument/2006/relationships/image" Target="../media/image7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5" Type="http://schemas.openxmlformats.org/officeDocument/2006/relationships/image" Target="../media/image83.emf"/><Relationship Id="rId4" Type="http://schemas.openxmlformats.org/officeDocument/2006/relationships/image" Target="../media/image8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8.emf"/><Relationship Id="rId13" Type="http://schemas.openxmlformats.org/officeDocument/2006/relationships/image" Target="../media/image103.emf"/><Relationship Id="rId18" Type="http://schemas.openxmlformats.org/officeDocument/2006/relationships/image" Target="../media/image108.emf"/><Relationship Id="rId3" Type="http://schemas.openxmlformats.org/officeDocument/2006/relationships/image" Target="../media/image93.emf"/><Relationship Id="rId7" Type="http://schemas.openxmlformats.org/officeDocument/2006/relationships/image" Target="../media/image97.emf"/><Relationship Id="rId12" Type="http://schemas.openxmlformats.org/officeDocument/2006/relationships/image" Target="../media/image102.emf"/><Relationship Id="rId17" Type="http://schemas.openxmlformats.org/officeDocument/2006/relationships/image" Target="../media/image107.emf"/><Relationship Id="rId2" Type="http://schemas.openxmlformats.org/officeDocument/2006/relationships/image" Target="../media/image92.emf"/><Relationship Id="rId16" Type="http://schemas.openxmlformats.org/officeDocument/2006/relationships/image" Target="../media/image106.emf"/><Relationship Id="rId1" Type="http://schemas.openxmlformats.org/officeDocument/2006/relationships/image" Target="../media/image91.emf"/><Relationship Id="rId6" Type="http://schemas.openxmlformats.org/officeDocument/2006/relationships/image" Target="../media/image96.emf"/><Relationship Id="rId11" Type="http://schemas.openxmlformats.org/officeDocument/2006/relationships/image" Target="../media/image101.emf"/><Relationship Id="rId5" Type="http://schemas.openxmlformats.org/officeDocument/2006/relationships/image" Target="../media/image95.emf"/><Relationship Id="rId15" Type="http://schemas.openxmlformats.org/officeDocument/2006/relationships/image" Target="../media/image105.emf"/><Relationship Id="rId10" Type="http://schemas.openxmlformats.org/officeDocument/2006/relationships/image" Target="../media/image100.emf"/><Relationship Id="rId4" Type="http://schemas.openxmlformats.org/officeDocument/2006/relationships/image" Target="../media/image94.emf"/><Relationship Id="rId9" Type="http://schemas.openxmlformats.org/officeDocument/2006/relationships/image" Target="../media/image99.emf"/><Relationship Id="rId14" Type="http://schemas.openxmlformats.org/officeDocument/2006/relationships/image" Target="../media/image10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wmf"/><Relationship Id="rId5" Type="http://schemas.openxmlformats.org/officeDocument/2006/relationships/image" Target="../media/image49.e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58553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414817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2792068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16,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16,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Tuesday, June 16,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1444-001, Summer 2020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131031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16,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16,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16,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16,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4.jpeg"/><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0.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9.emf"/><Relationship Id="rId3" Type="http://schemas.openxmlformats.org/officeDocument/2006/relationships/image" Target="../media/image51.jpeg"/><Relationship Id="rId7" Type="http://schemas.openxmlformats.org/officeDocument/2006/relationships/image" Target="../media/image46.emf"/><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0.bin"/><Relationship Id="rId11" Type="http://schemas.openxmlformats.org/officeDocument/2006/relationships/image" Target="../media/image48.wmf"/><Relationship Id="rId5" Type="http://schemas.openxmlformats.org/officeDocument/2006/relationships/image" Target="../media/image45.emf"/><Relationship Id="rId15" Type="http://schemas.openxmlformats.org/officeDocument/2006/relationships/image" Target="../media/image50.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7.emf"/><Relationship Id="rId14"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2.emf"/><Relationship Id="rId4" Type="http://schemas.openxmlformats.org/officeDocument/2006/relationships/oleObject" Target="../embeddings/oleObject45.bin"/></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0.wmf"/><Relationship Id="rId18" Type="http://schemas.openxmlformats.org/officeDocument/2006/relationships/oleObject" Target="../embeddings/oleObject53.bin"/><Relationship Id="rId26" Type="http://schemas.openxmlformats.org/officeDocument/2006/relationships/oleObject" Target="../embeddings/oleObject57.bin"/><Relationship Id="rId3" Type="http://schemas.openxmlformats.org/officeDocument/2006/relationships/image" Target="../media/image69.jpeg"/><Relationship Id="rId21" Type="http://schemas.openxmlformats.org/officeDocument/2006/relationships/image" Target="../media/image64.emf"/><Relationship Id="rId7" Type="http://schemas.openxmlformats.org/officeDocument/2006/relationships/image" Target="../media/image57.wmf"/><Relationship Id="rId12" Type="http://schemas.openxmlformats.org/officeDocument/2006/relationships/oleObject" Target="../embeddings/oleObject50.bin"/><Relationship Id="rId17" Type="http://schemas.openxmlformats.org/officeDocument/2006/relationships/image" Target="../media/image62.wmf"/><Relationship Id="rId25" Type="http://schemas.openxmlformats.org/officeDocument/2006/relationships/image" Target="../media/image66.wmf"/><Relationship Id="rId2" Type="http://schemas.openxmlformats.org/officeDocument/2006/relationships/slideLayout" Target="../slideLayouts/slideLayout2.xml"/><Relationship Id="rId16" Type="http://schemas.openxmlformats.org/officeDocument/2006/relationships/oleObject" Target="../embeddings/oleObject52.bin"/><Relationship Id="rId20" Type="http://schemas.openxmlformats.org/officeDocument/2006/relationships/oleObject" Target="../embeddings/oleObject54.bin"/><Relationship Id="rId29" Type="http://schemas.openxmlformats.org/officeDocument/2006/relationships/image" Target="../media/image68.wmf"/><Relationship Id="rId1" Type="http://schemas.openxmlformats.org/officeDocument/2006/relationships/vmlDrawing" Target="../drawings/vmlDrawing10.vml"/><Relationship Id="rId6" Type="http://schemas.openxmlformats.org/officeDocument/2006/relationships/oleObject" Target="../embeddings/oleObject47.bin"/><Relationship Id="rId11" Type="http://schemas.openxmlformats.org/officeDocument/2006/relationships/image" Target="../media/image59.wmf"/><Relationship Id="rId24" Type="http://schemas.openxmlformats.org/officeDocument/2006/relationships/oleObject" Target="../embeddings/oleObject56.bin"/><Relationship Id="rId5" Type="http://schemas.openxmlformats.org/officeDocument/2006/relationships/image" Target="../media/image56.emf"/><Relationship Id="rId15" Type="http://schemas.openxmlformats.org/officeDocument/2006/relationships/image" Target="../media/image61.wmf"/><Relationship Id="rId23" Type="http://schemas.openxmlformats.org/officeDocument/2006/relationships/image" Target="../media/image65.emf"/><Relationship Id="rId28" Type="http://schemas.openxmlformats.org/officeDocument/2006/relationships/oleObject" Target="../embeddings/oleObject58.bin"/><Relationship Id="rId10" Type="http://schemas.openxmlformats.org/officeDocument/2006/relationships/oleObject" Target="../embeddings/oleObject49.bin"/><Relationship Id="rId19" Type="http://schemas.openxmlformats.org/officeDocument/2006/relationships/image" Target="../media/image63.wmf"/><Relationship Id="rId4" Type="http://schemas.openxmlformats.org/officeDocument/2006/relationships/oleObject" Target="../embeddings/oleObject46.bin"/><Relationship Id="rId9" Type="http://schemas.openxmlformats.org/officeDocument/2006/relationships/image" Target="../media/image58.wmf"/><Relationship Id="rId14" Type="http://schemas.openxmlformats.org/officeDocument/2006/relationships/oleObject" Target="../embeddings/oleObject51.bin"/><Relationship Id="rId22" Type="http://schemas.openxmlformats.org/officeDocument/2006/relationships/oleObject" Target="../embeddings/oleObject55.bin"/><Relationship Id="rId27" Type="http://schemas.openxmlformats.org/officeDocument/2006/relationships/image" Target="../media/image67.wmf"/></Relationships>
</file>

<file path=ppt/slides/_rels/slide19.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0.wmf"/><Relationship Id="rId5" Type="http://schemas.openxmlformats.org/officeDocument/2006/relationships/oleObject" Target="../embeddings/oleObject60.bin"/><Relationship Id="rId4" Type="http://schemas.openxmlformats.org/officeDocument/2006/relationships/image" Target="../media/image7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4.emf"/><Relationship Id="rId5" Type="http://schemas.openxmlformats.org/officeDocument/2006/relationships/oleObject" Target="../embeddings/oleObject63.bin"/><Relationship Id="rId4" Type="http://schemas.openxmlformats.org/officeDocument/2006/relationships/image" Target="../media/image73.emf"/></Relationships>
</file>

<file path=ppt/slides/_rels/slide24.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6.emf"/><Relationship Id="rId5" Type="http://schemas.openxmlformats.org/officeDocument/2006/relationships/oleObject" Target="../embeddings/oleObject65.bin"/><Relationship Id="rId10" Type="http://schemas.openxmlformats.org/officeDocument/2006/relationships/image" Target="../media/image78.emf"/><Relationship Id="rId4" Type="http://schemas.openxmlformats.org/officeDocument/2006/relationships/image" Target="../media/image75.emf"/><Relationship Id="rId9" Type="http://schemas.openxmlformats.org/officeDocument/2006/relationships/oleObject" Target="../embeddings/oleObject67.bin"/></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8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0.e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oleObject" Target="../embeddings/oleObject71.bin"/></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90.jpeg"/><Relationship Id="rId7" Type="http://schemas.openxmlformats.org/officeDocument/2006/relationships/image" Target="../media/image87.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4.bin"/><Relationship Id="rId11" Type="http://schemas.openxmlformats.org/officeDocument/2006/relationships/image" Target="../media/image89.emf"/><Relationship Id="rId5" Type="http://schemas.openxmlformats.org/officeDocument/2006/relationships/image" Target="../media/image86.e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88.emf"/></Relationships>
</file>

<file path=ppt/slides/_rels/slide32.xml.rels><?xml version="1.0" encoding="UTF-8" standalone="yes"?>
<Relationships xmlns="http://schemas.openxmlformats.org/package/2006/relationships"><Relationship Id="rId13" Type="http://schemas.openxmlformats.org/officeDocument/2006/relationships/oleObject" Target="../embeddings/oleObject82.bin"/><Relationship Id="rId18" Type="http://schemas.openxmlformats.org/officeDocument/2006/relationships/image" Target="../media/image98.emf"/><Relationship Id="rId26" Type="http://schemas.openxmlformats.org/officeDocument/2006/relationships/image" Target="../media/image102.emf"/><Relationship Id="rId21" Type="http://schemas.openxmlformats.org/officeDocument/2006/relationships/oleObject" Target="../embeddings/oleObject86.bin"/><Relationship Id="rId34" Type="http://schemas.openxmlformats.org/officeDocument/2006/relationships/image" Target="../media/image106.emf"/><Relationship Id="rId7" Type="http://schemas.openxmlformats.org/officeDocument/2006/relationships/oleObject" Target="../embeddings/oleObject79.bin"/><Relationship Id="rId12" Type="http://schemas.openxmlformats.org/officeDocument/2006/relationships/image" Target="../media/image95.emf"/><Relationship Id="rId17" Type="http://schemas.openxmlformats.org/officeDocument/2006/relationships/oleObject" Target="../embeddings/oleObject84.bin"/><Relationship Id="rId25" Type="http://schemas.openxmlformats.org/officeDocument/2006/relationships/oleObject" Target="../embeddings/oleObject88.bin"/><Relationship Id="rId33" Type="http://schemas.openxmlformats.org/officeDocument/2006/relationships/oleObject" Target="../embeddings/oleObject92.bin"/><Relationship Id="rId38" Type="http://schemas.openxmlformats.org/officeDocument/2006/relationships/image" Target="../media/image108.emf"/><Relationship Id="rId2" Type="http://schemas.openxmlformats.org/officeDocument/2006/relationships/slideLayout" Target="../slideLayouts/slideLayout2.xml"/><Relationship Id="rId16" Type="http://schemas.openxmlformats.org/officeDocument/2006/relationships/image" Target="../media/image97.emf"/><Relationship Id="rId20" Type="http://schemas.openxmlformats.org/officeDocument/2006/relationships/image" Target="../media/image99.emf"/><Relationship Id="rId29" Type="http://schemas.openxmlformats.org/officeDocument/2006/relationships/oleObject" Target="../embeddings/oleObject90.bin"/><Relationship Id="rId1" Type="http://schemas.openxmlformats.org/officeDocument/2006/relationships/vmlDrawing" Target="../drawings/vmlDrawing16.vml"/><Relationship Id="rId6" Type="http://schemas.openxmlformats.org/officeDocument/2006/relationships/image" Target="../media/image92.emf"/><Relationship Id="rId11" Type="http://schemas.openxmlformats.org/officeDocument/2006/relationships/oleObject" Target="../embeddings/oleObject81.bin"/><Relationship Id="rId24" Type="http://schemas.openxmlformats.org/officeDocument/2006/relationships/image" Target="../media/image101.emf"/><Relationship Id="rId32" Type="http://schemas.openxmlformats.org/officeDocument/2006/relationships/image" Target="../media/image105.emf"/><Relationship Id="rId37" Type="http://schemas.openxmlformats.org/officeDocument/2006/relationships/oleObject" Target="../embeddings/oleObject94.bin"/><Relationship Id="rId5" Type="http://schemas.openxmlformats.org/officeDocument/2006/relationships/oleObject" Target="../embeddings/oleObject78.bin"/><Relationship Id="rId15" Type="http://schemas.openxmlformats.org/officeDocument/2006/relationships/oleObject" Target="../embeddings/oleObject83.bin"/><Relationship Id="rId23" Type="http://schemas.openxmlformats.org/officeDocument/2006/relationships/oleObject" Target="../embeddings/oleObject87.bin"/><Relationship Id="rId28" Type="http://schemas.openxmlformats.org/officeDocument/2006/relationships/image" Target="../media/image103.emf"/><Relationship Id="rId36" Type="http://schemas.openxmlformats.org/officeDocument/2006/relationships/image" Target="../media/image107.emf"/><Relationship Id="rId10" Type="http://schemas.openxmlformats.org/officeDocument/2006/relationships/image" Target="../media/image94.emf"/><Relationship Id="rId19" Type="http://schemas.openxmlformats.org/officeDocument/2006/relationships/oleObject" Target="../embeddings/oleObject85.bin"/><Relationship Id="rId31" Type="http://schemas.openxmlformats.org/officeDocument/2006/relationships/oleObject" Target="../embeddings/oleObject91.bin"/><Relationship Id="rId4" Type="http://schemas.openxmlformats.org/officeDocument/2006/relationships/image" Target="../media/image91.emf"/><Relationship Id="rId9" Type="http://schemas.openxmlformats.org/officeDocument/2006/relationships/oleObject" Target="../embeddings/oleObject80.bin"/><Relationship Id="rId14" Type="http://schemas.openxmlformats.org/officeDocument/2006/relationships/image" Target="../media/image96.emf"/><Relationship Id="rId22" Type="http://schemas.openxmlformats.org/officeDocument/2006/relationships/image" Target="../media/image100.emf"/><Relationship Id="rId27" Type="http://schemas.openxmlformats.org/officeDocument/2006/relationships/oleObject" Target="../embeddings/oleObject89.bin"/><Relationship Id="rId30" Type="http://schemas.openxmlformats.org/officeDocument/2006/relationships/image" Target="../media/image104.emf"/><Relationship Id="rId35" Type="http://schemas.openxmlformats.org/officeDocument/2006/relationships/oleObject" Target="../embeddings/oleObject93.bin"/><Relationship Id="rId8" Type="http://schemas.openxmlformats.org/officeDocument/2006/relationships/image" Target="../media/image93.emf"/><Relationship Id="rId3"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jpeg"/><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image" Target="../media/image10.jpeg"/><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emf"/><Relationship Id="rId18" Type="http://schemas.openxmlformats.org/officeDocument/2006/relationships/oleObject" Target="../embeddings/oleObject15.bin"/><Relationship Id="rId3" Type="http://schemas.openxmlformats.org/officeDocument/2006/relationships/image" Target="../media/image19.jpeg"/><Relationship Id="rId7" Type="http://schemas.openxmlformats.org/officeDocument/2006/relationships/image" Target="../media/image12.wmf"/><Relationship Id="rId12" Type="http://schemas.openxmlformats.org/officeDocument/2006/relationships/oleObject" Target="../embeddings/oleObject12.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10" Type="http://schemas.openxmlformats.org/officeDocument/2006/relationships/oleObject" Target="../embeddings/oleObject11.bin"/><Relationship Id="rId19" Type="http://schemas.openxmlformats.org/officeDocument/2006/relationships/image" Target="../media/image18.emf"/><Relationship Id="rId4" Type="http://schemas.openxmlformats.org/officeDocument/2006/relationships/oleObject" Target="../embeddings/oleObject8.bin"/><Relationship Id="rId9" Type="http://schemas.openxmlformats.org/officeDocument/2006/relationships/image" Target="../media/image13.emf"/><Relationship Id="rId1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4.emf"/><Relationship Id="rId3" Type="http://schemas.openxmlformats.org/officeDocument/2006/relationships/image" Target="../media/image19.jpeg"/><Relationship Id="rId7" Type="http://schemas.openxmlformats.org/officeDocument/2006/relationships/image" Target="../media/image21.wmf"/><Relationship Id="rId12" Type="http://schemas.openxmlformats.org/officeDocument/2006/relationships/oleObject" Target="../embeddings/oleObject20.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22.bin"/><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2.emf"/><Relationship Id="rId1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31.jpeg"/><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30.wmf"/><Relationship Id="rId5" Type="http://schemas.openxmlformats.org/officeDocument/2006/relationships/image" Target="../media/image27.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32.bin"/><Relationship Id="rId18" Type="http://schemas.openxmlformats.org/officeDocument/2006/relationships/image" Target="../media/image39.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6.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38.emf"/><Relationship Id="rId1" Type="http://schemas.openxmlformats.org/officeDocument/2006/relationships/vmlDrawing" Target="../drawings/vmlDrawing6.vml"/><Relationship Id="rId6" Type="http://schemas.openxmlformats.org/officeDocument/2006/relationships/image" Target="../media/image33.e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30.bin"/><Relationship Id="rId1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16,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3056103" y="1447800"/>
            <a:ext cx="272382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16,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278796"/>
            <a:ext cx="7505700" cy="3969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kern="0" dirty="0">
                <a:latin typeface="Arial Narrow" charset="0"/>
              </a:rPr>
              <a:t>Chapter 22</a:t>
            </a:r>
            <a:endParaRPr lang="en-US" kern="0" dirty="0">
              <a:solidFill>
                <a:srgbClr val="003300"/>
              </a:solidFill>
              <a:latin typeface="Arial Narrow" charset="0"/>
            </a:endParaRPr>
          </a:p>
          <a:p>
            <a:pPr marL="990600" lvl="1" indent="-533400"/>
            <a:r>
              <a:rPr lang="en-US" dirty="0">
                <a:solidFill>
                  <a:srgbClr val="003300"/>
                </a:solidFill>
                <a:latin typeface="Arial Narrow" charset="0"/>
              </a:rPr>
              <a:t>Electric Flux</a:t>
            </a:r>
          </a:p>
          <a:p>
            <a:pPr marL="990600" lvl="1" indent="-533400"/>
            <a:r>
              <a:rPr lang="en-US" dirty="0">
                <a:solidFill>
                  <a:srgbClr val="003300"/>
                </a:solidFill>
                <a:latin typeface="Arial Narrow" charset="0"/>
              </a:rPr>
              <a:t>Gauss’ Law with Multiple Charges</a:t>
            </a:r>
          </a:p>
          <a:p>
            <a:pPr marL="609600" indent="-609600" algn="l"/>
            <a:r>
              <a:rPr lang="en-US" sz="3600" kern="0" dirty="0">
                <a:latin typeface="Arial Narrow" charset="0"/>
              </a:rPr>
              <a:t>Chapter 23</a:t>
            </a:r>
            <a:endParaRPr lang="en-US" sz="3600" kern="0" dirty="0">
              <a:solidFill>
                <a:srgbClr val="003300"/>
              </a:solidFill>
              <a:latin typeface="Arial Narrow" charset="0"/>
            </a:endParaRPr>
          </a:p>
          <a:p>
            <a:pPr marL="990600" lvl="1" indent="-533400"/>
            <a:r>
              <a:rPr lang="en-US" sz="3200" dirty="0">
                <a:latin typeface="Arial Narrow" charset="0"/>
              </a:rPr>
              <a:t>Electric Potential Energy</a:t>
            </a:r>
          </a:p>
          <a:p>
            <a:pPr marL="990600" lvl="1" indent="-533400"/>
            <a:r>
              <a:rPr lang="en-US" sz="3200" dirty="0">
                <a:latin typeface="Arial Narrow" charset="0"/>
              </a:rPr>
              <a:t>Electric Potential due to Point Charges</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10</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a:t>Derivation of Gauss’ law from Coulomb’s law is only valid for </a:t>
            </a:r>
            <a:r>
              <a:rPr lang="en-US" b="1" u="sng">
                <a:solidFill>
                  <a:srgbClr val="FF0066"/>
                </a:solidFill>
              </a:rPr>
              <a:t>static electric charge</a:t>
            </a:r>
            <a:r>
              <a:rPr lang="en-US"/>
              <a:t>.</a:t>
            </a:r>
          </a:p>
          <a:p>
            <a:r>
              <a:rPr lang="en-US"/>
              <a:t>Electric field can also be produced by changing magnetic fields.</a:t>
            </a:r>
          </a:p>
          <a:p>
            <a:pPr lvl="1"/>
            <a:r>
              <a:rPr lang="en-US"/>
              <a:t>Coulomb’s law cannot describe this field while Gauss’ law is still valid</a:t>
            </a:r>
          </a:p>
          <a:p>
            <a:r>
              <a:rPr lang="en-US"/>
              <a:t>Gauss’ law is more general than Coulomb’s law.</a:t>
            </a:r>
          </a:p>
          <a:p>
            <a:pPr lvl="1"/>
            <a:r>
              <a:rPr lang="en-US"/>
              <a:t>Can be used to obtain electric field, forces or obtain charges </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inside that surface!!!</a:t>
            </a:r>
          </a:p>
        </p:txBody>
      </p:sp>
    </p:spTree>
    <p:extLst>
      <p:ext uri="{BB962C8B-B14F-4D97-AF65-F5344CB8AC3E}">
        <p14:creationId xmlns:p14="http://schemas.microsoft.com/office/powerpoint/2010/main" val="124292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11</a:t>
            </a:fld>
            <a:endParaRPr lang="en-US"/>
          </a:p>
        </p:txBody>
      </p:sp>
      <p:sp>
        <p:nvSpPr>
          <p:cNvPr id="222210" name="Rectangle 2"/>
          <p:cNvSpPr>
            <a:spLocks noGrp="1" noChangeArrowheads="1"/>
          </p:cNvSpPr>
          <p:nvPr>
            <p:ph type="title"/>
          </p:nvPr>
        </p:nvSpPr>
        <p:spPr>
          <a:xfrm>
            <a:off x="914400" y="76200"/>
            <a:ext cx="7239000" cy="685800"/>
          </a:xfrm>
        </p:spPr>
        <p:txBody>
          <a:bodyPr/>
          <a:lstStyle/>
          <a:p>
            <a:r>
              <a:rPr lang="en-US" dirty="0"/>
              <a:t>Solving problems with Gauss’ Law</a:t>
            </a:r>
          </a:p>
        </p:txBody>
      </p:sp>
      <p:sp>
        <p:nvSpPr>
          <p:cNvPr id="222211" name="Rectangle 3"/>
          <p:cNvSpPr>
            <a:spLocks noChangeArrowheads="1"/>
          </p:cNvSpPr>
          <p:nvPr/>
        </p:nvSpPr>
        <p:spPr bwMode="auto">
          <a:xfrm>
            <a:off x="114300" y="762000"/>
            <a:ext cx="8953500" cy="5334000"/>
          </a:xfrm>
          <a:prstGeom prst="rect">
            <a:avLst/>
          </a:prstGeom>
          <a:noFill/>
          <a:ln w="9525">
            <a:noFill/>
            <a:miter lim="800000"/>
            <a:headEnd/>
            <a:tailEnd/>
          </a:ln>
          <a:effectLst/>
        </p:spPr>
        <p:txBody>
          <a:bodyPr>
            <a:prstTxWarp prst="textNoShape">
              <a:avLst/>
            </a:prstTxWarp>
          </a:bodyPr>
          <a:lstStyle/>
          <a:p>
            <a:pPr marL="514350" indent="-514350">
              <a:spcBef>
                <a:spcPct val="20000"/>
              </a:spcBef>
              <a:buFont typeface="+mj-lt"/>
              <a:buAutoNum type="arabicPeriod"/>
            </a:pPr>
            <a:r>
              <a:rPr lang="en-US" sz="3200" dirty="0">
                <a:solidFill>
                  <a:schemeClr val="accent2"/>
                </a:solidFill>
                <a:latin typeface="Arial Narrow" charset="0"/>
              </a:rPr>
              <a:t>Identify the symmetry of the charge distributions</a:t>
            </a:r>
          </a:p>
          <a:p>
            <a:pPr marL="514350" indent="-514350">
              <a:spcBef>
                <a:spcPct val="20000"/>
              </a:spcBef>
              <a:buFont typeface="+mj-lt"/>
              <a:buAutoNum type="arabicPeriod"/>
            </a:pPr>
            <a:r>
              <a:rPr lang="en-US" sz="3200" dirty="0">
                <a:solidFill>
                  <a:schemeClr val="accent2"/>
                </a:solidFill>
                <a:latin typeface="Arial Narrow" charset="0"/>
              </a:rPr>
              <a:t>Draw an appropriate Gaussian surface, making sure it passes through the point you want to know the electric field</a:t>
            </a:r>
          </a:p>
          <a:p>
            <a:pPr marL="514350" indent="-514350">
              <a:spcBef>
                <a:spcPct val="20000"/>
              </a:spcBef>
              <a:buFont typeface="+mj-lt"/>
              <a:buAutoNum type="arabicPeriod"/>
            </a:pPr>
            <a:r>
              <a:rPr lang="en-US" sz="3200" dirty="0">
                <a:solidFill>
                  <a:schemeClr val="accent2"/>
                </a:solidFill>
                <a:latin typeface="Arial Narrow" charset="0"/>
              </a:rPr>
              <a:t>Use the symmetry of charge distribution to determine the direction of E at the point of the Gaussian surface</a:t>
            </a:r>
          </a:p>
          <a:p>
            <a:pPr marL="514350" indent="-514350">
              <a:spcBef>
                <a:spcPct val="20000"/>
              </a:spcBef>
              <a:buFont typeface="+mj-lt"/>
              <a:buAutoNum type="arabicPeriod"/>
            </a:pPr>
            <a:r>
              <a:rPr lang="en-US" sz="3200" dirty="0">
                <a:solidFill>
                  <a:schemeClr val="accent2"/>
                </a:solidFill>
                <a:latin typeface="Arial Narrow" charset="0"/>
              </a:rPr>
              <a:t>Evaluate the flux</a:t>
            </a:r>
          </a:p>
          <a:p>
            <a:pPr marL="514350" indent="-514350">
              <a:spcBef>
                <a:spcPct val="20000"/>
              </a:spcBef>
              <a:buFont typeface="+mj-lt"/>
              <a:buAutoNum type="arabicPeriod"/>
            </a:pPr>
            <a:r>
              <a:rPr lang="en-US" sz="3200" dirty="0">
                <a:solidFill>
                  <a:schemeClr val="accent2"/>
                </a:solidFill>
                <a:latin typeface="Arial Narrow" charset="0"/>
              </a:rPr>
              <a:t>Calculate the enclosed charge by the Gaussian surface</a:t>
            </a:r>
          </a:p>
          <a:p>
            <a:pPr marL="914400" lvl="1" indent="-457200">
              <a:spcBef>
                <a:spcPct val="20000"/>
              </a:spcBef>
              <a:buFont typeface="Arial" panose="020B0604020202020204" pitchFamily="34" charset="0"/>
              <a:buChar char="•"/>
            </a:pPr>
            <a:r>
              <a:rPr lang="en-US" sz="2800" dirty="0">
                <a:solidFill>
                  <a:srgbClr val="008000"/>
                </a:solidFill>
                <a:latin typeface="Arial Narrow" charset="0"/>
                <a:sym typeface="Wingdings"/>
              </a:rPr>
              <a:t>Ignore all the charges outside the Gaussian surface</a:t>
            </a:r>
          </a:p>
          <a:p>
            <a:pPr marL="514350" indent="-514350">
              <a:spcBef>
                <a:spcPct val="20000"/>
              </a:spcBef>
              <a:buFont typeface="+mj-lt"/>
              <a:buAutoNum type="arabicPeriod"/>
            </a:pPr>
            <a:r>
              <a:rPr lang="en-US" sz="3200" dirty="0">
                <a:solidFill>
                  <a:schemeClr val="accent2"/>
                </a:solidFill>
                <a:latin typeface="Arial Narrow" charset="0"/>
                <a:sym typeface="Wingdings"/>
              </a:rPr>
              <a:t>Equate the flux to the enclosed charge and solve for E</a:t>
            </a:r>
            <a:endParaRPr lang="en-US" sz="3200" dirty="0">
              <a:solidFill>
                <a:schemeClr val="accent2"/>
              </a:solidFill>
              <a:latin typeface="Arial Narrow" charset="0"/>
            </a:endParaRPr>
          </a:p>
        </p:txBody>
      </p:sp>
    </p:spTree>
    <p:extLst>
      <p:ext uri="{BB962C8B-B14F-4D97-AF65-F5344CB8AC3E}">
        <p14:creationId xmlns:p14="http://schemas.microsoft.com/office/powerpoint/2010/main" val="28825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16,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12</a:t>
            </a:fld>
            <a:endParaRPr lang="en-US"/>
          </a:p>
        </p:txBody>
      </p:sp>
      <p:pic>
        <p:nvPicPr>
          <p:cNvPr id="215042" name="Picture 2" descr="FG22_010"/>
          <p:cNvPicPr>
            <a:picLocks noChangeAspect="1" noChangeArrowheads="1"/>
          </p:cNvPicPr>
          <p:nvPr/>
        </p:nvPicPr>
        <p:blipFill>
          <a:blip r:embed="rId3"/>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 two Gaussian 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(Poll 5)</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54729" name="Equation" r:id="rId4" imgW="596900" imgH="304800" progId="Equation.DSMT4">
                  <p:embed/>
                </p:oleObj>
              </mc:Choice>
              <mc:Fallback>
                <p:oleObj name="Equation" r:id="rId4" imgW="596900" imgH="304800" progId="Equation.DSMT4">
                  <p:embed/>
                  <p:pic>
                    <p:nvPicPr>
                      <p:cNvPr id="215047" name="Object 7"/>
                      <p:cNvPicPr>
                        <a:picLocks noChangeAspect="1" noChangeArrowheads="1"/>
                      </p:cNvPicPr>
                      <p:nvPr/>
                    </p:nvPicPr>
                    <p:blipFill>
                      <a:blip r:embed="rId5"/>
                      <a:srcRect/>
                      <a:stretch>
                        <a:fillRect/>
                      </a:stretch>
                    </p:blipFill>
                    <p:spPr bwMode="auto">
                      <a:xfrm>
                        <a:off x="5562600" y="3192463"/>
                        <a:ext cx="2070100" cy="102076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54730" name="Equation" r:id="rId6" imgW="596900" imgH="304800" progId="Equation.DSMT4">
                  <p:embed/>
                </p:oleObj>
              </mc:Choice>
              <mc:Fallback>
                <p:oleObj name="Equation" r:id="rId6" imgW="596900" imgH="304800" progId="Equation.DSMT4">
                  <p:embed/>
                  <p:pic>
                    <p:nvPicPr>
                      <p:cNvPr id="215048" name="Object 8"/>
                      <p:cNvPicPr>
                        <a:picLocks noChangeAspect="1" noChangeArrowheads="1"/>
                      </p:cNvPicPr>
                      <p:nvPr/>
                    </p:nvPicPr>
                    <p:blipFill>
                      <a:blip r:embed="rId7"/>
                      <a:srcRect/>
                      <a:stretch>
                        <a:fillRect/>
                      </a:stretch>
                    </p:blipFill>
                    <p:spPr bwMode="auto">
                      <a:xfrm>
                        <a:off x="5410200" y="4667250"/>
                        <a:ext cx="2066925" cy="101917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54731" name="Equation" r:id="rId8" imgW="253800" imgH="406080" progId="Equation.DSMT4">
                  <p:embed/>
                </p:oleObj>
              </mc:Choice>
              <mc:Fallback>
                <p:oleObj name="Equation" r:id="rId8" imgW="253800" imgH="406080" progId="Equation.DSMT4">
                  <p:embed/>
                  <p:pic>
                    <p:nvPicPr>
                      <p:cNvPr id="21504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54732" name="Equation" r:id="rId10" imgW="406080" imgH="406080" progId="Equation.DSMT4">
                  <p:embed/>
                </p:oleObj>
              </mc:Choice>
              <mc:Fallback>
                <p:oleObj name="Equation" r:id="rId10" imgW="406080" imgH="406080" progId="Equation.DSMT4">
                  <p:embed/>
                  <p:pic>
                    <p:nvPicPr>
                      <p:cNvPr id="21505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30493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Tuesday, June 16, 2020</a:t>
            </a:r>
          </a:p>
        </p:txBody>
      </p:sp>
      <p:sp>
        <p:nvSpPr>
          <p:cNvPr id="14" name="Footer Placeholder 4"/>
          <p:cNvSpPr>
            <a:spLocks noGrp="1"/>
          </p:cNvSpPr>
          <p:nvPr>
            <p:ph type="ftr" sz="quarter" idx="11"/>
          </p:nvPr>
        </p:nvSpPr>
        <p:spPr/>
        <p:txBody>
          <a:bodyPr/>
          <a:lstStyle/>
          <a:p>
            <a:r>
              <a:rPr lang="de-DE"/>
              <a:t>PHYS 1444-001, Summer 2020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13</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 6 </a:t>
            </a:r>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a:solidFill>
                  <a:schemeClr val="accent2"/>
                </a:solidFill>
                <a:latin typeface="Symbol" charset="2"/>
                <a:ea typeface="Lucida Grande"/>
                <a:cs typeface="Symbol" charset="2"/>
              </a:rPr>
              <a:t>λ</a:t>
            </a:r>
            <a:r>
              <a:rPr lang="en-US" dirty="0">
                <a:solidFill>
                  <a:schemeClr val="accent2"/>
                </a:solidFill>
                <a:latin typeface="Arial Narrow" charset="0"/>
              </a:rPr>
              <a:t>.  Calculate the electric field a point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a:t>Radially outward from the wire, the direction of the radial vector </a:t>
            </a:r>
            <a:r>
              <a:rPr lang="en-US" sz="2000" b="1" dirty="0"/>
              <a:t>r</a:t>
            </a:r>
            <a:r>
              <a:rPr lang="en-US" sz="2000" dirty="0"/>
              <a:t>.</a:t>
            </a:r>
          </a:p>
          <a:p>
            <a:pPr>
              <a:lnSpc>
                <a:spcPct val="90000"/>
              </a:lnSpc>
            </a:pPr>
            <a:r>
              <a:rPr lang="en-US" sz="2400" dirty="0"/>
              <a:t>Due to the cylindrical symmetry, the field is the same on the Gaussian 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55981" name="Equation" r:id="rId4" imgW="596900" imgH="304800" progId="Equation.DSMT4">
                  <p:embed/>
                </p:oleObj>
              </mc:Choice>
              <mc:Fallback>
                <p:oleObj name="Equation" r:id="rId4" imgW="596900" imgH="304800" progId="Equation.DSMT4">
                  <p:embed/>
                  <p:pic>
                    <p:nvPicPr>
                      <p:cNvPr id="216070" name="Object 6"/>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55982" name="Equation" r:id="rId6" imgW="635000" imgH="419100" progId="Equation.DSMT4">
                  <p:embed/>
                </p:oleObj>
              </mc:Choice>
              <mc:Fallback>
                <p:oleObj name="Equation" r:id="rId6" imgW="635000" imgH="419100" progId="Equation.DSMT4">
                  <p:embed/>
                  <p:pic>
                    <p:nvPicPr>
                      <p:cNvPr id="216071" name="Object 7"/>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55983" name="Equation" r:id="rId8" imgW="533400" imgH="304800" progId="Equation.DSMT4">
                  <p:embed/>
                </p:oleObj>
              </mc:Choice>
              <mc:Fallback>
                <p:oleObj name="Equation" r:id="rId8" imgW="533400" imgH="304800" progId="Equation.DSMT4">
                  <p:embed/>
                  <p:pic>
                    <p:nvPicPr>
                      <p:cNvPr id="216073" name="Object 9"/>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55984" name="Equation" r:id="rId10" imgW="634680" imgH="228600" progId="Equation.DSMT4">
                  <p:embed/>
                </p:oleObj>
              </mc:Choice>
              <mc:Fallback>
                <p:oleObj name="Equation" r:id="rId10" imgW="634680" imgH="228600" progId="Equation.DSMT4">
                  <p:embed/>
                  <p:pic>
                    <p:nvPicPr>
                      <p:cNvPr id="21607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55985" name="Equation" r:id="rId12" imgW="444500" imgH="431800" progId="Equation.DSMT4">
                  <p:embed/>
                </p:oleObj>
              </mc:Choice>
              <mc:Fallback>
                <p:oleObj name="Equation" r:id="rId12" imgW="444500" imgH="431800" progId="Equation.DSMT4">
                  <p:embed/>
                  <p:pic>
                    <p:nvPicPr>
                      <p:cNvPr id="216075" name="Object 11"/>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55986" name="Equation" r:id="rId14" imgW="203040" imgH="406080" progId="Equation.DSMT4">
                  <p:embed/>
                </p:oleObj>
              </mc:Choice>
              <mc:Fallback>
                <p:oleObj name="Equation" r:id="rId14" imgW="203040" imgH="406080" progId="Equation.DSMT4">
                  <p:embed/>
                  <p:pic>
                    <p:nvPicPr>
                      <p:cNvPr id="21607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95027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16,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14</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 (poll 6)</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lies on a plane off the </a:t>
            </a:r>
            <a:r>
              <a:rPr lang="en-US" sz="3600" dirty="0" err="1"/>
              <a:t>xz</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386301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15</a:t>
            </a:fld>
            <a:endParaRPr lang="en-US"/>
          </a:p>
        </p:txBody>
      </p:sp>
      <p:sp>
        <p:nvSpPr>
          <p:cNvPr id="206850" name="Rectangle 2"/>
          <p:cNvSpPr>
            <a:spLocks noGrp="1" noChangeArrowheads="1"/>
          </p:cNvSpPr>
          <p:nvPr>
            <p:ph type="title"/>
          </p:nvPr>
        </p:nvSpPr>
        <p:spPr>
          <a:xfrm>
            <a:off x="533400" y="0"/>
            <a:ext cx="8077200" cy="685800"/>
          </a:xfrm>
        </p:spPr>
        <p:txBody>
          <a:bodyPr/>
          <a:lstStyle/>
          <a:p>
            <a:r>
              <a:rPr lang="en-US" dirty="0"/>
              <a:t>Gauss’ Law Summary</a:t>
            </a:r>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relationship between flux and the enclosed charge is given by Gauss’ Law</a:t>
            </a:r>
          </a:p>
          <a:p>
            <a:pPr lvl="1">
              <a:lnSpc>
                <a:spcPct val="80000"/>
              </a:lnSpc>
            </a:pPr>
            <a:endParaRPr lang="en-US" sz="2400" dirty="0"/>
          </a:p>
          <a:p>
            <a:pPr lvl="2">
              <a:lnSpc>
                <a:spcPct val="80000"/>
              </a:lnSpc>
            </a:pPr>
            <a:r>
              <a:rPr lang="en-US" sz="2000" dirty="0">
                <a:sym typeface="Wingdings" charset="2"/>
              </a:rPr>
              <a:t> </a:t>
            </a:r>
            <a:r>
              <a:rPr lang="en-US" sz="2000" dirty="0">
                <a:latin typeface="Symbol" charset="2"/>
                <a:sym typeface="Wingdings" charset="2"/>
              </a:rPr>
              <a:t>ε</a:t>
            </a:r>
            <a:r>
              <a:rPr lang="en-US" sz="2000" baseline="-25000" dirty="0">
                <a:sym typeface="Wingdings" charset="2"/>
              </a:rPr>
              <a:t>0</a:t>
            </a:r>
            <a:r>
              <a:rPr lang="en-US" sz="2000" dirty="0">
                <a:sym typeface="Wingdings" charset="2"/>
              </a:rPr>
              <a:t> is the permittivity of free space in the Coulomb’s law</a:t>
            </a:r>
          </a:p>
          <a:p>
            <a:pPr>
              <a:lnSpc>
                <a:spcPct val="80000"/>
              </a:lnSpc>
            </a:pPr>
            <a:r>
              <a:rPr lang="en-US" sz="2800" dirty="0">
                <a:sym typeface="Wingdings" charset="2"/>
              </a:rPr>
              <a:t>A 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surface integral is performed over the value of </a:t>
            </a:r>
            <a:r>
              <a:rPr lang="en-US" sz="2000" b="1" dirty="0">
                <a:sym typeface="Wingdings" charset="2"/>
              </a:rPr>
              <a:t>E</a:t>
            </a:r>
            <a:r>
              <a:rPr lang="en-US" sz="2000" dirty="0">
                <a:sym typeface="Wingdings" charset="2"/>
              </a:rPr>
              <a:t> on a closed surface of your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your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Gauss’ law still applies!</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the field lines but not the total number of lines entering or leaving the surface.</a:t>
            </a:r>
          </a:p>
        </p:txBody>
      </p:sp>
      <p:graphicFrame>
        <p:nvGraphicFramePr>
          <p:cNvPr id="206852" name="Object 4"/>
          <p:cNvGraphicFramePr>
            <a:graphicFrameLocks noChangeAspect="1"/>
          </p:cNvGraphicFramePr>
          <p:nvPr/>
        </p:nvGraphicFramePr>
        <p:xfrm>
          <a:off x="3810000" y="914400"/>
          <a:ext cx="1879600" cy="898525"/>
        </p:xfrm>
        <a:graphic>
          <a:graphicData uri="http://schemas.openxmlformats.org/presentationml/2006/ole">
            <mc:AlternateContent xmlns:mc="http://schemas.openxmlformats.org/markup-compatibility/2006">
              <mc:Choice xmlns:v="urn:schemas-microsoft-com:vml" Requires="v">
                <p:oleObj spid="_x0000_s74852" name="Equation" r:id="rId4" imgW="901700" imgH="431800" progId="Equation.DSMT4">
                  <p:embed/>
                </p:oleObj>
              </mc:Choice>
              <mc:Fallback>
                <p:oleObj name="Equation" r:id="rId4" imgW="901700" imgH="431800" progId="Equation.DSMT4">
                  <p:embed/>
                  <p:pic>
                    <p:nvPicPr>
                      <p:cNvPr id="206852" name="Object 4"/>
                      <p:cNvPicPr>
                        <a:picLocks noChangeAspect="1" noChangeArrowheads="1"/>
                      </p:cNvPicPr>
                      <p:nvPr/>
                    </p:nvPicPr>
                    <p:blipFill>
                      <a:blip r:embed="rId5"/>
                      <a:srcRect/>
                      <a:stretch>
                        <a:fillRect/>
                      </a:stretch>
                    </p:blipFill>
                    <p:spPr bwMode="auto">
                      <a:xfrm>
                        <a:off x="3810000" y="914400"/>
                        <a:ext cx="1879600"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675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16,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16</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signs, +Q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charge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p>
          <a:p>
            <a:pPr lvl="2">
              <a:lnSpc>
                <a:spcPct val="80000"/>
              </a:lnSpc>
            </a:pPr>
            <a:r>
              <a:rPr lang="en-US" sz="2000" dirty="0">
                <a:sym typeface="Wingdings" charset="2"/>
              </a:rPr>
              <a:t>Even if the molecule is electrically neutral, their sharing of electrons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343321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16,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17</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 not move?</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a torque applied on the dipole.</a:t>
            </a:r>
          </a:p>
        </p:txBody>
      </p:sp>
    </p:spTree>
    <p:extLst>
      <p:ext uri="{BB962C8B-B14F-4D97-AF65-F5344CB8AC3E}">
        <p14:creationId xmlns:p14="http://schemas.microsoft.com/office/powerpoint/2010/main" val="34008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Tuesday, June 16,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18</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 (poll 7)</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88328" name="Equation" r:id="rId4" imgW="381000" imgH="228600" progId="Equation.DSMT4">
                  <p:embed/>
                </p:oleObj>
              </mc:Choice>
              <mc:Fallback>
                <p:oleObj name="Equation" r:id="rId4" imgW="381000" imgH="228600" progId="Equation.DSMT4">
                  <p:embed/>
                  <p:pic>
                    <p:nvPicPr>
                      <p:cNvPr id="192517" name="Object 5"/>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88329" name="Equation" r:id="rId6" imgW="749160" imgH="228600" progId="Equation.DSMT4">
                  <p:embed/>
                </p:oleObj>
              </mc:Choice>
              <mc:Fallback>
                <p:oleObj name="Equation" r:id="rId6" imgW="749160" imgH="228600" progId="Equation.DSMT4">
                  <p:embed/>
                  <p:pic>
                    <p:nvPicPr>
                      <p:cNvPr id="1925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88330" name="Equation" r:id="rId8" imgW="253800" imgH="152280" progId="Equation.DSMT4">
                  <p:embed/>
                </p:oleObj>
              </mc:Choice>
              <mc:Fallback>
                <p:oleObj name="Equation" r:id="rId8" imgW="253800" imgH="152280" progId="Equation.DSMT4">
                  <p:embed/>
                  <p:pic>
                    <p:nvPicPr>
                      <p:cNvPr id="1925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88331" name="Equation" r:id="rId10" imgW="876240" imgH="406080" progId="Equation.DSMT4">
                  <p:embed/>
                </p:oleObj>
              </mc:Choice>
              <mc:Fallback>
                <p:oleObj name="Equation" r:id="rId10" imgW="876240" imgH="406080" progId="Equation.DSMT4">
                  <p:embed/>
                  <p:pic>
                    <p:nvPicPr>
                      <p:cNvPr id="1925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88332" name="Equation" r:id="rId12" imgW="1117440" imgH="495000" progId="Equation.DSMT4">
                  <p:embed/>
                </p:oleObj>
              </mc:Choice>
              <mc:Fallback>
                <p:oleObj name="Equation" r:id="rId12" imgW="1117440" imgH="495000" progId="Equation.DSMT4">
                  <p:embed/>
                  <p:pic>
                    <p:nvPicPr>
                      <p:cNvPr id="19252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88333" name="Equation" r:id="rId14" imgW="266400" imgH="203040" progId="Equation.DSMT4">
                  <p:embed/>
                </p:oleObj>
              </mc:Choice>
              <mc:Fallback>
                <p:oleObj name="Equation" r:id="rId14" imgW="266400" imgH="203040" progId="Equation.DSMT4">
                  <p:embed/>
                  <p:pic>
                    <p:nvPicPr>
                      <p:cNvPr id="19252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88334" name="Equation" r:id="rId16" imgW="850680" imgH="444240" progId="Equation.DSMT4">
                  <p:embed/>
                </p:oleObj>
              </mc:Choice>
              <mc:Fallback>
                <p:oleObj name="Equation" r:id="rId16" imgW="850680" imgH="444240" progId="Equation.DSMT4">
                  <p:embed/>
                  <p:pic>
                    <p:nvPicPr>
                      <p:cNvPr id="19252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88335" name="Equation" r:id="rId18" imgW="431640" imgH="190440" progId="Equation.DSMT4">
                  <p:embed/>
                </p:oleObj>
              </mc:Choice>
              <mc:Fallback>
                <p:oleObj name="Equation" r:id="rId18" imgW="431640" imgH="190440" progId="Equation.DSMT4">
                  <p:embed/>
                  <p:pic>
                    <p:nvPicPr>
                      <p:cNvPr id="19252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88336" name="Equation" r:id="rId20" imgW="266700" imgH="254000" progId="Equation.DSMT4">
                  <p:embed/>
                </p:oleObj>
              </mc:Choice>
              <mc:Fallback>
                <p:oleObj name="Equation" r:id="rId20" imgW="266700" imgH="254000" progId="Equation.DSMT4">
                  <p:embed/>
                  <p:pic>
                    <p:nvPicPr>
                      <p:cNvPr id="192525" name="Object 13"/>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88337" name="Equation" r:id="rId22" imgW="355600" imgH="254000" progId="Equation.DSMT4">
                  <p:embed/>
                </p:oleObj>
              </mc:Choice>
              <mc:Fallback>
                <p:oleObj name="Equation" r:id="rId22" imgW="355600" imgH="254000" progId="Equation.DSMT4">
                  <p:embed/>
                  <p:pic>
                    <p:nvPicPr>
                      <p:cNvPr id="192526" name="Object 14"/>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88338" name="Equation" r:id="rId24" imgW="1396800" imgH="596880" progId="Equation.DSMT4">
                  <p:embed/>
                </p:oleObj>
              </mc:Choice>
              <mc:Fallback>
                <p:oleObj name="Equation" r:id="rId24" imgW="1396800" imgH="596880" progId="Equation.DSMT4">
                  <p:embed/>
                  <p:pic>
                    <p:nvPicPr>
                      <p:cNvPr id="192527"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88339" name="Equation" r:id="rId26" imgW="1091880" imgH="444240" progId="Equation.DSMT4">
                  <p:embed/>
                </p:oleObj>
              </mc:Choice>
              <mc:Fallback>
                <p:oleObj name="Equation" r:id="rId26" imgW="1091880" imgH="444240" progId="Equation.DSMT4">
                  <p:embed/>
                  <p:pic>
                    <p:nvPicPr>
                      <p:cNvPr id="192528"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88340" name="Equation" r:id="rId28" imgW="876240" imgH="406080" progId="Equation.DSMT4">
                  <p:embed/>
                </p:oleObj>
              </mc:Choice>
              <mc:Fallback>
                <p:oleObj name="Equation" r:id="rId28" imgW="876240" imgH="406080" progId="Equation.DSMT4">
                  <p:embed/>
                  <p:pic>
                    <p:nvPicPr>
                      <p:cNvPr id="192529"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294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Tuesday, June 16,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19</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a:t>What happens when </a:t>
            </a:r>
            <a:r>
              <a:rPr lang="en-US" sz="3600" dirty="0" err="1"/>
              <a:t>r</a:t>
            </a:r>
            <a:r>
              <a:rPr lang="en-US" sz="3600" dirty="0"/>
              <a:t>&gt;&gt;</a:t>
            </a:r>
            <a:r>
              <a:rPr lang="en-US" sz="3600" dirty="0" err="1"/>
              <a:t>l</a:t>
            </a:r>
            <a:r>
              <a:rPr lang="en-US" sz="3600" dirty="0"/>
              <a:t>?.</a:t>
            </a:r>
            <a:r>
              <a:rPr lang="en-US" sz="28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a:t>Dipole Electric Field from Afar</a:t>
            </a:r>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77098" name="Equation" r:id="rId3" imgW="342900" imgH="228600" progId="Equation.DSMT4">
                  <p:embed/>
                </p:oleObj>
              </mc:Choice>
              <mc:Fallback>
                <p:oleObj name="Equation" r:id="rId3" imgW="342900" imgH="228600" progId="Equation.DSMT4">
                  <p:embed/>
                  <p:pic>
                    <p:nvPicPr>
                      <p:cNvPr id="1925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77099" name="Equation" r:id="rId5" imgW="1117440" imgH="495000" progId="Equation.DSMT4">
                  <p:embed/>
                </p:oleObj>
              </mc:Choice>
              <mc:Fallback>
                <p:oleObj name="Equation" r:id="rId5" imgW="1117440" imgH="495000" progId="Equation.DSMT4">
                  <p:embed/>
                  <p:pic>
                    <p:nvPicPr>
                      <p:cNvPr id="1925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77100" name="Equation" r:id="rId7" imgW="1511300" imgH="431800" progId="Equation.DSMT4">
                  <p:embed/>
                </p:oleObj>
              </mc:Choice>
              <mc:Fallback>
                <p:oleObj name="Equation" r:id="rId7" imgW="1511300" imgH="431800" progId="Equation.DSMT4">
                  <p:embed/>
                  <p:pic>
                    <p:nvPicPr>
                      <p:cNvPr id="24987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a:ln>
                  <a:noFill/>
                </a:ln>
                <a:solidFill>
                  <a:schemeClr val="accent2"/>
                </a:solidFill>
                <a:effectLst/>
                <a:uLnTx/>
                <a:uFillTx/>
                <a:latin typeface="+mn-lt"/>
                <a:ea typeface="+mn-ea"/>
                <a:cs typeface="+mn-cs"/>
              </a:rPr>
              <a:t>thi</a:t>
            </a:r>
            <a:r>
              <a:rPr lang="en-US" sz="3600" kern="0" dirty="0" err="1">
                <a:solidFill>
                  <a:schemeClr val="accent2"/>
                </a:solidFill>
                <a:latin typeface="+mn-lt"/>
              </a:rPr>
              <a:t>s</a:t>
            </a:r>
            <a:r>
              <a:rPr lang="en-US" sz="3600" kern="0" dirty="0">
                <a:solidFill>
                  <a:schemeClr val="accent2"/>
                </a:solidFill>
                <a:latin typeface="+mn-lt"/>
              </a:rPr>
              <a:t> make sense?</a:t>
            </a:r>
          </a:p>
          <a:p>
            <a:pPr marL="800100" lvl="1" indent="-342900">
              <a:lnSpc>
                <a:spcPct val="90000"/>
              </a:lnSpc>
              <a:spcBef>
                <a:spcPct val="20000"/>
              </a:spcBef>
              <a:buFontTx/>
              <a:buChar char="•"/>
            </a:pPr>
            <a:r>
              <a:rPr lang="en-US" sz="3200" kern="0" dirty="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a:ln>
                  <a:noFill/>
                </a:ln>
                <a:solidFill>
                  <a:srgbClr val="660066"/>
                </a:solidFill>
                <a:effectLst/>
                <a:uLnTx/>
                <a:uFillTx/>
                <a:latin typeface="+mn-lt"/>
                <a:ea typeface="+mn-ea"/>
                <a:cs typeface="+mn-cs"/>
              </a:rPr>
              <a:t>This</a:t>
            </a:r>
            <a:r>
              <a:rPr kumimoji="0" lang="en-US" sz="3200" b="0" i="0" u="none" strike="noStrike" kern="0" cap="none" spc="0" normalizeH="0" noProof="0" dirty="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335661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16,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71500"/>
            <a:ext cx="8839200" cy="5524500"/>
          </a:xfrm>
        </p:spPr>
        <p:txBody>
          <a:bodyPr/>
          <a:lstStyle/>
          <a:p>
            <a:pPr>
              <a:lnSpc>
                <a:spcPct val="90000"/>
              </a:lnSpc>
            </a:pPr>
            <a:r>
              <a:rPr lang="en-US" sz="2800" dirty="0">
                <a:latin typeface="Arial Narrow" charset="0"/>
                <a:ea typeface="ＭＳ Ｐゴシック" charset="0"/>
                <a:cs typeface="ＭＳ Ｐゴシック" charset="0"/>
              </a:rPr>
              <a:t>Online Quiz #2 on Quest</a:t>
            </a:r>
          </a:p>
          <a:p>
            <a:pPr lvl="1">
              <a:lnSpc>
                <a:spcPct val="90000"/>
              </a:lnSpc>
            </a:pPr>
            <a:r>
              <a:rPr lang="en-US" sz="2400" dirty="0">
                <a:latin typeface="Arial Narrow" charset="0"/>
                <a:ea typeface="ＭＳ Ｐゴシック" charset="0"/>
                <a:cs typeface="ＭＳ Ｐゴシック" charset="0"/>
              </a:rPr>
              <a:t>Beginning of class this Thursday, June 18</a:t>
            </a:r>
          </a:p>
          <a:p>
            <a:pPr lvl="1">
              <a:lnSpc>
                <a:spcPct val="90000"/>
              </a:lnSpc>
            </a:pPr>
            <a:r>
              <a:rPr lang="en-US" sz="2400" dirty="0">
                <a:latin typeface="Arial Narrow" charset="0"/>
                <a:ea typeface="ＭＳ Ｐゴシック" charset="0"/>
                <a:cs typeface="ＭＳ Ｐゴシック" charset="0"/>
              </a:rPr>
              <a:t>Covers: CH22.1 through what we finish tomorrow, Wed., 6/17</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10am Monday morning</a:t>
            </a:r>
          </a:p>
          <a:p>
            <a:pPr lvl="2" eaLnBrk="1" hangingPunct="1">
              <a:spcBef>
                <a:spcPts val="200"/>
              </a:spcBef>
            </a:pPr>
            <a:r>
              <a:rPr lang="en-US" sz="2000" dirty="0"/>
              <a:t>Once submitted, you cannot change, unless I ask you to delete some part of the sheet!</a:t>
            </a:r>
          </a:p>
          <a:p>
            <a:pPr eaLnBrk="1" hangingPunct="1">
              <a:spcBef>
                <a:spcPts val="200"/>
              </a:spcBef>
            </a:pPr>
            <a:r>
              <a:rPr lang="en-US" sz="2800" dirty="0">
                <a:latin typeface="Arial Narrow" charset="0"/>
                <a:ea typeface="ＭＳ Ｐゴシック" charset="0"/>
                <a:cs typeface="ＭＳ Ｐゴシック" charset="0"/>
              </a:rPr>
              <a:t>Term 1 results</a:t>
            </a:r>
          </a:p>
          <a:p>
            <a:pPr lvl="1" eaLnBrk="1" hangingPunct="1">
              <a:spcBef>
                <a:spcPts val="200"/>
              </a:spcBef>
            </a:pPr>
            <a:r>
              <a:rPr lang="en-US" sz="2400" dirty="0"/>
              <a:t>Class average: 60/96</a:t>
            </a:r>
          </a:p>
          <a:p>
            <a:pPr lvl="2" eaLnBrk="1" hangingPunct="1">
              <a:spcBef>
                <a:spcPts val="200"/>
              </a:spcBef>
            </a:pPr>
            <a:r>
              <a:rPr lang="en-US" sz="2000" dirty="0"/>
              <a:t>Equivalent to 62.5/100</a:t>
            </a:r>
          </a:p>
          <a:p>
            <a:pPr lvl="1" eaLnBrk="1" hangingPunct="1">
              <a:spcBef>
                <a:spcPts val="200"/>
              </a:spcBef>
            </a:pPr>
            <a:r>
              <a:rPr lang="en-US" sz="2400" dirty="0"/>
              <a:t>Stop score: 90/96</a:t>
            </a:r>
            <a:endParaRPr lang="en-US" dirty="0">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16,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EA3F989F-0D2D-304A-AC36-910156107F6A}" type="slidenum">
              <a:rPr lang="en-US"/>
              <a:pPr/>
              <a:t>20</a:t>
            </a:fld>
            <a:endParaRPr lang="en-US"/>
          </a:p>
        </p:txBody>
      </p:sp>
      <p:sp>
        <p:nvSpPr>
          <p:cNvPr id="217090" name="Rectangle 2"/>
          <p:cNvSpPr>
            <a:spLocks noGrp="1" noChangeArrowheads="1"/>
          </p:cNvSpPr>
          <p:nvPr>
            <p:ph type="title"/>
          </p:nvPr>
        </p:nvSpPr>
        <p:spPr>
          <a:xfrm>
            <a:off x="952500" y="76200"/>
            <a:ext cx="7239000" cy="685800"/>
          </a:xfrm>
        </p:spPr>
        <p:txBody>
          <a:bodyPr/>
          <a:lstStyle/>
          <a:p>
            <a:r>
              <a:rPr lang="en-US" dirty="0"/>
              <a:t>Electric Potential Energy</a:t>
            </a:r>
          </a:p>
        </p:txBody>
      </p:sp>
      <p:sp>
        <p:nvSpPr>
          <p:cNvPr id="217091" name="Rectangle 3"/>
          <p:cNvSpPr>
            <a:spLocks noGrp="1" noChangeArrowheads="1"/>
          </p:cNvSpPr>
          <p:nvPr>
            <p:ph type="body" idx="1"/>
          </p:nvPr>
        </p:nvSpPr>
        <p:spPr>
          <a:xfrm>
            <a:off x="228600" y="828261"/>
            <a:ext cx="8763000" cy="5191539"/>
          </a:xfrm>
        </p:spPr>
        <p:txBody>
          <a:bodyPr/>
          <a:lstStyle/>
          <a:p>
            <a:pPr>
              <a:lnSpc>
                <a:spcPct val="80000"/>
              </a:lnSpc>
            </a:pPr>
            <a:r>
              <a:rPr lang="en-US" sz="2600" dirty="0"/>
              <a:t>Concept of energy is very useful solving mechanical problems</a:t>
            </a:r>
          </a:p>
          <a:p>
            <a:pPr>
              <a:lnSpc>
                <a:spcPct val="80000"/>
              </a:lnSpc>
            </a:pPr>
            <a:r>
              <a:rPr lang="en-US" sz="2600" dirty="0"/>
              <a:t>Conservation of energy makes solving complex problems easier. </a:t>
            </a:r>
          </a:p>
          <a:p>
            <a:pPr>
              <a:lnSpc>
                <a:spcPct val="80000"/>
              </a:lnSpc>
            </a:pPr>
            <a:r>
              <a:rPr lang="en-US" sz="2600" dirty="0"/>
              <a:t>When can the potential energy be defined? (what quantity? Poll 1)</a:t>
            </a:r>
          </a:p>
          <a:p>
            <a:pPr lvl="1">
              <a:lnSpc>
                <a:spcPct val="80000"/>
              </a:lnSpc>
            </a:pPr>
            <a:r>
              <a:rPr lang="en-US" sz="2200" dirty="0"/>
              <a:t>Only for a conservative force.</a:t>
            </a:r>
          </a:p>
          <a:p>
            <a:pPr lvl="1">
              <a:lnSpc>
                <a:spcPct val="80000"/>
              </a:lnSpc>
            </a:pPr>
            <a:r>
              <a:rPr lang="en-US" sz="2200" dirty="0"/>
              <a:t>The work done by a conservative force is independent of the path.  What does it only depend on?? </a:t>
            </a:r>
          </a:p>
          <a:p>
            <a:pPr lvl="2">
              <a:lnSpc>
                <a:spcPct val="80000"/>
              </a:lnSpc>
            </a:pPr>
            <a:r>
              <a:rPr lang="en-US" sz="2000" dirty="0"/>
              <a:t>The difference between the initial and final positions</a:t>
            </a:r>
          </a:p>
          <a:p>
            <a:pPr lvl="1">
              <a:lnSpc>
                <a:spcPct val="80000"/>
              </a:lnSpc>
            </a:pPr>
            <a:r>
              <a:rPr lang="en-US" sz="2200" dirty="0"/>
              <a:t>Can you give me an example of a conservative force?</a:t>
            </a:r>
          </a:p>
          <a:p>
            <a:pPr lvl="2">
              <a:lnSpc>
                <a:spcPct val="80000"/>
              </a:lnSpc>
            </a:pPr>
            <a:r>
              <a:rPr lang="en-US" sz="2000" dirty="0"/>
              <a:t>Gravitational force</a:t>
            </a:r>
          </a:p>
          <a:p>
            <a:pPr>
              <a:lnSpc>
                <a:spcPct val="80000"/>
              </a:lnSpc>
            </a:pPr>
            <a:r>
              <a:rPr lang="en-US" sz="2600" dirty="0"/>
              <a:t>Is the electrostatic force between two charges a conservative force?</a:t>
            </a:r>
          </a:p>
          <a:p>
            <a:pPr lvl="1">
              <a:lnSpc>
                <a:spcPct val="80000"/>
              </a:lnSpc>
            </a:pPr>
            <a:r>
              <a:rPr lang="en-US" sz="2200" dirty="0"/>
              <a:t>Yes.  Why?</a:t>
            </a:r>
          </a:p>
          <a:p>
            <a:pPr lvl="1">
              <a:lnSpc>
                <a:spcPct val="80000"/>
              </a:lnSpc>
            </a:pPr>
            <a:r>
              <a:rPr lang="en-US" sz="2200" dirty="0"/>
              <a:t>The dependence of the force to the distance is identical to that of the gravitational force.</a:t>
            </a:r>
          </a:p>
          <a:p>
            <a:pPr lvl="2">
              <a:lnSpc>
                <a:spcPct val="80000"/>
              </a:lnSpc>
            </a:pPr>
            <a:r>
              <a:rPr lang="en-US" sz="2000" dirty="0"/>
              <a:t>The only thing matters is the direct linear distance between the objects not the path.</a:t>
            </a:r>
          </a:p>
        </p:txBody>
      </p:sp>
    </p:spTree>
    <p:extLst>
      <p:ext uri="{BB962C8B-B14F-4D97-AF65-F5344CB8AC3E}">
        <p14:creationId xmlns:p14="http://schemas.microsoft.com/office/powerpoint/2010/main" val="133641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16,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84DB971F-0596-564E-9E74-C2A42BB1AAC6}" type="slidenum">
              <a:rPr lang="en-US"/>
              <a:pPr/>
              <a:t>21</a:t>
            </a:fld>
            <a:endParaRPr lang="en-US"/>
          </a:p>
        </p:txBody>
      </p:sp>
      <p:pic>
        <p:nvPicPr>
          <p:cNvPr id="220162" name="Picture 2" descr="FG23_001"/>
          <p:cNvPicPr>
            <a:picLocks noChangeAspect="1" noChangeArrowheads="1"/>
          </p:cNvPicPr>
          <p:nvPr/>
        </p:nvPicPr>
        <p:blipFill>
          <a:blip r:embed="rId2"/>
          <a:srcRect/>
          <a:stretch>
            <a:fillRect/>
          </a:stretch>
        </p:blipFill>
        <p:spPr bwMode="auto">
          <a:xfrm>
            <a:off x="5791200" y="2133600"/>
            <a:ext cx="3733800" cy="4038600"/>
          </a:xfrm>
          <a:prstGeom prst="rect">
            <a:avLst/>
          </a:prstGeom>
          <a:noFill/>
        </p:spPr>
      </p:pic>
      <p:sp>
        <p:nvSpPr>
          <p:cNvPr id="220163" name="Rectangle 3"/>
          <p:cNvSpPr>
            <a:spLocks noGrp="1" noChangeArrowheads="1"/>
          </p:cNvSpPr>
          <p:nvPr>
            <p:ph type="title"/>
          </p:nvPr>
        </p:nvSpPr>
        <p:spPr>
          <a:xfrm>
            <a:off x="914400" y="152400"/>
            <a:ext cx="7239000" cy="685800"/>
          </a:xfrm>
        </p:spPr>
        <p:txBody>
          <a:bodyPr/>
          <a:lstStyle/>
          <a:p>
            <a:r>
              <a:rPr lang="en-US"/>
              <a:t>Electric Potential Energy</a:t>
            </a:r>
          </a:p>
        </p:txBody>
      </p:sp>
      <p:sp>
        <p:nvSpPr>
          <p:cNvPr id="220164" name="Rectangle 4"/>
          <p:cNvSpPr>
            <a:spLocks noGrp="1" noChangeArrowheads="1"/>
          </p:cNvSpPr>
          <p:nvPr>
            <p:ph type="body" idx="1"/>
          </p:nvPr>
        </p:nvSpPr>
        <p:spPr>
          <a:xfrm>
            <a:off x="304800" y="914400"/>
            <a:ext cx="8534400" cy="1219200"/>
          </a:xfrm>
        </p:spPr>
        <p:txBody>
          <a:bodyPr/>
          <a:lstStyle/>
          <a:p>
            <a:pPr>
              <a:lnSpc>
                <a:spcPct val="90000"/>
              </a:lnSpc>
            </a:pPr>
            <a:r>
              <a:rPr lang="en-US" sz="2400" dirty="0"/>
              <a:t>How would you define the change in electric potential energy </a:t>
            </a:r>
            <a:r>
              <a:rPr lang="en-US" sz="2400" dirty="0" err="1"/>
              <a:t>U</a:t>
            </a:r>
            <a:r>
              <a:rPr lang="en-US" sz="2400" baseline="-25000" dirty="0" err="1"/>
              <a:t>b</a:t>
            </a:r>
            <a:r>
              <a:rPr lang="en-US" sz="2400" baseline="-25000" dirty="0"/>
              <a:t> </a:t>
            </a:r>
            <a:r>
              <a:rPr lang="en-US" sz="2400" dirty="0"/>
              <a:t>– </a:t>
            </a:r>
            <a:r>
              <a:rPr lang="en-US" sz="2400" dirty="0" err="1"/>
              <a:t>U</a:t>
            </a:r>
            <a:r>
              <a:rPr lang="en-US" sz="2400" baseline="-25000" dirty="0" err="1"/>
              <a:t>a</a:t>
            </a:r>
            <a:r>
              <a:rPr lang="en-US" sz="2400" dirty="0"/>
              <a:t>?</a:t>
            </a:r>
          </a:p>
          <a:p>
            <a:pPr lvl="1">
              <a:lnSpc>
                <a:spcPct val="90000"/>
              </a:lnSpc>
            </a:pPr>
            <a:r>
              <a:rPr lang="en-US" sz="2000" dirty="0"/>
              <a:t>The potential to work gained by the charge as it moves from point </a:t>
            </a:r>
            <a:r>
              <a:rPr lang="en-US" sz="2000" dirty="0">
                <a:latin typeface="Monotype Corsiva" charset="0"/>
              </a:rPr>
              <a:t>a</a:t>
            </a:r>
            <a:r>
              <a:rPr lang="en-US" sz="2000" dirty="0"/>
              <a:t> to point </a:t>
            </a:r>
            <a:r>
              <a:rPr lang="en-US" sz="2000" dirty="0">
                <a:latin typeface="Monotype Corsiva" charset="0"/>
              </a:rPr>
              <a:t>b</a:t>
            </a:r>
            <a:r>
              <a:rPr lang="en-US" sz="2000" dirty="0"/>
              <a:t>.</a:t>
            </a:r>
          </a:p>
          <a:p>
            <a:pPr lvl="1">
              <a:lnSpc>
                <a:spcPct val="90000"/>
              </a:lnSpc>
            </a:pPr>
            <a:r>
              <a:rPr lang="en-US" sz="2000" dirty="0"/>
              <a:t>The negative work done on the charge by the electric force to move it from </a:t>
            </a:r>
            <a:r>
              <a:rPr lang="en-US" sz="2000" dirty="0">
                <a:latin typeface="Monotype Corsiva" charset="0"/>
              </a:rPr>
              <a:t>a</a:t>
            </a:r>
            <a:r>
              <a:rPr lang="en-US" sz="2000" dirty="0"/>
              <a:t> to </a:t>
            </a:r>
            <a:r>
              <a:rPr lang="en-US" sz="2000" dirty="0" err="1">
                <a:latin typeface="Monotype Corsiva" charset="0"/>
              </a:rPr>
              <a:t>b</a:t>
            </a:r>
            <a:r>
              <a:rPr lang="en-US" sz="2000" dirty="0"/>
              <a:t>.</a:t>
            </a:r>
          </a:p>
        </p:txBody>
      </p:sp>
      <p:sp>
        <p:nvSpPr>
          <p:cNvPr id="220165" name="Rectangle 5"/>
          <p:cNvSpPr>
            <a:spLocks noChangeArrowheads="1"/>
          </p:cNvSpPr>
          <p:nvPr/>
        </p:nvSpPr>
        <p:spPr bwMode="auto">
          <a:xfrm>
            <a:off x="304800" y="1981200"/>
            <a:ext cx="6400800" cy="3733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Let’s consider an electric field between two parallel plates </a:t>
            </a:r>
            <a:r>
              <a:rPr lang="en-US" dirty="0" err="1">
                <a:solidFill>
                  <a:schemeClr val="accent2"/>
                </a:solidFill>
                <a:latin typeface="Arial Narrow" charset="0"/>
              </a:rPr>
              <a:t>w</a:t>
            </a:r>
            <a:r>
              <a:rPr lang="en-US" dirty="0">
                <a:solidFill>
                  <a:schemeClr val="accent2"/>
                </a:solidFill>
                <a:latin typeface="Arial Narrow" charset="0"/>
              </a:rPr>
              <a:t>/ equal but opposite charges</a:t>
            </a:r>
          </a:p>
          <a:p>
            <a:pPr marL="742950" lvl="1" indent="-285750">
              <a:spcBef>
                <a:spcPct val="20000"/>
              </a:spcBef>
              <a:buFontTx/>
              <a:buChar char="–"/>
            </a:pPr>
            <a:r>
              <a:rPr lang="en-US" sz="2000" dirty="0">
                <a:solidFill>
                  <a:srgbClr val="660066"/>
                </a:solidFill>
                <a:latin typeface="Arial Narrow" charset="0"/>
                <a:ea typeface="ＭＳ Ｐゴシック" charset="-128"/>
              </a:rPr>
              <a:t>The field between the plates is uniform since the gap is small and the plates are infinitely long…</a:t>
            </a:r>
          </a:p>
          <a:p>
            <a:pPr marL="342900" indent="-342900">
              <a:spcBef>
                <a:spcPct val="20000"/>
              </a:spcBef>
              <a:buFontTx/>
              <a:buChar char="•"/>
            </a:pPr>
            <a:r>
              <a:rPr lang="en-US" dirty="0">
                <a:solidFill>
                  <a:schemeClr val="accent2"/>
                </a:solidFill>
                <a:latin typeface="Arial Narrow" charset="0"/>
              </a:rPr>
              <a:t>What happens when we place a small charge, +</a:t>
            </a:r>
            <a:r>
              <a:rPr lang="en-US" dirty="0" err="1">
                <a:solidFill>
                  <a:schemeClr val="accent2"/>
                </a:solidFill>
                <a:latin typeface="Arial Narrow" charset="0"/>
              </a:rPr>
              <a:t>q</a:t>
            </a:r>
            <a:r>
              <a:rPr lang="en-US" dirty="0">
                <a:solidFill>
                  <a:schemeClr val="accent2"/>
                </a:solidFill>
                <a:latin typeface="Arial Narrow" charset="0"/>
              </a:rPr>
              <a:t>, on a point at the positive plate and let go?</a:t>
            </a:r>
          </a:p>
          <a:p>
            <a:pPr marL="742950" lvl="1" indent="-285750">
              <a:spcBef>
                <a:spcPct val="20000"/>
              </a:spcBef>
              <a:buFontTx/>
              <a:buChar char="–"/>
            </a:pPr>
            <a:r>
              <a:rPr lang="en-US" sz="2000" dirty="0">
                <a:solidFill>
                  <a:srgbClr val="660066"/>
                </a:solidFill>
                <a:latin typeface="Arial Narrow" charset="0"/>
                <a:ea typeface="ＭＳ Ｐゴシック" charset="-128"/>
              </a:rPr>
              <a:t>The electric force will accelerate the charge toward the negative plate. </a:t>
            </a:r>
          </a:p>
          <a:p>
            <a:pPr marL="742950" lvl="1" indent="-285750">
              <a:spcBef>
                <a:spcPct val="20000"/>
              </a:spcBef>
              <a:buFontTx/>
              <a:buChar char="–"/>
            </a:pPr>
            <a:r>
              <a:rPr lang="en-US" sz="2000" dirty="0">
                <a:solidFill>
                  <a:srgbClr val="660066"/>
                </a:solidFill>
                <a:latin typeface="Arial Narrow" charset="0"/>
                <a:ea typeface="ＭＳ Ｐゴシック" charset="-128"/>
              </a:rPr>
              <a:t>What kind of energy does this charged particle gain?</a:t>
            </a:r>
          </a:p>
          <a:p>
            <a:pPr marL="1143000" lvl="2" indent="-228600">
              <a:spcBef>
                <a:spcPct val="20000"/>
              </a:spcBef>
              <a:buFontTx/>
              <a:buChar char="•"/>
            </a:pPr>
            <a:r>
              <a:rPr lang="en-US" sz="1800" dirty="0">
                <a:solidFill>
                  <a:srgbClr val="003300"/>
                </a:solidFill>
                <a:latin typeface="Arial Narrow" charset="0"/>
                <a:ea typeface="ＭＳ Ｐゴシック" charset="-128"/>
              </a:rPr>
              <a:t>Kinetic energy</a:t>
            </a:r>
          </a:p>
        </p:txBody>
      </p:sp>
    </p:spTree>
    <p:extLst>
      <p:ext uri="{BB962C8B-B14F-4D97-AF65-F5344CB8AC3E}">
        <p14:creationId xmlns:p14="http://schemas.microsoft.com/office/powerpoint/2010/main" val="61028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Tuesday, June 16, 2020</a:t>
            </a:r>
          </a:p>
        </p:txBody>
      </p:sp>
      <p:sp>
        <p:nvSpPr>
          <p:cNvPr id="22" name="Footer Placeholder 4"/>
          <p:cNvSpPr>
            <a:spLocks noGrp="1"/>
          </p:cNvSpPr>
          <p:nvPr>
            <p:ph type="ftr" sz="quarter" idx="11"/>
          </p:nvPr>
        </p:nvSpPr>
        <p:spPr/>
        <p:txBody>
          <a:bodyPr/>
          <a:lstStyle/>
          <a:p>
            <a:r>
              <a:rPr lang="de-DE"/>
              <a:t>PHYS 1444-001, Summer 2020                    Dr. Jaehoon Yu</a:t>
            </a:r>
            <a:endParaRPr lang="en-US"/>
          </a:p>
        </p:txBody>
      </p:sp>
      <p:pic>
        <p:nvPicPr>
          <p:cNvPr id="221186" name="Picture 2" descr="FG23_001"/>
          <p:cNvPicPr>
            <a:picLocks noChangeAspect="1" noChangeArrowheads="1"/>
          </p:cNvPicPr>
          <p:nvPr/>
        </p:nvPicPr>
        <p:blipFill>
          <a:blip r:embed="rId2"/>
          <a:srcRect/>
          <a:stretch>
            <a:fillRect/>
          </a:stretch>
        </p:blipFill>
        <p:spPr bwMode="auto">
          <a:xfrm>
            <a:off x="5410200" y="1066800"/>
            <a:ext cx="4495800" cy="4038600"/>
          </a:xfrm>
          <a:prstGeom prst="rect">
            <a:avLst/>
          </a:prstGeom>
          <a:noFill/>
        </p:spPr>
      </p:pic>
      <p:sp>
        <p:nvSpPr>
          <p:cNvPr id="221187" name="Rectangle 3"/>
          <p:cNvSpPr>
            <a:spLocks noGrp="1" noChangeArrowheads="1"/>
          </p:cNvSpPr>
          <p:nvPr>
            <p:ph type="title"/>
          </p:nvPr>
        </p:nvSpPr>
        <p:spPr>
          <a:xfrm>
            <a:off x="914400" y="0"/>
            <a:ext cx="7239000" cy="685800"/>
          </a:xfrm>
        </p:spPr>
        <p:txBody>
          <a:bodyPr/>
          <a:lstStyle/>
          <a:p>
            <a:r>
              <a:rPr lang="en-US"/>
              <a:t>Electric Potential Energy</a:t>
            </a:r>
          </a:p>
        </p:txBody>
      </p:sp>
      <p:sp>
        <p:nvSpPr>
          <p:cNvPr id="221188" name="Rectangle 4"/>
          <p:cNvSpPr>
            <a:spLocks noChangeArrowheads="1"/>
          </p:cNvSpPr>
          <p:nvPr/>
        </p:nvSpPr>
        <p:spPr bwMode="auto">
          <a:xfrm>
            <a:off x="152400" y="685800"/>
            <a:ext cx="66294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does this mean in terms of energies?</a:t>
            </a:r>
          </a:p>
          <a:p>
            <a:pPr marL="742950" lvl="1" indent="-285750">
              <a:spcBef>
                <a:spcPct val="20000"/>
              </a:spcBef>
              <a:buFontTx/>
              <a:buChar char="–"/>
            </a:pPr>
            <a:r>
              <a:rPr lang="en-US" dirty="0">
                <a:solidFill>
                  <a:srgbClr val="660066"/>
                </a:solidFill>
                <a:latin typeface="Arial Narrow" charset="0"/>
                <a:ea typeface="ＭＳ Ｐゴシック" charset="-128"/>
              </a:rPr>
              <a:t>The electric force is a conservative force.</a:t>
            </a:r>
          </a:p>
          <a:p>
            <a:pPr marL="742950" lvl="1" indent="-285750">
              <a:spcBef>
                <a:spcPct val="20000"/>
              </a:spcBef>
              <a:buFontTx/>
              <a:buChar char="–"/>
            </a:pPr>
            <a:r>
              <a:rPr lang="en-US" dirty="0">
                <a:solidFill>
                  <a:srgbClr val="660066"/>
                </a:solidFill>
                <a:latin typeface="Arial Narrow" charset="0"/>
                <a:ea typeface="ＭＳ Ｐゴシック" charset="-128"/>
              </a:rPr>
              <a:t>Thus, the mechanical energy (K+U) is conserved under this force.</a:t>
            </a:r>
          </a:p>
          <a:p>
            <a:pPr marL="742950" lvl="1" indent="-285750">
              <a:spcBef>
                <a:spcPct val="20000"/>
              </a:spcBef>
              <a:buFontTx/>
              <a:buChar char="–"/>
            </a:pPr>
            <a:r>
              <a:rPr lang="en-US" dirty="0">
                <a:solidFill>
                  <a:srgbClr val="660066"/>
                </a:solidFill>
                <a:latin typeface="Arial Narrow" charset="0"/>
                <a:ea typeface="ＭＳ Ｐゴシック" charset="-128"/>
              </a:rPr>
              <a:t>The positively charged object has only the electric potential energy (no KE) at the positive plate.</a:t>
            </a:r>
          </a:p>
          <a:p>
            <a:pPr marL="742950" lvl="1" indent="-285750">
              <a:spcBef>
                <a:spcPct val="20000"/>
              </a:spcBef>
              <a:buFontTx/>
              <a:buChar char="–"/>
            </a:pPr>
            <a:r>
              <a:rPr lang="en-US" dirty="0">
                <a:solidFill>
                  <a:srgbClr val="660066"/>
                </a:solidFill>
                <a:latin typeface="Arial Narrow" charset="0"/>
                <a:ea typeface="ＭＳ Ｐゴシック" charset="-128"/>
              </a:rPr>
              <a:t>The electric potential energy decreases and </a:t>
            </a:r>
          </a:p>
          <a:p>
            <a:pPr marL="742950" lvl="1" indent="-285750">
              <a:spcBef>
                <a:spcPct val="20000"/>
              </a:spcBef>
              <a:buFontTx/>
              <a:buChar char="–"/>
            </a:pPr>
            <a:r>
              <a:rPr lang="en-US" dirty="0">
                <a:solidFill>
                  <a:srgbClr val="660066"/>
                </a:solidFill>
                <a:latin typeface="Arial Narrow" charset="0"/>
                <a:ea typeface="ＭＳ Ｐゴシック" charset="-128"/>
              </a:rPr>
              <a:t>Turns into kinetic energy as the electric force works on the charged object, and the charged object gains speed.</a:t>
            </a:r>
          </a:p>
          <a:p>
            <a:pPr marL="342900" indent="-342900">
              <a:spcBef>
                <a:spcPct val="20000"/>
              </a:spcBef>
              <a:buFontTx/>
              <a:buChar char="•"/>
            </a:pPr>
            <a:r>
              <a:rPr lang="en-US" sz="2800" dirty="0">
                <a:solidFill>
                  <a:schemeClr val="accent2"/>
                </a:solidFill>
                <a:latin typeface="Arial Narrow" charset="0"/>
              </a:rPr>
              <a:t>Point of the greatest potential energy for</a:t>
            </a:r>
          </a:p>
          <a:p>
            <a:pPr marL="742950" lvl="1" indent="-285750">
              <a:spcBef>
                <a:spcPct val="20000"/>
              </a:spcBef>
              <a:buFontTx/>
              <a:buChar char="–"/>
            </a:pPr>
            <a:r>
              <a:rPr lang="en-US" dirty="0">
                <a:solidFill>
                  <a:srgbClr val="660066"/>
                </a:solidFill>
                <a:latin typeface="Arial Narrow" charset="0"/>
                <a:ea typeface="ＭＳ Ｐゴシック" charset="-128"/>
              </a:rPr>
              <a:t>Positively charged object</a:t>
            </a:r>
          </a:p>
          <a:p>
            <a:pPr marL="742950" lvl="1" indent="-285750">
              <a:spcBef>
                <a:spcPct val="20000"/>
              </a:spcBef>
              <a:buFontTx/>
              <a:buChar char="–"/>
            </a:pPr>
            <a:r>
              <a:rPr lang="en-US" dirty="0">
                <a:solidFill>
                  <a:srgbClr val="660066"/>
                </a:solidFill>
                <a:latin typeface="Arial Narrow" charset="0"/>
                <a:ea typeface="ＭＳ Ｐゴシック" charset="-128"/>
              </a:rPr>
              <a:t>Negatively charged object</a:t>
            </a:r>
          </a:p>
        </p:txBody>
      </p:sp>
      <p:sp>
        <p:nvSpPr>
          <p:cNvPr id="221189" name="Text Box 5"/>
          <p:cNvSpPr txBox="1">
            <a:spLocks noChangeArrowheads="1"/>
          </p:cNvSpPr>
          <p:nvPr/>
        </p:nvSpPr>
        <p:spPr bwMode="auto">
          <a:xfrm>
            <a:off x="6553200" y="5029200"/>
            <a:ext cx="59022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PE=</a:t>
            </a:r>
          </a:p>
        </p:txBody>
      </p:sp>
      <p:sp>
        <p:nvSpPr>
          <p:cNvPr id="221190" name="Text Box 6"/>
          <p:cNvSpPr txBox="1">
            <a:spLocks noChangeArrowheads="1"/>
          </p:cNvSpPr>
          <p:nvPr/>
        </p:nvSpPr>
        <p:spPr bwMode="auto">
          <a:xfrm>
            <a:off x="6553200" y="5354637"/>
            <a:ext cx="59022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KE=</a:t>
            </a:r>
          </a:p>
        </p:txBody>
      </p:sp>
      <p:sp>
        <p:nvSpPr>
          <p:cNvPr id="221191" name="Text Box 7"/>
          <p:cNvSpPr txBox="1">
            <a:spLocks noChangeArrowheads="1"/>
          </p:cNvSpPr>
          <p:nvPr/>
        </p:nvSpPr>
        <p:spPr bwMode="auto">
          <a:xfrm>
            <a:off x="6553200" y="5735637"/>
            <a:ext cx="623889"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ME=</a:t>
            </a:r>
          </a:p>
        </p:txBody>
      </p:sp>
      <p:sp>
        <p:nvSpPr>
          <p:cNvPr id="221192" name="Text Box 8"/>
          <p:cNvSpPr txBox="1">
            <a:spLocks noChangeArrowheads="1"/>
          </p:cNvSpPr>
          <p:nvPr/>
        </p:nvSpPr>
        <p:spPr bwMode="auto">
          <a:xfrm>
            <a:off x="7102475" y="5030787"/>
            <a:ext cx="415498"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U</a:t>
            </a:r>
            <a:r>
              <a:rPr lang="en-US" sz="2000" baseline="-25000" dirty="0" err="1">
                <a:solidFill>
                  <a:srgbClr val="800000"/>
                </a:solidFill>
                <a:latin typeface="Arial Narrow" charset="0"/>
              </a:rPr>
              <a:t>a</a:t>
            </a:r>
            <a:endParaRPr lang="en-US" sz="2000" baseline="-25000" dirty="0">
              <a:solidFill>
                <a:srgbClr val="800000"/>
              </a:solidFill>
              <a:latin typeface="Arial Narrow" charset="0"/>
            </a:endParaRPr>
          </a:p>
        </p:txBody>
      </p:sp>
      <p:sp>
        <p:nvSpPr>
          <p:cNvPr id="221193" name="Text Box 9"/>
          <p:cNvSpPr txBox="1">
            <a:spLocks noChangeArrowheads="1"/>
          </p:cNvSpPr>
          <p:nvPr/>
        </p:nvSpPr>
        <p:spPr bwMode="auto">
          <a:xfrm>
            <a:off x="7915275" y="5030787"/>
            <a:ext cx="30168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0</a:t>
            </a:r>
          </a:p>
        </p:txBody>
      </p:sp>
      <p:sp>
        <p:nvSpPr>
          <p:cNvPr id="221194" name="Text Box 10"/>
          <p:cNvSpPr txBox="1">
            <a:spLocks noChangeArrowheads="1"/>
          </p:cNvSpPr>
          <p:nvPr/>
        </p:nvSpPr>
        <p:spPr bwMode="auto">
          <a:xfrm>
            <a:off x="7123113" y="5354637"/>
            <a:ext cx="30168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0</a:t>
            </a:r>
          </a:p>
        </p:txBody>
      </p:sp>
      <p:sp>
        <p:nvSpPr>
          <p:cNvPr id="221195" name="Text Box 11"/>
          <p:cNvSpPr txBox="1">
            <a:spLocks noChangeArrowheads="1"/>
          </p:cNvSpPr>
          <p:nvPr/>
        </p:nvSpPr>
        <p:spPr bwMode="auto">
          <a:xfrm>
            <a:off x="7900988" y="5354637"/>
            <a:ext cx="899605"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K</a:t>
            </a:r>
            <a:r>
              <a:rPr lang="en-US" sz="2000" baseline="-25000" dirty="0" err="1">
                <a:solidFill>
                  <a:srgbClr val="800000"/>
                </a:solidFill>
                <a:latin typeface="Arial Narrow" charset="0"/>
              </a:rPr>
              <a:t>b</a:t>
            </a:r>
            <a:r>
              <a:rPr lang="en-US" sz="2000" dirty="0">
                <a:solidFill>
                  <a:srgbClr val="800000"/>
                </a:solidFill>
                <a:latin typeface="Arial Narrow" charset="0"/>
              </a:rPr>
              <a:t>=(</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6" name="Text Box 12"/>
          <p:cNvSpPr txBox="1">
            <a:spLocks noChangeArrowheads="1"/>
          </p:cNvSpPr>
          <p:nvPr/>
        </p:nvSpPr>
        <p:spPr bwMode="auto">
          <a:xfrm>
            <a:off x="7102475" y="5735637"/>
            <a:ext cx="415498"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U</a:t>
            </a:r>
            <a:r>
              <a:rPr lang="en-US" sz="2000" baseline="-25000" dirty="0" err="1">
                <a:solidFill>
                  <a:srgbClr val="800000"/>
                </a:solidFill>
                <a:latin typeface="Arial Narrow" charset="0"/>
              </a:rPr>
              <a:t>a</a:t>
            </a:r>
            <a:endParaRPr lang="en-US" sz="2000" baseline="-25000" dirty="0">
              <a:solidFill>
                <a:srgbClr val="800000"/>
              </a:solidFill>
              <a:latin typeface="Arial Narrow" charset="0"/>
            </a:endParaRPr>
          </a:p>
        </p:txBody>
      </p:sp>
      <p:sp>
        <p:nvSpPr>
          <p:cNvPr id="221197" name="Text Box 13"/>
          <p:cNvSpPr txBox="1">
            <a:spLocks noChangeArrowheads="1"/>
          </p:cNvSpPr>
          <p:nvPr/>
        </p:nvSpPr>
        <p:spPr bwMode="auto">
          <a:xfrm>
            <a:off x="7209025" y="6019800"/>
            <a:ext cx="1096775"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800000"/>
                </a:solidFill>
                <a:latin typeface="Arial Narrow" charset="0"/>
              </a:rPr>
              <a:t>U+K=(</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8" name="Text Box 14"/>
          <p:cNvSpPr txBox="1">
            <a:spLocks noChangeArrowheads="1"/>
          </p:cNvSpPr>
          <p:nvPr/>
        </p:nvSpPr>
        <p:spPr bwMode="auto">
          <a:xfrm>
            <a:off x="7902575" y="5735637"/>
            <a:ext cx="899605"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K</a:t>
            </a:r>
            <a:r>
              <a:rPr lang="en-US" sz="2000" baseline="-25000" dirty="0" err="1">
                <a:solidFill>
                  <a:srgbClr val="800000"/>
                </a:solidFill>
                <a:latin typeface="Arial Narrow" charset="0"/>
              </a:rPr>
              <a:t>b</a:t>
            </a:r>
            <a:r>
              <a:rPr lang="en-US" sz="2000" dirty="0">
                <a:solidFill>
                  <a:srgbClr val="800000"/>
                </a:solidFill>
                <a:latin typeface="Arial Narrow" charset="0"/>
              </a:rPr>
              <a:t>=(</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9" name="Oval 15"/>
          <p:cNvSpPr>
            <a:spLocks noChangeArrowheads="1"/>
          </p:cNvSpPr>
          <p:nvPr/>
        </p:nvSpPr>
        <p:spPr bwMode="auto">
          <a:xfrm>
            <a:off x="7315200" y="2971800"/>
            <a:ext cx="228600" cy="228600"/>
          </a:xfrm>
          <a:prstGeom prst="ellipse">
            <a:avLst/>
          </a:prstGeom>
          <a:noFill/>
          <a:ln w="38100">
            <a:solidFill>
              <a:srgbClr val="800000"/>
            </a:solidFill>
            <a:round/>
            <a:headEnd/>
            <a:tailEnd/>
          </a:ln>
          <a:effectLst/>
        </p:spPr>
        <p:txBody>
          <a:bodyPr anchor="ctr">
            <a:prstTxWarp prst="textNoShape">
              <a:avLst/>
            </a:prstTxWarp>
            <a:spAutoFit/>
          </a:bodyPr>
          <a:lstStyle/>
          <a:p>
            <a:endParaRPr lang="en-US"/>
          </a:p>
        </p:txBody>
      </p:sp>
      <p:sp>
        <p:nvSpPr>
          <p:cNvPr id="221200" name="Oval 16"/>
          <p:cNvSpPr>
            <a:spLocks noChangeArrowheads="1"/>
          </p:cNvSpPr>
          <p:nvPr/>
        </p:nvSpPr>
        <p:spPr bwMode="auto">
          <a:xfrm>
            <a:off x="7772400" y="2971800"/>
            <a:ext cx="228600" cy="228600"/>
          </a:xfrm>
          <a:prstGeom prst="ellipse">
            <a:avLst/>
          </a:prstGeom>
          <a:noFill/>
          <a:ln w="38100">
            <a:solidFill>
              <a:schemeClr val="accent2"/>
            </a:solidFill>
            <a:round/>
            <a:headEnd/>
            <a:tailEnd/>
          </a:ln>
          <a:effectLst/>
        </p:spPr>
        <p:txBody>
          <a:bodyPr anchor="ctr">
            <a:prstTxWarp prst="textNoShape">
              <a:avLst/>
            </a:prstTxWarp>
            <a:spAutoFit/>
          </a:bodyPr>
          <a:lstStyle/>
          <a:p>
            <a:endParaRPr lang="en-US"/>
          </a:p>
        </p:txBody>
      </p:sp>
      <p:sp>
        <p:nvSpPr>
          <p:cNvPr id="221201" name="Rectangle 17"/>
          <p:cNvSpPr>
            <a:spLocks noChangeArrowheads="1"/>
          </p:cNvSpPr>
          <p:nvPr/>
        </p:nvSpPr>
        <p:spPr bwMode="auto">
          <a:xfrm>
            <a:off x="914400" y="5334000"/>
            <a:ext cx="2971800" cy="457200"/>
          </a:xfrm>
          <a:prstGeom prst="rect">
            <a:avLst/>
          </a:prstGeom>
          <a:noFill/>
          <a:ln w="38100">
            <a:solidFill>
              <a:srgbClr val="800000"/>
            </a:solidFill>
            <a:miter lim="800000"/>
            <a:headEnd/>
            <a:tailEnd/>
          </a:ln>
          <a:effectLst/>
        </p:spPr>
        <p:txBody>
          <a:bodyPr anchor="ctr">
            <a:prstTxWarp prst="textNoShape">
              <a:avLst/>
            </a:prstTxWarp>
            <a:spAutoFit/>
          </a:bodyPr>
          <a:lstStyle/>
          <a:p>
            <a:endParaRPr lang="en-US"/>
          </a:p>
        </p:txBody>
      </p:sp>
      <p:cxnSp>
        <p:nvCxnSpPr>
          <p:cNvPr id="221202" name="AutoShape 18"/>
          <p:cNvCxnSpPr>
            <a:cxnSpLocks noChangeShapeType="1"/>
            <a:stCxn id="221201" idx="3"/>
            <a:endCxn id="221199" idx="4"/>
          </p:cNvCxnSpPr>
          <p:nvPr/>
        </p:nvCxnSpPr>
        <p:spPr bwMode="auto">
          <a:xfrm flipV="1">
            <a:off x="3905250" y="3219450"/>
            <a:ext cx="3524250" cy="2343150"/>
          </a:xfrm>
          <a:prstGeom prst="curvedConnector2">
            <a:avLst/>
          </a:prstGeom>
          <a:noFill/>
          <a:ln w="28575">
            <a:solidFill>
              <a:srgbClr val="800000"/>
            </a:solidFill>
            <a:round/>
            <a:headEnd/>
            <a:tailEnd type="triangle" w="med" len="med"/>
          </a:ln>
          <a:effectLst/>
        </p:spPr>
      </p:cxnSp>
      <p:sp>
        <p:nvSpPr>
          <p:cNvPr id="221203" name="Rectangle 19"/>
          <p:cNvSpPr>
            <a:spLocks noChangeArrowheads="1"/>
          </p:cNvSpPr>
          <p:nvPr/>
        </p:nvSpPr>
        <p:spPr bwMode="auto">
          <a:xfrm>
            <a:off x="914400" y="5867400"/>
            <a:ext cx="3048000" cy="381000"/>
          </a:xfrm>
          <a:prstGeom prst="rect">
            <a:avLst/>
          </a:prstGeom>
          <a:noFill/>
          <a:ln w="38100">
            <a:solidFill>
              <a:schemeClr val="accent2"/>
            </a:solidFill>
            <a:miter lim="800000"/>
            <a:headEnd/>
            <a:tailEnd/>
          </a:ln>
          <a:effectLst/>
        </p:spPr>
        <p:txBody>
          <a:bodyPr anchor="ctr">
            <a:prstTxWarp prst="textNoShape">
              <a:avLst/>
            </a:prstTxWarp>
            <a:spAutoFit/>
          </a:bodyPr>
          <a:lstStyle/>
          <a:p>
            <a:endParaRPr lang="en-US"/>
          </a:p>
        </p:txBody>
      </p:sp>
      <p:cxnSp>
        <p:nvCxnSpPr>
          <p:cNvPr id="221204" name="AutoShape 20"/>
          <p:cNvCxnSpPr>
            <a:cxnSpLocks noChangeShapeType="1"/>
            <a:stCxn id="221203" idx="3"/>
            <a:endCxn id="221200" idx="4"/>
          </p:cNvCxnSpPr>
          <p:nvPr/>
        </p:nvCxnSpPr>
        <p:spPr bwMode="auto">
          <a:xfrm flipV="1">
            <a:off x="3981450" y="3219450"/>
            <a:ext cx="3905250" cy="2838450"/>
          </a:xfrm>
          <a:prstGeom prst="curvedConnector2">
            <a:avLst/>
          </a:prstGeom>
          <a:noFill/>
          <a:ln w="38100">
            <a:solidFill>
              <a:schemeClr val="accent2"/>
            </a:solidFill>
            <a:round/>
            <a:headEnd/>
            <a:tailEnd type="triangle" w="med" len="med"/>
          </a:ln>
          <a:effectLst/>
        </p:spPr>
      </p:cxnSp>
    </p:spTree>
    <p:extLst>
      <p:ext uri="{BB962C8B-B14F-4D97-AF65-F5344CB8AC3E}">
        <p14:creationId xmlns:p14="http://schemas.microsoft.com/office/powerpoint/2010/main" val="172680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23</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762000" y="6858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same as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the symbol V</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the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the 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nvGraphicFramePr>
        <p:xfrm>
          <a:off x="3657600" y="5183188"/>
          <a:ext cx="760413" cy="595312"/>
        </p:xfrm>
        <a:graphic>
          <a:graphicData uri="http://schemas.openxmlformats.org/presentationml/2006/ole">
            <mc:AlternateContent xmlns:mc="http://schemas.openxmlformats.org/markup-compatibility/2006">
              <mc:Choice xmlns:v="urn:schemas-microsoft-com:vml" Requires="v">
                <p:oleObj spid="_x0000_s77985" name="Equation" r:id="rId3" imgW="292100" imgH="228600" progId="Equation.DSMT4">
                  <p:embed/>
                </p:oleObj>
              </mc:Choice>
              <mc:Fallback>
                <p:oleObj name="Equation" r:id="rId3" imgW="292100" imgH="228600" progId="Equation.DSMT4">
                  <p:embed/>
                  <p:pic>
                    <p:nvPicPr>
                      <p:cNvPr id="222212" name="Object 4"/>
                      <p:cNvPicPr>
                        <a:picLocks noChangeAspect="1" noChangeArrowheads="1"/>
                      </p:cNvPicPr>
                      <p:nvPr/>
                    </p:nvPicPr>
                    <p:blipFill>
                      <a:blip r:embed="rId4"/>
                      <a:srcRect/>
                      <a:stretch>
                        <a:fillRect/>
                      </a:stretch>
                    </p:blipFill>
                    <p:spPr bwMode="auto">
                      <a:xfrm>
                        <a:off x="3657600" y="5183188"/>
                        <a:ext cx="760413" cy="595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4359275" y="4930775"/>
          <a:ext cx="593725" cy="1089025"/>
        </p:xfrm>
        <a:graphic>
          <a:graphicData uri="http://schemas.openxmlformats.org/presentationml/2006/ole">
            <mc:AlternateContent xmlns:mc="http://schemas.openxmlformats.org/markup-compatibility/2006">
              <mc:Choice xmlns:v="urn:schemas-microsoft-com:vml" Requires="v">
                <p:oleObj spid="_x0000_s77986" name="Equation" r:id="rId5" imgW="228600" imgH="419100" progId="Equation.DSMT4">
                  <p:embed/>
                </p:oleObj>
              </mc:Choice>
              <mc:Fallback>
                <p:oleObj name="Equation" r:id="rId5" imgW="228600" imgH="419100" progId="Equation.DSMT4">
                  <p:embed/>
                  <p:pic>
                    <p:nvPicPr>
                      <p:cNvPr id="8" name="Object 4"/>
                      <p:cNvPicPr>
                        <a:picLocks noChangeAspect="1" noChangeArrowheads="1"/>
                      </p:cNvPicPr>
                      <p:nvPr/>
                    </p:nvPicPr>
                    <p:blipFill>
                      <a:blip r:embed="rId6"/>
                      <a:srcRect/>
                      <a:stretch>
                        <a:fillRect/>
                      </a:stretch>
                    </p:blipFill>
                    <p:spPr bwMode="auto">
                      <a:xfrm>
                        <a:off x="4359275" y="4930775"/>
                        <a:ext cx="593725" cy="1089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5417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16, 2020</a:t>
            </a:r>
          </a:p>
        </p:txBody>
      </p:sp>
      <p:sp>
        <p:nvSpPr>
          <p:cNvPr id="9" name="Footer Placeholder 4"/>
          <p:cNvSpPr>
            <a:spLocks noGrp="1"/>
          </p:cNvSpPr>
          <p:nvPr>
            <p:ph type="ftr" sz="quarter" idx="11"/>
          </p:nvPr>
        </p:nvSpPr>
        <p:spPr/>
        <p:txBody>
          <a:bodyPr/>
          <a:lstStyle/>
          <a:p>
            <a:r>
              <a:rPr lang="de-DE"/>
              <a:t>PHYS 1444-001, Summer 2020                    Dr. Jaehoon Yu</a:t>
            </a:r>
            <a:endParaRPr lang="en-US"/>
          </a:p>
        </p:txBody>
      </p:sp>
      <p:sp>
        <p:nvSpPr>
          <p:cNvPr id="10" name="Slide Number Placeholder 5"/>
          <p:cNvSpPr>
            <a:spLocks noGrp="1"/>
          </p:cNvSpPr>
          <p:nvPr>
            <p:ph type="sldNum" sz="quarter" idx="12"/>
          </p:nvPr>
        </p:nvSpPr>
        <p:spPr/>
        <p:txBody>
          <a:bodyPr/>
          <a:lstStyle/>
          <a:p>
            <a:fld id="{98AF4779-8460-7149-AE81-487E163B2C39}" type="slidenum">
              <a:rPr lang="en-US"/>
              <a:pPr/>
              <a:t>24</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dirty="0"/>
              <a:t>Electric Potential, cont’d</a:t>
            </a:r>
          </a:p>
        </p:txBody>
      </p:sp>
      <p:sp>
        <p:nvSpPr>
          <p:cNvPr id="223235" name="Rectangle 3"/>
          <p:cNvSpPr>
            <a:spLocks noChangeArrowheads="1"/>
          </p:cNvSpPr>
          <p:nvPr/>
        </p:nvSpPr>
        <p:spPr bwMode="auto">
          <a:xfrm>
            <a:off x="381000" y="609600"/>
            <a:ext cx="85344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potential energy is meaningful, only the potential difference 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a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  Unit? (Poll 8)</a:t>
            </a:r>
          </a:p>
        </p:txBody>
      </p:sp>
      <p:graphicFrame>
        <p:nvGraphicFramePr>
          <p:cNvPr id="223236" name="Object 4"/>
          <p:cNvGraphicFramePr>
            <a:graphicFrameLocks noChangeAspect="1"/>
          </p:cNvGraphicFramePr>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79169" name="Equation" r:id="rId3" imgW="330200" imgH="228600" progId="Equation.DSMT4">
                  <p:embed/>
                </p:oleObj>
              </mc:Choice>
              <mc:Fallback>
                <p:oleObj name="Equation" r:id="rId3" imgW="330200" imgH="228600" progId="Equation.DSMT4">
                  <p:embed/>
                  <p:pic>
                    <p:nvPicPr>
                      <p:cNvPr id="223236" name="Object 4"/>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79170" name="Equation" r:id="rId5" imgW="546100" imgH="228600" progId="Equation.DSMT4">
                  <p:embed/>
                </p:oleObj>
              </mc:Choice>
              <mc:Fallback>
                <p:oleObj name="Equation" r:id="rId5" imgW="546100" imgH="228600" progId="Equation.DSMT4">
                  <p:embed/>
                  <p:pic>
                    <p:nvPicPr>
                      <p:cNvPr id="223237" name="Object 5"/>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79171" name="Equation" r:id="rId7" imgW="622300" imgH="419100" progId="Equation.DSMT4">
                  <p:embed/>
                </p:oleObj>
              </mc:Choice>
              <mc:Fallback>
                <p:oleObj name="Equation" r:id="rId7" imgW="622300" imgH="419100" progId="Equation.DSMT4">
                  <p:embed/>
                  <p:pic>
                    <p:nvPicPr>
                      <p:cNvPr id="223238" name="Object 6"/>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79172" name="Equation" r:id="rId9" imgW="355600" imgH="419100" progId="Equation.DSMT4">
                  <p:embed/>
                </p:oleObj>
              </mc:Choice>
              <mc:Fallback>
                <p:oleObj name="Equation" r:id="rId9" imgW="355600" imgH="419100" progId="Equation.DSMT4">
                  <p:embed/>
                  <p:pic>
                    <p:nvPicPr>
                      <p:cNvPr id="223239" name="Object 7"/>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765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16,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751AD8D7-BACB-8041-9ED3-816531938109}" type="slidenum">
              <a:rPr lang="en-US"/>
              <a:pPr/>
              <a:t>25</a:t>
            </a:fld>
            <a:endParaRPr lang="en-US"/>
          </a:p>
        </p:txBody>
      </p:sp>
      <p:pic>
        <p:nvPicPr>
          <p:cNvPr id="224258" name="Picture 2" descr="FG23_001"/>
          <p:cNvPicPr>
            <a:picLocks noChangeAspect="1" noChangeArrowheads="1"/>
          </p:cNvPicPr>
          <p:nvPr/>
        </p:nvPicPr>
        <p:blipFill>
          <a:blip r:embed="rId3"/>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304800" y="0"/>
            <a:ext cx="8610600" cy="685800"/>
          </a:xfrm>
        </p:spPr>
        <p:txBody>
          <a:bodyPr/>
          <a:lstStyle/>
          <a:p>
            <a:r>
              <a:rPr lang="en-US"/>
              <a:t>A Few Things about the Electric Potential</a:t>
            </a:r>
          </a:p>
        </p:txBody>
      </p:sp>
      <p:sp>
        <p:nvSpPr>
          <p:cNvPr id="224260" name="Rectangle 4"/>
          <p:cNvSpPr>
            <a:spLocks noChangeArrowheads="1"/>
          </p:cNvSpPr>
          <p:nvPr/>
        </p:nvSpPr>
        <p:spPr bwMode="auto">
          <a:xfrm>
            <a:off x="381000" y="5334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creates 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existing in the potential created by other charges</a:t>
            </a:r>
          </a:p>
          <a:p>
            <a:pPr marL="342900" indent="-342900">
              <a:spcBef>
                <a:spcPct val="20000"/>
              </a:spcBef>
              <a:buFontTx/>
              <a:buChar char="•"/>
            </a:pPr>
            <a:r>
              <a:rPr lang="en-US" dirty="0">
                <a:solidFill>
                  <a:schemeClr val="accent2"/>
                </a:solidFill>
                <a:latin typeface="Arial Narrow" charset="0"/>
              </a:rPr>
              <a:t>Which plate is at the higher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the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a:t>
            </a:r>
            <a:r>
              <a:rPr lang="en-US" sz="1800" b="1" u="sng" dirty="0">
                <a:solidFill>
                  <a:srgbClr val="FF0000"/>
                </a:solidFill>
                <a:latin typeface="Arial Narrow" charset="0"/>
                <a:ea typeface="ＭＳ Ｐゴシック" charset="-128"/>
              </a:rPr>
              <a:t>Potential difference is still the same</a:t>
            </a:r>
            <a:r>
              <a:rPr lang="en-US" sz="1800" dirty="0">
                <a:solidFill>
                  <a:srgbClr val="003300"/>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6248400" y="5257800"/>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a:solidFill>
                  <a:srgbClr val="CC0000"/>
                </a:solidFill>
                <a:latin typeface="Arial Narrow" charset="0"/>
              </a:rPr>
              <a:t>Zero point of electric potential can be chosen arbitrarily.</a:t>
            </a:r>
          </a:p>
        </p:txBody>
      </p:sp>
      <p:sp>
        <p:nvSpPr>
          <p:cNvPr id="224262" name="Text Box 6"/>
          <p:cNvSpPr txBox="1">
            <a:spLocks noChangeArrowheads="1"/>
          </p:cNvSpPr>
          <p:nvPr/>
        </p:nvSpPr>
        <p:spPr bwMode="auto">
          <a:xfrm>
            <a:off x="6248400" y="6026150"/>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dirty="0">
                <a:solidFill>
                  <a:srgbClr val="CC0000"/>
                </a:solidFill>
                <a:latin typeface="Arial Narrow" charset="0"/>
              </a:rPr>
              <a:t>Often the ground, a conductor connected to Earth, is zero.</a:t>
            </a:r>
          </a:p>
        </p:txBody>
      </p:sp>
    </p:spTree>
    <p:extLst>
      <p:ext uri="{BB962C8B-B14F-4D97-AF65-F5344CB8AC3E}">
        <p14:creationId xmlns:p14="http://schemas.microsoft.com/office/powerpoint/2010/main" val="2606302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16,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169E5CA8-1B15-4145-A5F6-7A69B4477714}" type="slidenum">
              <a:rPr lang="en-US"/>
              <a:pPr/>
              <a:t>26</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A negative charge: </a:t>
            </a:r>
            <a:r>
              <a:rPr lang="en-US" sz="2800">
                <a:solidFill>
                  <a:schemeClr val="accent2"/>
                </a:solidFill>
                <a:latin typeface="Arial Narrow" charset="0"/>
              </a:rPr>
              <a:t>Suppose a negative charge, such as an electron, is placed at point </a:t>
            </a:r>
            <a:r>
              <a:rPr lang="en-US" sz="2800" i="1">
                <a:solidFill>
                  <a:schemeClr val="accent2"/>
                </a:solidFill>
                <a:latin typeface="Arial Narrow" charset="0"/>
              </a:rPr>
              <a:t>b</a:t>
            </a:r>
            <a:r>
              <a:rPr lang="en-US" sz="2800">
                <a:solidFill>
                  <a:schemeClr val="accent2"/>
                </a:solidFill>
                <a:latin typeface="Arial Narrow" charset="0"/>
              </a:rPr>
              <a:t> in the figure.  If the electron is free to move, will its electric potential energy 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rgbClr val="FF0000"/>
                </a:solidFill>
                <a:latin typeface="Arial Narrow" charset="0"/>
              </a:rPr>
              <a:t> </a:t>
            </a:r>
            <a:r>
              <a:rPr lang="en-US" sz="2800" dirty="0">
                <a:solidFill>
                  <a:schemeClr val="accent2"/>
                </a:solidFill>
                <a:latin typeface="Arial Narrow" charset="0"/>
              </a:rPr>
              <a:t>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 </a:t>
            </a:r>
            <a:r>
              <a:rPr lang="en-US" sz="2800" dirty="0">
                <a:solidFill>
                  <a:schemeClr val="accent2"/>
                </a:solidFill>
                <a:latin typeface="Symbol" charset="2"/>
              </a:rPr>
              <a:t>Δ</a:t>
            </a:r>
            <a:r>
              <a:rPr lang="en-US" sz="2800" dirty="0">
                <a:solidFill>
                  <a:schemeClr val="accent2"/>
                </a:solidFill>
                <a:latin typeface="Arial Narrow" charset="0"/>
              </a:rPr>
              <a:t>V=</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baseline="-25000" dirty="0">
                <a:solidFill>
                  <a:schemeClr val="accent2"/>
                </a:solidFill>
                <a:latin typeface="Arial Narrow" charset="0"/>
              </a:rPr>
              <a:t> </a:t>
            </a:r>
            <a:r>
              <a:rPr lang="mr-IN" sz="2800" dirty="0">
                <a:solidFill>
                  <a:schemeClr val="accent2"/>
                </a:solidFill>
                <a:latin typeface="Arial Narrow" charset="0"/>
              </a:rPr>
              <a:t>–</a:t>
            </a:r>
            <a:r>
              <a:rPr lang="en-US" sz="2800" dirty="0">
                <a:solidFill>
                  <a:schemeClr val="accent2"/>
                </a:solidFill>
                <a:latin typeface="Arial Narrow" charset="0"/>
              </a:rPr>
              <a:t>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r>
              <a:rPr lang="en-US" sz="2800" dirty="0">
                <a:solidFill>
                  <a:schemeClr val="accent2"/>
                </a:solidFill>
                <a:latin typeface="Arial Narrow" charset="0"/>
              </a:rPr>
              <a:t>&gt;0.</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Tree>
    <p:extLst>
      <p:ext uri="{BB962C8B-B14F-4D97-AF65-F5344CB8AC3E}">
        <p14:creationId xmlns:p14="http://schemas.microsoft.com/office/powerpoint/2010/main" val="1214043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16,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292B0011-6D50-EE4E-AF7F-8236F88EF9A0}" type="slidenum">
              <a:rPr lang="en-US"/>
              <a:pPr/>
              <a:t>27</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energy an electric charge can acquire in a given situation</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80273" name="Equation" r:id="rId3" imgW="596900" imgH="228600" progId="Equation.DSMT4">
                  <p:embed/>
                </p:oleObj>
              </mc:Choice>
              <mc:Fallback>
                <p:oleObj name="Equation" r:id="rId3" imgW="596900" imgH="228600" progId="Equation.DSMT4">
                  <p:embed/>
                  <p:pic>
                    <p:nvPicPr>
                      <p:cNvPr id="226308" name="Object 4"/>
                      <p:cNvPicPr>
                        <a:picLocks noChangeAspect="1" noChangeArrowheads="1"/>
                      </p:cNvPicPr>
                      <p:nvPr/>
                    </p:nvPicPr>
                    <p:blipFill>
                      <a:blip r:embed="rId4"/>
                      <a:srcRect/>
                      <a:stretch>
                        <a:fillRect/>
                      </a:stretch>
                    </p:blipFill>
                    <p:spPr bwMode="auto">
                      <a:xfrm>
                        <a:off x="1746250" y="2820988"/>
                        <a:ext cx="1514475" cy="560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80274" name="Equation" r:id="rId5" imgW="723900" imgH="254000" progId="Equation.DSMT4">
                  <p:embed/>
                </p:oleObj>
              </mc:Choice>
              <mc:Fallback>
                <p:oleObj name="Equation" r:id="rId5" imgW="723900" imgH="254000" progId="Equation.DSMT4">
                  <p:embed/>
                  <p:pic>
                    <p:nvPicPr>
                      <p:cNvPr id="226309" name="Object 5"/>
                      <p:cNvPicPr>
                        <a:picLocks noChangeAspect="1" noChangeArrowheads="1"/>
                      </p:cNvPicPr>
                      <p:nvPr/>
                    </p:nvPicPr>
                    <p:blipFill>
                      <a:blip r:embed="rId6"/>
                      <a:srcRect/>
                      <a:stretch>
                        <a:fillRect/>
                      </a:stretch>
                    </p:blipFill>
                    <p:spPr bwMode="auto">
                      <a:xfrm>
                        <a:off x="3292475" y="2787650"/>
                        <a:ext cx="1838325" cy="625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80275" name="Equation" r:id="rId7" imgW="292100" imgH="228600" progId="Equation.DSMT4">
                  <p:embed/>
                </p:oleObj>
              </mc:Choice>
              <mc:Fallback>
                <p:oleObj name="Equation" r:id="rId7" imgW="292100" imgH="228600" progId="Equation.DSMT4">
                  <p:embed/>
                  <p:pic>
                    <p:nvPicPr>
                      <p:cNvPr id="226310" name="Object 6"/>
                      <p:cNvPicPr>
                        <a:picLocks noChangeAspect="1" noChangeArrowheads="1"/>
                      </p:cNvPicPr>
                      <p:nvPr/>
                    </p:nvPicPr>
                    <p:blipFill>
                      <a:blip r:embed="rId8"/>
                      <a:srcRect/>
                      <a:stretch>
                        <a:fillRect/>
                      </a:stretch>
                    </p:blipFill>
                    <p:spPr bwMode="auto">
                      <a:xfrm>
                        <a:off x="5126038" y="2822575"/>
                        <a:ext cx="741362" cy="561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80276" name="Equation" r:id="rId9" imgW="330200" imgH="228600" progId="Equation.DSMT4">
                  <p:embed/>
                </p:oleObj>
              </mc:Choice>
              <mc:Fallback>
                <p:oleObj name="Equation" r:id="rId9" imgW="330200" imgH="228600" progId="Equation.DSMT4">
                  <p:embed/>
                  <p:pic>
                    <p:nvPicPr>
                      <p:cNvPr id="279557" name="Object 5"/>
                      <p:cNvPicPr>
                        <a:picLocks noChangeAspect="1" noChangeArrowheads="1"/>
                      </p:cNvPicPr>
                      <p:nvPr/>
                    </p:nvPicPr>
                    <p:blipFill>
                      <a:blip r:embed="rId10"/>
                      <a:srcRect/>
                      <a:stretch>
                        <a:fillRect/>
                      </a:stretch>
                    </p:blipFill>
                    <p:spPr bwMode="auto">
                      <a:xfrm>
                        <a:off x="6775450" y="885825"/>
                        <a:ext cx="768350" cy="514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80277" name="Equation" r:id="rId11" imgW="520700" imgH="419100" progId="Equation.DSMT4">
                  <p:embed/>
                </p:oleObj>
              </mc:Choice>
              <mc:Fallback>
                <p:oleObj name="Equation" r:id="rId11" imgW="520700" imgH="419100" progId="Equation.DSMT4">
                  <p:embed/>
                  <p:pic>
                    <p:nvPicPr>
                      <p:cNvPr id="279558" name="Object 6"/>
                      <p:cNvPicPr>
                        <a:picLocks noChangeAspect="1" noChangeArrowheads="1"/>
                      </p:cNvPicPr>
                      <p:nvPr/>
                    </p:nvPicPr>
                    <p:blipFill>
                      <a:blip r:embed="rId12"/>
                      <a:srcRect/>
                      <a:stretch>
                        <a:fillRect/>
                      </a:stretch>
                    </p:blipFill>
                    <p:spPr bwMode="auto">
                      <a:xfrm>
                        <a:off x="7543800" y="652274"/>
                        <a:ext cx="1216025" cy="9479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23492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16,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5D6F6E90-1AF3-1941-8905-39DB26795156}" type="slidenum">
              <a:rPr lang="en-US"/>
              <a:pPr/>
              <a:t>28</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pic>
        <p:nvPicPr>
          <p:cNvPr id="227332" name="Picture 4" descr="FG23_002B"/>
          <p:cNvPicPr>
            <a:picLocks noChangeAspect="1" noChangeArrowheads="1"/>
          </p:cNvPicPr>
          <p:nvPr/>
        </p:nvPicPr>
        <p:blipFill>
          <a:blip r:embed="rId2"/>
          <a:srcRect/>
          <a:stretch>
            <a:fillRect/>
          </a:stretch>
        </p:blipFill>
        <p:spPr bwMode="auto">
          <a:xfrm>
            <a:off x="4572000" y="1143000"/>
            <a:ext cx="3962400" cy="2971800"/>
          </a:xfrm>
          <a:prstGeom prst="rect">
            <a:avLst/>
          </a:prstGeom>
          <a:noFill/>
        </p:spPr>
      </p:pic>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rocks?</a:t>
            </a:r>
          </a:p>
          <a:p>
            <a:pPr marL="742950" lvl="1" indent="-285750">
              <a:spcBef>
                <a:spcPct val="20000"/>
              </a:spcBef>
              <a:buFontTx/>
              <a:buChar char="–"/>
            </a:pPr>
            <a:r>
              <a:rPr lang="en-US" sz="1800">
                <a:solidFill>
                  <a:srgbClr val="660066"/>
                </a:solidFill>
                <a:latin typeface="Arial Narrow" charset="0"/>
                <a:ea typeface="ＭＳ Ｐゴシック" charset="-128"/>
              </a:rPr>
              <a:t>mgh and 2mgh</a:t>
            </a:r>
          </a:p>
          <a:p>
            <a:pPr marL="342900" indent="-342900">
              <a:spcBef>
                <a:spcPct val="20000"/>
              </a:spcBef>
              <a:buFontTx/>
              <a:buChar char="•"/>
            </a:pPr>
            <a:r>
              <a:rPr lang="en-US" sz="2000">
                <a:solidFill>
                  <a:schemeClr val="accent2"/>
                </a:solidFill>
                <a:latin typeface="Arial Narrow" charset="0"/>
              </a:rPr>
              <a:t>Which rock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6915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The potential is the same but the heavier rock or larger charge can do a greater work. </a:t>
            </a:r>
          </a:p>
        </p:txBody>
      </p:sp>
    </p:spTree>
    <p:extLst>
      <p:ext uri="{BB962C8B-B14F-4D97-AF65-F5344CB8AC3E}">
        <p14:creationId xmlns:p14="http://schemas.microsoft.com/office/powerpoint/2010/main" val="1410301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C7FB85AD-B157-1D42-90E5-4531C831B7AE}" type="slidenum">
              <a:rPr lang="en-US"/>
              <a:pPr/>
              <a:t>29</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 the possibility to perform work based on the charge of the object.</a:t>
            </a:r>
          </a:p>
          <a:p>
            <a:pPr marL="342900" indent="-342900">
              <a:spcBef>
                <a:spcPct val="20000"/>
              </a:spcBef>
              <a:buFontTx/>
              <a:buChar char="•"/>
            </a:pPr>
            <a:r>
              <a:rPr lang="en-US" sz="2800" dirty="0">
                <a:solidFill>
                  <a:schemeClr val="accent2"/>
                </a:solidFill>
                <a:latin typeface="Arial Narrow" charset="0"/>
              </a:rPr>
              <a:t>So what is happening in a battery or a generator?</a:t>
            </a:r>
          </a:p>
          <a:p>
            <a:pPr marL="742950" lvl="1" indent="-285750">
              <a:spcBef>
                <a:spcPct val="20000"/>
              </a:spcBef>
              <a:buFontTx/>
              <a:buChar char="–"/>
            </a:pPr>
            <a:r>
              <a:rPr lang="en-US" dirty="0">
                <a:solidFill>
                  <a:srgbClr val="660066"/>
                </a:solidFill>
                <a:latin typeface="Arial Narrow" charset="0"/>
                <a:ea typeface="ＭＳ Ｐゴシック" charset="-128"/>
              </a:rPr>
              <a:t>They maintain a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What is the potential difference maintained by a car’s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5710238" y="5013325"/>
            <a:ext cx="8429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a:t>
            </a:r>
          </a:p>
        </p:txBody>
      </p:sp>
    </p:spTree>
    <p:extLst>
      <p:ext uri="{BB962C8B-B14F-4D97-AF65-F5344CB8AC3E}">
        <p14:creationId xmlns:p14="http://schemas.microsoft.com/office/powerpoint/2010/main" val="125258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Reminder: SP#2 – Angels &amp; Demons</a:t>
            </a:r>
          </a:p>
        </p:txBody>
      </p:sp>
      <p:sp>
        <p:nvSpPr>
          <p:cNvPr id="3" name="Content Placeholder 2"/>
          <p:cNvSpPr>
            <a:spLocks noGrp="1"/>
          </p:cNvSpPr>
          <p:nvPr>
            <p:ph idx="1"/>
          </p:nvPr>
        </p:nvSpPr>
        <p:spPr>
          <a:xfrm>
            <a:off x="304800" y="609600"/>
            <a:ext cx="8534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Wednesday, June. 17</a:t>
            </a:r>
          </a:p>
          <a:p>
            <a:pPr lvl="1"/>
            <a:r>
              <a:rPr lang="en-US" sz="2000" dirty="0">
                <a:latin typeface="Arial Narrow" charset="0"/>
                <a:ea typeface="ＭＳ Ｐゴシック" charset="0"/>
                <a:cs typeface="ＭＳ Ｐゴシック" charset="0"/>
              </a:rPr>
              <a:t>All pages must be in one PDF file with the name SP2-first-last-summer20.pdf in an email with the subject “Special Project 2, PHYS1444”</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16,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67756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Tuesday, June 16, 2020</a:t>
            </a:r>
          </a:p>
        </p:txBody>
      </p:sp>
      <p:sp>
        <p:nvSpPr>
          <p:cNvPr id="39" name="Footer Placeholder 4"/>
          <p:cNvSpPr>
            <a:spLocks noGrp="1"/>
          </p:cNvSpPr>
          <p:nvPr>
            <p:ph type="ftr" sz="quarter" idx="11"/>
          </p:nvPr>
        </p:nvSpPr>
        <p:spPr/>
        <p:txBody>
          <a:bodyPr/>
          <a:lstStyle/>
          <a:p>
            <a:r>
              <a:rPr lang="de-DE"/>
              <a:t>PHYS 1444-001, Summer 2020                    Dr. Jaehoon Yu</a:t>
            </a:r>
            <a:endParaRPr lang="en-US"/>
          </a:p>
        </p:txBody>
      </p:sp>
      <p:sp>
        <p:nvSpPr>
          <p:cNvPr id="40" name="Slide Number Placeholder 5"/>
          <p:cNvSpPr>
            <a:spLocks noGrp="1"/>
          </p:cNvSpPr>
          <p:nvPr>
            <p:ph type="sldNum" sz="quarter" idx="12"/>
          </p:nvPr>
        </p:nvSpPr>
        <p:spPr/>
        <p:txBody>
          <a:bodyPr/>
          <a:lstStyle/>
          <a:p>
            <a:fld id="{42044AD4-DBB6-8D49-A093-942F98192D5B}" type="slidenum">
              <a:rPr lang="en-US"/>
              <a:pPr/>
              <a:t>30</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Voltages </a:t>
            </a:r>
          </a:p>
        </p:txBody>
      </p:sp>
      <p:graphicFrame>
        <p:nvGraphicFramePr>
          <p:cNvPr id="233532" name="Group 60"/>
          <p:cNvGraphicFramePr>
            <a:graphicFrameLocks noGrp="1"/>
          </p:cNvGraphicFramePr>
          <p:nvPr>
            <p:ph idx="1"/>
          </p:nvPr>
        </p:nvGraphicFramePr>
        <p:xfrm>
          <a:off x="685800" y="6096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 (~5km)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a:solidFill>
                  <a:srgbClr val="000090"/>
                </a:solidFill>
                <a:latin typeface="+mj-lt"/>
              </a:rPr>
              <a:t>In a typical lightening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ground?  What is the power released during this strike?  What do you think will happen to a tree hit by this lightening?</a:t>
            </a:r>
          </a:p>
        </p:txBody>
      </p:sp>
    </p:spTree>
    <p:extLst>
      <p:ext uri="{BB962C8B-B14F-4D97-AF65-F5344CB8AC3E}">
        <p14:creationId xmlns:p14="http://schemas.microsoft.com/office/powerpoint/2010/main" val="753766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16,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DFE60DE2-ADC3-CB4F-9B68-46E3FFA4ACF0}" type="slidenum">
              <a:rPr lang="en-US"/>
              <a:pPr/>
              <a:t>31</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Electrons in TV tube: </a:t>
            </a:r>
            <a:r>
              <a:rPr lang="en-US" sz="2000">
                <a:solidFill>
                  <a:schemeClr val="accent2"/>
                </a:solidFill>
                <a:latin typeface="Arial Narrow" charset="0"/>
              </a:rPr>
              <a:t>Suppose an electron in the picture tube of a television set is accelerated from rest through a potential difference V</a:t>
            </a:r>
            <a:r>
              <a:rPr lang="en-US" sz="2000" baseline="-25000">
                <a:solidFill>
                  <a:schemeClr val="accent2"/>
                </a:solidFill>
                <a:latin typeface="Arial Narrow" charset="0"/>
              </a:rPr>
              <a:t>ba</a:t>
            </a:r>
            <a:r>
              <a:rPr lang="en-US" sz="2000">
                <a:solidFill>
                  <a:schemeClr val="accent2"/>
                </a:solidFill>
                <a:latin typeface="Arial Narrow" charset="0"/>
              </a:rPr>
              <a:t>=+5000V.  (a) What is the change in potential energy of the electron? (b) What is the speed of the electron (m=9.1x10</a:t>
            </a:r>
            <a:r>
              <a:rPr lang="en-US" sz="2000" baseline="30000">
                <a:solidFill>
                  <a:schemeClr val="accent2"/>
                </a:solidFill>
                <a:latin typeface="Arial Narrow" charset="0"/>
              </a:rPr>
              <a:t>-31</a:t>
            </a:r>
            <a:r>
              <a:rPr lang="en-US" sz="2000">
                <a:solidFill>
                  <a:schemeClr val="accent2"/>
                </a:solidFill>
                <a:latin typeface="Arial Narrow" charset="0"/>
              </a:rPr>
              <a:t>kg) as a result of this acceleration?   (c) Repeat for a proton (m=1.67x10</a:t>
            </a:r>
            <a:r>
              <a:rPr lang="en-US" sz="2000" baseline="30000">
                <a:solidFill>
                  <a:schemeClr val="accent2"/>
                </a:solidFill>
                <a:latin typeface="Arial Narrow" charset="0"/>
              </a:rPr>
              <a:t>-27</a:t>
            </a:r>
            <a:r>
              <a:rPr lang="en-US" sz="2000">
                <a:solidFill>
                  <a:schemeClr val="accent2"/>
                </a:solidFill>
                <a:latin typeface="Arial Narrow" charset="0"/>
              </a:rPr>
              <a:t>kg) that accelerates through a potential difference of V</a:t>
            </a:r>
            <a:r>
              <a:rPr lang="en-US" sz="2000" baseline="-25000">
                <a:solidFill>
                  <a:schemeClr val="accent2"/>
                </a:solidFill>
                <a:latin typeface="Arial Narrow" charset="0"/>
              </a:rPr>
              <a:t>ba</a:t>
            </a:r>
            <a:r>
              <a:rPr lang="en-US" sz="2000">
                <a:solidFill>
                  <a:schemeClr val="accent2"/>
                </a:solidFill>
                <a:latin typeface="Arial Narrow" charset="0"/>
              </a:rPr>
              <a:t>=-5000V.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a:t>(a) What is the charge of an electron?</a:t>
            </a:r>
          </a:p>
          <a:p>
            <a:pPr lvl="1">
              <a:lnSpc>
                <a:spcPct val="90000"/>
              </a:lnSpc>
            </a:pPr>
            <a:r>
              <a:rPr lang="en-US" sz="2000"/>
              <a:t> </a:t>
            </a:r>
          </a:p>
          <a:p>
            <a:pPr>
              <a:lnSpc>
                <a:spcPct val="90000"/>
              </a:lnSpc>
            </a:pPr>
            <a:endParaRPr lang="en-US" sz="2400"/>
          </a:p>
          <a:p>
            <a:pPr>
              <a:lnSpc>
                <a:spcPct val="90000"/>
              </a:lnSpc>
            </a:pPr>
            <a:r>
              <a:rPr lang="en-US" sz="240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81217"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81218"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81219"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81220"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891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Tuesday, June 16, 2020</a:t>
            </a:r>
          </a:p>
        </p:txBody>
      </p:sp>
      <p:sp>
        <p:nvSpPr>
          <p:cNvPr id="21" name="Footer Placeholder 4"/>
          <p:cNvSpPr>
            <a:spLocks noGrp="1"/>
          </p:cNvSpPr>
          <p:nvPr>
            <p:ph type="ftr" sz="quarter" idx="11"/>
          </p:nvPr>
        </p:nvSpPr>
        <p:spPr/>
        <p:txBody>
          <a:bodyPr/>
          <a:lstStyle/>
          <a:p>
            <a:r>
              <a:rPr lang="de-DE"/>
              <a:t>PHYS 1444-001, Summer 2020                    Dr. Jaehoon Yu</a:t>
            </a:r>
            <a:endParaRPr lang="en-US"/>
          </a:p>
        </p:txBody>
      </p:sp>
      <p:sp>
        <p:nvSpPr>
          <p:cNvPr id="22" name="Slide Number Placeholder 5"/>
          <p:cNvSpPr>
            <a:spLocks noGrp="1"/>
          </p:cNvSpPr>
          <p:nvPr>
            <p:ph type="sldNum" sz="quarter" idx="12"/>
          </p:nvPr>
        </p:nvSpPr>
        <p:spPr/>
        <p:txBody>
          <a:bodyPr/>
          <a:lstStyle/>
          <a:p>
            <a:fld id="{565C2E95-96D0-3042-A2F0-4441097FEA15}" type="slidenum">
              <a:rPr lang="en-US"/>
              <a:pPr/>
              <a:t>32</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87457"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87458"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the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87459"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87460"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87461"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87462"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87463"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87464"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87465"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87466"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87467"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87468"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87469"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87470"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87471"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87472"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nvGraphicFramePr>
        <p:xfrm>
          <a:off x="4489450" y="4495800"/>
          <a:ext cx="2125663" cy="577850"/>
        </p:xfrm>
        <a:graphic>
          <a:graphicData uri="http://schemas.openxmlformats.org/presentationml/2006/ole">
            <mc:AlternateContent xmlns:mc="http://schemas.openxmlformats.org/markup-compatibility/2006">
              <mc:Choice xmlns:v="urn:schemas-microsoft-com:vml" Requires="v">
                <p:oleObj spid="_x0000_s87473"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489450" y="4495800"/>
                        <a:ext cx="2125663"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87474"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54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FG22_004">
            <a:extLst>
              <a:ext uri="{FF2B5EF4-FFF2-40B4-BE49-F238E27FC236}">
                <a16:creationId xmlns:a16="http://schemas.microsoft.com/office/drawing/2014/main" id="{985814B4-2A61-3744-B0ED-487DD2866C97}"/>
              </a:ext>
            </a:extLst>
          </p:cNvPr>
          <p:cNvPicPr>
            <a:picLocks noChangeAspect="1" noChangeArrowheads="1"/>
          </p:cNvPicPr>
          <p:nvPr/>
        </p:nvPicPr>
        <p:blipFill>
          <a:blip r:embed="rId3"/>
          <a:srcRect/>
          <a:stretch>
            <a:fillRect/>
          </a:stretch>
        </p:blipFill>
        <p:spPr bwMode="auto">
          <a:xfrm>
            <a:off x="5181600" y="4572000"/>
            <a:ext cx="3418302" cy="2563727"/>
          </a:xfrm>
          <a:prstGeom prst="rect">
            <a:avLst/>
          </a:prstGeom>
          <a:noFill/>
        </p:spPr>
      </p:pic>
      <p:sp>
        <p:nvSpPr>
          <p:cNvPr id="7" name="Date Placeholder 3"/>
          <p:cNvSpPr>
            <a:spLocks noGrp="1"/>
          </p:cNvSpPr>
          <p:nvPr>
            <p:ph type="dt" sz="half" idx="10"/>
          </p:nvPr>
        </p:nvSpPr>
        <p:spPr/>
        <p:txBody>
          <a:bodyPr/>
          <a:lstStyle/>
          <a:p>
            <a:r>
              <a:rPr lang="en-US"/>
              <a:t>Tuesday, June 16,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4</a:t>
            </a:fld>
            <a:endParaRPr lang="en-US" dirty="0"/>
          </a:p>
        </p:txBody>
      </p:sp>
      <p:sp>
        <p:nvSpPr>
          <p:cNvPr id="197635" name="Rectangle 3"/>
          <p:cNvSpPr>
            <a:spLocks noGrp="1" noChangeArrowheads="1"/>
          </p:cNvSpPr>
          <p:nvPr>
            <p:ph type="title"/>
          </p:nvPr>
        </p:nvSpPr>
        <p:spPr>
          <a:xfrm>
            <a:off x="457200" y="0"/>
            <a:ext cx="8077200" cy="685800"/>
          </a:xfrm>
        </p:spPr>
        <p:txBody>
          <a:bodyPr/>
          <a:lstStyle/>
          <a:p>
            <a:r>
              <a:rPr lang="en-US" b="1" dirty="0"/>
              <a:t>Electric Flux Recap</a:t>
            </a:r>
          </a:p>
        </p:txBody>
      </p:sp>
      <p:sp>
        <p:nvSpPr>
          <p:cNvPr id="197636" name="Rectangle 4"/>
          <p:cNvSpPr>
            <a:spLocks noGrp="1" noChangeArrowheads="1"/>
          </p:cNvSpPr>
          <p:nvPr>
            <p:ph type="body" idx="1"/>
          </p:nvPr>
        </p:nvSpPr>
        <p:spPr>
          <a:xfrm>
            <a:off x="152400" y="609600"/>
            <a:ext cx="8686800" cy="5715000"/>
          </a:xfrm>
        </p:spPr>
        <p:txBody>
          <a:bodyPr/>
          <a:lstStyle/>
          <a:p>
            <a:pPr>
              <a:lnSpc>
                <a:spcPct val="90000"/>
              </a:lnSpc>
            </a:pPr>
            <a:r>
              <a:rPr lang="en-US" sz="2800" dirty="0">
                <a:sym typeface="Wingdings" charset="2"/>
              </a:rPr>
              <a:t>The electric flux is defined as                   .  (What kind? poll 1)</a:t>
            </a:r>
          </a:p>
          <a:p>
            <a:pPr lvl="1">
              <a:lnSpc>
                <a:spcPct val="90000"/>
              </a:lnSpc>
            </a:pPr>
            <a:r>
              <a:rPr lang="en-US" sz="2000" dirty="0">
                <a:sym typeface="Wingdings" charset="2"/>
              </a:rPr>
              <a:t>Electric flux can be interpreted as the total amount of field that passes through the area perpendicular to the field and is proportional to the field strength for the given surface area.  </a:t>
            </a:r>
          </a:p>
          <a:p>
            <a:pPr>
              <a:lnSpc>
                <a:spcPct val="90000"/>
              </a:lnSpc>
            </a:pPr>
            <a:r>
              <a:rPr lang="en-US" sz="2800" dirty="0">
                <a:sym typeface="Wingdings" charset="2"/>
              </a:rPr>
              <a:t>Then the electric flux through the surface are defined as</a:t>
            </a:r>
          </a:p>
          <a:p>
            <a:pPr marL="0" indent="0">
              <a:lnSpc>
                <a:spcPct val="90000"/>
              </a:lnSpc>
              <a:buNone/>
            </a:pPr>
            <a:r>
              <a:rPr lang="en-US" sz="2800" dirty="0">
                <a:sym typeface="Wingdings" charset="2"/>
              </a:rPr>
              <a:t> </a:t>
            </a:r>
          </a:p>
          <a:p>
            <a:pPr>
              <a:lnSpc>
                <a:spcPct val="90000"/>
              </a:lnSpc>
            </a:pPr>
            <a:endParaRPr lang="en-US" sz="2800" dirty="0">
              <a:sym typeface="Wingdings" charset="2"/>
            </a:endParaRPr>
          </a:p>
          <a:p>
            <a:pPr>
              <a:lnSpc>
                <a:spcPct val="90000"/>
              </a:lnSpc>
            </a:pPr>
            <a:endParaRPr lang="en-US" sz="2800" dirty="0">
              <a:sym typeface="Wingdings" charset="2"/>
            </a:endParaRPr>
          </a:p>
          <a:p>
            <a:pPr lvl="1"/>
            <a:r>
              <a:rPr lang="en-US" sz="2200" dirty="0">
                <a:latin typeface="Arial Narrow" charset="0"/>
                <a:sym typeface="Wingdings" charset="2"/>
              </a:rPr>
              <a:t>For the line coming into the volume, |</a:t>
            </a:r>
            <a:r>
              <a:rPr lang="en-US" sz="2200" dirty="0" err="1">
                <a:latin typeface="Symbol" charset="2"/>
                <a:sym typeface="Wingdings" charset="2"/>
              </a:rPr>
              <a:t>θ</a:t>
            </a:r>
            <a:r>
              <a:rPr lang="en-US" sz="2200" dirty="0">
                <a:latin typeface="Symbol" charset="2"/>
                <a:sym typeface="Wingdings" charset="2"/>
              </a:rPr>
              <a:t>|&gt;π</a:t>
            </a:r>
            <a:r>
              <a:rPr lang="en-US" sz="2200" dirty="0">
                <a:latin typeface="Arial Narrow" charset="0"/>
                <a:sym typeface="Wingdings" charset="2"/>
              </a:rPr>
              <a:t>/2 and </a:t>
            </a:r>
            <a:r>
              <a:rPr lang="en-US" sz="2200" dirty="0" err="1">
                <a:latin typeface="Arial Narrow" charset="0"/>
                <a:sym typeface="Wingdings" charset="2"/>
              </a:rPr>
              <a:t>cos</a:t>
            </a:r>
            <a:r>
              <a:rPr lang="en-US" sz="2200" dirty="0" err="1">
                <a:latin typeface="Symbol" charset="2"/>
                <a:sym typeface="Wingdings" charset="2"/>
              </a:rPr>
              <a:t>θ</a:t>
            </a:r>
            <a:r>
              <a:rPr lang="en-US" sz="2200" dirty="0">
                <a:latin typeface="Arial Narrow" charset="0"/>
                <a:sym typeface="Wingdings" charset="2"/>
              </a:rPr>
              <a:t>&lt;0.  The flux </a:t>
            </a:r>
            <a:r>
              <a:rPr lang="en-US" sz="2200" dirty="0">
                <a:latin typeface="Symbol" charset="2"/>
                <a:sym typeface="Wingdings" charset="2"/>
              </a:rPr>
              <a:t>Φ</a:t>
            </a:r>
            <a:r>
              <a:rPr lang="en-US" sz="2200" baseline="-25000" dirty="0">
                <a:latin typeface="Arial Narrow" charset="0"/>
                <a:sym typeface="Wingdings" charset="2"/>
              </a:rPr>
              <a:t>E  </a:t>
            </a:r>
            <a:r>
              <a:rPr lang="en-US" sz="2200" dirty="0">
                <a:latin typeface="Arial Narrow" charset="0"/>
                <a:sym typeface="Wingdings" charset="2"/>
              </a:rPr>
              <a:t>is negative.</a:t>
            </a:r>
          </a:p>
          <a:p>
            <a:pPr lvl="1"/>
            <a:r>
              <a:rPr lang="en-US" sz="2200" dirty="0">
                <a:latin typeface="Arial Narrow" charset="0"/>
                <a:sym typeface="Wingdings" charset="2"/>
              </a:rPr>
              <a:t>For the line leaving the volume, |</a:t>
            </a:r>
            <a:r>
              <a:rPr lang="en-US" sz="2200" dirty="0" err="1">
                <a:latin typeface="Symbol" charset="2"/>
                <a:sym typeface="Wingdings" charset="2"/>
              </a:rPr>
              <a:t>θ</a:t>
            </a:r>
            <a:r>
              <a:rPr lang="en-US" sz="2200" dirty="0">
                <a:latin typeface="Symbol" charset="2"/>
                <a:sym typeface="Wingdings" charset="2"/>
              </a:rPr>
              <a:t>|&lt;π</a:t>
            </a:r>
            <a:r>
              <a:rPr lang="en-US" sz="2200" dirty="0">
                <a:latin typeface="Arial Narrow" charset="0"/>
                <a:sym typeface="Wingdings" charset="2"/>
              </a:rPr>
              <a:t>/2 and </a:t>
            </a:r>
            <a:r>
              <a:rPr lang="en-US" sz="2200" dirty="0" err="1">
                <a:latin typeface="Arial Narrow" charset="0"/>
                <a:sym typeface="Wingdings" charset="2"/>
              </a:rPr>
              <a:t>cos</a:t>
            </a:r>
            <a:r>
              <a:rPr lang="en-US" sz="2200" dirty="0" err="1">
                <a:latin typeface="Symbol" charset="2"/>
                <a:sym typeface="Wingdings" charset="2"/>
              </a:rPr>
              <a:t>θ</a:t>
            </a:r>
            <a:r>
              <a:rPr lang="en-US" sz="2200" dirty="0">
                <a:latin typeface="Arial Narrow" charset="0"/>
                <a:sym typeface="Wingdings" charset="2"/>
              </a:rPr>
              <a:t>&gt;0. The flux </a:t>
            </a:r>
            <a:r>
              <a:rPr lang="en-US" sz="2200" dirty="0">
                <a:latin typeface="Symbol" charset="2"/>
                <a:sym typeface="Wingdings" charset="2"/>
              </a:rPr>
              <a:t>Φ</a:t>
            </a:r>
            <a:r>
              <a:rPr lang="en-US" sz="2200" baseline="-25000" dirty="0">
                <a:latin typeface="Arial Narrow" charset="0"/>
                <a:sym typeface="Wingdings" charset="2"/>
              </a:rPr>
              <a:t>E </a:t>
            </a:r>
            <a:r>
              <a:rPr lang="en-US" sz="2200" dirty="0">
                <a:latin typeface="Arial Narrow" charset="0"/>
                <a:sym typeface="Wingdings" charset="2"/>
              </a:rPr>
              <a:t>is positive.</a:t>
            </a:r>
          </a:p>
          <a:p>
            <a:pPr lvl="1"/>
            <a:r>
              <a:rPr lang="en-US" sz="2200" dirty="0">
                <a:latin typeface="Arial Narrow" charset="0"/>
                <a:sym typeface="Wingdings" charset="2"/>
              </a:rPr>
              <a:t>If </a:t>
            </a:r>
            <a:r>
              <a:rPr lang="en-US" sz="2200" dirty="0">
                <a:latin typeface="Symbol" charset="2"/>
                <a:sym typeface="Wingdings" charset="2"/>
              </a:rPr>
              <a:t>Φ</a:t>
            </a:r>
            <a:r>
              <a:rPr lang="en-US" sz="2200" baseline="-25000" dirty="0">
                <a:latin typeface="Arial Narrow" charset="0"/>
                <a:sym typeface="Wingdings" charset="2"/>
              </a:rPr>
              <a:t>E</a:t>
            </a:r>
            <a:r>
              <a:rPr lang="en-US" sz="2200" dirty="0">
                <a:latin typeface="Arial Narrow" charset="0"/>
                <a:sym typeface="Wingdings" charset="2"/>
              </a:rPr>
              <a:t>&gt;0, there is net flux out of the volume.</a:t>
            </a:r>
          </a:p>
          <a:p>
            <a:pPr lvl="1"/>
            <a:r>
              <a:rPr lang="en-US" sz="2200" dirty="0">
                <a:latin typeface="Arial Narrow" charset="0"/>
                <a:sym typeface="Wingdings" charset="2"/>
              </a:rPr>
              <a:t>If </a:t>
            </a:r>
            <a:r>
              <a:rPr lang="en-US" sz="2200" dirty="0">
                <a:latin typeface="Symbol" charset="2"/>
                <a:sym typeface="Wingdings" charset="2"/>
              </a:rPr>
              <a:t>Φ</a:t>
            </a:r>
            <a:r>
              <a:rPr lang="en-US" sz="2200" baseline="-25000" dirty="0">
                <a:latin typeface="Arial Narrow" charset="0"/>
                <a:sym typeface="Wingdings" charset="2"/>
              </a:rPr>
              <a:t>E</a:t>
            </a:r>
            <a:r>
              <a:rPr lang="en-US" sz="2200" dirty="0">
                <a:latin typeface="Arial Narrow" charset="0"/>
                <a:sym typeface="Wingdings" charset="2"/>
              </a:rPr>
              <a:t>&lt;0, there is flux into the volume.</a:t>
            </a:r>
          </a:p>
          <a:p>
            <a:r>
              <a:rPr lang="en-US" sz="2800" dirty="0">
                <a:latin typeface="Arial Narrow" charset="0"/>
                <a:sym typeface="Wingdings" charset="2"/>
              </a:rPr>
              <a:t>What can change the flux? (Poll 6)</a:t>
            </a:r>
            <a:endParaRPr lang="en-US" sz="2800" dirty="0">
              <a:sym typeface="Wingdings" charset="2"/>
            </a:endParaRPr>
          </a:p>
          <a:p>
            <a:pPr>
              <a:lnSpc>
                <a:spcPct val="90000"/>
              </a:lnSpc>
            </a:pPr>
            <a:endParaRPr lang="en-US" sz="2400" dirty="0">
              <a:sym typeface="Wingdings" charset="2"/>
            </a:endParaRPr>
          </a:p>
        </p:txBody>
      </p:sp>
      <p:graphicFrame>
        <p:nvGraphicFramePr>
          <p:cNvPr id="197637" name="Object 5"/>
          <p:cNvGraphicFramePr>
            <a:graphicFrameLocks noChangeAspect="1"/>
          </p:cNvGraphicFramePr>
          <p:nvPr>
            <p:extLst>
              <p:ext uri="{D42A27DB-BD31-4B8C-83A1-F6EECF244321}">
                <p14:modId xmlns:p14="http://schemas.microsoft.com/office/powerpoint/2010/main" val="239982357"/>
              </p:ext>
            </p:extLst>
          </p:nvPr>
        </p:nvGraphicFramePr>
        <p:xfrm>
          <a:off x="4419600" y="591972"/>
          <a:ext cx="1447800" cy="551028"/>
        </p:xfrm>
        <a:graphic>
          <a:graphicData uri="http://schemas.openxmlformats.org/presentationml/2006/ole">
            <mc:AlternateContent xmlns:mc="http://schemas.openxmlformats.org/markup-compatibility/2006">
              <mc:Choice xmlns:v="urn:schemas-microsoft-com:vml" Requires="v">
                <p:oleObj spid="_x0000_s45387"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419600" y="591972"/>
                        <a:ext cx="1447800" cy="5510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Slide Number Placeholder 5">
            <a:extLst>
              <a:ext uri="{FF2B5EF4-FFF2-40B4-BE49-F238E27FC236}">
                <a16:creationId xmlns:a16="http://schemas.microsoft.com/office/drawing/2014/main" id="{F9CF159F-B8C7-C04D-9F45-5EAABBA79106}"/>
              </a:ext>
            </a:extLst>
          </p:cNvPr>
          <p:cNvSpPr txBox="1">
            <a:spLocks/>
          </p:cNvSpPr>
          <p:nvPr/>
        </p:nvSpPr>
        <p:spPr bwMode="auto">
          <a:xfrm>
            <a:off x="3525837" y="33369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kern="1200" smtClean="0">
                <a:solidFill>
                  <a:srgbClr val="A5002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ECF7DE2-543C-C34E-943C-33ED9B92B1C3}" type="slidenum">
              <a:rPr lang="en-US" smtClean="0"/>
              <a:pPr/>
              <a:t>4</a:t>
            </a:fld>
            <a:endParaRPr lang="en-US"/>
          </a:p>
        </p:txBody>
      </p:sp>
      <p:graphicFrame>
        <p:nvGraphicFramePr>
          <p:cNvPr id="11" name="Object 6">
            <a:extLst>
              <a:ext uri="{FF2B5EF4-FFF2-40B4-BE49-F238E27FC236}">
                <a16:creationId xmlns:a16="http://schemas.microsoft.com/office/drawing/2014/main" id="{F4D8C021-2439-BA48-AC87-17519EA13815}"/>
              </a:ext>
            </a:extLst>
          </p:cNvPr>
          <p:cNvGraphicFramePr>
            <a:graphicFrameLocks noChangeAspect="1"/>
          </p:cNvGraphicFramePr>
          <p:nvPr>
            <p:extLst>
              <p:ext uri="{D42A27DB-BD31-4B8C-83A1-F6EECF244321}">
                <p14:modId xmlns:p14="http://schemas.microsoft.com/office/powerpoint/2010/main" val="1201401979"/>
              </p:ext>
            </p:extLst>
          </p:nvPr>
        </p:nvGraphicFramePr>
        <p:xfrm>
          <a:off x="2749550" y="2325688"/>
          <a:ext cx="1955800" cy="722312"/>
        </p:xfrm>
        <a:graphic>
          <a:graphicData uri="http://schemas.openxmlformats.org/presentationml/2006/ole">
            <mc:AlternateContent xmlns:mc="http://schemas.openxmlformats.org/markup-compatibility/2006">
              <mc:Choice xmlns:v="urn:schemas-microsoft-com:vml" Requires="v">
                <p:oleObj spid="_x0000_s45388"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2749550" y="2325688"/>
                        <a:ext cx="1955800" cy="722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7">
            <a:extLst>
              <a:ext uri="{FF2B5EF4-FFF2-40B4-BE49-F238E27FC236}">
                <a16:creationId xmlns:a16="http://schemas.microsoft.com/office/drawing/2014/main" id="{18EA21E4-5CAA-874C-A416-CAC2DF5844C0}"/>
              </a:ext>
            </a:extLst>
          </p:cNvPr>
          <p:cNvGraphicFramePr>
            <a:graphicFrameLocks noChangeAspect="1"/>
          </p:cNvGraphicFramePr>
          <p:nvPr>
            <p:extLst>
              <p:ext uri="{D42A27DB-BD31-4B8C-83A1-F6EECF244321}">
                <p14:modId xmlns:p14="http://schemas.microsoft.com/office/powerpoint/2010/main" val="3580063374"/>
              </p:ext>
            </p:extLst>
          </p:nvPr>
        </p:nvGraphicFramePr>
        <p:xfrm>
          <a:off x="2667000" y="3087688"/>
          <a:ext cx="1985962" cy="722312"/>
        </p:xfrm>
        <a:graphic>
          <a:graphicData uri="http://schemas.openxmlformats.org/presentationml/2006/ole">
            <mc:AlternateContent xmlns:mc="http://schemas.openxmlformats.org/markup-compatibility/2006">
              <mc:Choice xmlns:v="urn:schemas-microsoft-com:vml" Requires="v">
                <p:oleObj spid="_x0000_s45389"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2667000" y="3087688"/>
                        <a:ext cx="1985962" cy="722312"/>
                      </a:xfrm>
                      <a:prstGeom prst="rect">
                        <a:avLst/>
                      </a:prstGeom>
                      <a:solidFill>
                        <a:schemeClr val="bg1"/>
                      </a:solidFill>
                    </p:spPr>
                  </p:pic>
                </p:oleObj>
              </mc:Fallback>
            </mc:AlternateContent>
          </a:graphicData>
        </a:graphic>
      </p:graphicFrame>
      <p:sp>
        <p:nvSpPr>
          <p:cNvPr id="13" name="Text Box 8">
            <a:extLst>
              <a:ext uri="{FF2B5EF4-FFF2-40B4-BE49-F238E27FC236}">
                <a16:creationId xmlns:a16="http://schemas.microsoft.com/office/drawing/2014/main" id="{4DC928C1-6294-AA4B-BAB2-CEE9DA616075}"/>
              </a:ext>
            </a:extLst>
          </p:cNvPr>
          <p:cNvSpPr txBox="1">
            <a:spLocks noChangeArrowheads="1"/>
          </p:cNvSpPr>
          <p:nvPr/>
        </p:nvSpPr>
        <p:spPr bwMode="auto">
          <a:xfrm>
            <a:off x="4745037" y="2406650"/>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14" name="Text Box 9">
            <a:extLst>
              <a:ext uri="{FF2B5EF4-FFF2-40B4-BE49-F238E27FC236}">
                <a16:creationId xmlns:a16="http://schemas.microsoft.com/office/drawing/2014/main" id="{9A98AA89-0A66-2843-9423-051FD63E68DE}"/>
              </a:ext>
            </a:extLst>
          </p:cNvPr>
          <p:cNvSpPr txBox="1">
            <a:spLocks noChangeArrowheads="1"/>
          </p:cNvSpPr>
          <p:nvPr/>
        </p:nvSpPr>
        <p:spPr bwMode="auto">
          <a:xfrm>
            <a:off x="4897437" y="3032125"/>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spTree>
    <p:extLst>
      <p:ext uri="{BB962C8B-B14F-4D97-AF65-F5344CB8AC3E}">
        <p14:creationId xmlns:p14="http://schemas.microsoft.com/office/powerpoint/2010/main" val="34040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16,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5</a:t>
            </a:fld>
            <a:endParaRPr lang="en-US"/>
          </a:p>
        </p:txBody>
      </p:sp>
      <p:pic>
        <p:nvPicPr>
          <p:cNvPr id="207874" name="Picture 2" descr="FG22_005"/>
          <p:cNvPicPr>
            <a:picLocks noChangeAspect="1" noChangeArrowheads="1"/>
          </p:cNvPicPr>
          <p:nvPr/>
        </p:nvPicPr>
        <p:blipFill>
          <a:blip r:embed="rId4"/>
          <a:srcRect/>
          <a:stretch>
            <a:fillRect/>
          </a:stretch>
        </p:blipFill>
        <p:spPr bwMode="auto">
          <a:xfrm>
            <a:off x="1828800" y="876300"/>
            <a:ext cx="5334000" cy="2324100"/>
          </a:xfrm>
          <a:prstGeom prst="rect">
            <a:avLst/>
          </a:prstGeom>
          <a:noFill/>
        </p:spPr>
      </p:pic>
      <p:sp>
        <p:nvSpPr>
          <p:cNvPr id="207875" name="Rectangle 3"/>
          <p:cNvSpPr>
            <a:spLocks noGrp="1" noChangeArrowheads="1"/>
          </p:cNvSpPr>
          <p:nvPr>
            <p:ph type="title"/>
          </p:nvPr>
        </p:nvSpPr>
        <p:spPr>
          <a:xfrm>
            <a:off x="533400" y="0"/>
            <a:ext cx="8077200" cy="685800"/>
          </a:xfrm>
        </p:spPr>
        <p:txBody>
          <a:bodyPr/>
          <a:lstStyle/>
          <a:p>
            <a:r>
              <a:rPr lang="en-US" dirty="0"/>
              <a:t>Gauss’ Law</a:t>
            </a:r>
          </a:p>
        </p:txBody>
      </p:sp>
      <p:sp>
        <p:nvSpPr>
          <p:cNvPr id="207876" name="Rectangle 4"/>
          <p:cNvSpPr>
            <a:spLocks noGrp="1" noChangeArrowheads="1"/>
          </p:cNvSpPr>
          <p:nvPr>
            <p:ph type="body" idx="1"/>
          </p:nvPr>
        </p:nvSpPr>
        <p:spPr>
          <a:xfrm>
            <a:off x="533400" y="609600"/>
            <a:ext cx="7924800" cy="5943600"/>
          </a:xfrm>
        </p:spPr>
        <p:txBody>
          <a:bodyPr/>
          <a:lstStyle/>
          <a:p>
            <a:r>
              <a:rPr lang="en-US" dirty="0"/>
              <a:t>Let’s consider the case in the figure below.</a:t>
            </a:r>
          </a:p>
          <a:p>
            <a:endParaRPr lang="en-US" dirty="0"/>
          </a:p>
          <a:p>
            <a:endParaRPr lang="en-US" dirty="0"/>
          </a:p>
          <a:p>
            <a:pPr marL="0" indent="0">
              <a:buNone/>
            </a:pPr>
            <a:endParaRPr lang="en-US" dirty="0"/>
          </a:p>
          <a:p>
            <a:r>
              <a:rPr lang="en-US" dirty="0"/>
              <a:t>What are the results of the closed integral of the Gaussian surfaces A</a:t>
            </a:r>
            <a:r>
              <a:rPr lang="en-US" baseline="-25000" dirty="0"/>
              <a:t>1</a:t>
            </a:r>
            <a:r>
              <a:rPr lang="en-US" dirty="0"/>
              <a:t> and A</a:t>
            </a:r>
            <a:r>
              <a:rPr lang="en-US" baseline="-25000" dirty="0"/>
              <a:t>2</a:t>
            </a:r>
            <a:r>
              <a:rPr lang="en-US" dirty="0"/>
              <a:t>? (poll 4)</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extLst>
              <p:ext uri="{D42A27DB-BD31-4B8C-83A1-F6EECF244321}">
                <p14:modId xmlns:p14="http://schemas.microsoft.com/office/powerpoint/2010/main" val="2840515553"/>
              </p:ext>
            </p:extLst>
          </p:nvPr>
        </p:nvGraphicFramePr>
        <p:xfrm>
          <a:off x="2438400" y="4129088"/>
          <a:ext cx="1343025" cy="685800"/>
        </p:xfrm>
        <a:graphic>
          <a:graphicData uri="http://schemas.openxmlformats.org/presentationml/2006/ole">
            <mc:AlternateContent xmlns:mc="http://schemas.openxmlformats.org/markup-compatibility/2006">
              <mc:Choice xmlns:v="urn:schemas-microsoft-com:vml" Requires="v">
                <p:oleObj spid="_x0000_s49609" name="Equation" r:id="rId5" imgW="596900" imgH="304800" progId="Equation.DSMT4">
                  <p:embed/>
                </p:oleObj>
              </mc:Choice>
              <mc:Fallback>
                <p:oleObj name="Equation" r:id="rId5" imgW="596900" imgH="304800" progId="Equation.DSMT4">
                  <p:embed/>
                  <p:pic>
                    <p:nvPicPr>
                      <p:cNvPr id="207877" name="Object 5"/>
                      <p:cNvPicPr>
                        <a:picLocks noChangeAspect="1" noChangeArrowheads="1"/>
                      </p:cNvPicPr>
                      <p:nvPr/>
                    </p:nvPicPr>
                    <p:blipFill>
                      <a:blip r:embed="rId6"/>
                      <a:srcRect/>
                      <a:stretch>
                        <a:fillRect/>
                      </a:stretch>
                    </p:blipFill>
                    <p:spPr bwMode="auto">
                      <a:xfrm>
                        <a:off x="2438400" y="4129088"/>
                        <a:ext cx="1343025"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334881" y="1981200"/>
            <a:ext cx="322719" cy="457200"/>
          </a:xfrm>
          <a:prstGeom prst="rect">
            <a:avLst/>
          </a:prstGeom>
          <a:noFill/>
          <a:ln w="9525">
            <a:noFill/>
            <a:miter lim="800000"/>
            <a:headEnd/>
            <a:tailEnd/>
          </a:ln>
          <a:effectLst/>
        </p:spPr>
        <p:txBody>
          <a:bodyPr wrap="squar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943600" y="1828800"/>
            <a:ext cx="547144" cy="461665"/>
          </a:xfrm>
          <a:prstGeom prst="rect">
            <a:avLst/>
          </a:prstGeom>
          <a:noFill/>
          <a:ln w="9525">
            <a:noFill/>
            <a:miter lim="800000"/>
            <a:headEnd/>
            <a:tailEnd/>
          </a:ln>
          <a:effectLst/>
        </p:spPr>
        <p:txBody>
          <a:bodyPr wrap="squar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extLst>
              <p:ext uri="{D42A27DB-BD31-4B8C-83A1-F6EECF244321}">
                <p14:modId xmlns:p14="http://schemas.microsoft.com/office/powerpoint/2010/main" val="4252120702"/>
              </p:ext>
            </p:extLst>
          </p:nvPr>
        </p:nvGraphicFramePr>
        <p:xfrm>
          <a:off x="2438400" y="4991100"/>
          <a:ext cx="1343025" cy="685800"/>
        </p:xfrm>
        <a:graphic>
          <a:graphicData uri="http://schemas.openxmlformats.org/presentationml/2006/ole">
            <mc:AlternateContent xmlns:mc="http://schemas.openxmlformats.org/markup-compatibility/2006">
              <mc:Choice xmlns:v="urn:schemas-microsoft-com:vml" Requires="v">
                <p:oleObj spid="_x0000_s49610" name="Equation" r:id="rId7" imgW="596900" imgH="304800" progId="Equation.DSMT4">
                  <p:embed/>
                </p:oleObj>
              </mc:Choice>
              <mc:Fallback>
                <p:oleObj name="Equation" r:id="rId7" imgW="596900" imgH="304800" progId="Equation.DSMT4">
                  <p:embed/>
                  <p:pic>
                    <p:nvPicPr>
                      <p:cNvPr id="207880" name="Object 8"/>
                      <p:cNvPicPr>
                        <a:picLocks noChangeAspect="1" noChangeArrowheads="1"/>
                      </p:cNvPicPr>
                      <p:nvPr/>
                    </p:nvPicPr>
                    <p:blipFill>
                      <a:blip r:embed="rId8"/>
                      <a:srcRect/>
                      <a:stretch>
                        <a:fillRect/>
                      </a:stretch>
                    </p:blipFill>
                    <p:spPr bwMode="auto">
                      <a:xfrm>
                        <a:off x="2438400" y="4991100"/>
                        <a:ext cx="1343025"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extLst>
              <p:ext uri="{D42A27DB-BD31-4B8C-83A1-F6EECF244321}">
                <p14:modId xmlns:p14="http://schemas.microsoft.com/office/powerpoint/2010/main" val="670060295"/>
              </p:ext>
            </p:extLst>
          </p:nvPr>
        </p:nvGraphicFramePr>
        <p:xfrm>
          <a:off x="3810000" y="4038600"/>
          <a:ext cx="514350" cy="914400"/>
        </p:xfrm>
        <a:graphic>
          <a:graphicData uri="http://schemas.openxmlformats.org/presentationml/2006/ole">
            <mc:AlternateContent xmlns:mc="http://schemas.openxmlformats.org/markup-compatibility/2006">
              <mc:Choice xmlns:v="urn:schemas-microsoft-com:vml" Requires="v">
                <p:oleObj spid="_x0000_s49611" name="Equation" r:id="rId9" imgW="228600" imgH="406080" progId="Equation.DSMT4">
                  <p:embed/>
                </p:oleObj>
              </mc:Choice>
              <mc:Fallback>
                <p:oleObj name="Equation" r:id="rId9" imgW="228600" imgH="406080" progId="Equation.DSMT4">
                  <p:embed/>
                  <p:pic>
                    <p:nvPicPr>
                      <p:cNvPr id="20788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038600"/>
                        <a:ext cx="514350"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extLst>
              <p:ext uri="{D42A27DB-BD31-4B8C-83A1-F6EECF244321}">
                <p14:modId xmlns:p14="http://schemas.microsoft.com/office/powerpoint/2010/main" val="2406738173"/>
              </p:ext>
            </p:extLst>
          </p:nvPr>
        </p:nvGraphicFramePr>
        <p:xfrm>
          <a:off x="3743325" y="4876800"/>
          <a:ext cx="600075" cy="914400"/>
        </p:xfrm>
        <a:graphic>
          <a:graphicData uri="http://schemas.openxmlformats.org/presentationml/2006/ole">
            <mc:AlternateContent xmlns:mc="http://schemas.openxmlformats.org/markup-compatibility/2006">
              <mc:Choice xmlns:v="urn:schemas-microsoft-com:vml" Requires="v">
                <p:oleObj spid="_x0000_s49612" name="Equation" r:id="rId11" imgW="266400" imgH="406080" progId="Equation.DSMT4">
                  <p:embed/>
                </p:oleObj>
              </mc:Choice>
              <mc:Fallback>
                <p:oleObj name="Equation" r:id="rId11" imgW="266400" imgH="406080" progId="Equation.DSMT4">
                  <p:embed/>
                  <p:pic>
                    <p:nvPicPr>
                      <p:cNvPr id="20788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3325" y="4876800"/>
                        <a:ext cx="6000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271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Tuesday, June 16, 2020</a:t>
            </a:r>
          </a:p>
        </p:txBody>
      </p:sp>
      <p:sp>
        <p:nvSpPr>
          <p:cNvPr id="17" name="Footer Placeholder 4"/>
          <p:cNvSpPr>
            <a:spLocks noGrp="1"/>
          </p:cNvSpPr>
          <p:nvPr>
            <p:ph type="ftr" sz="quarter" idx="11"/>
          </p:nvPr>
        </p:nvSpPr>
        <p:spPr/>
        <p:txBody>
          <a:bodyPr/>
          <a:lstStyle/>
          <a:p>
            <a:r>
              <a:rPr lang="de-DE"/>
              <a:t>PHYS 1444-001, Summer 2020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6</a:t>
            </a:fld>
            <a:endParaRPr lang="en-US"/>
          </a:p>
        </p:txBody>
      </p:sp>
      <p:pic>
        <p:nvPicPr>
          <p:cNvPr id="208898" name="Picture 2" descr="FG22_007"/>
          <p:cNvPicPr>
            <a:picLocks noChangeAspect="1" noChangeArrowheads="1"/>
          </p:cNvPicPr>
          <p:nvPr/>
        </p:nvPicPr>
        <p:blipFill>
          <a:blip r:embed="rId3"/>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39757" y="381000"/>
            <a:ext cx="7239000" cy="685800"/>
          </a:xfrm>
        </p:spPr>
        <p:txBody>
          <a:bodyPr/>
          <a:lstStyle/>
          <a:p>
            <a:r>
              <a:rPr lang="en-US" dirty="0"/>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area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51089" name="Equation" r:id="rId4" imgW="596900" imgH="304800" progId="Equation.DSMT4">
                  <p:embed/>
                </p:oleObj>
              </mc:Choice>
              <mc:Fallback>
                <p:oleObj name="Equation" r:id="rId4" imgW="596900" imgH="304800" progId="Equation.DSMT4">
                  <p:embed/>
                  <p:pic>
                    <p:nvPicPr>
                      <p:cNvPr id="208902" name="Object 6"/>
                      <p:cNvPicPr>
                        <a:picLocks noChangeAspect="1" noChangeArrowheads="1"/>
                      </p:cNvPicPr>
                      <p:nvPr/>
                    </p:nvPicPr>
                    <p:blipFill>
                      <a:blip r:embed="rId5"/>
                      <a:srcRect/>
                      <a:stretch>
                        <a:fillRect/>
                      </a:stretch>
                    </p:blipFill>
                    <p:spPr bwMode="auto">
                      <a:xfrm>
                        <a:off x="152400" y="5322888"/>
                        <a:ext cx="1244600"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51090" name="Equation" r:id="rId6" imgW="253800" imgH="152280" progId="Equation.DSMT4">
                  <p:embed/>
                </p:oleObj>
              </mc:Choice>
              <mc:Fallback>
                <p:oleObj name="Equation" r:id="rId6" imgW="253800" imgH="152280" progId="Equation.DSMT4">
                  <p:embed/>
                  <p:pic>
                    <p:nvPicPr>
                      <p:cNvPr id="2089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51091" name="Equation" r:id="rId8" imgW="546100" imgH="304800" progId="Equation.DSMT4">
                  <p:embed/>
                </p:oleObj>
              </mc:Choice>
              <mc:Fallback>
                <p:oleObj name="Equation" r:id="rId8" imgW="546100" imgH="304800" progId="Equation.DSMT4">
                  <p:embed/>
                  <p:pic>
                    <p:nvPicPr>
                      <p:cNvPr id="208906" name="Object 10"/>
                      <p:cNvPicPr>
                        <a:picLocks noChangeAspect="1" noChangeArrowheads="1"/>
                      </p:cNvPicPr>
                      <p:nvPr/>
                    </p:nvPicPr>
                    <p:blipFill>
                      <a:blip r:embed="rId9"/>
                      <a:srcRect/>
                      <a:stretch>
                        <a:fillRect/>
                      </a:stretch>
                    </p:blipFill>
                    <p:spPr bwMode="auto">
                      <a:xfrm>
                        <a:off x="1404938" y="5322888"/>
                        <a:ext cx="1136650"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51092" name="Equation" r:id="rId10" imgW="533400" imgH="304800" progId="Equation.DSMT4">
                  <p:embed/>
                </p:oleObj>
              </mc:Choice>
              <mc:Fallback>
                <p:oleObj name="Equation" r:id="rId10" imgW="533400" imgH="304800" progId="Equation.DSMT4">
                  <p:embed/>
                  <p:pic>
                    <p:nvPicPr>
                      <p:cNvPr id="208907" name="Object 11"/>
                      <p:cNvPicPr>
                        <a:picLocks noChangeAspect="1" noChangeArrowheads="1"/>
                      </p:cNvPicPr>
                      <p:nvPr/>
                    </p:nvPicPr>
                    <p:blipFill>
                      <a:blip r:embed="rId11"/>
                      <a:srcRect/>
                      <a:stretch>
                        <a:fillRect/>
                      </a:stretch>
                    </p:blipFill>
                    <p:spPr bwMode="auto">
                      <a:xfrm>
                        <a:off x="2425700" y="5321300"/>
                        <a:ext cx="1112838"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51093" name="Equation" r:id="rId12" imgW="660400" imgH="304800" progId="Equation.DSMT4">
                  <p:embed/>
                </p:oleObj>
              </mc:Choice>
              <mc:Fallback>
                <p:oleObj name="Equation" r:id="rId12" imgW="660400" imgH="304800" progId="Equation.DSMT4">
                  <p:embed/>
                  <p:pic>
                    <p:nvPicPr>
                      <p:cNvPr id="208908" name="Object 12"/>
                      <p:cNvPicPr>
                        <a:picLocks noChangeAspect="1" noChangeArrowheads="1"/>
                      </p:cNvPicPr>
                      <p:nvPr/>
                    </p:nvPicPr>
                    <p:blipFill>
                      <a:blip r:embed="rId13"/>
                      <a:srcRect/>
                      <a:stretch>
                        <a:fillRect/>
                      </a:stretch>
                    </p:blipFill>
                    <p:spPr bwMode="auto">
                      <a:xfrm>
                        <a:off x="3505200" y="5337175"/>
                        <a:ext cx="1376363" cy="6334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51094" name="Equation" r:id="rId14" imgW="444500" imgH="431800" progId="Equation.DSMT4">
                  <p:embed/>
                </p:oleObj>
              </mc:Choice>
              <mc:Fallback>
                <p:oleObj name="Equation" r:id="rId14" imgW="444500" imgH="431800" progId="Equation.DSMT4">
                  <p:embed/>
                  <p:pic>
                    <p:nvPicPr>
                      <p:cNvPr id="208909" name="Object 13"/>
                      <p:cNvPicPr>
                        <a:picLocks noChangeAspect="1" noChangeArrowheads="1"/>
                      </p:cNvPicPr>
                      <p:nvPr/>
                    </p:nvPicPr>
                    <p:blipFill>
                      <a:blip r:embed="rId15"/>
                      <a:srcRect/>
                      <a:stretch>
                        <a:fillRect/>
                      </a:stretch>
                    </p:blipFill>
                    <p:spPr bwMode="auto">
                      <a:xfrm>
                        <a:off x="4865688" y="5232400"/>
                        <a:ext cx="925512" cy="8985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51095" name="Equation" r:id="rId16" imgW="203040" imgH="406080" progId="Equation.DSMT4">
                  <p:embed/>
                </p:oleObj>
              </mc:Choice>
              <mc:Fallback>
                <p:oleObj name="Equation" r:id="rId16" imgW="203040" imgH="406080" progId="Equation.DSMT4">
                  <p:embed/>
                  <p:pic>
                    <p:nvPicPr>
                      <p:cNvPr id="20891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51096" name="Equation" r:id="rId18" imgW="457200" imgH="431800" progId="Equation.DSMT4">
                  <p:embed/>
                </p:oleObj>
              </mc:Choice>
              <mc:Fallback>
                <p:oleObj name="Equation" r:id="rId18" imgW="457200" imgH="431800" progId="Equation.DSMT4">
                  <p:embed/>
                  <p:pic>
                    <p:nvPicPr>
                      <p:cNvPr id="208911" name="Object 15"/>
                      <p:cNvPicPr>
                        <a:picLocks noChangeAspect="1" noChangeArrowheads="1"/>
                      </p:cNvPicPr>
                      <p:nvPr/>
                    </p:nvPicPr>
                    <p:blipFill>
                      <a:blip r:embed="rId19"/>
                      <a:srcRect/>
                      <a:stretch>
                        <a:fillRect/>
                      </a:stretch>
                    </p:blipFill>
                    <p:spPr bwMode="auto">
                      <a:xfrm>
                        <a:off x="7794625" y="4918075"/>
                        <a:ext cx="1196975" cy="121126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400513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Tuesday, June 16, 2020</a:t>
            </a:r>
          </a:p>
        </p:txBody>
      </p:sp>
      <p:sp>
        <p:nvSpPr>
          <p:cNvPr id="15" name="Footer Placeholder 4"/>
          <p:cNvSpPr>
            <a:spLocks noGrp="1"/>
          </p:cNvSpPr>
          <p:nvPr>
            <p:ph type="ftr" sz="quarter" idx="11"/>
          </p:nvPr>
        </p:nvSpPr>
        <p:spPr/>
        <p:txBody>
          <a:bodyPr/>
          <a:lstStyle/>
          <a:p>
            <a:r>
              <a:rPr lang="de-DE"/>
              <a:t>PHYS 1444-001, Summer 2020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7</a:t>
            </a:fld>
            <a:endParaRPr lang="en-US"/>
          </a:p>
        </p:txBody>
      </p:sp>
      <p:pic>
        <p:nvPicPr>
          <p:cNvPr id="209922" name="Picture 2" descr="FG22_007"/>
          <p:cNvPicPr>
            <a:picLocks noChangeAspect="1" noChangeArrowheads="1"/>
          </p:cNvPicPr>
          <p:nvPr/>
        </p:nvPicPr>
        <p:blipFill>
          <a:blip r:embed="rId3"/>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surface of radius r 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51999" name="Equation" r:id="rId4" imgW="596900" imgH="304800" progId="Equation.DSMT4">
                  <p:embed/>
                </p:oleObj>
              </mc:Choice>
              <mc:Fallback>
                <p:oleObj name="Equation" r:id="rId4" imgW="596900" imgH="304800" progId="Equation.DSMT4">
                  <p:embed/>
                  <p:pic>
                    <p:nvPicPr>
                      <p:cNvPr id="209926" name="Object 6"/>
                      <p:cNvPicPr>
                        <a:picLocks noChangeAspect="1" noChangeArrowheads="1"/>
                      </p:cNvPicPr>
                      <p:nvPr/>
                    </p:nvPicPr>
                    <p:blipFill>
                      <a:blip r:embed="rId5"/>
                      <a:srcRect/>
                      <a:stretch>
                        <a:fillRect/>
                      </a:stretch>
                    </p:blipFill>
                    <p:spPr bwMode="auto">
                      <a:xfrm>
                        <a:off x="457200" y="4019550"/>
                        <a:ext cx="1317625" cy="8001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52000" name="Equation" r:id="rId6" imgW="749160" imgH="406080" progId="Equation.DSMT4">
                  <p:embed/>
                </p:oleObj>
              </mc:Choice>
              <mc:Fallback>
                <p:oleObj name="Equation" r:id="rId6" imgW="749160" imgH="406080" progId="Equation.DSMT4">
                  <p:embed/>
                  <p:pic>
                    <p:nvPicPr>
                      <p:cNvPr id="20992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52001" name="Equation" r:id="rId8" imgW="1003300" imgH="419100" progId="Equation.DSMT4">
                  <p:embed/>
                </p:oleObj>
              </mc:Choice>
              <mc:Fallback>
                <p:oleObj name="Equation" r:id="rId8" imgW="1003300" imgH="419100" progId="Equation.DSMT4">
                  <p:embed/>
                  <p:pic>
                    <p:nvPicPr>
                      <p:cNvPr id="209929" name="Object 9"/>
                      <p:cNvPicPr>
                        <a:picLocks noChangeAspect="1" noChangeArrowheads="1"/>
                      </p:cNvPicPr>
                      <p:nvPr/>
                    </p:nvPicPr>
                    <p:blipFill>
                      <a:blip r:embed="rId9"/>
                      <a:srcRect/>
                      <a:stretch>
                        <a:fillRect/>
                      </a:stretch>
                    </p:blipFill>
                    <p:spPr bwMode="auto">
                      <a:xfrm>
                        <a:off x="3865563" y="4937125"/>
                        <a:ext cx="221615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52002" name="Equation" r:id="rId10" imgW="1028700" imgH="419100" progId="Equation.DSMT4">
                  <p:embed/>
                </p:oleObj>
              </mc:Choice>
              <mc:Fallback>
                <p:oleObj name="Equation" r:id="rId10" imgW="1028700" imgH="419100" progId="Equation.DSMT4">
                  <p:embed/>
                  <p:pic>
                    <p:nvPicPr>
                      <p:cNvPr id="209930" name="Object 10"/>
                      <p:cNvPicPr>
                        <a:picLocks noChangeAspect="1" noChangeArrowheads="1"/>
                      </p:cNvPicPr>
                      <p:nvPr/>
                    </p:nvPicPr>
                    <p:blipFill>
                      <a:blip r:embed="rId11"/>
                      <a:srcRect/>
                      <a:stretch>
                        <a:fillRect/>
                      </a:stretch>
                    </p:blipFill>
                    <p:spPr bwMode="auto">
                      <a:xfrm>
                        <a:off x="1827213" y="3870325"/>
                        <a:ext cx="227330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52003" name="Equation" r:id="rId12" imgW="787400" imgH="419100" progId="Equation.DSMT4">
                  <p:embed/>
                </p:oleObj>
              </mc:Choice>
              <mc:Fallback>
                <p:oleObj name="Equation" r:id="rId12" imgW="787400" imgH="419100" progId="Equation.DSMT4">
                  <p:embed/>
                  <p:pic>
                    <p:nvPicPr>
                      <p:cNvPr id="209931" name="Object 11"/>
                      <p:cNvPicPr>
                        <a:picLocks noChangeAspect="1" noChangeArrowheads="1"/>
                      </p:cNvPicPr>
                      <p:nvPr/>
                    </p:nvPicPr>
                    <p:blipFill>
                      <a:blip r:embed="rId13"/>
                      <a:srcRect/>
                      <a:stretch>
                        <a:fillRect/>
                      </a:stretch>
                    </p:blipFill>
                    <p:spPr bwMode="auto">
                      <a:xfrm>
                        <a:off x="4113213" y="3870325"/>
                        <a:ext cx="173990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52004" name="Equation" r:id="rId14" imgW="1016000" imgH="419100" progId="Equation.DSMT4">
                  <p:embed/>
                </p:oleObj>
              </mc:Choice>
              <mc:Fallback>
                <p:oleObj name="Equation" r:id="rId14" imgW="1016000" imgH="419100" progId="Equation.DSMT4">
                  <p:embed/>
                  <p:pic>
                    <p:nvPicPr>
                      <p:cNvPr id="209932" name="Object 12"/>
                      <p:cNvPicPr>
                        <a:picLocks noChangeAspect="1" noChangeArrowheads="1"/>
                      </p:cNvPicPr>
                      <p:nvPr/>
                    </p:nvPicPr>
                    <p:blipFill>
                      <a:blip r:embed="rId15"/>
                      <a:srcRect/>
                      <a:stretch>
                        <a:fillRect/>
                      </a:stretch>
                    </p:blipFill>
                    <p:spPr bwMode="auto">
                      <a:xfrm>
                        <a:off x="6110288" y="4937125"/>
                        <a:ext cx="2246312"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52005" name="Equation" r:id="rId16" imgW="203040" imgH="406080" progId="Equation.DSMT4">
                  <p:embed/>
                </p:oleObj>
              </mc:Choice>
              <mc:Fallback>
                <p:oleObj name="Equation" r:id="rId16" imgW="203040" imgH="406080" progId="Equation.DSMT4">
                  <p:embed/>
                  <p:pic>
                    <p:nvPicPr>
                      <p:cNvPr id="20993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85182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16,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8</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dirty="0"/>
              <a:t>Gauss’ Law from Coulomb’s Law</a:t>
            </a:r>
            <a:br>
              <a:rPr lang="en-US" dirty="0"/>
            </a:br>
            <a:r>
              <a:rPr lang="en-US" dirty="0"/>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total number of field lines due to the charge Q, passing through the two surfaces?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independent of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52681" name="Equation" r:id="rId4" imgW="596900" imgH="419100" progId="Equation.DSMT4">
                  <p:embed/>
                </p:oleObj>
              </mc:Choice>
              <mc:Fallback>
                <p:oleObj name="Equation" r:id="rId4" imgW="596900" imgH="419100" progId="Equation.DSMT4">
                  <p:embed/>
                  <p:pic>
                    <p:nvPicPr>
                      <p:cNvPr id="210950" name="Object 6"/>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nvGraphicFramePr>
        <p:xfrm>
          <a:off x="5257800" y="6011863"/>
          <a:ext cx="1081087" cy="565150"/>
        </p:xfrm>
        <a:graphic>
          <a:graphicData uri="http://schemas.openxmlformats.org/presentationml/2006/ole">
            <mc:AlternateContent xmlns:mc="http://schemas.openxmlformats.org/markup-compatibility/2006">
              <mc:Choice xmlns:v="urn:schemas-microsoft-com:vml" Requires="v">
                <p:oleObj spid="_x0000_s52682" name="Equation" r:id="rId6" imgW="774700" imgH="419100" progId="Equation.DSMT4">
                  <p:embed/>
                </p:oleObj>
              </mc:Choice>
              <mc:Fallback>
                <p:oleObj name="Equation" r:id="rId6" imgW="774700" imgH="419100" progId="Equation.DSMT4">
                  <p:embed/>
                  <p:pic>
                    <p:nvPicPr>
                      <p:cNvPr id="210951" name="Object 7"/>
                      <p:cNvPicPr>
                        <a:picLocks noChangeAspect="1" noChangeArrowheads="1"/>
                      </p:cNvPicPr>
                      <p:nvPr/>
                    </p:nvPicPr>
                    <p:blipFill>
                      <a:blip r:embed="rId7"/>
                      <a:srcRect/>
                      <a:stretch>
                        <a:fillRect/>
                      </a:stretch>
                    </p:blipFill>
                    <p:spPr bwMode="auto">
                      <a:xfrm>
                        <a:off x="5257800" y="6011863"/>
                        <a:ext cx="1081087" cy="5651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52683" name="Equation" r:id="rId8" imgW="596900" imgH="419100" progId="Equation.DSMT4">
                  <p:embed/>
                </p:oleObj>
              </mc:Choice>
              <mc:Fallback>
                <p:oleObj name="Equation" r:id="rId8" imgW="596900" imgH="419100" progId="Equation.DSMT4">
                  <p:embed/>
                  <p:pic>
                    <p:nvPicPr>
                      <p:cNvPr id="210952" name="Object 8"/>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52684" name="Equation" r:id="rId10" imgW="203040" imgH="406080" progId="Equation.DSMT4">
                  <p:embed/>
                </p:oleObj>
              </mc:Choice>
              <mc:Fallback>
                <p:oleObj name="Equation" r:id="rId10" imgW="203040" imgH="406080" progId="Equation.DSMT4">
                  <p:embed/>
                  <p:pic>
                    <p:nvPicPr>
                      <p:cNvPr id="2109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91912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Tuesday, June 16,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9</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Q</a:t>
            </a:r>
            <a:r>
              <a:rPr lang="en-US" i="1" baseline="-25000" dirty="0"/>
              <a:t>i</a:t>
            </a:r>
            <a:r>
              <a:rPr lang="en-US" dirty="0"/>
              <a:t> 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fields.    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only on the charge enclosed in the surface!!  Gauss’ law. </a:t>
            </a:r>
          </a:p>
        </p:txBody>
      </p:sp>
      <p:graphicFrame>
        <p:nvGraphicFramePr>
          <p:cNvPr id="212997" name="Object 5"/>
          <p:cNvGraphicFramePr>
            <a:graphicFrameLocks noChangeAspect="1"/>
          </p:cNvGraphicFramePr>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54161" name="Equation" r:id="rId3" imgW="622300" imgH="304800" progId="Equation.DSMT4">
                  <p:embed/>
                </p:oleObj>
              </mc:Choice>
              <mc:Fallback>
                <p:oleObj name="Equation" r:id="rId3" imgW="622300" imgH="304800" progId="Equation.DSMT4">
                  <p:embed/>
                  <p:pic>
                    <p:nvPicPr>
                      <p:cNvPr id="212997" name="Object 5"/>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54162" name="Equation" r:id="rId5" imgW="165100" imgH="228600" progId="Equation.DSMT4">
                  <p:embed/>
                </p:oleObj>
              </mc:Choice>
              <mc:Fallback>
                <p:oleObj name="Equation" r:id="rId5" imgW="165100" imgH="228600" progId="Equation.DSMT4">
                  <p:embed/>
                  <p:pic>
                    <p:nvPicPr>
                      <p:cNvPr id="213000" name="Object 8"/>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54163" name="Equation" r:id="rId7" imgW="596900" imgH="254000" progId="Equation.DSMT4">
                  <p:embed/>
                </p:oleObj>
              </mc:Choice>
              <mc:Fallback>
                <p:oleObj name="Equation" r:id="rId7" imgW="596900" imgH="254000" progId="Equation.DSMT4">
                  <p:embed/>
                  <p:pic>
                    <p:nvPicPr>
                      <p:cNvPr id="213001" name="Object 9"/>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54164" name="Equation" r:id="rId9" imgW="596900" imgH="304800" progId="Equation.DSMT4">
                  <p:embed/>
                </p:oleObj>
              </mc:Choice>
              <mc:Fallback>
                <p:oleObj name="Equation" r:id="rId9" imgW="596900" imgH="304800" progId="Equation.DSMT4">
                  <p:embed/>
                  <p:pic>
                    <p:nvPicPr>
                      <p:cNvPr id="213002" name="Object 10"/>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54165" name="Equation" r:id="rId11" imgW="1231900" imgH="304800" progId="Equation.DSMT4">
                  <p:embed/>
                </p:oleObj>
              </mc:Choice>
              <mc:Fallback>
                <p:oleObj name="Equation" r:id="rId11" imgW="1231900" imgH="304800" progId="Equation.DSMT4">
                  <p:embed/>
                  <p:pic>
                    <p:nvPicPr>
                      <p:cNvPr id="213005" name="Object 13"/>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54166" name="Equation" r:id="rId13" imgW="495300" imgH="457200" progId="Equation.DSMT4">
                  <p:embed/>
                </p:oleObj>
              </mc:Choice>
              <mc:Fallback>
                <p:oleObj name="Equation" r:id="rId13" imgW="495300" imgH="457200" progId="Equation.DSMT4">
                  <p:embed/>
                  <p:pic>
                    <p:nvPicPr>
                      <p:cNvPr id="213006" name="Object 14"/>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54167" name="Equation" r:id="rId15" imgW="330200" imgH="431800" progId="Equation.DSMT4">
                  <p:embed/>
                </p:oleObj>
              </mc:Choice>
              <mc:Fallback>
                <p:oleObj name="Equation" r:id="rId15" imgW="330200" imgH="431800" progId="Equation.DSMT4">
                  <p:embed/>
                  <p:pic>
                    <p:nvPicPr>
                      <p:cNvPr id="213007" name="Object 15"/>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54168" name="Equation" r:id="rId17" imgW="203040" imgH="406080" progId="Equation.DSMT4">
                  <p:embed/>
                </p:oleObj>
              </mc:Choice>
              <mc:Fallback>
                <p:oleObj name="Equation" r:id="rId17" imgW="203040" imgH="406080" progId="Equation.DSMT4">
                  <p:embed/>
                  <p:pic>
                    <p:nvPicPr>
                      <p:cNvPr id="213008"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819209081"/>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15460</TotalTime>
  <Words>3939</Words>
  <Application>Microsoft Macintosh PowerPoint</Application>
  <PresentationFormat>On-screen Show (4:3)</PresentationFormat>
  <Paragraphs>430</Paragraphs>
  <Slides>32</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Arial Narrow</vt:lpstr>
      <vt:lpstr>Monotype Corsiva</vt:lpstr>
      <vt:lpstr>Symbol</vt:lpstr>
      <vt:lpstr>Times New Roman</vt:lpstr>
      <vt:lpstr>phys1443-spring02</vt:lpstr>
      <vt:lpstr>Equation</vt:lpstr>
      <vt:lpstr>PHYS 1441 – Section 001 Lecture #6</vt:lpstr>
      <vt:lpstr>Announcements</vt:lpstr>
      <vt:lpstr>Reminder: SP#2 – Angels &amp; Demons</vt:lpstr>
      <vt:lpstr>Electric Flux Recap</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Example 22 – 2 </vt:lpstr>
      <vt:lpstr>Example 22 – 6 </vt:lpstr>
      <vt:lpstr>A Brain Teaser of Electric Flux</vt:lpstr>
      <vt:lpstr>Gauss’ Law Summary</vt:lpstr>
      <vt:lpstr>Electric Dipoles</vt:lpstr>
      <vt:lpstr>Dipoles in an External Field</vt:lpstr>
      <vt:lpstr>Electric Field by a Dipole </vt:lpstr>
      <vt:lpstr>Dipole Electric Field from Afar</vt:lpstr>
      <vt:lpstr>Electric Potential Energy</vt:lpstr>
      <vt:lpstr>Electric Potential Energy</vt:lpstr>
      <vt:lpstr>Electric Potential Energy</vt:lpstr>
      <vt:lpstr>Electric Potential</vt:lpstr>
      <vt:lpstr>Electric Potential, cont’d</vt:lpstr>
      <vt:lpstr>A Few Things about the Electric Potential</vt:lpstr>
      <vt:lpstr>Example 23 – 1 </vt:lpstr>
      <vt:lpstr>Electric Potential and Potential Energy </vt:lpstr>
      <vt:lpstr>Comparisons of Potential Energies </vt:lpstr>
      <vt:lpstr>Electric Potential and Potential Energy </vt:lpstr>
      <vt:lpstr>Some Typical Voltages </vt:lpstr>
      <vt:lpstr>Example 23 – 2 </vt:lpstr>
      <vt:lpstr>Example 23 –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631</cp:revision>
  <dcterms:created xsi:type="dcterms:W3CDTF">2012-01-19T04:21:20Z</dcterms:created>
  <dcterms:modified xsi:type="dcterms:W3CDTF">2020-06-16T19:15:01Z</dcterms:modified>
</cp:coreProperties>
</file>