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391" r:id="rId2"/>
    <p:sldId id="481" r:id="rId3"/>
    <p:sldId id="591" r:id="rId4"/>
    <p:sldId id="576" r:id="rId5"/>
    <p:sldId id="581" r:id="rId6"/>
    <p:sldId id="582" r:id="rId7"/>
    <p:sldId id="583" r:id="rId8"/>
    <p:sldId id="584" r:id="rId9"/>
    <p:sldId id="585" r:id="rId10"/>
    <p:sldId id="586" r:id="rId11"/>
    <p:sldId id="587" r:id="rId12"/>
    <p:sldId id="588" r:id="rId13"/>
    <p:sldId id="589" r:id="rId14"/>
    <p:sldId id="593" r:id="rId15"/>
    <p:sldId id="595" r:id="rId16"/>
    <p:sldId id="567" r:id="rId17"/>
    <p:sldId id="568" r:id="rId18"/>
    <p:sldId id="571" r:id="rId19"/>
    <p:sldId id="572" r:id="rId20"/>
    <p:sldId id="596" r:id="rId21"/>
    <p:sldId id="597" r:id="rId22"/>
    <p:sldId id="598" r:id="rId23"/>
    <p:sldId id="599" r:id="rId24"/>
    <p:sldId id="600" r:id="rId25"/>
    <p:sldId id="601" r:id="rId26"/>
    <p:sldId id="602" r:id="rId27"/>
    <p:sldId id="603" r:id="rId28"/>
    <p:sldId id="604" r:id="rId29"/>
    <p:sldId id="605" r:id="rId30"/>
    <p:sldId id="606" r:id="rId31"/>
    <p:sldId id="607" r:id="rId32"/>
    <p:sldId id="608" r:id="rId33"/>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5"/>
    <p:restoredTop sz="94660"/>
  </p:normalViewPr>
  <p:slideViewPr>
    <p:cSldViewPr>
      <p:cViewPr varScale="1">
        <p:scale>
          <a:sx n="129" d="100"/>
          <a:sy n="129" d="100"/>
        </p:scale>
        <p:origin x="1256"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63.wmf"/><Relationship Id="rId13" Type="http://schemas.openxmlformats.org/officeDocument/2006/relationships/image" Target="../media/image68.wmf"/><Relationship Id="rId3" Type="http://schemas.openxmlformats.org/officeDocument/2006/relationships/image" Target="../media/image58.wmf"/><Relationship Id="rId7" Type="http://schemas.openxmlformats.org/officeDocument/2006/relationships/image" Target="../media/image62.wmf"/><Relationship Id="rId12" Type="http://schemas.openxmlformats.org/officeDocument/2006/relationships/image" Target="../media/image67.wmf"/><Relationship Id="rId2" Type="http://schemas.openxmlformats.org/officeDocument/2006/relationships/image" Target="../media/image57.wmf"/><Relationship Id="rId1" Type="http://schemas.openxmlformats.org/officeDocument/2006/relationships/image" Target="../media/image56.emf"/><Relationship Id="rId6" Type="http://schemas.openxmlformats.org/officeDocument/2006/relationships/image" Target="../media/image61.wmf"/><Relationship Id="rId11" Type="http://schemas.openxmlformats.org/officeDocument/2006/relationships/image" Target="../media/image66.wmf"/><Relationship Id="rId5" Type="http://schemas.openxmlformats.org/officeDocument/2006/relationships/image" Target="../media/image60.wmf"/><Relationship Id="rId10" Type="http://schemas.openxmlformats.org/officeDocument/2006/relationships/image" Target="../media/image65.emf"/><Relationship Id="rId4" Type="http://schemas.openxmlformats.org/officeDocument/2006/relationships/image" Target="../media/image59.wmf"/><Relationship Id="rId9" Type="http://schemas.openxmlformats.org/officeDocument/2006/relationships/image" Target="../media/image64.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60.wmf"/><Relationship Id="rId1" Type="http://schemas.openxmlformats.org/officeDocument/2006/relationships/image" Target="../media/image70.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image" Target="../media/image73.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image" Target="../media/image76.emf"/><Relationship Id="rId1" Type="http://schemas.openxmlformats.org/officeDocument/2006/relationships/image" Target="../media/image75.emf"/><Relationship Id="rId4" Type="http://schemas.openxmlformats.org/officeDocument/2006/relationships/image" Target="../media/image78.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0.emf"/><Relationship Id="rId1" Type="http://schemas.openxmlformats.org/officeDocument/2006/relationships/image" Target="../media/image79.emf"/><Relationship Id="rId5" Type="http://schemas.openxmlformats.org/officeDocument/2006/relationships/image" Target="../media/image83.emf"/><Relationship Id="rId4" Type="http://schemas.openxmlformats.org/officeDocument/2006/relationships/image" Target="../media/image82.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image" Target="../media/image86.emf"/><Relationship Id="rId4" Type="http://schemas.openxmlformats.org/officeDocument/2006/relationships/image" Target="../media/image89.e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98.emf"/><Relationship Id="rId13" Type="http://schemas.openxmlformats.org/officeDocument/2006/relationships/image" Target="../media/image103.emf"/><Relationship Id="rId18" Type="http://schemas.openxmlformats.org/officeDocument/2006/relationships/image" Target="../media/image108.emf"/><Relationship Id="rId3" Type="http://schemas.openxmlformats.org/officeDocument/2006/relationships/image" Target="../media/image93.emf"/><Relationship Id="rId7" Type="http://schemas.openxmlformats.org/officeDocument/2006/relationships/image" Target="../media/image97.emf"/><Relationship Id="rId12" Type="http://schemas.openxmlformats.org/officeDocument/2006/relationships/image" Target="../media/image102.emf"/><Relationship Id="rId17" Type="http://schemas.openxmlformats.org/officeDocument/2006/relationships/image" Target="../media/image107.emf"/><Relationship Id="rId2" Type="http://schemas.openxmlformats.org/officeDocument/2006/relationships/image" Target="../media/image92.emf"/><Relationship Id="rId16" Type="http://schemas.openxmlformats.org/officeDocument/2006/relationships/image" Target="../media/image106.emf"/><Relationship Id="rId1" Type="http://schemas.openxmlformats.org/officeDocument/2006/relationships/image" Target="../media/image91.emf"/><Relationship Id="rId6" Type="http://schemas.openxmlformats.org/officeDocument/2006/relationships/image" Target="../media/image96.emf"/><Relationship Id="rId11" Type="http://schemas.openxmlformats.org/officeDocument/2006/relationships/image" Target="../media/image101.emf"/><Relationship Id="rId5" Type="http://schemas.openxmlformats.org/officeDocument/2006/relationships/image" Target="../media/image95.emf"/><Relationship Id="rId15" Type="http://schemas.openxmlformats.org/officeDocument/2006/relationships/image" Target="../media/image105.emf"/><Relationship Id="rId10" Type="http://schemas.openxmlformats.org/officeDocument/2006/relationships/image" Target="../media/image100.emf"/><Relationship Id="rId4" Type="http://schemas.openxmlformats.org/officeDocument/2006/relationships/image" Target="../media/image94.emf"/><Relationship Id="rId9" Type="http://schemas.openxmlformats.org/officeDocument/2006/relationships/image" Target="../media/image99.emf"/><Relationship Id="rId14" Type="http://schemas.openxmlformats.org/officeDocument/2006/relationships/image" Target="../media/image104.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emf"/><Relationship Id="rId1" Type="http://schemas.openxmlformats.org/officeDocument/2006/relationships/image" Target="../media/image6.e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wmf"/><Relationship Id="rId2" Type="http://schemas.openxmlformats.org/officeDocument/2006/relationships/image" Target="../media/image12.wmf"/><Relationship Id="rId1" Type="http://schemas.openxmlformats.org/officeDocument/2006/relationships/image" Target="../media/image11.emf"/><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emf"/><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image" Target="../media/image27.emf"/><Relationship Id="rId4"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image" Target="../media/image33.emf"/><Relationship Id="rId1" Type="http://schemas.openxmlformats.org/officeDocument/2006/relationships/image" Target="../media/image32.emf"/><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emf"/><Relationship Id="rId1" Type="http://schemas.openxmlformats.org/officeDocument/2006/relationships/image" Target="../media/image40.emf"/><Relationship Id="rId4"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45.emf"/><Relationship Id="rId6" Type="http://schemas.openxmlformats.org/officeDocument/2006/relationships/image" Target="../media/image50.wmf"/><Relationship Id="rId5" Type="http://schemas.openxmlformats.org/officeDocument/2006/relationships/image" Target="../media/image49.emf"/><Relationship Id="rId4" Type="http://schemas.openxmlformats.org/officeDocument/2006/relationships/image" Target="../media/image4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5</a:t>
            </a:fld>
            <a:endParaRPr lang="en-US"/>
          </a:p>
        </p:txBody>
      </p:sp>
    </p:spTree>
    <p:extLst>
      <p:ext uri="{BB962C8B-B14F-4D97-AF65-F5344CB8AC3E}">
        <p14:creationId xmlns:p14="http://schemas.microsoft.com/office/powerpoint/2010/main" val="1585537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15</a:t>
            </a:fld>
            <a:endParaRPr lang="en-US"/>
          </a:p>
        </p:txBody>
      </p:sp>
    </p:spTree>
    <p:extLst>
      <p:ext uri="{BB962C8B-B14F-4D97-AF65-F5344CB8AC3E}">
        <p14:creationId xmlns:p14="http://schemas.microsoft.com/office/powerpoint/2010/main" val="4148172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25</a:t>
            </a:fld>
            <a:endParaRPr lang="en-US"/>
          </a:p>
        </p:txBody>
      </p:sp>
    </p:spTree>
    <p:extLst>
      <p:ext uri="{BB962C8B-B14F-4D97-AF65-F5344CB8AC3E}">
        <p14:creationId xmlns:p14="http://schemas.microsoft.com/office/powerpoint/2010/main" val="2792068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Tuesday, June 16,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Tuesday, June 16,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Tuesday, June 16,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Tuesday, June 16,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2133600" cy="457200"/>
          </a:xfrm>
        </p:spPr>
        <p:txBody>
          <a:bodyPr/>
          <a:lstStyle>
            <a:lvl1pPr>
              <a:defRPr/>
            </a:lvl1pPr>
          </a:lstStyle>
          <a:p>
            <a:r>
              <a:rPr lang="en-US"/>
              <a:t>Tuesday, June 16, 2020</a:t>
            </a:r>
          </a:p>
        </p:txBody>
      </p:sp>
      <p:sp>
        <p:nvSpPr>
          <p:cNvPr id="5" name="Footer Placeholder 4"/>
          <p:cNvSpPr>
            <a:spLocks noGrp="1"/>
          </p:cNvSpPr>
          <p:nvPr>
            <p:ph type="ftr" sz="quarter" idx="11"/>
          </p:nvPr>
        </p:nvSpPr>
        <p:spPr>
          <a:xfrm>
            <a:off x="3124200" y="6248400"/>
            <a:ext cx="2895600" cy="457200"/>
          </a:xfrm>
        </p:spPr>
        <p:txBody>
          <a:bodyPr/>
          <a:lstStyle>
            <a:lvl1pPr>
              <a:defRPr smtClean="0"/>
            </a:lvl1pPr>
          </a:lstStyle>
          <a:p>
            <a:r>
              <a:rPr lang="de-DE"/>
              <a:t>PHYS 1444-001, Summer 2020                    Dr. Jaehoon Yu</a:t>
            </a:r>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smtClean="0"/>
            </a:lvl1pPr>
          </a:lstStyle>
          <a:p>
            <a:fld id="{BD0D8340-873C-AA4E-887A-4A70ECD8055E}" type="slidenum">
              <a:rPr lang="en-US"/>
              <a:pPr/>
              <a:t>‹#›</a:t>
            </a:fld>
            <a:endParaRPr lang="en-US"/>
          </a:p>
        </p:txBody>
      </p:sp>
    </p:spTree>
    <p:extLst>
      <p:ext uri="{BB962C8B-B14F-4D97-AF65-F5344CB8AC3E}">
        <p14:creationId xmlns:p14="http://schemas.microsoft.com/office/powerpoint/2010/main" val="1310311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Tuesday, June 16,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Tuesday, June 16,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Tuesday, June 16,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Tuesday, June 16,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Tuesday, June 16,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Tuesday, June 16,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Tuesday, June 16,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Tuesday, June 16,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1444-001, Summer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Tuesday, June 16,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1444-001, Summer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audio" Target="../media/audio2.wav"/><Relationship Id="rId7" Type="http://schemas.openxmlformats.org/officeDocument/2006/relationships/oleObject" Target="../embeddings/oleObject36.bin"/><Relationship Id="rId12"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0.emf"/><Relationship Id="rId11" Type="http://schemas.openxmlformats.org/officeDocument/2006/relationships/oleObject" Target="../embeddings/oleObject38.bin"/><Relationship Id="rId5" Type="http://schemas.openxmlformats.org/officeDocument/2006/relationships/oleObject" Target="../embeddings/oleObject35.bin"/><Relationship Id="rId10" Type="http://schemas.openxmlformats.org/officeDocument/2006/relationships/image" Target="../media/image42.wmf"/><Relationship Id="rId4" Type="http://schemas.openxmlformats.org/officeDocument/2006/relationships/image" Target="../media/image44.jpeg"/><Relationship Id="rId9" Type="http://schemas.openxmlformats.org/officeDocument/2006/relationships/oleObject" Target="../embeddings/oleObject37.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1.bin"/><Relationship Id="rId13" Type="http://schemas.openxmlformats.org/officeDocument/2006/relationships/image" Target="../media/image49.emf"/><Relationship Id="rId3" Type="http://schemas.openxmlformats.org/officeDocument/2006/relationships/image" Target="../media/image51.jpeg"/><Relationship Id="rId7" Type="http://schemas.openxmlformats.org/officeDocument/2006/relationships/image" Target="../media/image46.emf"/><Relationship Id="rId12"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40.bin"/><Relationship Id="rId11" Type="http://schemas.openxmlformats.org/officeDocument/2006/relationships/image" Target="../media/image48.wmf"/><Relationship Id="rId5" Type="http://schemas.openxmlformats.org/officeDocument/2006/relationships/image" Target="../media/image45.emf"/><Relationship Id="rId15" Type="http://schemas.openxmlformats.org/officeDocument/2006/relationships/image" Target="../media/image50.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47.emf"/><Relationship Id="rId14" Type="http://schemas.openxmlformats.org/officeDocument/2006/relationships/oleObject" Target="../embeddings/oleObject44.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52.emf"/><Relationship Id="rId4" Type="http://schemas.openxmlformats.org/officeDocument/2006/relationships/oleObject" Target="../embeddings/oleObject45.bin"/></Relationships>
</file>

<file path=ppt/slides/_rels/slide1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image" Target="../media/image60.wmf"/><Relationship Id="rId18" Type="http://schemas.openxmlformats.org/officeDocument/2006/relationships/oleObject" Target="../embeddings/oleObject53.bin"/><Relationship Id="rId26" Type="http://schemas.openxmlformats.org/officeDocument/2006/relationships/oleObject" Target="../embeddings/oleObject57.bin"/><Relationship Id="rId3" Type="http://schemas.openxmlformats.org/officeDocument/2006/relationships/image" Target="../media/image69.jpeg"/><Relationship Id="rId21" Type="http://schemas.openxmlformats.org/officeDocument/2006/relationships/image" Target="../media/image64.emf"/><Relationship Id="rId7" Type="http://schemas.openxmlformats.org/officeDocument/2006/relationships/image" Target="../media/image57.wmf"/><Relationship Id="rId12" Type="http://schemas.openxmlformats.org/officeDocument/2006/relationships/oleObject" Target="../embeddings/oleObject50.bin"/><Relationship Id="rId17" Type="http://schemas.openxmlformats.org/officeDocument/2006/relationships/image" Target="../media/image62.wmf"/><Relationship Id="rId25" Type="http://schemas.openxmlformats.org/officeDocument/2006/relationships/image" Target="../media/image66.wmf"/><Relationship Id="rId2" Type="http://schemas.openxmlformats.org/officeDocument/2006/relationships/slideLayout" Target="../slideLayouts/slideLayout2.xml"/><Relationship Id="rId16" Type="http://schemas.openxmlformats.org/officeDocument/2006/relationships/oleObject" Target="../embeddings/oleObject52.bin"/><Relationship Id="rId20" Type="http://schemas.openxmlformats.org/officeDocument/2006/relationships/oleObject" Target="../embeddings/oleObject54.bin"/><Relationship Id="rId29" Type="http://schemas.openxmlformats.org/officeDocument/2006/relationships/image" Target="../media/image68.wmf"/><Relationship Id="rId1" Type="http://schemas.openxmlformats.org/officeDocument/2006/relationships/vmlDrawing" Target="../drawings/vmlDrawing10.vml"/><Relationship Id="rId6" Type="http://schemas.openxmlformats.org/officeDocument/2006/relationships/oleObject" Target="../embeddings/oleObject47.bin"/><Relationship Id="rId11" Type="http://schemas.openxmlformats.org/officeDocument/2006/relationships/image" Target="../media/image59.wmf"/><Relationship Id="rId24" Type="http://schemas.openxmlformats.org/officeDocument/2006/relationships/oleObject" Target="../embeddings/oleObject56.bin"/><Relationship Id="rId5" Type="http://schemas.openxmlformats.org/officeDocument/2006/relationships/image" Target="../media/image56.emf"/><Relationship Id="rId15" Type="http://schemas.openxmlformats.org/officeDocument/2006/relationships/image" Target="../media/image61.wmf"/><Relationship Id="rId23" Type="http://schemas.openxmlformats.org/officeDocument/2006/relationships/image" Target="../media/image65.emf"/><Relationship Id="rId28" Type="http://schemas.openxmlformats.org/officeDocument/2006/relationships/oleObject" Target="../embeddings/oleObject58.bin"/><Relationship Id="rId10" Type="http://schemas.openxmlformats.org/officeDocument/2006/relationships/oleObject" Target="../embeddings/oleObject49.bin"/><Relationship Id="rId19" Type="http://schemas.openxmlformats.org/officeDocument/2006/relationships/image" Target="../media/image63.wmf"/><Relationship Id="rId4" Type="http://schemas.openxmlformats.org/officeDocument/2006/relationships/oleObject" Target="../embeddings/oleObject46.bin"/><Relationship Id="rId9" Type="http://schemas.openxmlformats.org/officeDocument/2006/relationships/image" Target="../media/image58.wmf"/><Relationship Id="rId14" Type="http://schemas.openxmlformats.org/officeDocument/2006/relationships/oleObject" Target="../embeddings/oleObject51.bin"/><Relationship Id="rId22" Type="http://schemas.openxmlformats.org/officeDocument/2006/relationships/oleObject" Target="../embeddings/oleObject55.bin"/><Relationship Id="rId27" Type="http://schemas.openxmlformats.org/officeDocument/2006/relationships/image" Target="../media/image67.wmf"/></Relationships>
</file>

<file path=ppt/slides/_rels/slide19.xml.rels><?xml version="1.0" encoding="UTF-8" standalone="yes"?>
<Relationships xmlns="http://schemas.openxmlformats.org/package/2006/relationships"><Relationship Id="rId8" Type="http://schemas.openxmlformats.org/officeDocument/2006/relationships/image" Target="../media/image71.emf"/><Relationship Id="rId3" Type="http://schemas.openxmlformats.org/officeDocument/2006/relationships/oleObject" Target="../embeddings/oleObject59.bin"/><Relationship Id="rId7"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0.wmf"/><Relationship Id="rId5" Type="http://schemas.openxmlformats.org/officeDocument/2006/relationships/oleObject" Target="../embeddings/oleObject60.bin"/><Relationship Id="rId4" Type="http://schemas.openxmlformats.org/officeDocument/2006/relationships/image" Target="../media/image7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74.emf"/><Relationship Id="rId5" Type="http://schemas.openxmlformats.org/officeDocument/2006/relationships/oleObject" Target="../embeddings/oleObject63.bin"/><Relationship Id="rId4" Type="http://schemas.openxmlformats.org/officeDocument/2006/relationships/image" Target="../media/image73.emf"/></Relationships>
</file>

<file path=ppt/slides/_rels/slide24.xml.rels><?xml version="1.0" encoding="UTF-8" standalone="yes"?>
<Relationships xmlns="http://schemas.openxmlformats.org/package/2006/relationships"><Relationship Id="rId8" Type="http://schemas.openxmlformats.org/officeDocument/2006/relationships/image" Target="../media/image77.emf"/><Relationship Id="rId3" Type="http://schemas.openxmlformats.org/officeDocument/2006/relationships/oleObject" Target="../embeddings/oleObject64.bin"/><Relationship Id="rId7"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76.emf"/><Relationship Id="rId5" Type="http://schemas.openxmlformats.org/officeDocument/2006/relationships/oleObject" Target="../embeddings/oleObject65.bin"/><Relationship Id="rId10" Type="http://schemas.openxmlformats.org/officeDocument/2006/relationships/image" Target="../media/image78.emf"/><Relationship Id="rId4" Type="http://schemas.openxmlformats.org/officeDocument/2006/relationships/image" Target="../media/image75.emf"/><Relationship Id="rId9" Type="http://schemas.openxmlformats.org/officeDocument/2006/relationships/oleObject" Target="../embeddings/oleObject67.bin"/></Relationships>
</file>

<file path=ppt/slides/_rels/slide2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81.emf"/><Relationship Id="rId3" Type="http://schemas.openxmlformats.org/officeDocument/2006/relationships/oleObject" Target="../embeddings/oleObject68.bin"/><Relationship Id="rId7" Type="http://schemas.openxmlformats.org/officeDocument/2006/relationships/oleObject" Target="../embeddings/oleObject70.bin"/><Relationship Id="rId12" Type="http://schemas.openxmlformats.org/officeDocument/2006/relationships/image" Target="../media/image83.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80.emf"/><Relationship Id="rId11" Type="http://schemas.openxmlformats.org/officeDocument/2006/relationships/oleObject" Target="../embeddings/oleObject72.bin"/><Relationship Id="rId5" Type="http://schemas.openxmlformats.org/officeDocument/2006/relationships/oleObject" Target="../embeddings/oleObject69.bin"/><Relationship Id="rId10" Type="http://schemas.openxmlformats.org/officeDocument/2006/relationships/image" Target="../media/image82.emf"/><Relationship Id="rId4" Type="http://schemas.openxmlformats.org/officeDocument/2006/relationships/image" Target="../media/image79.emf"/><Relationship Id="rId9" Type="http://schemas.openxmlformats.org/officeDocument/2006/relationships/oleObject" Target="../embeddings/oleObject71.bin"/></Relationships>
</file>

<file path=ppt/slides/_rels/slide2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image" Target="../media/image90.jpeg"/><Relationship Id="rId7" Type="http://schemas.openxmlformats.org/officeDocument/2006/relationships/image" Target="../media/image87.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74.bin"/><Relationship Id="rId11" Type="http://schemas.openxmlformats.org/officeDocument/2006/relationships/image" Target="../media/image89.emf"/><Relationship Id="rId5" Type="http://schemas.openxmlformats.org/officeDocument/2006/relationships/image" Target="../media/image86.emf"/><Relationship Id="rId10" Type="http://schemas.openxmlformats.org/officeDocument/2006/relationships/oleObject" Target="../embeddings/oleObject76.bin"/><Relationship Id="rId4" Type="http://schemas.openxmlformats.org/officeDocument/2006/relationships/oleObject" Target="../embeddings/oleObject73.bin"/><Relationship Id="rId9" Type="http://schemas.openxmlformats.org/officeDocument/2006/relationships/image" Target="../media/image88.emf"/></Relationships>
</file>

<file path=ppt/slides/_rels/slide32.xml.rels><?xml version="1.0" encoding="UTF-8" standalone="yes"?>
<Relationships xmlns="http://schemas.openxmlformats.org/package/2006/relationships"><Relationship Id="rId13" Type="http://schemas.openxmlformats.org/officeDocument/2006/relationships/oleObject" Target="../embeddings/oleObject82.bin"/><Relationship Id="rId18" Type="http://schemas.openxmlformats.org/officeDocument/2006/relationships/image" Target="../media/image98.emf"/><Relationship Id="rId26" Type="http://schemas.openxmlformats.org/officeDocument/2006/relationships/image" Target="../media/image102.emf"/><Relationship Id="rId21" Type="http://schemas.openxmlformats.org/officeDocument/2006/relationships/oleObject" Target="../embeddings/oleObject86.bin"/><Relationship Id="rId34" Type="http://schemas.openxmlformats.org/officeDocument/2006/relationships/image" Target="../media/image106.emf"/><Relationship Id="rId7" Type="http://schemas.openxmlformats.org/officeDocument/2006/relationships/oleObject" Target="../embeddings/oleObject79.bin"/><Relationship Id="rId12" Type="http://schemas.openxmlformats.org/officeDocument/2006/relationships/image" Target="../media/image95.emf"/><Relationship Id="rId17" Type="http://schemas.openxmlformats.org/officeDocument/2006/relationships/oleObject" Target="../embeddings/oleObject84.bin"/><Relationship Id="rId25" Type="http://schemas.openxmlformats.org/officeDocument/2006/relationships/oleObject" Target="../embeddings/oleObject88.bin"/><Relationship Id="rId33" Type="http://schemas.openxmlformats.org/officeDocument/2006/relationships/oleObject" Target="../embeddings/oleObject92.bin"/><Relationship Id="rId38" Type="http://schemas.openxmlformats.org/officeDocument/2006/relationships/image" Target="../media/image108.emf"/><Relationship Id="rId2" Type="http://schemas.openxmlformats.org/officeDocument/2006/relationships/slideLayout" Target="../slideLayouts/slideLayout2.xml"/><Relationship Id="rId16" Type="http://schemas.openxmlformats.org/officeDocument/2006/relationships/image" Target="../media/image97.emf"/><Relationship Id="rId20" Type="http://schemas.openxmlformats.org/officeDocument/2006/relationships/image" Target="../media/image99.emf"/><Relationship Id="rId29" Type="http://schemas.openxmlformats.org/officeDocument/2006/relationships/oleObject" Target="../embeddings/oleObject90.bin"/><Relationship Id="rId1" Type="http://schemas.openxmlformats.org/officeDocument/2006/relationships/vmlDrawing" Target="../drawings/vmlDrawing16.vml"/><Relationship Id="rId6" Type="http://schemas.openxmlformats.org/officeDocument/2006/relationships/image" Target="../media/image92.emf"/><Relationship Id="rId11" Type="http://schemas.openxmlformats.org/officeDocument/2006/relationships/oleObject" Target="../embeddings/oleObject81.bin"/><Relationship Id="rId24" Type="http://schemas.openxmlformats.org/officeDocument/2006/relationships/image" Target="../media/image101.emf"/><Relationship Id="rId32" Type="http://schemas.openxmlformats.org/officeDocument/2006/relationships/image" Target="../media/image105.emf"/><Relationship Id="rId37" Type="http://schemas.openxmlformats.org/officeDocument/2006/relationships/oleObject" Target="../embeddings/oleObject94.bin"/><Relationship Id="rId5" Type="http://schemas.openxmlformats.org/officeDocument/2006/relationships/oleObject" Target="../embeddings/oleObject78.bin"/><Relationship Id="rId15" Type="http://schemas.openxmlformats.org/officeDocument/2006/relationships/oleObject" Target="../embeddings/oleObject83.bin"/><Relationship Id="rId23" Type="http://schemas.openxmlformats.org/officeDocument/2006/relationships/oleObject" Target="../embeddings/oleObject87.bin"/><Relationship Id="rId28" Type="http://schemas.openxmlformats.org/officeDocument/2006/relationships/image" Target="../media/image103.emf"/><Relationship Id="rId36" Type="http://schemas.openxmlformats.org/officeDocument/2006/relationships/image" Target="../media/image107.emf"/><Relationship Id="rId10" Type="http://schemas.openxmlformats.org/officeDocument/2006/relationships/image" Target="../media/image94.emf"/><Relationship Id="rId19" Type="http://schemas.openxmlformats.org/officeDocument/2006/relationships/oleObject" Target="../embeddings/oleObject85.bin"/><Relationship Id="rId31" Type="http://schemas.openxmlformats.org/officeDocument/2006/relationships/oleObject" Target="../embeddings/oleObject91.bin"/><Relationship Id="rId4" Type="http://schemas.openxmlformats.org/officeDocument/2006/relationships/image" Target="../media/image91.emf"/><Relationship Id="rId9" Type="http://schemas.openxmlformats.org/officeDocument/2006/relationships/oleObject" Target="../embeddings/oleObject80.bin"/><Relationship Id="rId14" Type="http://schemas.openxmlformats.org/officeDocument/2006/relationships/image" Target="../media/image96.emf"/><Relationship Id="rId22" Type="http://schemas.openxmlformats.org/officeDocument/2006/relationships/image" Target="../media/image100.emf"/><Relationship Id="rId27" Type="http://schemas.openxmlformats.org/officeDocument/2006/relationships/oleObject" Target="../embeddings/oleObject89.bin"/><Relationship Id="rId30" Type="http://schemas.openxmlformats.org/officeDocument/2006/relationships/image" Target="../media/image104.emf"/><Relationship Id="rId35" Type="http://schemas.openxmlformats.org/officeDocument/2006/relationships/oleObject" Target="../embeddings/oleObject93.bin"/><Relationship Id="rId8" Type="http://schemas.openxmlformats.org/officeDocument/2006/relationships/image" Target="../media/image93.emf"/><Relationship Id="rId3" Type="http://schemas.openxmlformats.org/officeDocument/2006/relationships/oleObject" Target="../embeddings/oleObject77.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5.jpeg"/><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emf"/><Relationship Id="rId4" Type="http://schemas.openxmlformats.org/officeDocument/2006/relationships/oleObject" Target="../embeddings/oleObject1.bin"/><Relationship Id="rId9" Type="http://schemas.openxmlformats.org/officeDocument/2006/relationships/image" Target="../media/image4.emf"/></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notesSlide" Target="../notesSlides/notesSlide1.xml"/><Relationship Id="rId7" Type="http://schemas.openxmlformats.org/officeDocument/2006/relationships/oleObject" Target="../embeddings/oleObject5.bin"/><Relationship Id="rId12"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e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8.wmf"/><Relationship Id="rId4" Type="http://schemas.openxmlformats.org/officeDocument/2006/relationships/image" Target="../media/image10.jpeg"/><Relationship Id="rId9"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12.bin"/><Relationship Id="rId18" Type="http://schemas.openxmlformats.org/officeDocument/2006/relationships/image" Target="../media/image17.wmf"/><Relationship Id="rId3" Type="http://schemas.openxmlformats.org/officeDocument/2006/relationships/audio" Target="../media/audio1.wav"/><Relationship Id="rId7" Type="http://schemas.openxmlformats.org/officeDocument/2006/relationships/oleObject" Target="../embeddings/oleObject9.bin"/><Relationship Id="rId12" Type="http://schemas.openxmlformats.org/officeDocument/2006/relationships/image" Target="../media/image14.emf"/><Relationship Id="rId17" Type="http://schemas.openxmlformats.org/officeDocument/2006/relationships/oleObject" Target="../embeddings/oleObject14.bin"/><Relationship Id="rId2" Type="http://schemas.openxmlformats.org/officeDocument/2006/relationships/slideLayout" Target="../slideLayouts/slideLayout2.xml"/><Relationship Id="rId16" Type="http://schemas.openxmlformats.org/officeDocument/2006/relationships/image" Target="../media/image16.emf"/><Relationship Id="rId20" Type="http://schemas.openxmlformats.org/officeDocument/2006/relationships/image" Target="../media/image18.emf"/><Relationship Id="rId1" Type="http://schemas.openxmlformats.org/officeDocument/2006/relationships/vmlDrawing" Target="../drawings/vmlDrawing3.vml"/><Relationship Id="rId6" Type="http://schemas.openxmlformats.org/officeDocument/2006/relationships/image" Target="../media/image11.emf"/><Relationship Id="rId11" Type="http://schemas.openxmlformats.org/officeDocument/2006/relationships/oleObject" Target="../embeddings/oleObject11.bin"/><Relationship Id="rId5" Type="http://schemas.openxmlformats.org/officeDocument/2006/relationships/oleObject" Target="../embeddings/oleObject8.bin"/><Relationship Id="rId15" Type="http://schemas.openxmlformats.org/officeDocument/2006/relationships/oleObject" Target="../embeddings/oleObject13.bin"/><Relationship Id="rId10" Type="http://schemas.openxmlformats.org/officeDocument/2006/relationships/image" Target="../media/image13.emf"/><Relationship Id="rId19" Type="http://schemas.openxmlformats.org/officeDocument/2006/relationships/oleObject" Target="../embeddings/oleObject15.bin"/><Relationship Id="rId4" Type="http://schemas.openxmlformats.org/officeDocument/2006/relationships/image" Target="../media/image19.jpeg"/><Relationship Id="rId9" Type="http://schemas.openxmlformats.org/officeDocument/2006/relationships/oleObject" Target="../embeddings/oleObject10.bin"/><Relationship Id="rId14" Type="http://schemas.openxmlformats.org/officeDocument/2006/relationships/image" Target="../media/image15.emf"/></Relationships>
</file>

<file path=ppt/slides/_rels/slide7.xml.rels><?xml version="1.0" encoding="UTF-8" standalone="yes"?>
<Relationships xmlns="http://schemas.openxmlformats.org/package/2006/relationships"><Relationship Id="rId8" Type="http://schemas.openxmlformats.org/officeDocument/2006/relationships/image" Target="../media/image21.wmf"/><Relationship Id="rId13" Type="http://schemas.openxmlformats.org/officeDocument/2006/relationships/oleObject" Target="../embeddings/oleObject20.bin"/><Relationship Id="rId18" Type="http://schemas.openxmlformats.org/officeDocument/2006/relationships/image" Target="../media/image26.wmf"/><Relationship Id="rId3" Type="http://schemas.openxmlformats.org/officeDocument/2006/relationships/audio" Target="../media/audio1.wav"/><Relationship Id="rId7" Type="http://schemas.openxmlformats.org/officeDocument/2006/relationships/oleObject" Target="../embeddings/oleObject17.bin"/><Relationship Id="rId12" Type="http://schemas.openxmlformats.org/officeDocument/2006/relationships/image" Target="../media/image23.emf"/><Relationship Id="rId17" Type="http://schemas.openxmlformats.org/officeDocument/2006/relationships/oleObject" Target="../embeddings/oleObject22.bin"/><Relationship Id="rId2" Type="http://schemas.openxmlformats.org/officeDocument/2006/relationships/slideLayout" Target="../slideLayouts/slideLayout2.xml"/><Relationship Id="rId16" Type="http://schemas.openxmlformats.org/officeDocument/2006/relationships/image" Target="../media/image25.emf"/><Relationship Id="rId1" Type="http://schemas.openxmlformats.org/officeDocument/2006/relationships/vmlDrawing" Target="../drawings/vmlDrawing4.vml"/><Relationship Id="rId6" Type="http://schemas.openxmlformats.org/officeDocument/2006/relationships/image" Target="../media/image20.e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10" Type="http://schemas.openxmlformats.org/officeDocument/2006/relationships/image" Target="../media/image22.emf"/><Relationship Id="rId4" Type="http://schemas.openxmlformats.org/officeDocument/2006/relationships/image" Target="../media/image19.jpeg"/><Relationship Id="rId9" Type="http://schemas.openxmlformats.org/officeDocument/2006/relationships/oleObject" Target="../embeddings/oleObject18.bin"/><Relationship Id="rId14" Type="http://schemas.openxmlformats.org/officeDocument/2006/relationships/image" Target="../media/image24.e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31.jpeg"/><Relationship Id="rId7" Type="http://schemas.openxmlformats.org/officeDocument/2006/relationships/image" Target="../media/image28.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4.bin"/><Relationship Id="rId11" Type="http://schemas.openxmlformats.org/officeDocument/2006/relationships/image" Target="../media/image30.wmf"/><Relationship Id="rId5" Type="http://schemas.openxmlformats.org/officeDocument/2006/relationships/image" Target="../media/image27.e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29.emf"/></Relationships>
</file>

<file path=ppt/slides/_rels/slide9.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oleObject" Target="../embeddings/oleObject32.bin"/><Relationship Id="rId18" Type="http://schemas.openxmlformats.org/officeDocument/2006/relationships/image" Target="../media/image39.wmf"/><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36.emf"/><Relationship Id="rId17" Type="http://schemas.openxmlformats.org/officeDocument/2006/relationships/oleObject" Target="../embeddings/oleObject34.bin"/><Relationship Id="rId2" Type="http://schemas.openxmlformats.org/officeDocument/2006/relationships/slideLayout" Target="../slideLayouts/slideLayout2.xml"/><Relationship Id="rId16" Type="http://schemas.openxmlformats.org/officeDocument/2006/relationships/image" Target="../media/image38.emf"/><Relationship Id="rId1" Type="http://schemas.openxmlformats.org/officeDocument/2006/relationships/vmlDrawing" Target="../drawings/vmlDrawing6.vml"/><Relationship Id="rId6" Type="http://schemas.openxmlformats.org/officeDocument/2006/relationships/image" Target="../media/image33.emf"/><Relationship Id="rId11" Type="http://schemas.openxmlformats.org/officeDocument/2006/relationships/oleObject" Target="../embeddings/oleObject31.bin"/><Relationship Id="rId5" Type="http://schemas.openxmlformats.org/officeDocument/2006/relationships/oleObject" Target="../embeddings/oleObject28.bin"/><Relationship Id="rId15" Type="http://schemas.openxmlformats.org/officeDocument/2006/relationships/oleObject" Target="../embeddings/oleObject33.bin"/><Relationship Id="rId10" Type="http://schemas.openxmlformats.org/officeDocument/2006/relationships/image" Target="../media/image35.emf"/><Relationship Id="rId4" Type="http://schemas.openxmlformats.org/officeDocument/2006/relationships/image" Target="../media/image32.emf"/><Relationship Id="rId9" Type="http://schemas.openxmlformats.org/officeDocument/2006/relationships/oleObject" Target="../embeddings/oleObject30.bin"/><Relationship Id="rId14" Type="http://schemas.openxmlformats.org/officeDocument/2006/relationships/image" Target="../media/image37.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Tuesday, June 16, 2020</a:t>
            </a:r>
          </a:p>
        </p:txBody>
      </p:sp>
      <p:sp>
        <p:nvSpPr>
          <p:cNvPr id="7" name="Rectangle 5"/>
          <p:cNvSpPr>
            <a:spLocks noGrp="1" noChangeArrowheads="1"/>
          </p:cNvSpPr>
          <p:nvPr>
            <p:ph type="ftr" sz="quarter" idx="11"/>
          </p:nvPr>
        </p:nvSpPr>
        <p:spPr/>
        <p:txBody>
          <a:bodyPr/>
          <a:lstStyle/>
          <a:p>
            <a:pPr>
              <a:defRPr/>
            </a:pPr>
            <a:r>
              <a:rPr lang="de-DE" dirty="0"/>
              <a:t>PHYS 1444-001, Summer 2020                    Dr. Jaehoon 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#6</a:t>
            </a:r>
          </a:p>
        </p:txBody>
      </p:sp>
      <p:sp>
        <p:nvSpPr>
          <p:cNvPr id="18438" name="Text Box 4"/>
          <p:cNvSpPr txBox="1">
            <a:spLocks noChangeArrowheads="1"/>
          </p:cNvSpPr>
          <p:nvPr/>
        </p:nvSpPr>
        <p:spPr bwMode="auto">
          <a:xfrm>
            <a:off x="3056103" y="1447800"/>
            <a:ext cx="2723824"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Tuesday, June 16,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8" name="Content Placeholder 2">
            <a:extLst>
              <a:ext uri="{FF2B5EF4-FFF2-40B4-BE49-F238E27FC236}">
                <a16:creationId xmlns:a16="http://schemas.microsoft.com/office/drawing/2014/main" id="{2061CFBC-B3F9-A340-AEF2-E0C673BD5EEE}"/>
              </a:ext>
            </a:extLst>
          </p:cNvPr>
          <p:cNvSpPr txBox="1">
            <a:spLocks/>
          </p:cNvSpPr>
          <p:nvPr/>
        </p:nvSpPr>
        <p:spPr bwMode="auto">
          <a:xfrm>
            <a:off x="952500" y="2278796"/>
            <a:ext cx="7505700" cy="39696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kern="0" dirty="0">
                <a:latin typeface="Arial Narrow" charset="0"/>
              </a:rPr>
              <a:t>Chapter 22</a:t>
            </a:r>
            <a:endParaRPr lang="en-US" kern="0" dirty="0">
              <a:solidFill>
                <a:srgbClr val="003300"/>
              </a:solidFill>
              <a:latin typeface="Arial Narrow" charset="0"/>
            </a:endParaRPr>
          </a:p>
          <a:p>
            <a:pPr marL="990600" lvl="1" indent="-533400"/>
            <a:r>
              <a:rPr lang="en-US" dirty="0">
                <a:solidFill>
                  <a:srgbClr val="003300"/>
                </a:solidFill>
                <a:latin typeface="Arial Narrow" charset="0"/>
              </a:rPr>
              <a:t>Electric Flux</a:t>
            </a:r>
          </a:p>
          <a:p>
            <a:pPr marL="990600" lvl="1" indent="-533400"/>
            <a:r>
              <a:rPr lang="en-US" dirty="0">
                <a:solidFill>
                  <a:srgbClr val="003300"/>
                </a:solidFill>
                <a:latin typeface="Arial Narrow" charset="0"/>
              </a:rPr>
              <a:t>Gauss’ Law with Multiple Charges</a:t>
            </a:r>
          </a:p>
          <a:p>
            <a:pPr marL="609600" indent="-609600" algn="l"/>
            <a:r>
              <a:rPr lang="en-US" sz="3600" kern="0" dirty="0">
                <a:latin typeface="Arial Narrow" charset="0"/>
              </a:rPr>
              <a:t>Chapter 23</a:t>
            </a:r>
            <a:endParaRPr lang="en-US" sz="3600" kern="0" dirty="0">
              <a:solidFill>
                <a:srgbClr val="003300"/>
              </a:solidFill>
              <a:latin typeface="Arial Narrow" charset="0"/>
            </a:endParaRPr>
          </a:p>
          <a:p>
            <a:pPr marL="990600" lvl="1" indent="-533400"/>
            <a:r>
              <a:rPr lang="en-US" sz="3200" dirty="0">
                <a:latin typeface="Arial Narrow" charset="0"/>
              </a:rPr>
              <a:t>Electric Potential Energy</a:t>
            </a:r>
          </a:p>
          <a:p>
            <a:pPr marL="990600" lvl="1" indent="-533400"/>
            <a:r>
              <a:rPr lang="en-US" sz="3200" dirty="0">
                <a:latin typeface="Arial Narrow" charset="0"/>
              </a:rPr>
              <a:t>Electric Potential due to Point Charges</a:t>
            </a:r>
          </a:p>
        </p:txBody>
      </p:sp>
    </p:spTree>
    <p:extLst>
      <p:ext uri="{BB962C8B-B14F-4D97-AF65-F5344CB8AC3E}">
        <p14:creationId xmlns:p14="http://schemas.microsoft.com/office/powerpoint/2010/main" val="2604975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wipe(left)">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wipe(left)">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wipe(left)">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Tuesday, June 16, 2020</a:t>
            </a:r>
          </a:p>
        </p:txBody>
      </p:sp>
      <p:sp>
        <p:nvSpPr>
          <p:cNvPr id="6" name="Footer Placeholder 4"/>
          <p:cNvSpPr>
            <a:spLocks noGrp="1"/>
          </p:cNvSpPr>
          <p:nvPr>
            <p:ph type="ftr" sz="quarter" idx="11"/>
          </p:nvPr>
        </p:nvSpPr>
        <p:spPr/>
        <p:txBody>
          <a:bodyPr/>
          <a:lstStyle/>
          <a:p>
            <a:r>
              <a:rPr lang="de-DE"/>
              <a:t>PHYS 1444-001, Summer 2020                    Dr. Jaehoon Yu</a:t>
            </a:r>
            <a:endParaRPr lang="en-US"/>
          </a:p>
        </p:txBody>
      </p:sp>
      <p:sp>
        <p:nvSpPr>
          <p:cNvPr id="7" name="Slide Number Placeholder 5"/>
          <p:cNvSpPr>
            <a:spLocks noGrp="1"/>
          </p:cNvSpPr>
          <p:nvPr>
            <p:ph type="sldNum" sz="quarter" idx="12"/>
          </p:nvPr>
        </p:nvSpPr>
        <p:spPr/>
        <p:txBody>
          <a:bodyPr/>
          <a:lstStyle/>
          <a:p>
            <a:fld id="{04514949-A757-2642-B93E-BC0C39F36828}" type="slidenum">
              <a:rPr lang="en-US"/>
              <a:pPr/>
              <a:t>10</a:t>
            </a:fld>
            <a:endParaRPr lang="en-US"/>
          </a:p>
        </p:txBody>
      </p:sp>
      <p:sp>
        <p:nvSpPr>
          <p:cNvPr id="214018" name="Rectangle 2"/>
          <p:cNvSpPr>
            <a:spLocks noGrp="1" noChangeArrowheads="1"/>
          </p:cNvSpPr>
          <p:nvPr>
            <p:ph type="title"/>
          </p:nvPr>
        </p:nvSpPr>
        <p:spPr>
          <a:xfrm>
            <a:off x="228600" y="76200"/>
            <a:ext cx="8686800" cy="762000"/>
          </a:xfrm>
        </p:spPr>
        <p:txBody>
          <a:bodyPr/>
          <a:lstStyle/>
          <a:p>
            <a:r>
              <a:rPr lang="en-US"/>
              <a:t>So what is Gauss’ Law good for?</a:t>
            </a:r>
          </a:p>
        </p:txBody>
      </p:sp>
      <p:sp>
        <p:nvSpPr>
          <p:cNvPr id="214019" name="Rectangle 3"/>
          <p:cNvSpPr>
            <a:spLocks noGrp="1" noChangeArrowheads="1"/>
          </p:cNvSpPr>
          <p:nvPr>
            <p:ph type="body" idx="1"/>
          </p:nvPr>
        </p:nvSpPr>
        <p:spPr>
          <a:xfrm>
            <a:off x="152400" y="914400"/>
            <a:ext cx="8839200" cy="4419600"/>
          </a:xfrm>
        </p:spPr>
        <p:txBody>
          <a:bodyPr/>
          <a:lstStyle/>
          <a:p>
            <a:r>
              <a:rPr lang="en-US"/>
              <a:t>Derivation of Gauss’ law from Coulomb’s law is only valid for </a:t>
            </a:r>
            <a:r>
              <a:rPr lang="en-US" b="1" u="sng">
                <a:solidFill>
                  <a:srgbClr val="FF0066"/>
                </a:solidFill>
              </a:rPr>
              <a:t>static electric charge</a:t>
            </a:r>
            <a:r>
              <a:rPr lang="en-US"/>
              <a:t>.</a:t>
            </a:r>
          </a:p>
          <a:p>
            <a:r>
              <a:rPr lang="en-US"/>
              <a:t>Electric field can also be produced by changing magnetic fields.</a:t>
            </a:r>
          </a:p>
          <a:p>
            <a:pPr lvl="1"/>
            <a:r>
              <a:rPr lang="en-US"/>
              <a:t>Coulomb’s law cannot describe this field while Gauss’ law is still valid</a:t>
            </a:r>
          </a:p>
          <a:p>
            <a:r>
              <a:rPr lang="en-US"/>
              <a:t>Gauss’ law is more general than Coulomb’s law.</a:t>
            </a:r>
          </a:p>
          <a:p>
            <a:pPr lvl="1"/>
            <a:r>
              <a:rPr lang="en-US"/>
              <a:t>Can be used to obtain electric field, forces or obtain charges </a:t>
            </a:r>
          </a:p>
        </p:txBody>
      </p:sp>
      <p:sp>
        <p:nvSpPr>
          <p:cNvPr id="214020" name="Text Box 4"/>
          <p:cNvSpPr txBox="1">
            <a:spLocks noChangeArrowheads="1"/>
          </p:cNvSpPr>
          <p:nvPr/>
        </p:nvSpPr>
        <p:spPr bwMode="auto">
          <a:xfrm>
            <a:off x="152400" y="5235575"/>
            <a:ext cx="8839200" cy="860425"/>
          </a:xfrm>
          <a:prstGeom prst="rect">
            <a:avLst/>
          </a:prstGeom>
          <a:solidFill>
            <a:srgbClr val="FFFF66"/>
          </a:solidFill>
          <a:ln w="38100">
            <a:solidFill>
              <a:srgbClr val="800000"/>
            </a:solidFill>
            <a:miter lim="800000"/>
            <a:headEnd/>
            <a:tailEnd/>
          </a:ln>
          <a:effectLst/>
        </p:spPr>
        <p:txBody>
          <a:bodyPr wrap="square">
            <a:prstTxWarp prst="textNoShape">
              <a:avLst/>
            </a:prstTxWarp>
            <a:spAutoFit/>
          </a:bodyPr>
          <a:lstStyle/>
          <a:p>
            <a:r>
              <a:rPr lang="en-US" dirty="0">
                <a:solidFill>
                  <a:srgbClr val="800000"/>
                </a:solidFill>
                <a:latin typeface="Arial Narrow" charset="0"/>
              </a:rPr>
              <a:t>Gauss’ Law: Any </a:t>
            </a:r>
            <a:r>
              <a:rPr lang="en-US" b="1" u="sng" dirty="0">
                <a:solidFill>
                  <a:srgbClr val="800000"/>
                </a:solidFill>
                <a:effectLst>
                  <a:outerShdw blurRad="38100" dist="38100" dir="2700000" algn="tl">
                    <a:srgbClr val="000000"/>
                  </a:outerShdw>
                </a:effectLst>
                <a:latin typeface="Arial Narrow" charset="0"/>
              </a:rPr>
              <a:t>differences</a:t>
            </a:r>
            <a:r>
              <a:rPr lang="en-US" dirty="0">
                <a:solidFill>
                  <a:srgbClr val="800000"/>
                </a:solidFill>
                <a:latin typeface="Arial Narrow" charset="0"/>
              </a:rPr>
              <a:t> between the input and output flux of the electric field over any enclosed surface is due to the charge inside that surface!!!</a:t>
            </a:r>
          </a:p>
        </p:txBody>
      </p:sp>
    </p:spTree>
    <p:extLst>
      <p:ext uri="{BB962C8B-B14F-4D97-AF65-F5344CB8AC3E}">
        <p14:creationId xmlns:p14="http://schemas.microsoft.com/office/powerpoint/2010/main" val="124292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4019">
                                            <p:txEl>
                                              <p:pRg st="0" end="0"/>
                                            </p:txEl>
                                          </p:spTgt>
                                        </p:tgtEl>
                                        <p:attrNameLst>
                                          <p:attrName>style.visibility</p:attrName>
                                        </p:attrNameLst>
                                      </p:cBhvr>
                                      <p:to>
                                        <p:strVal val="visible"/>
                                      </p:to>
                                    </p:set>
                                    <p:animEffect transition="in" filter="wipe(left)">
                                      <p:cBhvr>
                                        <p:cTn id="7" dur="500"/>
                                        <p:tgtEl>
                                          <p:spTgt spid="2140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4019">
                                            <p:txEl>
                                              <p:pRg st="1" end="1"/>
                                            </p:txEl>
                                          </p:spTgt>
                                        </p:tgtEl>
                                        <p:attrNameLst>
                                          <p:attrName>style.visibility</p:attrName>
                                        </p:attrNameLst>
                                      </p:cBhvr>
                                      <p:to>
                                        <p:strVal val="visible"/>
                                      </p:to>
                                    </p:set>
                                    <p:animEffect transition="in" filter="wipe(left)">
                                      <p:cBhvr>
                                        <p:cTn id="12" dur="500"/>
                                        <p:tgtEl>
                                          <p:spTgt spid="2140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14019">
                                            <p:txEl>
                                              <p:pRg st="2" end="2"/>
                                            </p:txEl>
                                          </p:spTgt>
                                        </p:tgtEl>
                                        <p:attrNameLst>
                                          <p:attrName>style.visibility</p:attrName>
                                        </p:attrNameLst>
                                      </p:cBhvr>
                                      <p:to>
                                        <p:strVal val="visible"/>
                                      </p:to>
                                    </p:set>
                                    <p:animEffect transition="in" filter="wipe(left)">
                                      <p:cBhvr>
                                        <p:cTn id="17" dur="500"/>
                                        <p:tgtEl>
                                          <p:spTgt spid="2140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14019">
                                            <p:txEl>
                                              <p:pRg st="3" end="3"/>
                                            </p:txEl>
                                          </p:spTgt>
                                        </p:tgtEl>
                                        <p:attrNameLst>
                                          <p:attrName>style.visibility</p:attrName>
                                        </p:attrNameLst>
                                      </p:cBhvr>
                                      <p:to>
                                        <p:strVal val="visible"/>
                                      </p:to>
                                    </p:set>
                                    <p:animEffect transition="in" filter="wipe(left)">
                                      <p:cBhvr>
                                        <p:cTn id="22" dur="500"/>
                                        <p:tgtEl>
                                          <p:spTgt spid="2140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14019">
                                            <p:txEl>
                                              <p:pRg st="4" end="4"/>
                                            </p:txEl>
                                          </p:spTgt>
                                        </p:tgtEl>
                                        <p:attrNameLst>
                                          <p:attrName>style.visibility</p:attrName>
                                        </p:attrNameLst>
                                      </p:cBhvr>
                                      <p:to>
                                        <p:strVal val="visible"/>
                                      </p:to>
                                    </p:set>
                                    <p:animEffect transition="in" filter="wipe(left)">
                                      <p:cBhvr>
                                        <p:cTn id="27" dur="500"/>
                                        <p:tgtEl>
                                          <p:spTgt spid="2140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iterate type="lt">
                                    <p:tmPct val="5000"/>
                                  </p:iterate>
                                  <p:childTnLst>
                                    <p:set>
                                      <p:cBhvr>
                                        <p:cTn id="31" dur="1" fill="hold">
                                          <p:stCondLst>
                                            <p:cond delay="0"/>
                                          </p:stCondLst>
                                        </p:cTn>
                                        <p:tgtEl>
                                          <p:spTgt spid="214020"/>
                                        </p:tgtEl>
                                        <p:attrNameLst>
                                          <p:attrName>style.visibility</p:attrName>
                                        </p:attrNameLst>
                                      </p:cBhvr>
                                      <p:to>
                                        <p:strVal val="visible"/>
                                      </p:to>
                                    </p:set>
                                    <p:anim calcmode="lin" valueType="num">
                                      <p:cBhvr>
                                        <p:cTn id="32" dur="1000" fill="hold"/>
                                        <p:tgtEl>
                                          <p:spTgt spid="214020"/>
                                        </p:tgtEl>
                                        <p:attrNameLst>
                                          <p:attrName>ppt_w</p:attrName>
                                        </p:attrNameLst>
                                      </p:cBhvr>
                                      <p:tavLst>
                                        <p:tav tm="0">
                                          <p:val>
                                            <p:fltVal val="0"/>
                                          </p:val>
                                        </p:tav>
                                        <p:tav tm="100000">
                                          <p:val>
                                            <p:strVal val="#ppt_w"/>
                                          </p:val>
                                        </p:tav>
                                      </p:tavLst>
                                    </p:anim>
                                    <p:anim calcmode="lin" valueType="num">
                                      <p:cBhvr>
                                        <p:cTn id="33" dur="1000" fill="hold"/>
                                        <p:tgtEl>
                                          <p:spTgt spid="214020"/>
                                        </p:tgtEl>
                                        <p:attrNameLst>
                                          <p:attrName>ppt_h</p:attrName>
                                        </p:attrNameLst>
                                      </p:cBhvr>
                                      <p:tavLst>
                                        <p:tav tm="0">
                                          <p:val>
                                            <p:fltVal val="0"/>
                                          </p:val>
                                        </p:tav>
                                        <p:tav tm="100000">
                                          <p:val>
                                            <p:strVal val="#ppt_h"/>
                                          </p:val>
                                        </p:tav>
                                      </p:tavLst>
                                    </p:anim>
                                    <p:anim calcmode="lin" valueType="num">
                                      <p:cBhvr>
                                        <p:cTn id="34" dur="1000" fill="hold"/>
                                        <p:tgtEl>
                                          <p:spTgt spid="214020"/>
                                        </p:tgtEl>
                                        <p:attrNameLst>
                                          <p:attrName>style.rotation</p:attrName>
                                        </p:attrNameLst>
                                      </p:cBhvr>
                                      <p:tavLst>
                                        <p:tav tm="0">
                                          <p:val>
                                            <p:fltVal val="90"/>
                                          </p:val>
                                        </p:tav>
                                        <p:tav tm="100000">
                                          <p:val>
                                            <p:fltVal val="0"/>
                                          </p:val>
                                        </p:tav>
                                      </p:tavLst>
                                    </p:anim>
                                    <p:animEffect transition="in" filter="fade">
                                      <p:cBhvr>
                                        <p:cTn id="35" dur="1000"/>
                                        <p:tgtEl>
                                          <p:spTgt spid="214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p:bldP spid="2140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Tuesday, June 16, 2020</a:t>
            </a:r>
          </a:p>
        </p:txBody>
      </p:sp>
      <p:sp>
        <p:nvSpPr>
          <p:cNvPr id="6" name="Footer Placeholder 4"/>
          <p:cNvSpPr>
            <a:spLocks noGrp="1"/>
          </p:cNvSpPr>
          <p:nvPr>
            <p:ph type="ftr" sz="quarter" idx="11"/>
          </p:nvPr>
        </p:nvSpPr>
        <p:spPr/>
        <p:txBody>
          <a:bodyPr/>
          <a:lstStyle/>
          <a:p>
            <a:r>
              <a:rPr lang="de-DE"/>
              <a:t>PHYS 1444-001, Summer 2020                    Dr. Jaehoon Yu</a:t>
            </a:r>
            <a:endParaRPr lang="en-US"/>
          </a:p>
        </p:txBody>
      </p:sp>
      <p:sp>
        <p:nvSpPr>
          <p:cNvPr id="7" name="Slide Number Placeholder 5"/>
          <p:cNvSpPr>
            <a:spLocks noGrp="1"/>
          </p:cNvSpPr>
          <p:nvPr>
            <p:ph type="sldNum" sz="quarter" idx="12"/>
          </p:nvPr>
        </p:nvSpPr>
        <p:spPr/>
        <p:txBody>
          <a:bodyPr/>
          <a:lstStyle/>
          <a:p>
            <a:fld id="{15EF2208-1268-C54B-BDB9-6BD69E65938C}" type="slidenum">
              <a:rPr lang="en-US"/>
              <a:pPr/>
              <a:t>11</a:t>
            </a:fld>
            <a:endParaRPr lang="en-US"/>
          </a:p>
        </p:txBody>
      </p:sp>
      <p:sp>
        <p:nvSpPr>
          <p:cNvPr id="222210" name="Rectangle 2"/>
          <p:cNvSpPr>
            <a:spLocks noGrp="1" noChangeArrowheads="1"/>
          </p:cNvSpPr>
          <p:nvPr>
            <p:ph type="title"/>
          </p:nvPr>
        </p:nvSpPr>
        <p:spPr>
          <a:xfrm>
            <a:off x="914400" y="76200"/>
            <a:ext cx="7239000" cy="685800"/>
          </a:xfrm>
        </p:spPr>
        <p:txBody>
          <a:bodyPr/>
          <a:lstStyle/>
          <a:p>
            <a:r>
              <a:rPr lang="en-US" dirty="0"/>
              <a:t>Solving problems with Gauss’ Law</a:t>
            </a:r>
          </a:p>
        </p:txBody>
      </p:sp>
      <p:sp>
        <p:nvSpPr>
          <p:cNvPr id="222211" name="Rectangle 3"/>
          <p:cNvSpPr>
            <a:spLocks noChangeArrowheads="1"/>
          </p:cNvSpPr>
          <p:nvPr/>
        </p:nvSpPr>
        <p:spPr bwMode="auto">
          <a:xfrm>
            <a:off x="114300" y="762000"/>
            <a:ext cx="8953500" cy="5334000"/>
          </a:xfrm>
          <a:prstGeom prst="rect">
            <a:avLst/>
          </a:prstGeom>
          <a:noFill/>
          <a:ln w="9525">
            <a:noFill/>
            <a:miter lim="800000"/>
            <a:headEnd/>
            <a:tailEnd/>
          </a:ln>
          <a:effectLst/>
        </p:spPr>
        <p:txBody>
          <a:bodyPr>
            <a:prstTxWarp prst="textNoShape">
              <a:avLst/>
            </a:prstTxWarp>
          </a:bodyPr>
          <a:lstStyle/>
          <a:p>
            <a:pPr marL="514350" indent="-514350">
              <a:spcBef>
                <a:spcPct val="20000"/>
              </a:spcBef>
              <a:buFont typeface="+mj-lt"/>
              <a:buAutoNum type="arabicPeriod"/>
            </a:pPr>
            <a:r>
              <a:rPr lang="en-US" sz="3200" dirty="0">
                <a:solidFill>
                  <a:schemeClr val="accent2"/>
                </a:solidFill>
                <a:latin typeface="Arial Narrow" charset="0"/>
              </a:rPr>
              <a:t>Identify the symmetry of the charge distributions</a:t>
            </a:r>
          </a:p>
          <a:p>
            <a:pPr marL="514350" indent="-514350">
              <a:spcBef>
                <a:spcPct val="20000"/>
              </a:spcBef>
              <a:buFont typeface="+mj-lt"/>
              <a:buAutoNum type="arabicPeriod"/>
            </a:pPr>
            <a:r>
              <a:rPr lang="en-US" sz="3200" dirty="0">
                <a:solidFill>
                  <a:schemeClr val="accent2"/>
                </a:solidFill>
                <a:latin typeface="Arial Narrow" charset="0"/>
              </a:rPr>
              <a:t>Draw an appropriate Gaussian surface, making sure it passes through the point you want to know the electric field</a:t>
            </a:r>
          </a:p>
          <a:p>
            <a:pPr marL="514350" indent="-514350">
              <a:spcBef>
                <a:spcPct val="20000"/>
              </a:spcBef>
              <a:buFont typeface="+mj-lt"/>
              <a:buAutoNum type="arabicPeriod"/>
            </a:pPr>
            <a:r>
              <a:rPr lang="en-US" sz="3200" dirty="0">
                <a:solidFill>
                  <a:schemeClr val="accent2"/>
                </a:solidFill>
                <a:latin typeface="Arial Narrow" charset="0"/>
              </a:rPr>
              <a:t>Use the symmetry of charge distribution to determine the direction of E at the point of the Gaussian surface</a:t>
            </a:r>
          </a:p>
          <a:p>
            <a:pPr marL="514350" indent="-514350">
              <a:spcBef>
                <a:spcPct val="20000"/>
              </a:spcBef>
              <a:buFont typeface="+mj-lt"/>
              <a:buAutoNum type="arabicPeriod"/>
            </a:pPr>
            <a:r>
              <a:rPr lang="en-US" sz="3200" dirty="0">
                <a:solidFill>
                  <a:schemeClr val="accent2"/>
                </a:solidFill>
                <a:latin typeface="Arial Narrow" charset="0"/>
              </a:rPr>
              <a:t>Evaluate the flux</a:t>
            </a:r>
          </a:p>
          <a:p>
            <a:pPr marL="514350" indent="-514350">
              <a:spcBef>
                <a:spcPct val="20000"/>
              </a:spcBef>
              <a:buFont typeface="+mj-lt"/>
              <a:buAutoNum type="arabicPeriod"/>
            </a:pPr>
            <a:r>
              <a:rPr lang="en-US" sz="3200" dirty="0">
                <a:solidFill>
                  <a:schemeClr val="accent2"/>
                </a:solidFill>
                <a:latin typeface="Arial Narrow" charset="0"/>
              </a:rPr>
              <a:t>Calculate the enclosed charge by the Gaussian surface</a:t>
            </a:r>
          </a:p>
          <a:p>
            <a:pPr marL="914400" lvl="1" indent="-457200">
              <a:spcBef>
                <a:spcPct val="20000"/>
              </a:spcBef>
              <a:buFont typeface="Arial" panose="020B0604020202020204" pitchFamily="34" charset="0"/>
              <a:buChar char="•"/>
            </a:pPr>
            <a:r>
              <a:rPr lang="en-US" sz="2800" dirty="0">
                <a:solidFill>
                  <a:srgbClr val="008000"/>
                </a:solidFill>
                <a:latin typeface="Arial Narrow" charset="0"/>
                <a:sym typeface="Wingdings"/>
              </a:rPr>
              <a:t>Ignore all the charges outside the Gaussian surface</a:t>
            </a:r>
          </a:p>
          <a:p>
            <a:pPr marL="514350" indent="-514350">
              <a:spcBef>
                <a:spcPct val="20000"/>
              </a:spcBef>
              <a:buFont typeface="+mj-lt"/>
              <a:buAutoNum type="arabicPeriod"/>
            </a:pPr>
            <a:r>
              <a:rPr lang="en-US" sz="3200" dirty="0">
                <a:solidFill>
                  <a:schemeClr val="accent2"/>
                </a:solidFill>
                <a:latin typeface="Arial Narrow" charset="0"/>
                <a:sym typeface="Wingdings"/>
              </a:rPr>
              <a:t>Equate the flux to the enclosed charge and solve for E</a:t>
            </a:r>
            <a:endParaRPr lang="en-US" sz="3200" dirty="0">
              <a:solidFill>
                <a:schemeClr val="accent2"/>
              </a:solidFill>
              <a:latin typeface="Arial Narrow" charset="0"/>
            </a:endParaRPr>
          </a:p>
        </p:txBody>
      </p:sp>
    </p:spTree>
    <p:extLst>
      <p:ext uri="{BB962C8B-B14F-4D97-AF65-F5344CB8AC3E}">
        <p14:creationId xmlns:p14="http://schemas.microsoft.com/office/powerpoint/2010/main" val="28825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2211">
                                            <p:txEl>
                                              <p:pRg st="0" end="0"/>
                                            </p:txEl>
                                          </p:spTgt>
                                        </p:tgtEl>
                                        <p:attrNameLst>
                                          <p:attrName>style.visibility</p:attrName>
                                        </p:attrNameLst>
                                      </p:cBhvr>
                                      <p:to>
                                        <p:strVal val="visible"/>
                                      </p:to>
                                    </p:set>
                                    <p:animEffect transition="in" filter="wipe(left)">
                                      <p:cBhvr>
                                        <p:cTn id="7" dur="500"/>
                                        <p:tgtEl>
                                          <p:spTgt spid="222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2211">
                                            <p:txEl>
                                              <p:pRg st="1" end="1"/>
                                            </p:txEl>
                                          </p:spTgt>
                                        </p:tgtEl>
                                        <p:attrNameLst>
                                          <p:attrName>style.visibility</p:attrName>
                                        </p:attrNameLst>
                                      </p:cBhvr>
                                      <p:to>
                                        <p:strVal val="visible"/>
                                      </p:to>
                                    </p:set>
                                    <p:animEffect transition="in" filter="wipe(left)">
                                      <p:cBhvr>
                                        <p:cTn id="12" dur="500"/>
                                        <p:tgtEl>
                                          <p:spTgt spid="222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2211">
                                            <p:txEl>
                                              <p:pRg st="2" end="2"/>
                                            </p:txEl>
                                          </p:spTgt>
                                        </p:tgtEl>
                                        <p:attrNameLst>
                                          <p:attrName>style.visibility</p:attrName>
                                        </p:attrNameLst>
                                      </p:cBhvr>
                                      <p:to>
                                        <p:strVal val="visible"/>
                                      </p:to>
                                    </p:set>
                                    <p:animEffect transition="in" filter="wipe(left)">
                                      <p:cBhvr>
                                        <p:cTn id="17" dur="500"/>
                                        <p:tgtEl>
                                          <p:spTgt spid="2222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2211">
                                            <p:txEl>
                                              <p:pRg st="3" end="3"/>
                                            </p:txEl>
                                          </p:spTgt>
                                        </p:tgtEl>
                                        <p:attrNameLst>
                                          <p:attrName>style.visibility</p:attrName>
                                        </p:attrNameLst>
                                      </p:cBhvr>
                                      <p:to>
                                        <p:strVal val="visible"/>
                                      </p:to>
                                    </p:set>
                                    <p:animEffect transition="in" filter="wipe(left)">
                                      <p:cBhvr>
                                        <p:cTn id="22" dur="500"/>
                                        <p:tgtEl>
                                          <p:spTgt spid="2222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2211">
                                            <p:txEl>
                                              <p:pRg st="4" end="4"/>
                                            </p:txEl>
                                          </p:spTgt>
                                        </p:tgtEl>
                                        <p:attrNameLst>
                                          <p:attrName>style.visibility</p:attrName>
                                        </p:attrNameLst>
                                      </p:cBhvr>
                                      <p:to>
                                        <p:strVal val="visible"/>
                                      </p:to>
                                    </p:set>
                                    <p:animEffect transition="in" filter="wipe(left)">
                                      <p:cBhvr>
                                        <p:cTn id="27" dur="500"/>
                                        <p:tgtEl>
                                          <p:spTgt spid="2222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2211">
                                            <p:txEl>
                                              <p:pRg st="5" end="5"/>
                                            </p:txEl>
                                          </p:spTgt>
                                        </p:tgtEl>
                                        <p:attrNameLst>
                                          <p:attrName>style.visibility</p:attrName>
                                        </p:attrNameLst>
                                      </p:cBhvr>
                                      <p:to>
                                        <p:strVal val="visible"/>
                                      </p:to>
                                    </p:set>
                                    <p:animEffect transition="in" filter="wipe(left)">
                                      <p:cBhvr>
                                        <p:cTn id="32" dur="500"/>
                                        <p:tgtEl>
                                          <p:spTgt spid="2222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2211">
                                            <p:txEl>
                                              <p:pRg st="6" end="6"/>
                                            </p:txEl>
                                          </p:spTgt>
                                        </p:tgtEl>
                                        <p:attrNameLst>
                                          <p:attrName>style.visibility</p:attrName>
                                        </p:attrNameLst>
                                      </p:cBhvr>
                                      <p:to>
                                        <p:strVal val="visible"/>
                                      </p:to>
                                    </p:set>
                                    <p:animEffect transition="in" filter="wipe(left)">
                                      <p:cBhvr>
                                        <p:cTn id="37" dur="500"/>
                                        <p:tgtEl>
                                          <p:spTgt spid="2222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Tuesday, June 16, 2020</a:t>
            </a:r>
          </a:p>
        </p:txBody>
      </p:sp>
      <p:sp>
        <p:nvSpPr>
          <p:cNvPr id="12" name="Footer Placeholder 4"/>
          <p:cNvSpPr>
            <a:spLocks noGrp="1"/>
          </p:cNvSpPr>
          <p:nvPr>
            <p:ph type="ftr" sz="quarter" idx="11"/>
          </p:nvPr>
        </p:nvSpPr>
        <p:spPr/>
        <p:txBody>
          <a:bodyPr/>
          <a:lstStyle/>
          <a:p>
            <a:r>
              <a:rPr lang="de-DE"/>
              <a:t>PHYS 1444-001, Summer 2020                    Dr. Jaehoon Yu</a:t>
            </a:r>
            <a:endParaRPr lang="en-US"/>
          </a:p>
        </p:txBody>
      </p:sp>
      <p:sp>
        <p:nvSpPr>
          <p:cNvPr id="13" name="Slide Number Placeholder 5"/>
          <p:cNvSpPr>
            <a:spLocks noGrp="1"/>
          </p:cNvSpPr>
          <p:nvPr>
            <p:ph type="sldNum" sz="quarter" idx="12"/>
          </p:nvPr>
        </p:nvSpPr>
        <p:spPr/>
        <p:txBody>
          <a:bodyPr/>
          <a:lstStyle/>
          <a:p>
            <a:fld id="{3566F5DD-D7FD-0C44-8C59-758DD682AA16}" type="slidenum">
              <a:rPr lang="en-US"/>
              <a:pPr/>
              <a:t>12</a:t>
            </a:fld>
            <a:endParaRPr lang="en-US"/>
          </a:p>
        </p:txBody>
      </p:sp>
      <p:pic>
        <p:nvPicPr>
          <p:cNvPr id="215042" name="Picture 2" descr="FG22_010"/>
          <p:cNvPicPr>
            <a:picLocks noChangeAspect="1" noChangeArrowheads="1"/>
          </p:cNvPicPr>
          <p:nvPr/>
        </p:nvPicPr>
        <p:blipFill>
          <a:blip r:embed="rId4"/>
          <a:srcRect/>
          <a:stretch>
            <a:fillRect/>
          </a:stretch>
        </p:blipFill>
        <p:spPr bwMode="auto">
          <a:xfrm>
            <a:off x="5562600" y="381000"/>
            <a:ext cx="3733800" cy="2800350"/>
          </a:xfrm>
          <a:prstGeom prst="rect">
            <a:avLst/>
          </a:prstGeom>
          <a:noFill/>
        </p:spPr>
      </p:pic>
      <p:sp>
        <p:nvSpPr>
          <p:cNvPr id="215043" name="Rectangle 3"/>
          <p:cNvSpPr>
            <a:spLocks noGrp="1" noChangeArrowheads="1"/>
          </p:cNvSpPr>
          <p:nvPr>
            <p:ph type="title"/>
          </p:nvPr>
        </p:nvSpPr>
        <p:spPr>
          <a:xfrm>
            <a:off x="228600" y="0"/>
            <a:ext cx="8686800" cy="762000"/>
          </a:xfrm>
        </p:spPr>
        <p:txBody>
          <a:bodyPr/>
          <a:lstStyle/>
          <a:p>
            <a:r>
              <a:rPr lang="en-US"/>
              <a:t>Example 22 – 2 </a:t>
            </a:r>
          </a:p>
        </p:txBody>
      </p:sp>
      <p:sp>
        <p:nvSpPr>
          <p:cNvPr id="215044" name="Text Box 4"/>
          <p:cNvSpPr txBox="1">
            <a:spLocks noChangeArrowheads="1"/>
          </p:cNvSpPr>
          <p:nvPr/>
        </p:nvSpPr>
        <p:spPr bwMode="auto">
          <a:xfrm>
            <a:off x="152400" y="762000"/>
            <a:ext cx="5791200" cy="1938992"/>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Flux from Gauss’ Law</a:t>
            </a:r>
            <a:r>
              <a:rPr lang="en-US" dirty="0">
                <a:solidFill>
                  <a:schemeClr val="accent2"/>
                </a:solidFill>
                <a:latin typeface="Arial Narrow" charset="0"/>
              </a:rPr>
              <a:t>: Consider two Gaussian surfaces, A</a:t>
            </a:r>
            <a:r>
              <a:rPr lang="en-US" baseline="-25000" dirty="0">
                <a:solidFill>
                  <a:schemeClr val="accent2"/>
                </a:solidFill>
                <a:latin typeface="Arial Narrow" charset="0"/>
              </a:rPr>
              <a:t>1</a:t>
            </a:r>
            <a:r>
              <a:rPr lang="en-US" dirty="0">
                <a:solidFill>
                  <a:schemeClr val="accent2"/>
                </a:solidFill>
                <a:latin typeface="Arial Narrow" charset="0"/>
              </a:rPr>
              <a:t> and A</a:t>
            </a:r>
            <a:r>
              <a:rPr lang="en-US" baseline="-25000" dirty="0">
                <a:solidFill>
                  <a:schemeClr val="accent2"/>
                </a:solidFill>
                <a:latin typeface="Arial Narrow" charset="0"/>
              </a:rPr>
              <a:t>2</a:t>
            </a:r>
            <a:r>
              <a:rPr lang="en-US" dirty="0">
                <a:solidFill>
                  <a:schemeClr val="accent2"/>
                </a:solidFill>
                <a:latin typeface="Arial Narrow" charset="0"/>
              </a:rPr>
              <a:t>, shown in the figure. The only charge present is the charge +Q at the center of surface A</a:t>
            </a:r>
            <a:r>
              <a:rPr lang="en-US" baseline="-25000" dirty="0">
                <a:solidFill>
                  <a:schemeClr val="accent2"/>
                </a:solidFill>
                <a:latin typeface="Arial Narrow" charset="0"/>
              </a:rPr>
              <a:t>1</a:t>
            </a:r>
            <a:r>
              <a:rPr lang="en-US" dirty="0">
                <a:solidFill>
                  <a:schemeClr val="accent2"/>
                </a:solidFill>
                <a:latin typeface="Arial Narrow" charset="0"/>
              </a:rPr>
              <a:t>.   What is the net flux through each surface A</a:t>
            </a:r>
            <a:r>
              <a:rPr lang="en-US" baseline="-25000" dirty="0">
                <a:solidFill>
                  <a:schemeClr val="accent2"/>
                </a:solidFill>
                <a:latin typeface="Arial Narrow" charset="0"/>
              </a:rPr>
              <a:t>1</a:t>
            </a:r>
            <a:r>
              <a:rPr lang="en-US" dirty="0">
                <a:solidFill>
                  <a:schemeClr val="accent2"/>
                </a:solidFill>
                <a:latin typeface="Arial Narrow" charset="0"/>
              </a:rPr>
              <a:t> and A</a:t>
            </a:r>
            <a:r>
              <a:rPr lang="en-US" baseline="-25000" dirty="0">
                <a:solidFill>
                  <a:schemeClr val="accent2"/>
                </a:solidFill>
                <a:latin typeface="Arial Narrow" charset="0"/>
              </a:rPr>
              <a:t>2</a:t>
            </a:r>
            <a:r>
              <a:rPr lang="en-US" dirty="0">
                <a:solidFill>
                  <a:schemeClr val="accent2"/>
                </a:solidFill>
                <a:latin typeface="Arial Narrow" charset="0"/>
              </a:rPr>
              <a:t>? (Poll 5)</a:t>
            </a:r>
          </a:p>
        </p:txBody>
      </p:sp>
      <p:sp>
        <p:nvSpPr>
          <p:cNvPr id="215045" name="Rectangle 5"/>
          <p:cNvSpPr>
            <a:spLocks noGrp="1" noChangeArrowheads="1"/>
          </p:cNvSpPr>
          <p:nvPr>
            <p:ph type="body" idx="1"/>
          </p:nvPr>
        </p:nvSpPr>
        <p:spPr>
          <a:xfrm>
            <a:off x="152400" y="2895600"/>
            <a:ext cx="5410200" cy="1600200"/>
          </a:xfrm>
        </p:spPr>
        <p:txBody>
          <a:bodyPr/>
          <a:lstStyle/>
          <a:p>
            <a:r>
              <a:rPr lang="en-US"/>
              <a:t>The surface A</a:t>
            </a:r>
            <a:r>
              <a:rPr lang="en-US" baseline="-25000"/>
              <a:t>1</a:t>
            </a:r>
            <a:r>
              <a:rPr lang="en-US"/>
              <a:t> encloses the charge +Q, so from Gauss’ law we obtain the total net flux </a:t>
            </a:r>
          </a:p>
        </p:txBody>
      </p:sp>
      <p:sp>
        <p:nvSpPr>
          <p:cNvPr id="215046" name="Rectangle 6"/>
          <p:cNvSpPr>
            <a:spLocks noChangeArrowheads="1"/>
          </p:cNvSpPr>
          <p:nvPr/>
        </p:nvSpPr>
        <p:spPr bwMode="auto">
          <a:xfrm>
            <a:off x="152400" y="4495800"/>
            <a:ext cx="5410200" cy="1600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The surface A</a:t>
            </a:r>
            <a:r>
              <a:rPr lang="en-US" sz="3200" baseline="-25000">
                <a:solidFill>
                  <a:schemeClr val="accent2"/>
                </a:solidFill>
                <a:latin typeface="Arial Narrow" charset="0"/>
              </a:rPr>
              <a:t>2</a:t>
            </a:r>
            <a:r>
              <a:rPr lang="en-US" sz="3200">
                <a:solidFill>
                  <a:schemeClr val="accent2"/>
                </a:solidFill>
                <a:latin typeface="Arial Narrow" charset="0"/>
              </a:rPr>
              <a:t> the charge, +Q, is outside the surface, so the total net flux is 0.</a:t>
            </a:r>
          </a:p>
        </p:txBody>
      </p:sp>
      <p:graphicFrame>
        <p:nvGraphicFramePr>
          <p:cNvPr id="215047" name="Object 7"/>
          <p:cNvGraphicFramePr>
            <a:graphicFrameLocks noChangeAspect="1"/>
          </p:cNvGraphicFramePr>
          <p:nvPr/>
        </p:nvGraphicFramePr>
        <p:xfrm>
          <a:off x="5562600" y="3192463"/>
          <a:ext cx="2070100" cy="1020762"/>
        </p:xfrm>
        <a:graphic>
          <a:graphicData uri="http://schemas.openxmlformats.org/presentationml/2006/ole">
            <mc:AlternateContent xmlns:mc="http://schemas.openxmlformats.org/markup-compatibility/2006">
              <mc:Choice xmlns:v="urn:schemas-microsoft-com:vml" Requires="v">
                <p:oleObj spid="_x0000_s54725" name="Equation" r:id="rId5" imgW="596900" imgH="304800" progId="Equation.DSMT4">
                  <p:embed/>
                </p:oleObj>
              </mc:Choice>
              <mc:Fallback>
                <p:oleObj name="Equation" r:id="rId5" imgW="596900" imgH="304800" progId="Equation.DSMT4">
                  <p:embed/>
                  <p:pic>
                    <p:nvPicPr>
                      <p:cNvPr id="215047" name="Object 7"/>
                      <p:cNvPicPr>
                        <a:picLocks noChangeAspect="1" noChangeArrowheads="1"/>
                      </p:cNvPicPr>
                      <p:nvPr/>
                    </p:nvPicPr>
                    <p:blipFill>
                      <a:blip r:embed="rId6"/>
                      <a:srcRect/>
                      <a:stretch>
                        <a:fillRect/>
                      </a:stretch>
                    </p:blipFill>
                    <p:spPr bwMode="auto">
                      <a:xfrm>
                        <a:off x="5562600" y="3192463"/>
                        <a:ext cx="2070100" cy="1020762"/>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5048" name="Object 8"/>
          <p:cNvGraphicFramePr>
            <a:graphicFrameLocks noChangeAspect="1"/>
          </p:cNvGraphicFramePr>
          <p:nvPr/>
        </p:nvGraphicFramePr>
        <p:xfrm>
          <a:off x="5410200" y="4667250"/>
          <a:ext cx="2066925" cy="1019175"/>
        </p:xfrm>
        <a:graphic>
          <a:graphicData uri="http://schemas.openxmlformats.org/presentationml/2006/ole">
            <mc:AlternateContent xmlns:mc="http://schemas.openxmlformats.org/markup-compatibility/2006">
              <mc:Choice xmlns:v="urn:schemas-microsoft-com:vml" Requires="v">
                <p:oleObj spid="_x0000_s54726" name="Equation" r:id="rId7" imgW="596900" imgH="304800" progId="Equation.DSMT4">
                  <p:embed/>
                </p:oleObj>
              </mc:Choice>
              <mc:Fallback>
                <p:oleObj name="Equation" r:id="rId7" imgW="596900" imgH="304800" progId="Equation.DSMT4">
                  <p:embed/>
                  <p:pic>
                    <p:nvPicPr>
                      <p:cNvPr id="215048" name="Object 8"/>
                      <p:cNvPicPr>
                        <a:picLocks noChangeAspect="1" noChangeArrowheads="1"/>
                      </p:cNvPicPr>
                      <p:nvPr/>
                    </p:nvPicPr>
                    <p:blipFill>
                      <a:blip r:embed="rId8"/>
                      <a:srcRect/>
                      <a:stretch>
                        <a:fillRect/>
                      </a:stretch>
                    </p:blipFill>
                    <p:spPr bwMode="auto">
                      <a:xfrm>
                        <a:off x="5410200" y="4667250"/>
                        <a:ext cx="2066925" cy="101917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7502525" y="3048000"/>
          <a:ext cx="879475" cy="1360488"/>
        </p:xfrm>
        <a:graphic>
          <a:graphicData uri="http://schemas.openxmlformats.org/presentationml/2006/ole">
            <mc:AlternateContent xmlns:mc="http://schemas.openxmlformats.org/markup-compatibility/2006">
              <mc:Choice xmlns:v="urn:schemas-microsoft-com:vml" Requires="v">
                <p:oleObj spid="_x0000_s54727" name="Equation" r:id="rId9" imgW="253800" imgH="406080" progId="Equation.DSMT4">
                  <p:embed/>
                </p:oleObj>
              </mc:Choice>
              <mc:Fallback>
                <p:oleObj name="Equation" r:id="rId9" imgW="253800" imgH="406080" progId="Equation.DSMT4">
                  <p:embed/>
                  <p:pic>
                    <p:nvPicPr>
                      <p:cNvPr id="215049"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02525" y="3048000"/>
                        <a:ext cx="879475" cy="136048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5050" name="Object 10"/>
          <p:cNvGraphicFramePr>
            <a:graphicFrameLocks noChangeAspect="1"/>
          </p:cNvGraphicFramePr>
          <p:nvPr/>
        </p:nvGraphicFramePr>
        <p:xfrm>
          <a:off x="7354888" y="4495800"/>
          <a:ext cx="1408112" cy="1360488"/>
        </p:xfrm>
        <a:graphic>
          <a:graphicData uri="http://schemas.openxmlformats.org/presentationml/2006/ole">
            <mc:AlternateContent xmlns:mc="http://schemas.openxmlformats.org/markup-compatibility/2006">
              <mc:Choice xmlns:v="urn:schemas-microsoft-com:vml" Requires="v">
                <p:oleObj spid="_x0000_s54728" name="Equation" r:id="rId11" imgW="406080" imgH="406080" progId="Equation.DSMT4">
                  <p:embed/>
                </p:oleObj>
              </mc:Choice>
              <mc:Fallback>
                <p:oleObj name="Equation" r:id="rId11" imgW="406080" imgH="406080" progId="Equation.DSMT4">
                  <p:embed/>
                  <p:pic>
                    <p:nvPicPr>
                      <p:cNvPr id="21505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54888" y="4495800"/>
                        <a:ext cx="1408112" cy="136048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230493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wd">
                                    <p:tmPct val="10000"/>
                                  </p:iterate>
                                  <p:childTnLst>
                                    <p:set>
                                      <p:cBhvr>
                                        <p:cTn id="6" dur="1" fill="hold">
                                          <p:stCondLst>
                                            <p:cond delay="0"/>
                                          </p:stCondLst>
                                        </p:cTn>
                                        <p:tgtEl>
                                          <p:spTgt spid="215044"/>
                                        </p:tgtEl>
                                        <p:attrNameLst>
                                          <p:attrName>style.visibility</p:attrName>
                                        </p:attrNameLst>
                                      </p:cBhvr>
                                      <p:to>
                                        <p:strVal val="visible"/>
                                      </p:to>
                                    </p:set>
                                    <p:animEffect transition="in" filter="wipe(down)">
                                      <p:cBhvr>
                                        <p:cTn id="7" dur="580">
                                          <p:stCondLst>
                                            <p:cond delay="0"/>
                                          </p:stCondLst>
                                        </p:cTn>
                                        <p:tgtEl>
                                          <p:spTgt spid="215044"/>
                                        </p:tgtEl>
                                      </p:cBhvr>
                                    </p:animEffect>
                                    <p:anim calcmode="lin" valueType="num">
                                      <p:cBhvr>
                                        <p:cTn id="8" dur="1822" tmFilter="0,0; 0.14,0.36; 0.43,0.73; 0.71,0.91; 1.0,1.0">
                                          <p:stCondLst>
                                            <p:cond delay="0"/>
                                          </p:stCondLst>
                                        </p:cTn>
                                        <p:tgtEl>
                                          <p:spTgt spid="21504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504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504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504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5044"/>
                                        </p:tgtEl>
                                        <p:attrNameLst>
                                          <p:attrName>ppt_y</p:attrName>
                                        </p:attrNameLst>
                                      </p:cBhvr>
                                      <p:tavLst>
                                        <p:tav tm="0" fmla="#ppt_y-sin(pi*$)/81">
                                          <p:val>
                                            <p:fltVal val="0"/>
                                          </p:val>
                                        </p:tav>
                                        <p:tav tm="100000">
                                          <p:val>
                                            <p:fltVal val="1"/>
                                          </p:val>
                                        </p:tav>
                                      </p:tavLst>
                                    </p:anim>
                                    <p:animScale>
                                      <p:cBhvr>
                                        <p:cTn id="13" dur="26">
                                          <p:stCondLst>
                                            <p:cond delay="650"/>
                                          </p:stCondLst>
                                        </p:cTn>
                                        <p:tgtEl>
                                          <p:spTgt spid="215044"/>
                                        </p:tgtEl>
                                      </p:cBhvr>
                                      <p:to x="100000" y="60000"/>
                                    </p:animScale>
                                    <p:animScale>
                                      <p:cBhvr>
                                        <p:cTn id="14" dur="166" decel="50000">
                                          <p:stCondLst>
                                            <p:cond delay="676"/>
                                          </p:stCondLst>
                                        </p:cTn>
                                        <p:tgtEl>
                                          <p:spTgt spid="215044"/>
                                        </p:tgtEl>
                                      </p:cBhvr>
                                      <p:to x="100000" y="100000"/>
                                    </p:animScale>
                                    <p:animScale>
                                      <p:cBhvr>
                                        <p:cTn id="15" dur="26">
                                          <p:stCondLst>
                                            <p:cond delay="1312"/>
                                          </p:stCondLst>
                                        </p:cTn>
                                        <p:tgtEl>
                                          <p:spTgt spid="215044"/>
                                        </p:tgtEl>
                                      </p:cBhvr>
                                      <p:to x="100000" y="80000"/>
                                    </p:animScale>
                                    <p:animScale>
                                      <p:cBhvr>
                                        <p:cTn id="16" dur="166" decel="50000">
                                          <p:stCondLst>
                                            <p:cond delay="1338"/>
                                          </p:stCondLst>
                                        </p:cTn>
                                        <p:tgtEl>
                                          <p:spTgt spid="215044"/>
                                        </p:tgtEl>
                                      </p:cBhvr>
                                      <p:to x="100000" y="100000"/>
                                    </p:animScale>
                                    <p:animScale>
                                      <p:cBhvr>
                                        <p:cTn id="17" dur="26">
                                          <p:stCondLst>
                                            <p:cond delay="1642"/>
                                          </p:stCondLst>
                                        </p:cTn>
                                        <p:tgtEl>
                                          <p:spTgt spid="215044"/>
                                        </p:tgtEl>
                                      </p:cBhvr>
                                      <p:to x="100000" y="90000"/>
                                    </p:animScale>
                                    <p:animScale>
                                      <p:cBhvr>
                                        <p:cTn id="18" dur="166" decel="50000">
                                          <p:stCondLst>
                                            <p:cond delay="1668"/>
                                          </p:stCondLst>
                                        </p:cTn>
                                        <p:tgtEl>
                                          <p:spTgt spid="215044"/>
                                        </p:tgtEl>
                                      </p:cBhvr>
                                      <p:to x="100000" y="100000"/>
                                    </p:animScale>
                                    <p:animScale>
                                      <p:cBhvr>
                                        <p:cTn id="19" dur="26">
                                          <p:stCondLst>
                                            <p:cond delay="1808"/>
                                          </p:stCondLst>
                                        </p:cTn>
                                        <p:tgtEl>
                                          <p:spTgt spid="215044"/>
                                        </p:tgtEl>
                                      </p:cBhvr>
                                      <p:to x="100000" y="95000"/>
                                    </p:animScale>
                                    <p:animScale>
                                      <p:cBhvr>
                                        <p:cTn id="20" dur="166" decel="50000">
                                          <p:stCondLst>
                                            <p:cond delay="1834"/>
                                          </p:stCondLst>
                                        </p:cTn>
                                        <p:tgtEl>
                                          <p:spTgt spid="21504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15042"/>
                                        </p:tgtEl>
                                        <p:attrNameLst>
                                          <p:attrName>style.visibility</p:attrName>
                                        </p:attrNameLst>
                                      </p:cBhvr>
                                      <p:to>
                                        <p:strVal val="visible"/>
                                      </p:to>
                                    </p:set>
                                    <p:animEffect transition="in" filter="wipe(down)">
                                      <p:cBhvr>
                                        <p:cTn id="25" dur="580">
                                          <p:stCondLst>
                                            <p:cond delay="0"/>
                                          </p:stCondLst>
                                        </p:cTn>
                                        <p:tgtEl>
                                          <p:spTgt spid="215042"/>
                                        </p:tgtEl>
                                      </p:cBhvr>
                                    </p:animEffect>
                                    <p:anim calcmode="lin" valueType="num">
                                      <p:cBhvr>
                                        <p:cTn id="26" dur="1822" tmFilter="0,0; 0.14,0.36; 0.43,0.73; 0.71,0.91; 1.0,1.0">
                                          <p:stCondLst>
                                            <p:cond delay="0"/>
                                          </p:stCondLst>
                                        </p:cTn>
                                        <p:tgtEl>
                                          <p:spTgt spid="21504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1504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1504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1504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15042"/>
                                        </p:tgtEl>
                                        <p:attrNameLst>
                                          <p:attrName>ppt_y</p:attrName>
                                        </p:attrNameLst>
                                      </p:cBhvr>
                                      <p:tavLst>
                                        <p:tav tm="0" fmla="#ppt_y-sin(pi*$)/81">
                                          <p:val>
                                            <p:fltVal val="0"/>
                                          </p:val>
                                        </p:tav>
                                        <p:tav tm="100000">
                                          <p:val>
                                            <p:fltVal val="1"/>
                                          </p:val>
                                        </p:tav>
                                      </p:tavLst>
                                    </p:anim>
                                    <p:animScale>
                                      <p:cBhvr>
                                        <p:cTn id="31" dur="26">
                                          <p:stCondLst>
                                            <p:cond delay="650"/>
                                          </p:stCondLst>
                                        </p:cTn>
                                        <p:tgtEl>
                                          <p:spTgt spid="215042"/>
                                        </p:tgtEl>
                                      </p:cBhvr>
                                      <p:to x="100000" y="60000"/>
                                    </p:animScale>
                                    <p:animScale>
                                      <p:cBhvr>
                                        <p:cTn id="32" dur="166" decel="50000">
                                          <p:stCondLst>
                                            <p:cond delay="676"/>
                                          </p:stCondLst>
                                        </p:cTn>
                                        <p:tgtEl>
                                          <p:spTgt spid="215042"/>
                                        </p:tgtEl>
                                      </p:cBhvr>
                                      <p:to x="100000" y="100000"/>
                                    </p:animScale>
                                    <p:animScale>
                                      <p:cBhvr>
                                        <p:cTn id="33" dur="26">
                                          <p:stCondLst>
                                            <p:cond delay="1312"/>
                                          </p:stCondLst>
                                        </p:cTn>
                                        <p:tgtEl>
                                          <p:spTgt spid="215042"/>
                                        </p:tgtEl>
                                      </p:cBhvr>
                                      <p:to x="100000" y="80000"/>
                                    </p:animScale>
                                    <p:animScale>
                                      <p:cBhvr>
                                        <p:cTn id="34" dur="166" decel="50000">
                                          <p:stCondLst>
                                            <p:cond delay="1338"/>
                                          </p:stCondLst>
                                        </p:cTn>
                                        <p:tgtEl>
                                          <p:spTgt spid="215042"/>
                                        </p:tgtEl>
                                      </p:cBhvr>
                                      <p:to x="100000" y="100000"/>
                                    </p:animScale>
                                    <p:animScale>
                                      <p:cBhvr>
                                        <p:cTn id="35" dur="26">
                                          <p:stCondLst>
                                            <p:cond delay="1642"/>
                                          </p:stCondLst>
                                        </p:cTn>
                                        <p:tgtEl>
                                          <p:spTgt spid="215042"/>
                                        </p:tgtEl>
                                      </p:cBhvr>
                                      <p:to x="100000" y="90000"/>
                                    </p:animScale>
                                    <p:animScale>
                                      <p:cBhvr>
                                        <p:cTn id="36" dur="166" decel="50000">
                                          <p:stCondLst>
                                            <p:cond delay="1668"/>
                                          </p:stCondLst>
                                        </p:cTn>
                                        <p:tgtEl>
                                          <p:spTgt spid="215042"/>
                                        </p:tgtEl>
                                      </p:cBhvr>
                                      <p:to x="100000" y="100000"/>
                                    </p:animScale>
                                    <p:animScale>
                                      <p:cBhvr>
                                        <p:cTn id="37" dur="26">
                                          <p:stCondLst>
                                            <p:cond delay="1808"/>
                                          </p:stCondLst>
                                        </p:cTn>
                                        <p:tgtEl>
                                          <p:spTgt spid="215042"/>
                                        </p:tgtEl>
                                      </p:cBhvr>
                                      <p:to x="100000" y="95000"/>
                                    </p:animScale>
                                    <p:animScale>
                                      <p:cBhvr>
                                        <p:cTn id="38" dur="166" decel="50000">
                                          <p:stCondLst>
                                            <p:cond delay="1834"/>
                                          </p:stCondLst>
                                        </p:cTn>
                                        <p:tgtEl>
                                          <p:spTgt spid="215042"/>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215045">
                                            <p:txEl>
                                              <p:pRg st="0" end="0"/>
                                            </p:txEl>
                                          </p:spTgt>
                                        </p:tgtEl>
                                        <p:attrNameLst>
                                          <p:attrName>style.visibility</p:attrName>
                                        </p:attrNameLst>
                                      </p:cBhvr>
                                      <p:to>
                                        <p:strVal val="visible"/>
                                      </p:to>
                                    </p:set>
                                    <p:animEffect transition="in" filter="wipe(left)">
                                      <p:cBhvr>
                                        <p:cTn id="43" dur="500"/>
                                        <p:tgtEl>
                                          <p:spTgt spid="215045">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15047"/>
                                        </p:tgtEl>
                                        <p:attrNameLst>
                                          <p:attrName>style.visibility</p:attrName>
                                        </p:attrNameLst>
                                      </p:cBhvr>
                                      <p:to>
                                        <p:strVal val="visible"/>
                                      </p:to>
                                    </p:set>
                                    <p:animEffect transition="in" filter="wipe(left)">
                                      <p:cBhvr>
                                        <p:cTn id="48" dur="500"/>
                                        <p:tgtEl>
                                          <p:spTgt spid="21504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15049"/>
                                        </p:tgtEl>
                                        <p:attrNameLst>
                                          <p:attrName>style.visibility</p:attrName>
                                        </p:attrNameLst>
                                      </p:cBhvr>
                                      <p:to>
                                        <p:strVal val="visible"/>
                                      </p:to>
                                    </p:set>
                                    <p:animEffect transition="in" filter="wipe(left)">
                                      <p:cBhvr>
                                        <p:cTn id="53" dur="500"/>
                                        <p:tgtEl>
                                          <p:spTgt spid="21504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215046"/>
                                        </p:tgtEl>
                                        <p:attrNameLst>
                                          <p:attrName>style.visibility</p:attrName>
                                        </p:attrNameLst>
                                      </p:cBhvr>
                                      <p:to>
                                        <p:strVal val="visible"/>
                                      </p:to>
                                    </p:set>
                                    <p:animEffect transition="in" filter="wipe(left)">
                                      <p:cBhvr>
                                        <p:cTn id="58" dur="500"/>
                                        <p:tgtEl>
                                          <p:spTgt spid="215046"/>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15048"/>
                                        </p:tgtEl>
                                        <p:attrNameLst>
                                          <p:attrName>style.visibility</p:attrName>
                                        </p:attrNameLst>
                                      </p:cBhvr>
                                      <p:to>
                                        <p:strVal val="visible"/>
                                      </p:to>
                                    </p:set>
                                    <p:animEffect transition="in" filter="wipe(left)">
                                      <p:cBhvr>
                                        <p:cTn id="63" dur="500"/>
                                        <p:tgtEl>
                                          <p:spTgt spid="21504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215050"/>
                                        </p:tgtEl>
                                        <p:attrNameLst>
                                          <p:attrName>style.visibility</p:attrName>
                                        </p:attrNameLst>
                                      </p:cBhvr>
                                      <p:to>
                                        <p:strVal val="visible"/>
                                      </p:to>
                                    </p:set>
                                    <p:animEffect transition="in" filter="wipe(left)">
                                      <p:cBhvr>
                                        <p:cTn id="68" dur="500"/>
                                        <p:tgtEl>
                                          <p:spTgt spid="215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4" grpId="0"/>
      <p:bldP spid="215045" grpId="0" build="p"/>
      <p:bldP spid="2150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Tuesday, June 16, 2020</a:t>
            </a:r>
          </a:p>
        </p:txBody>
      </p:sp>
      <p:sp>
        <p:nvSpPr>
          <p:cNvPr id="14" name="Footer Placeholder 4"/>
          <p:cNvSpPr>
            <a:spLocks noGrp="1"/>
          </p:cNvSpPr>
          <p:nvPr>
            <p:ph type="ftr" sz="quarter" idx="11"/>
          </p:nvPr>
        </p:nvSpPr>
        <p:spPr/>
        <p:txBody>
          <a:bodyPr/>
          <a:lstStyle/>
          <a:p>
            <a:r>
              <a:rPr lang="de-DE"/>
              <a:t>PHYS 1444-001, Summer 2020                    Dr. Jaehoon Yu</a:t>
            </a:r>
            <a:endParaRPr lang="en-US"/>
          </a:p>
        </p:txBody>
      </p:sp>
      <p:sp>
        <p:nvSpPr>
          <p:cNvPr id="15" name="Slide Number Placeholder 5"/>
          <p:cNvSpPr>
            <a:spLocks noGrp="1"/>
          </p:cNvSpPr>
          <p:nvPr>
            <p:ph type="sldNum" sz="quarter" idx="12"/>
          </p:nvPr>
        </p:nvSpPr>
        <p:spPr/>
        <p:txBody>
          <a:bodyPr/>
          <a:lstStyle/>
          <a:p>
            <a:fld id="{928EC395-CDC4-5844-904F-BAD13B7EA6D1}" type="slidenum">
              <a:rPr lang="en-US"/>
              <a:pPr/>
              <a:t>13</a:t>
            </a:fld>
            <a:endParaRPr lang="en-US"/>
          </a:p>
        </p:txBody>
      </p:sp>
      <p:pic>
        <p:nvPicPr>
          <p:cNvPr id="216066" name="Picture 2" descr="FG22_014"/>
          <p:cNvPicPr>
            <a:picLocks noChangeAspect="1" noChangeArrowheads="1"/>
          </p:cNvPicPr>
          <p:nvPr/>
        </p:nvPicPr>
        <p:blipFill>
          <a:blip r:embed="rId3"/>
          <a:srcRect/>
          <a:stretch>
            <a:fillRect/>
          </a:stretch>
        </p:blipFill>
        <p:spPr bwMode="auto">
          <a:xfrm>
            <a:off x="5867400" y="152400"/>
            <a:ext cx="3276600" cy="2457450"/>
          </a:xfrm>
          <a:prstGeom prst="rect">
            <a:avLst/>
          </a:prstGeom>
          <a:noFill/>
        </p:spPr>
      </p:pic>
      <p:sp>
        <p:nvSpPr>
          <p:cNvPr id="216067" name="Rectangle 3"/>
          <p:cNvSpPr>
            <a:spLocks noGrp="1" noChangeArrowheads="1"/>
          </p:cNvSpPr>
          <p:nvPr>
            <p:ph type="title"/>
          </p:nvPr>
        </p:nvSpPr>
        <p:spPr>
          <a:xfrm>
            <a:off x="228600" y="0"/>
            <a:ext cx="8686800" cy="762000"/>
          </a:xfrm>
        </p:spPr>
        <p:txBody>
          <a:bodyPr/>
          <a:lstStyle/>
          <a:p>
            <a:r>
              <a:rPr lang="en-US" dirty="0"/>
              <a:t>Example 22 – 6 </a:t>
            </a:r>
          </a:p>
        </p:txBody>
      </p:sp>
      <p:sp>
        <p:nvSpPr>
          <p:cNvPr id="216068" name="Text Box 4"/>
          <p:cNvSpPr txBox="1">
            <a:spLocks noChangeArrowheads="1"/>
          </p:cNvSpPr>
          <p:nvPr/>
        </p:nvSpPr>
        <p:spPr bwMode="auto">
          <a:xfrm>
            <a:off x="152400" y="762000"/>
            <a:ext cx="5791200" cy="1569660"/>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Long uniform line of charge</a:t>
            </a:r>
            <a:r>
              <a:rPr lang="en-US" dirty="0">
                <a:solidFill>
                  <a:schemeClr val="accent2"/>
                </a:solidFill>
                <a:latin typeface="Arial Narrow" charset="0"/>
              </a:rPr>
              <a:t>: A very long straight wire possesses a uniform positive charge per unit length, </a:t>
            </a:r>
            <a:r>
              <a:rPr lang="en-US" dirty="0" err="1">
                <a:solidFill>
                  <a:schemeClr val="accent2"/>
                </a:solidFill>
                <a:latin typeface="Symbol" charset="2"/>
                <a:ea typeface="Lucida Grande"/>
                <a:cs typeface="Symbol" charset="2"/>
              </a:rPr>
              <a:t>λ</a:t>
            </a:r>
            <a:r>
              <a:rPr lang="en-US" dirty="0">
                <a:solidFill>
                  <a:schemeClr val="accent2"/>
                </a:solidFill>
                <a:latin typeface="Arial Narrow" charset="0"/>
              </a:rPr>
              <a:t>.  Calculate the electric field a point near but outside the wire, far from the ends.</a:t>
            </a:r>
          </a:p>
        </p:txBody>
      </p:sp>
      <p:sp>
        <p:nvSpPr>
          <p:cNvPr id="216069" name="Rectangle 5"/>
          <p:cNvSpPr>
            <a:spLocks noGrp="1" noChangeArrowheads="1"/>
          </p:cNvSpPr>
          <p:nvPr>
            <p:ph type="body" idx="1"/>
          </p:nvPr>
        </p:nvSpPr>
        <p:spPr>
          <a:xfrm>
            <a:off x="152400" y="2286000"/>
            <a:ext cx="8458200" cy="2895600"/>
          </a:xfrm>
        </p:spPr>
        <p:txBody>
          <a:bodyPr/>
          <a:lstStyle/>
          <a:p>
            <a:pPr>
              <a:lnSpc>
                <a:spcPct val="90000"/>
              </a:lnSpc>
            </a:pPr>
            <a:r>
              <a:rPr lang="en-US" sz="2400" dirty="0"/>
              <a:t>Which direction do you think the field due to the charge on the wire is?</a:t>
            </a:r>
          </a:p>
          <a:p>
            <a:pPr lvl="1">
              <a:lnSpc>
                <a:spcPct val="90000"/>
              </a:lnSpc>
            </a:pPr>
            <a:r>
              <a:rPr lang="en-US" sz="2000" dirty="0"/>
              <a:t>Radially outward from the wire, the direction of the radial vector </a:t>
            </a:r>
            <a:r>
              <a:rPr lang="en-US" sz="2000" b="1" dirty="0"/>
              <a:t>r</a:t>
            </a:r>
            <a:r>
              <a:rPr lang="en-US" sz="2000" dirty="0"/>
              <a:t>.</a:t>
            </a:r>
          </a:p>
          <a:p>
            <a:pPr>
              <a:lnSpc>
                <a:spcPct val="90000"/>
              </a:lnSpc>
            </a:pPr>
            <a:r>
              <a:rPr lang="en-US" sz="2400" dirty="0"/>
              <a:t>Due to the cylindrical symmetry, the field is the same on the Gaussian surface of a cylinder surrounding the wire.</a:t>
            </a:r>
          </a:p>
          <a:p>
            <a:pPr lvl="1">
              <a:lnSpc>
                <a:spcPct val="90000"/>
              </a:lnSpc>
            </a:pPr>
            <a:r>
              <a:rPr lang="en-US" sz="2000" dirty="0"/>
              <a:t>The end surfaces do not contribute to the flux at all.   Why?</a:t>
            </a:r>
          </a:p>
          <a:p>
            <a:pPr lvl="2">
              <a:lnSpc>
                <a:spcPct val="90000"/>
              </a:lnSpc>
            </a:pPr>
            <a:r>
              <a:rPr lang="en-US" sz="1800" dirty="0"/>
              <a:t>Because the field vector </a:t>
            </a:r>
            <a:r>
              <a:rPr lang="en-US" sz="1800" b="1" dirty="0"/>
              <a:t>E</a:t>
            </a:r>
            <a:r>
              <a:rPr lang="en-US" sz="1800" dirty="0"/>
              <a:t> is perpendicular to the surface vector </a:t>
            </a:r>
            <a:r>
              <a:rPr lang="en-US" sz="1800" dirty="0" err="1"/>
              <a:t>d</a:t>
            </a:r>
            <a:r>
              <a:rPr lang="en-US" sz="1800" b="1" dirty="0" err="1"/>
              <a:t>A</a:t>
            </a:r>
            <a:r>
              <a:rPr lang="en-US" sz="1800" dirty="0"/>
              <a:t>.</a:t>
            </a:r>
          </a:p>
          <a:p>
            <a:pPr>
              <a:lnSpc>
                <a:spcPct val="90000"/>
              </a:lnSpc>
            </a:pPr>
            <a:r>
              <a:rPr lang="en-US" sz="2400" dirty="0"/>
              <a:t>From Gauss’ law</a:t>
            </a:r>
          </a:p>
        </p:txBody>
      </p:sp>
      <p:graphicFrame>
        <p:nvGraphicFramePr>
          <p:cNvPr id="216070" name="Object 6"/>
          <p:cNvGraphicFramePr>
            <a:graphicFrameLocks noChangeAspect="1"/>
          </p:cNvGraphicFramePr>
          <p:nvPr/>
        </p:nvGraphicFramePr>
        <p:xfrm>
          <a:off x="2667000" y="4465638"/>
          <a:ext cx="1466850" cy="722312"/>
        </p:xfrm>
        <a:graphic>
          <a:graphicData uri="http://schemas.openxmlformats.org/presentationml/2006/ole">
            <mc:AlternateContent xmlns:mc="http://schemas.openxmlformats.org/markup-compatibility/2006">
              <mc:Choice xmlns:v="urn:schemas-microsoft-com:vml" Requires="v">
                <p:oleObj spid="_x0000_s55975" name="Equation" r:id="rId4" imgW="596900" imgH="304800" progId="Equation.DSMT4">
                  <p:embed/>
                </p:oleObj>
              </mc:Choice>
              <mc:Fallback>
                <p:oleObj name="Equation" r:id="rId4" imgW="596900" imgH="304800" progId="Equation.DSMT4">
                  <p:embed/>
                  <p:pic>
                    <p:nvPicPr>
                      <p:cNvPr id="216070" name="Object 6"/>
                      <p:cNvPicPr>
                        <a:picLocks noChangeAspect="1" noChangeArrowheads="1"/>
                      </p:cNvPicPr>
                      <p:nvPr/>
                    </p:nvPicPr>
                    <p:blipFill>
                      <a:blip r:embed="rId5"/>
                      <a:srcRect/>
                      <a:stretch>
                        <a:fillRect/>
                      </a:stretch>
                    </p:blipFill>
                    <p:spPr bwMode="auto">
                      <a:xfrm>
                        <a:off x="2667000" y="4465638"/>
                        <a:ext cx="1466850" cy="722312"/>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6071" name="Object 7"/>
          <p:cNvGraphicFramePr>
            <a:graphicFrameLocks noChangeAspect="1"/>
          </p:cNvGraphicFramePr>
          <p:nvPr/>
        </p:nvGraphicFramePr>
        <p:xfrm>
          <a:off x="2895600" y="5091113"/>
          <a:ext cx="1600200" cy="1020762"/>
        </p:xfrm>
        <a:graphic>
          <a:graphicData uri="http://schemas.openxmlformats.org/presentationml/2006/ole">
            <mc:AlternateContent xmlns:mc="http://schemas.openxmlformats.org/markup-compatibility/2006">
              <mc:Choice xmlns:v="urn:schemas-microsoft-com:vml" Requires="v">
                <p:oleObj spid="_x0000_s55976" name="Equation" r:id="rId6" imgW="635000" imgH="419100" progId="Equation.DSMT4">
                  <p:embed/>
                </p:oleObj>
              </mc:Choice>
              <mc:Fallback>
                <p:oleObj name="Equation" r:id="rId6" imgW="635000" imgH="419100" progId="Equation.DSMT4">
                  <p:embed/>
                  <p:pic>
                    <p:nvPicPr>
                      <p:cNvPr id="216071" name="Object 7"/>
                      <p:cNvPicPr>
                        <a:picLocks noChangeAspect="1" noChangeArrowheads="1"/>
                      </p:cNvPicPr>
                      <p:nvPr/>
                    </p:nvPicPr>
                    <p:blipFill>
                      <a:blip r:embed="rId7"/>
                      <a:srcRect/>
                      <a:stretch>
                        <a:fillRect/>
                      </a:stretch>
                    </p:blipFill>
                    <p:spPr bwMode="auto">
                      <a:xfrm>
                        <a:off x="2895600" y="5091113"/>
                        <a:ext cx="1600200" cy="1020762"/>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16072" name="AutoShape 8"/>
          <p:cNvSpPr>
            <a:spLocks noChangeArrowheads="1"/>
          </p:cNvSpPr>
          <p:nvPr/>
        </p:nvSpPr>
        <p:spPr bwMode="auto">
          <a:xfrm>
            <a:off x="1357313" y="5334000"/>
            <a:ext cx="1385887" cy="609600"/>
          </a:xfrm>
          <a:prstGeom prst="rightArrow">
            <a:avLst>
              <a:gd name="adj1" fmla="val 50000"/>
              <a:gd name="adj2" fmla="val 56836"/>
            </a:avLst>
          </a:prstGeom>
          <a:solidFill>
            <a:srgbClr val="FFFF66"/>
          </a:solidFill>
          <a:ln w="28575">
            <a:solidFill>
              <a:srgbClr val="800000"/>
            </a:solidFill>
            <a:miter lim="800000"/>
            <a:headEnd/>
            <a:tailEnd/>
          </a:ln>
          <a:effectLst/>
        </p:spPr>
        <p:txBody>
          <a:bodyPr wrap="none" anchor="ctr">
            <a:prstTxWarp prst="textNoShape">
              <a:avLst/>
            </a:prstTxWarp>
            <a:spAutoFit/>
          </a:bodyPr>
          <a:lstStyle/>
          <a:p>
            <a:pPr algn="ctr"/>
            <a:r>
              <a:rPr lang="en-US" sz="1600" b="1">
                <a:solidFill>
                  <a:srgbClr val="800000"/>
                </a:solidFill>
                <a:latin typeface="Arial Narrow" charset="0"/>
              </a:rPr>
              <a:t>Solving for E</a:t>
            </a:r>
          </a:p>
        </p:txBody>
      </p:sp>
      <p:graphicFrame>
        <p:nvGraphicFramePr>
          <p:cNvPr id="216073" name="Object 9"/>
          <p:cNvGraphicFramePr>
            <a:graphicFrameLocks noChangeAspect="1"/>
          </p:cNvGraphicFramePr>
          <p:nvPr/>
        </p:nvGraphicFramePr>
        <p:xfrm>
          <a:off x="4114800" y="4465638"/>
          <a:ext cx="1311275" cy="722312"/>
        </p:xfrm>
        <a:graphic>
          <a:graphicData uri="http://schemas.openxmlformats.org/presentationml/2006/ole">
            <mc:AlternateContent xmlns:mc="http://schemas.openxmlformats.org/markup-compatibility/2006">
              <mc:Choice xmlns:v="urn:schemas-microsoft-com:vml" Requires="v">
                <p:oleObj spid="_x0000_s55977" name="Equation" r:id="rId8" imgW="533400" imgH="304800" progId="Equation.DSMT4">
                  <p:embed/>
                </p:oleObj>
              </mc:Choice>
              <mc:Fallback>
                <p:oleObj name="Equation" r:id="rId8" imgW="533400" imgH="304800" progId="Equation.DSMT4">
                  <p:embed/>
                  <p:pic>
                    <p:nvPicPr>
                      <p:cNvPr id="216073" name="Object 9"/>
                      <p:cNvPicPr>
                        <a:picLocks noChangeAspect="1" noChangeArrowheads="1"/>
                      </p:cNvPicPr>
                      <p:nvPr/>
                    </p:nvPicPr>
                    <p:blipFill>
                      <a:blip r:embed="rId9"/>
                      <a:srcRect/>
                      <a:stretch>
                        <a:fillRect/>
                      </a:stretch>
                    </p:blipFill>
                    <p:spPr bwMode="auto">
                      <a:xfrm>
                        <a:off x="4114800" y="4465638"/>
                        <a:ext cx="1311275" cy="722312"/>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6074" name="Object 10"/>
          <p:cNvGraphicFramePr>
            <a:graphicFrameLocks noChangeAspect="1"/>
          </p:cNvGraphicFramePr>
          <p:nvPr/>
        </p:nvGraphicFramePr>
        <p:xfrm>
          <a:off x="5410200" y="4554538"/>
          <a:ext cx="1560513" cy="541337"/>
        </p:xfrm>
        <a:graphic>
          <a:graphicData uri="http://schemas.openxmlformats.org/presentationml/2006/ole">
            <mc:AlternateContent xmlns:mc="http://schemas.openxmlformats.org/markup-compatibility/2006">
              <mc:Choice xmlns:v="urn:schemas-microsoft-com:vml" Requires="v">
                <p:oleObj spid="_x0000_s55978" name="Equation" r:id="rId10" imgW="634680" imgH="228600" progId="Equation.DSMT4">
                  <p:embed/>
                </p:oleObj>
              </mc:Choice>
              <mc:Fallback>
                <p:oleObj name="Equation" r:id="rId10" imgW="634680" imgH="228600" progId="Equation.DSMT4">
                  <p:embed/>
                  <p:pic>
                    <p:nvPicPr>
                      <p:cNvPr id="216074"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0200" y="4554538"/>
                        <a:ext cx="1560513" cy="541337"/>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6075" name="Object 11"/>
          <p:cNvGraphicFramePr>
            <a:graphicFrameLocks noChangeAspect="1"/>
          </p:cNvGraphicFramePr>
          <p:nvPr/>
        </p:nvGraphicFramePr>
        <p:xfrm>
          <a:off x="6908800" y="4313238"/>
          <a:ext cx="1092200" cy="1023937"/>
        </p:xfrm>
        <a:graphic>
          <a:graphicData uri="http://schemas.openxmlformats.org/presentationml/2006/ole">
            <mc:AlternateContent xmlns:mc="http://schemas.openxmlformats.org/markup-compatibility/2006">
              <mc:Choice xmlns:v="urn:schemas-microsoft-com:vml" Requires="v">
                <p:oleObj spid="_x0000_s55979" name="Equation" r:id="rId12" imgW="444500" imgH="431800" progId="Equation.DSMT4">
                  <p:embed/>
                </p:oleObj>
              </mc:Choice>
              <mc:Fallback>
                <p:oleObj name="Equation" r:id="rId12" imgW="444500" imgH="431800" progId="Equation.DSMT4">
                  <p:embed/>
                  <p:pic>
                    <p:nvPicPr>
                      <p:cNvPr id="216075" name="Object 11"/>
                      <p:cNvPicPr>
                        <a:picLocks noChangeAspect="1" noChangeArrowheads="1"/>
                      </p:cNvPicPr>
                      <p:nvPr/>
                    </p:nvPicPr>
                    <p:blipFill>
                      <a:blip r:embed="rId13"/>
                      <a:srcRect/>
                      <a:stretch>
                        <a:fillRect/>
                      </a:stretch>
                    </p:blipFill>
                    <p:spPr bwMode="auto">
                      <a:xfrm>
                        <a:off x="6908800" y="4313238"/>
                        <a:ext cx="1092200" cy="1023937"/>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6076" name="Object 12"/>
          <p:cNvGraphicFramePr>
            <a:graphicFrameLocks noChangeAspect="1"/>
          </p:cNvGraphicFramePr>
          <p:nvPr/>
        </p:nvGraphicFramePr>
        <p:xfrm>
          <a:off x="7959725" y="4343400"/>
          <a:ext cx="498475" cy="963613"/>
        </p:xfrm>
        <a:graphic>
          <a:graphicData uri="http://schemas.openxmlformats.org/presentationml/2006/ole">
            <mc:AlternateContent xmlns:mc="http://schemas.openxmlformats.org/markup-compatibility/2006">
              <mc:Choice xmlns:v="urn:schemas-microsoft-com:vml" Requires="v">
                <p:oleObj spid="_x0000_s55980" name="Equation" r:id="rId14" imgW="203040" imgH="406080" progId="Equation.DSMT4">
                  <p:embed/>
                </p:oleObj>
              </mc:Choice>
              <mc:Fallback>
                <p:oleObj name="Equation" r:id="rId14" imgW="203040" imgH="406080" progId="Equation.DSMT4">
                  <p:embed/>
                  <p:pic>
                    <p:nvPicPr>
                      <p:cNvPr id="216076" name="Object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59725" y="4343400"/>
                        <a:ext cx="498475" cy="963613"/>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295027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wd">
                                    <p:tmPct val="10000"/>
                                  </p:iterate>
                                  <p:childTnLst>
                                    <p:set>
                                      <p:cBhvr>
                                        <p:cTn id="6" dur="1" fill="hold">
                                          <p:stCondLst>
                                            <p:cond delay="0"/>
                                          </p:stCondLst>
                                        </p:cTn>
                                        <p:tgtEl>
                                          <p:spTgt spid="216068"/>
                                        </p:tgtEl>
                                        <p:attrNameLst>
                                          <p:attrName>style.visibility</p:attrName>
                                        </p:attrNameLst>
                                      </p:cBhvr>
                                      <p:to>
                                        <p:strVal val="visible"/>
                                      </p:to>
                                    </p:set>
                                    <p:animEffect transition="in" filter="wipe(down)">
                                      <p:cBhvr>
                                        <p:cTn id="7" dur="580">
                                          <p:stCondLst>
                                            <p:cond delay="0"/>
                                          </p:stCondLst>
                                        </p:cTn>
                                        <p:tgtEl>
                                          <p:spTgt spid="216068"/>
                                        </p:tgtEl>
                                      </p:cBhvr>
                                    </p:animEffect>
                                    <p:anim calcmode="lin" valueType="num">
                                      <p:cBhvr>
                                        <p:cTn id="8" dur="1822" tmFilter="0,0; 0.14,0.36; 0.43,0.73; 0.71,0.91; 1.0,1.0">
                                          <p:stCondLst>
                                            <p:cond delay="0"/>
                                          </p:stCondLst>
                                        </p:cTn>
                                        <p:tgtEl>
                                          <p:spTgt spid="21606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606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606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606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6068"/>
                                        </p:tgtEl>
                                        <p:attrNameLst>
                                          <p:attrName>ppt_y</p:attrName>
                                        </p:attrNameLst>
                                      </p:cBhvr>
                                      <p:tavLst>
                                        <p:tav tm="0" fmla="#ppt_y-sin(pi*$)/81">
                                          <p:val>
                                            <p:fltVal val="0"/>
                                          </p:val>
                                        </p:tav>
                                        <p:tav tm="100000">
                                          <p:val>
                                            <p:fltVal val="1"/>
                                          </p:val>
                                        </p:tav>
                                      </p:tavLst>
                                    </p:anim>
                                    <p:animScale>
                                      <p:cBhvr>
                                        <p:cTn id="13" dur="26">
                                          <p:stCondLst>
                                            <p:cond delay="650"/>
                                          </p:stCondLst>
                                        </p:cTn>
                                        <p:tgtEl>
                                          <p:spTgt spid="216068"/>
                                        </p:tgtEl>
                                      </p:cBhvr>
                                      <p:to x="100000" y="60000"/>
                                    </p:animScale>
                                    <p:animScale>
                                      <p:cBhvr>
                                        <p:cTn id="14" dur="166" decel="50000">
                                          <p:stCondLst>
                                            <p:cond delay="676"/>
                                          </p:stCondLst>
                                        </p:cTn>
                                        <p:tgtEl>
                                          <p:spTgt spid="216068"/>
                                        </p:tgtEl>
                                      </p:cBhvr>
                                      <p:to x="100000" y="100000"/>
                                    </p:animScale>
                                    <p:animScale>
                                      <p:cBhvr>
                                        <p:cTn id="15" dur="26">
                                          <p:stCondLst>
                                            <p:cond delay="1312"/>
                                          </p:stCondLst>
                                        </p:cTn>
                                        <p:tgtEl>
                                          <p:spTgt spid="216068"/>
                                        </p:tgtEl>
                                      </p:cBhvr>
                                      <p:to x="100000" y="80000"/>
                                    </p:animScale>
                                    <p:animScale>
                                      <p:cBhvr>
                                        <p:cTn id="16" dur="166" decel="50000">
                                          <p:stCondLst>
                                            <p:cond delay="1338"/>
                                          </p:stCondLst>
                                        </p:cTn>
                                        <p:tgtEl>
                                          <p:spTgt spid="216068"/>
                                        </p:tgtEl>
                                      </p:cBhvr>
                                      <p:to x="100000" y="100000"/>
                                    </p:animScale>
                                    <p:animScale>
                                      <p:cBhvr>
                                        <p:cTn id="17" dur="26">
                                          <p:stCondLst>
                                            <p:cond delay="1642"/>
                                          </p:stCondLst>
                                        </p:cTn>
                                        <p:tgtEl>
                                          <p:spTgt spid="216068"/>
                                        </p:tgtEl>
                                      </p:cBhvr>
                                      <p:to x="100000" y="90000"/>
                                    </p:animScale>
                                    <p:animScale>
                                      <p:cBhvr>
                                        <p:cTn id="18" dur="166" decel="50000">
                                          <p:stCondLst>
                                            <p:cond delay="1668"/>
                                          </p:stCondLst>
                                        </p:cTn>
                                        <p:tgtEl>
                                          <p:spTgt spid="216068"/>
                                        </p:tgtEl>
                                      </p:cBhvr>
                                      <p:to x="100000" y="100000"/>
                                    </p:animScale>
                                    <p:animScale>
                                      <p:cBhvr>
                                        <p:cTn id="19" dur="26">
                                          <p:stCondLst>
                                            <p:cond delay="1808"/>
                                          </p:stCondLst>
                                        </p:cTn>
                                        <p:tgtEl>
                                          <p:spTgt spid="216068"/>
                                        </p:tgtEl>
                                      </p:cBhvr>
                                      <p:to x="100000" y="95000"/>
                                    </p:animScale>
                                    <p:animScale>
                                      <p:cBhvr>
                                        <p:cTn id="20" dur="166" decel="50000">
                                          <p:stCondLst>
                                            <p:cond delay="1834"/>
                                          </p:stCondLst>
                                        </p:cTn>
                                        <p:tgtEl>
                                          <p:spTgt spid="21606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16066"/>
                                        </p:tgtEl>
                                        <p:attrNameLst>
                                          <p:attrName>style.visibility</p:attrName>
                                        </p:attrNameLst>
                                      </p:cBhvr>
                                      <p:to>
                                        <p:strVal val="visible"/>
                                      </p:to>
                                    </p:set>
                                    <p:animEffect transition="in" filter="wipe(down)">
                                      <p:cBhvr>
                                        <p:cTn id="25" dur="580">
                                          <p:stCondLst>
                                            <p:cond delay="0"/>
                                          </p:stCondLst>
                                        </p:cTn>
                                        <p:tgtEl>
                                          <p:spTgt spid="216066"/>
                                        </p:tgtEl>
                                      </p:cBhvr>
                                    </p:animEffect>
                                    <p:anim calcmode="lin" valueType="num">
                                      <p:cBhvr>
                                        <p:cTn id="26" dur="1822" tmFilter="0,0; 0.14,0.36; 0.43,0.73; 0.71,0.91; 1.0,1.0">
                                          <p:stCondLst>
                                            <p:cond delay="0"/>
                                          </p:stCondLst>
                                        </p:cTn>
                                        <p:tgtEl>
                                          <p:spTgt spid="21606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1606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1606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1606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16066"/>
                                        </p:tgtEl>
                                        <p:attrNameLst>
                                          <p:attrName>ppt_y</p:attrName>
                                        </p:attrNameLst>
                                      </p:cBhvr>
                                      <p:tavLst>
                                        <p:tav tm="0" fmla="#ppt_y-sin(pi*$)/81">
                                          <p:val>
                                            <p:fltVal val="0"/>
                                          </p:val>
                                        </p:tav>
                                        <p:tav tm="100000">
                                          <p:val>
                                            <p:fltVal val="1"/>
                                          </p:val>
                                        </p:tav>
                                      </p:tavLst>
                                    </p:anim>
                                    <p:animScale>
                                      <p:cBhvr>
                                        <p:cTn id="31" dur="26">
                                          <p:stCondLst>
                                            <p:cond delay="650"/>
                                          </p:stCondLst>
                                        </p:cTn>
                                        <p:tgtEl>
                                          <p:spTgt spid="216066"/>
                                        </p:tgtEl>
                                      </p:cBhvr>
                                      <p:to x="100000" y="60000"/>
                                    </p:animScale>
                                    <p:animScale>
                                      <p:cBhvr>
                                        <p:cTn id="32" dur="166" decel="50000">
                                          <p:stCondLst>
                                            <p:cond delay="676"/>
                                          </p:stCondLst>
                                        </p:cTn>
                                        <p:tgtEl>
                                          <p:spTgt spid="216066"/>
                                        </p:tgtEl>
                                      </p:cBhvr>
                                      <p:to x="100000" y="100000"/>
                                    </p:animScale>
                                    <p:animScale>
                                      <p:cBhvr>
                                        <p:cTn id="33" dur="26">
                                          <p:stCondLst>
                                            <p:cond delay="1312"/>
                                          </p:stCondLst>
                                        </p:cTn>
                                        <p:tgtEl>
                                          <p:spTgt spid="216066"/>
                                        </p:tgtEl>
                                      </p:cBhvr>
                                      <p:to x="100000" y="80000"/>
                                    </p:animScale>
                                    <p:animScale>
                                      <p:cBhvr>
                                        <p:cTn id="34" dur="166" decel="50000">
                                          <p:stCondLst>
                                            <p:cond delay="1338"/>
                                          </p:stCondLst>
                                        </p:cTn>
                                        <p:tgtEl>
                                          <p:spTgt spid="216066"/>
                                        </p:tgtEl>
                                      </p:cBhvr>
                                      <p:to x="100000" y="100000"/>
                                    </p:animScale>
                                    <p:animScale>
                                      <p:cBhvr>
                                        <p:cTn id="35" dur="26">
                                          <p:stCondLst>
                                            <p:cond delay="1642"/>
                                          </p:stCondLst>
                                        </p:cTn>
                                        <p:tgtEl>
                                          <p:spTgt spid="216066"/>
                                        </p:tgtEl>
                                      </p:cBhvr>
                                      <p:to x="100000" y="90000"/>
                                    </p:animScale>
                                    <p:animScale>
                                      <p:cBhvr>
                                        <p:cTn id="36" dur="166" decel="50000">
                                          <p:stCondLst>
                                            <p:cond delay="1668"/>
                                          </p:stCondLst>
                                        </p:cTn>
                                        <p:tgtEl>
                                          <p:spTgt spid="216066"/>
                                        </p:tgtEl>
                                      </p:cBhvr>
                                      <p:to x="100000" y="100000"/>
                                    </p:animScale>
                                    <p:animScale>
                                      <p:cBhvr>
                                        <p:cTn id="37" dur="26">
                                          <p:stCondLst>
                                            <p:cond delay="1808"/>
                                          </p:stCondLst>
                                        </p:cTn>
                                        <p:tgtEl>
                                          <p:spTgt spid="216066"/>
                                        </p:tgtEl>
                                      </p:cBhvr>
                                      <p:to x="100000" y="95000"/>
                                    </p:animScale>
                                    <p:animScale>
                                      <p:cBhvr>
                                        <p:cTn id="38" dur="166" decel="50000">
                                          <p:stCondLst>
                                            <p:cond delay="1834"/>
                                          </p:stCondLst>
                                        </p:cTn>
                                        <p:tgtEl>
                                          <p:spTgt spid="21606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216069">
                                            <p:txEl>
                                              <p:pRg st="0" end="0"/>
                                            </p:txEl>
                                          </p:spTgt>
                                        </p:tgtEl>
                                        <p:attrNameLst>
                                          <p:attrName>style.visibility</p:attrName>
                                        </p:attrNameLst>
                                      </p:cBhvr>
                                      <p:to>
                                        <p:strVal val="visible"/>
                                      </p:to>
                                    </p:set>
                                    <p:animEffect transition="in" filter="wipe(left)">
                                      <p:cBhvr>
                                        <p:cTn id="43" dur="500"/>
                                        <p:tgtEl>
                                          <p:spTgt spid="21606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216069">
                                            <p:txEl>
                                              <p:pRg st="1" end="1"/>
                                            </p:txEl>
                                          </p:spTgt>
                                        </p:tgtEl>
                                        <p:attrNameLst>
                                          <p:attrName>style.visibility</p:attrName>
                                        </p:attrNameLst>
                                      </p:cBhvr>
                                      <p:to>
                                        <p:strVal val="visible"/>
                                      </p:to>
                                    </p:set>
                                    <p:animEffect transition="in" filter="wipe(left)">
                                      <p:cBhvr>
                                        <p:cTn id="48" dur="500"/>
                                        <p:tgtEl>
                                          <p:spTgt spid="216069">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216069">
                                            <p:txEl>
                                              <p:pRg st="2" end="2"/>
                                            </p:txEl>
                                          </p:spTgt>
                                        </p:tgtEl>
                                        <p:attrNameLst>
                                          <p:attrName>style.visibility</p:attrName>
                                        </p:attrNameLst>
                                      </p:cBhvr>
                                      <p:to>
                                        <p:strVal val="visible"/>
                                      </p:to>
                                    </p:set>
                                    <p:animEffect transition="in" filter="wipe(left)">
                                      <p:cBhvr>
                                        <p:cTn id="53" dur="500"/>
                                        <p:tgtEl>
                                          <p:spTgt spid="216069">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216069">
                                            <p:txEl>
                                              <p:pRg st="3" end="3"/>
                                            </p:txEl>
                                          </p:spTgt>
                                        </p:tgtEl>
                                        <p:attrNameLst>
                                          <p:attrName>style.visibility</p:attrName>
                                        </p:attrNameLst>
                                      </p:cBhvr>
                                      <p:to>
                                        <p:strVal val="visible"/>
                                      </p:to>
                                    </p:set>
                                    <p:animEffect transition="in" filter="wipe(left)">
                                      <p:cBhvr>
                                        <p:cTn id="58" dur="500"/>
                                        <p:tgtEl>
                                          <p:spTgt spid="216069">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216069">
                                            <p:txEl>
                                              <p:pRg st="4" end="4"/>
                                            </p:txEl>
                                          </p:spTgt>
                                        </p:tgtEl>
                                        <p:attrNameLst>
                                          <p:attrName>style.visibility</p:attrName>
                                        </p:attrNameLst>
                                      </p:cBhvr>
                                      <p:to>
                                        <p:strVal val="visible"/>
                                      </p:to>
                                    </p:set>
                                    <p:animEffect transition="in" filter="wipe(left)">
                                      <p:cBhvr>
                                        <p:cTn id="63" dur="500"/>
                                        <p:tgtEl>
                                          <p:spTgt spid="216069">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216069">
                                            <p:txEl>
                                              <p:pRg st="5" end="5"/>
                                            </p:txEl>
                                          </p:spTgt>
                                        </p:tgtEl>
                                        <p:attrNameLst>
                                          <p:attrName>style.visibility</p:attrName>
                                        </p:attrNameLst>
                                      </p:cBhvr>
                                      <p:to>
                                        <p:strVal val="visible"/>
                                      </p:to>
                                    </p:set>
                                    <p:animEffect transition="in" filter="wipe(left)">
                                      <p:cBhvr>
                                        <p:cTn id="68" dur="500"/>
                                        <p:tgtEl>
                                          <p:spTgt spid="216069">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216070"/>
                                        </p:tgtEl>
                                        <p:attrNameLst>
                                          <p:attrName>style.visibility</p:attrName>
                                        </p:attrNameLst>
                                      </p:cBhvr>
                                      <p:to>
                                        <p:strVal val="visible"/>
                                      </p:to>
                                    </p:set>
                                    <p:animEffect transition="in" filter="wipe(left)">
                                      <p:cBhvr>
                                        <p:cTn id="73" dur="500"/>
                                        <p:tgtEl>
                                          <p:spTgt spid="21607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216073"/>
                                        </p:tgtEl>
                                        <p:attrNameLst>
                                          <p:attrName>style.visibility</p:attrName>
                                        </p:attrNameLst>
                                      </p:cBhvr>
                                      <p:to>
                                        <p:strVal val="visible"/>
                                      </p:to>
                                    </p:set>
                                    <p:animEffect transition="in" filter="wipe(left)">
                                      <p:cBhvr>
                                        <p:cTn id="78" dur="500"/>
                                        <p:tgtEl>
                                          <p:spTgt spid="21607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216074"/>
                                        </p:tgtEl>
                                        <p:attrNameLst>
                                          <p:attrName>style.visibility</p:attrName>
                                        </p:attrNameLst>
                                      </p:cBhvr>
                                      <p:to>
                                        <p:strVal val="visible"/>
                                      </p:to>
                                    </p:set>
                                    <p:animEffect transition="in" filter="wipe(left)">
                                      <p:cBhvr>
                                        <p:cTn id="83" dur="500"/>
                                        <p:tgtEl>
                                          <p:spTgt spid="21607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216075"/>
                                        </p:tgtEl>
                                        <p:attrNameLst>
                                          <p:attrName>style.visibility</p:attrName>
                                        </p:attrNameLst>
                                      </p:cBhvr>
                                      <p:to>
                                        <p:strVal val="visible"/>
                                      </p:to>
                                    </p:set>
                                    <p:animEffect transition="in" filter="wipe(left)">
                                      <p:cBhvr>
                                        <p:cTn id="88" dur="500"/>
                                        <p:tgtEl>
                                          <p:spTgt spid="216075"/>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216076"/>
                                        </p:tgtEl>
                                        <p:attrNameLst>
                                          <p:attrName>style.visibility</p:attrName>
                                        </p:attrNameLst>
                                      </p:cBhvr>
                                      <p:to>
                                        <p:strVal val="visible"/>
                                      </p:to>
                                    </p:set>
                                    <p:animEffect transition="in" filter="wipe(left)">
                                      <p:cBhvr>
                                        <p:cTn id="93" dur="500"/>
                                        <p:tgtEl>
                                          <p:spTgt spid="216076"/>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iterate type="wd">
                                    <p:tmPct val="10000"/>
                                  </p:iterate>
                                  <p:childTnLst>
                                    <p:set>
                                      <p:cBhvr>
                                        <p:cTn id="97" dur="1" fill="hold">
                                          <p:stCondLst>
                                            <p:cond delay="0"/>
                                          </p:stCondLst>
                                        </p:cTn>
                                        <p:tgtEl>
                                          <p:spTgt spid="216072"/>
                                        </p:tgtEl>
                                        <p:attrNameLst>
                                          <p:attrName>style.visibility</p:attrName>
                                        </p:attrNameLst>
                                      </p:cBhvr>
                                      <p:to>
                                        <p:strVal val="visible"/>
                                      </p:to>
                                    </p:set>
                                    <p:animEffect transition="in" filter="wipe(left)">
                                      <p:cBhvr>
                                        <p:cTn id="98" dur="500"/>
                                        <p:tgtEl>
                                          <p:spTgt spid="21607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216071"/>
                                        </p:tgtEl>
                                        <p:attrNameLst>
                                          <p:attrName>style.visibility</p:attrName>
                                        </p:attrNameLst>
                                      </p:cBhvr>
                                      <p:to>
                                        <p:strVal val="visible"/>
                                      </p:to>
                                    </p:set>
                                    <p:animEffect transition="in" filter="wipe(left)">
                                      <p:cBhvr>
                                        <p:cTn id="103" dur="500"/>
                                        <p:tgtEl>
                                          <p:spTgt spid="216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p:bldP spid="216069" grpId="0" build="p"/>
      <p:bldP spid="2160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Tuesday, June 16, 2020</a:t>
            </a:r>
          </a:p>
        </p:txBody>
      </p:sp>
      <p:sp>
        <p:nvSpPr>
          <p:cNvPr id="12" name="Footer Placeholder 4"/>
          <p:cNvSpPr>
            <a:spLocks noGrp="1"/>
          </p:cNvSpPr>
          <p:nvPr>
            <p:ph type="ftr" sz="quarter" idx="11"/>
          </p:nvPr>
        </p:nvSpPr>
        <p:spPr/>
        <p:txBody>
          <a:bodyPr/>
          <a:lstStyle/>
          <a:p>
            <a:r>
              <a:rPr lang="de-DE"/>
              <a:t>PHYS 1444-001, Summer 2020                    Dr. Jaehoon Yu</a:t>
            </a:r>
            <a:endParaRPr lang="en-US"/>
          </a:p>
        </p:txBody>
      </p:sp>
      <p:sp>
        <p:nvSpPr>
          <p:cNvPr id="13" name="Slide Number Placeholder 5"/>
          <p:cNvSpPr>
            <a:spLocks noGrp="1"/>
          </p:cNvSpPr>
          <p:nvPr>
            <p:ph type="sldNum" sz="quarter" idx="12"/>
          </p:nvPr>
        </p:nvSpPr>
        <p:spPr/>
        <p:txBody>
          <a:bodyPr/>
          <a:lstStyle/>
          <a:p>
            <a:fld id="{AECF7DE2-543C-C34E-943C-33ED9B92B1C3}" type="slidenum">
              <a:rPr lang="en-US"/>
              <a:pPr/>
              <a:t>14</a:t>
            </a:fld>
            <a:endParaRPr lang="en-US"/>
          </a:p>
        </p:txBody>
      </p:sp>
      <p:sp>
        <p:nvSpPr>
          <p:cNvPr id="203779" name="Rectangle 3"/>
          <p:cNvSpPr>
            <a:spLocks noGrp="1" noChangeArrowheads="1"/>
          </p:cNvSpPr>
          <p:nvPr>
            <p:ph type="title"/>
          </p:nvPr>
        </p:nvSpPr>
        <p:spPr>
          <a:xfrm>
            <a:off x="457200" y="76200"/>
            <a:ext cx="8077200" cy="685800"/>
          </a:xfrm>
        </p:spPr>
        <p:txBody>
          <a:bodyPr/>
          <a:lstStyle/>
          <a:p>
            <a:r>
              <a:rPr lang="en-US" dirty="0"/>
              <a:t>A Brain Teaser of Electric Flux</a:t>
            </a:r>
          </a:p>
        </p:txBody>
      </p:sp>
      <p:sp>
        <p:nvSpPr>
          <p:cNvPr id="203780" name="Rectangle 4"/>
          <p:cNvSpPr>
            <a:spLocks noGrp="1" noChangeArrowheads="1"/>
          </p:cNvSpPr>
          <p:nvPr>
            <p:ph type="body" idx="1"/>
          </p:nvPr>
        </p:nvSpPr>
        <p:spPr>
          <a:xfrm>
            <a:off x="152400" y="762000"/>
            <a:ext cx="8763000" cy="5486400"/>
          </a:xfrm>
        </p:spPr>
        <p:txBody>
          <a:bodyPr/>
          <a:lstStyle/>
          <a:p>
            <a:pPr>
              <a:lnSpc>
                <a:spcPct val="80000"/>
              </a:lnSpc>
            </a:pPr>
            <a:r>
              <a:rPr lang="en-US" sz="4000" dirty="0"/>
              <a:t>What would change the electric flux through a circle lying in the </a:t>
            </a:r>
            <a:r>
              <a:rPr lang="en-US" sz="4000" dirty="0" err="1"/>
              <a:t>xz</a:t>
            </a:r>
            <a:r>
              <a:rPr lang="en-US" sz="4000" dirty="0"/>
              <a:t> plane where the electric field is (10N/C)</a:t>
            </a:r>
            <a:r>
              <a:rPr lang="en-US" sz="4000" b="1" dirty="0"/>
              <a:t>j</a:t>
            </a:r>
            <a:r>
              <a:rPr lang="en-US" sz="4000" dirty="0"/>
              <a:t>? (poll 6)</a:t>
            </a:r>
          </a:p>
          <a:p>
            <a:pPr marL="1200150" lvl="1" indent="-742950">
              <a:lnSpc>
                <a:spcPct val="80000"/>
              </a:lnSpc>
              <a:buFont typeface="+mj-lt"/>
              <a:buAutoNum type="arabicPeriod"/>
            </a:pPr>
            <a:r>
              <a:rPr lang="en-US" sz="3600" dirty="0"/>
              <a:t>Changing the magnitude of the electric field</a:t>
            </a:r>
          </a:p>
          <a:p>
            <a:pPr marL="1200150" lvl="1" indent="-742950">
              <a:lnSpc>
                <a:spcPct val="80000"/>
              </a:lnSpc>
              <a:buFont typeface="+mj-lt"/>
              <a:buAutoNum type="arabicPeriod"/>
            </a:pPr>
            <a:r>
              <a:rPr lang="en-US" sz="3600" dirty="0"/>
              <a:t>Changing the surface area of the circle</a:t>
            </a:r>
          </a:p>
          <a:p>
            <a:pPr marL="1200150" lvl="1" indent="-742950">
              <a:lnSpc>
                <a:spcPct val="80000"/>
              </a:lnSpc>
              <a:buFont typeface="+mj-lt"/>
              <a:buAutoNum type="arabicPeriod"/>
            </a:pPr>
            <a:r>
              <a:rPr lang="en-US" sz="3600" dirty="0"/>
              <a:t>Tipping the circle so that it lies on a plane off the </a:t>
            </a:r>
            <a:r>
              <a:rPr lang="en-US" sz="3600" dirty="0" err="1"/>
              <a:t>xz</a:t>
            </a:r>
            <a:r>
              <a:rPr lang="en-US" sz="3600" dirty="0"/>
              <a:t> plane</a:t>
            </a:r>
          </a:p>
          <a:p>
            <a:pPr marL="1200150" lvl="1" indent="-742950">
              <a:lnSpc>
                <a:spcPct val="80000"/>
              </a:lnSpc>
              <a:buFont typeface="+mj-lt"/>
              <a:buAutoNum type="arabicPeriod"/>
            </a:pPr>
            <a:r>
              <a:rPr lang="en-US" sz="3600" dirty="0"/>
              <a:t>All of the above</a:t>
            </a:r>
          </a:p>
          <a:p>
            <a:pPr marL="1200150" lvl="1" indent="-742950">
              <a:lnSpc>
                <a:spcPct val="80000"/>
              </a:lnSpc>
              <a:buFont typeface="+mj-lt"/>
              <a:buAutoNum type="arabicPeriod"/>
            </a:pPr>
            <a:r>
              <a:rPr lang="en-US" sz="3600" dirty="0"/>
              <a:t>None of the above</a:t>
            </a:r>
          </a:p>
        </p:txBody>
      </p:sp>
    </p:spTree>
    <p:extLst>
      <p:ext uri="{BB962C8B-B14F-4D97-AF65-F5344CB8AC3E}">
        <p14:creationId xmlns:p14="http://schemas.microsoft.com/office/powerpoint/2010/main" val="386301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3780">
                                            <p:txEl>
                                              <p:pRg st="0" end="0"/>
                                            </p:txEl>
                                          </p:spTgt>
                                        </p:tgtEl>
                                        <p:attrNameLst>
                                          <p:attrName>style.visibility</p:attrName>
                                        </p:attrNameLst>
                                      </p:cBhvr>
                                      <p:to>
                                        <p:strVal val="visible"/>
                                      </p:to>
                                    </p:set>
                                    <p:animEffect transition="in" filter="wipe(left)">
                                      <p:cBhvr>
                                        <p:cTn id="7" dur="500"/>
                                        <p:tgtEl>
                                          <p:spTgt spid="2037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3780">
                                            <p:txEl>
                                              <p:pRg st="1" end="1"/>
                                            </p:txEl>
                                          </p:spTgt>
                                        </p:tgtEl>
                                        <p:attrNameLst>
                                          <p:attrName>style.visibility</p:attrName>
                                        </p:attrNameLst>
                                      </p:cBhvr>
                                      <p:to>
                                        <p:strVal val="visible"/>
                                      </p:to>
                                    </p:set>
                                    <p:animEffect transition="in" filter="wipe(left)">
                                      <p:cBhvr>
                                        <p:cTn id="12" dur="500"/>
                                        <p:tgtEl>
                                          <p:spTgt spid="20378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3780">
                                            <p:txEl>
                                              <p:pRg st="2" end="2"/>
                                            </p:txEl>
                                          </p:spTgt>
                                        </p:tgtEl>
                                        <p:attrNameLst>
                                          <p:attrName>style.visibility</p:attrName>
                                        </p:attrNameLst>
                                      </p:cBhvr>
                                      <p:to>
                                        <p:strVal val="visible"/>
                                      </p:to>
                                    </p:set>
                                    <p:animEffect transition="in" filter="wipe(left)">
                                      <p:cBhvr>
                                        <p:cTn id="17" dur="500"/>
                                        <p:tgtEl>
                                          <p:spTgt spid="20378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3780">
                                            <p:txEl>
                                              <p:pRg st="3" end="3"/>
                                            </p:txEl>
                                          </p:spTgt>
                                        </p:tgtEl>
                                        <p:attrNameLst>
                                          <p:attrName>style.visibility</p:attrName>
                                        </p:attrNameLst>
                                      </p:cBhvr>
                                      <p:to>
                                        <p:strVal val="visible"/>
                                      </p:to>
                                    </p:set>
                                    <p:animEffect transition="in" filter="wipe(left)">
                                      <p:cBhvr>
                                        <p:cTn id="22" dur="500"/>
                                        <p:tgtEl>
                                          <p:spTgt spid="20378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3780">
                                            <p:txEl>
                                              <p:pRg st="4" end="4"/>
                                            </p:txEl>
                                          </p:spTgt>
                                        </p:tgtEl>
                                        <p:attrNameLst>
                                          <p:attrName>style.visibility</p:attrName>
                                        </p:attrNameLst>
                                      </p:cBhvr>
                                      <p:to>
                                        <p:strVal val="visible"/>
                                      </p:to>
                                    </p:set>
                                    <p:animEffect transition="in" filter="wipe(left)">
                                      <p:cBhvr>
                                        <p:cTn id="27" dur="500"/>
                                        <p:tgtEl>
                                          <p:spTgt spid="20378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3780">
                                            <p:txEl>
                                              <p:pRg st="5" end="5"/>
                                            </p:txEl>
                                          </p:spTgt>
                                        </p:tgtEl>
                                        <p:attrNameLst>
                                          <p:attrName>style.visibility</p:attrName>
                                        </p:attrNameLst>
                                      </p:cBhvr>
                                      <p:to>
                                        <p:strVal val="visible"/>
                                      </p:to>
                                    </p:set>
                                    <p:animEffect transition="in" filter="wipe(left)">
                                      <p:cBhvr>
                                        <p:cTn id="32" dur="500"/>
                                        <p:tgtEl>
                                          <p:spTgt spid="20378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8" presetClass="emph" presetSubtype="0" fill="hold" nodeType="clickEffect">
                                  <p:stCondLst>
                                    <p:cond delay="0"/>
                                  </p:stCondLst>
                                  <p:iterate type="wd">
                                    <p:tmPct val="10000"/>
                                  </p:iterate>
                                  <p:childTnLst>
                                    <p:animClr clrSpc="rgb" dir="cw">
                                      <p:cBhvr override="childStyle">
                                        <p:cTn id="36" dur="500" fill="hold"/>
                                        <p:tgtEl>
                                          <p:spTgt spid="203780">
                                            <p:txEl>
                                              <p:pRg st="4" end="4"/>
                                            </p:txEl>
                                          </p:spTgt>
                                        </p:tgtEl>
                                        <p:attrNameLst>
                                          <p:attrName>style.color</p:attrName>
                                        </p:attrNameLst>
                                      </p:cBhvr>
                                      <p:to>
                                        <a:schemeClr val="accent2"/>
                                      </p:to>
                                    </p:animClr>
                                    <p:animClr clrSpc="rgb" dir="cw">
                                      <p:cBhvr>
                                        <p:cTn id="37" dur="500" fill="hold"/>
                                        <p:tgtEl>
                                          <p:spTgt spid="203780">
                                            <p:txEl>
                                              <p:pRg st="4" end="4"/>
                                            </p:txEl>
                                          </p:spTgt>
                                        </p:tgtEl>
                                        <p:attrNameLst>
                                          <p:attrName>fillcolor</p:attrName>
                                        </p:attrNameLst>
                                      </p:cBhvr>
                                      <p:to>
                                        <a:schemeClr val="accent2"/>
                                      </p:to>
                                    </p:animClr>
                                    <p:set>
                                      <p:cBhvr>
                                        <p:cTn id="38" dur="500" fill="hold"/>
                                        <p:tgtEl>
                                          <p:spTgt spid="203780">
                                            <p:txEl>
                                              <p:pRg st="4" end="4"/>
                                            </p:txEl>
                                          </p:spTgt>
                                        </p:tgtEl>
                                        <p:attrNameLst>
                                          <p:attrName>fill.type</p:attrName>
                                        </p:attrNameLst>
                                      </p:cBhvr>
                                      <p:to>
                                        <p:strVal val="solid"/>
                                      </p:to>
                                    </p:set>
                                    <p:anim to="1.5" calcmode="lin" valueType="num">
                                      <p:cBhvr override="childStyle">
                                        <p:cTn id="39" dur="500" fill="hold"/>
                                        <p:tgtEl>
                                          <p:spTgt spid="203780">
                                            <p:txEl>
                                              <p:pRg st="4" end="4"/>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Tuesday, June 16, 2020</a:t>
            </a:r>
          </a:p>
        </p:txBody>
      </p:sp>
      <p:sp>
        <p:nvSpPr>
          <p:cNvPr id="6" name="Footer Placeholder 4"/>
          <p:cNvSpPr>
            <a:spLocks noGrp="1"/>
          </p:cNvSpPr>
          <p:nvPr>
            <p:ph type="ftr" sz="quarter" idx="11"/>
          </p:nvPr>
        </p:nvSpPr>
        <p:spPr/>
        <p:txBody>
          <a:bodyPr/>
          <a:lstStyle/>
          <a:p>
            <a:r>
              <a:rPr lang="de-DE"/>
              <a:t>PHYS 1444-001, Summer 2020                    Dr. Jaehoon Yu</a:t>
            </a:r>
            <a:endParaRPr lang="en-US"/>
          </a:p>
        </p:txBody>
      </p:sp>
      <p:sp>
        <p:nvSpPr>
          <p:cNvPr id="7" name="Slide Number Placeholder 5"/>
          <p:cNvSpPr>
            <a:spLocks noGrp="1"/>
          </p:cNvSpPr>
          <p:nvPr>
            <p:ph type="sldNum" sz="quarter" idx="12"/>
          </p:nvPr>
        </p:nvSpPr>
        <p:spPr/>
        <p:txBody>
          <a:bodyPr/>
          <a:lstStyle/>
          <a:p>
            <a:fld id="{8F37B485-5E9E-564F-A145-91C51C919766}" type="slidenum">
              <a:rPr lang="en-US"/>
              <a:pPr/>
              <a:t>15</a:t>
            </a:fld>
            <a:endParaRPr lang="en-US"/>
          </a:p>
        </p:txBody>
      </p:sp>
      <p:sp>
        <p:nvSpPr>
          <p:cNvPr id="206850" name="Rectangle 2"/>
          <p:cNvSpPr>
            <a:spLocks noGrp="1" noChangeArrowheads="1"/>
          </p:cNvSpPr>
          <p:nvPr>
            <p:ph type="title"/>
          </p:nvPr>
        </p:nvSpPr>
        <p:spPr>
          <a:xfrm>
            <a:off x="533400" y="0"/>
            <a:ext cx="8077200" cy="685800"/>
          </a:xfrm>
        </p:spPr>
        <p:txBody>
          <a:bodyPr/>
          <a:lstStyle/>
          <a:p>
            <a:r>
              <a:rPr lang="en-US" dirty="0"/>
              <a:t>Gauss’ Law Summary</a:t>
            </a:r>
          </a:p>
        </p:txBody>
      </p:sp>
      <p:sp>
        <p:nvSpPr>
          <p:cNvPr id="206851" name="Rectangle 3"/>
          <p:cNvSpPr>
            <a:spLocks noGrp="1" noChangeArrowheads="1"/>
          </p:cNvSpPr>
          <p:nvPr>
            <p:ph type="body" idx="1"/>
          </p:nvPr>
        </p:nvSpPr>
        <p:spPr>
          <a:xfrm>
            <a:off x="152400" y="685800"/>
            <a:ext cx="8610600" cy="5638800"/>
          </a:xfrm>
        </p:spPr>
        <p:txBody>
          <a:bodyPr/>
          <a:lstStyle/>
          <a:p>
            <a:pPr>
              <a:lnSpc>
                <a:spcPct val="80000"/>
              </a:lnSpc>
            </a:pPr>
            <a:r>
              <a:rPr lang="en-US" sz="2800" dirty="0"/>
              <a:t>The precise relationship between flux and the enclosed charge is given by Gauss’ Law</a:t>
            </a:r>
          </a:p>
          <a:p>
            <a:pPr lvl="1">
              <a:lnSpc>
                <a:spcPct val="80000"/>
              </a:lnSpc>
            </a:pPr>
            <a:endParaRPr lang="en-US" sz="2400" dirty="0"/>
          </a:p>
          <a:p>
            <a:pPr lvl="2">
              <a:lnSpc>
                <a:spcPct val="80000"/>
              </a:lnSpc>
            </a:pPr>
            <a:r>
              <a:rPr lang="en-US" sz="2000" dirty="0">
                <a:sym typeface="Wingdings" charset="2"/>
              </a:rPr>
              <a:t> </a:t>
            </a:r>
            <a:r>
              <a:rPr lang="en-US" sz="2000" dirty="0">
                <a:latin typeface="Symbol" charset="2"/>
                <a:sym typeface="Wingdings" charset="2"/>
              </a:rPr>
              <a:t>ε</a:t>
            </a:r>
            <a:r>
              <a:rPr lang="en-US" sz="2000" baseline="-25000" dirty="0">
                <a:sym typeface="Wingdings" charset="2"/>
              </a:rPr>
              <a:t>0</a:t>
            </a:r>
            <a:r>
              <a:rPr lang="en-US" sz="2000" dirty="0">
                <a:sym typeface="Wingdings" charset="2"/>
              </a:rPr>
              <a:t> is the permittivity of free space in the Coulomb’s law</a:t>
            </a:r>
          </a:p>
          <a:p>
            <a:pPr>
              <a:lnSpc>
                <a:spcPct val="80000"/>
              </a:lnSpc>
            </a:pPr>
            <a:r>
              <a:rPr lang="en-US" sz="2800" dirty="0">
                <a:sym typeface="Wingdings" charset="2"/>
              </a:rPr>
              <a:t>A few important points on Gauss’ Law</a:t>
            </a:r>
          </a:p>
          <a:p>
            <a:pPr lvl="1">
              <a:lnSpc>
                <a:spcPct val="80000"/>
              </a:lnSpc>
            </a:pPr>
            <a:r>
              <a:rPr lang="en-US" sz="2400" dirty="0">
                <a:solidFill>
                  <a:srgbClr val="A50021"/>
                </a:solidFill>
                <a:sym typeface="Wingdings" charset="2"/>
              </a:rPr>
              <a:t>Freedom to choose!!</a:t>
            </a:r>
          </a:p>
          <a:p>
            <a:pPr lvl="2">
              <a:lnSpc>
                <a:spcPct val="80000"/>
              </a:lnSpc>
            </a:pPr>
            <a:r>
              <a:rPr lang="en-US" sz="2000" dirty="0">
                <a:sym typeface="Wingdings" charset="2"/>
              </a:rPr>
              <a:t>The surface integral is performed over the value of </a:t>
            </a:r>
            <a:r>
              <a:rPr lang="en-US" sz="2000" b="1" dirty="0">
                <a:sym typeface="Wingdings" charset="2"/>
              </a:rPr>
              <a:t>E</a:t>
            </a:r>
            <a:r>
              <a:rPr lang="en-US" sz="2000" dirty="0">
                <a:sym typeface="Wingdings" charset="2"/>
              </a:rPr>
              <a:t> on a closed surface of your choice in any given situation. </a:t>
            </a:r>
          </a:p>
          <a:p>
            <a:pPr lvl="1">
              <a:lnSpc>
                <a:spcPct val="80000"/>
              </a:lnSpc>
            </a:pPr>
            <a:r>
              <a:rPr lang="en-US" sz="2400" dirty="0">
                <a:solidFill>
                  <a:srgbClr val="A50021"/>
                </a:solidFill>
                <a:sym typeface="Wingdings" charset="2"/>
              </a:rPr>
              <a:t>Test of existence of electrical charge!!</a:t>
            </a:r>
            <a:endParaRPr lang="en-US" sz="2400" dirty="0">
              <a:sym typeface="Wingdings" charset="2"/>
            </a:endParaRPr>
          </a:p>
          <a:p>
            <a:pPr lvl="2">
              <a:lnSpc>
                <a:spcPct val="80000"/>
              </a:lnSpc>
            </a:pPr>
            <a:r>
              <a:rPr lang="en-US" sz="2000" dirty="0">
                <a:sym typeface="Wingdings" charset="2"/>
              </a:rPr>
              <a:t>The charge </a:t>
            </a:r>
            <a:r>
              <a:rPr lang="en-US" sz="2000" dirty="0" err="1">
                <a:sym typeface="Wingdings" charset="2"/>
              </a:rPr>
              <a:t>Q</a:t>
            </a:r>
            <a:r>
              <a:rPr lang="en-US" sz="2000" baseline="-25000" dirty="0" err="1">
                <a:sym typeface="Wingdings" charset="2"/>
              </a:rPr>
              <a:t>encl</a:t>
            </a:r>
            <a:r>
              <a:rPr lang="en-US" sz="2000" dirty="0">
                <a:sym typeface="Wingdings" charset="2"/>
              </a:rPr>
              <a:t> is the net charge enclosed by the arbitrary closed surface of your choice. </a:t>
            </a:r>
          </a:p>
          <a:p>
            <a:pPr lvl="1">
              <a:lnSpc>
                <a:spcPct val="80000"/>
              </a:lnSpc>
            </a:pPr>
            <a:r>
              <a:rPr lang="en-US" sz="2400" dirty="0">
                <a:solidFill>
                  <a:srgbClr val="A50021"/>
                </a:solidFill>
                <a:sym typeface="Wingdings" charset="2"/>
              </a:rPr>
              <a:t>Universality of the law!</a:t>
            </a:r>
            <a:r>
              <a:rPr lang="en-US" sz="2400" dirty="0">
                <a:sym typeface="Wingdings" charset="2"/>
              </a:rPr>
              <a:t> </a:t>
            </a:r>
          </a:p>
          <a:p>
            <a:pPr lvl="2">
              <a:lnSpc>
                <a:spcPct val="80000"/>
              </a:lnSpc>
            </a:pPr>
            <a:r>
              <a:rPr lang="en-US" sz="2000" dirty="0">
                <a:sym typeface="Wingdings" charset="2"/>
              </a:rPr>
              <a:t>It does NOT matter where or how much charge is distributed inside the surface.   Gauss’ law still applies!</a:t>
            </a:r>
          </a:p>
          <a:p>
            <a:pPr lvl="1">
              <a:lnSpc>
                <a:spcPct val="80000"/>
              </a:lnSpc>
            </a:pPr>
            <a:r>
              <a:rPr lang="en-US" sz="2400" dirty="0">
                <a:sym typeface="Wingdings" charset="2"/>
              </a:rPr>
              <a:t>The charge outside the surface does not contribute to </a:t>
            </a:r>
            <a:r>
              <a:rPr lang="en-US" sz="2400" dirty="0" err="1">
                <a:sym typeface="Wingdings" charset="2"/>
              </a:rPr>
              <a:t>Q</a:t>
            </a:r>
            <a:r>
              <a:rPr lang="en-US" sz="2400" baseline="-25000" dirty="0" err="1">
                <a:sym typeface="Wingdings" charset="2"/>
              </a:rPr>
              <a:t>encl</a:t>
            </a:r>
            <a:r>
              <a:rPr lang="en-US" sz="2400" dirty="0">
                <a:sym typeface="Wingdings" charset="2"/>
              </a:rPr>
              <a:t>.  Why?</a:t>
            </a:r>
          </a:p>
          <a:p>
            <a:pPr lvl="2">
              <a:lnSpc>
                <a:spcPct val="80000"/>
              </a:lnSpc>
            </a:pPr>
            <a:r>
              <a:rPr lang="en-US" sz="2000" dirty="0">
                <a:sym typeface="Wingdings" charset="2"/>
              </a:rPr>
              <a:t>The charge outside the surface might impact the field lines but not the total number of lines entering or leaving the surface.</a:t>
            </a:r>
          </a:p>
        </p:txBody>
      </p:sp>
      <p:graphicFrame>
        <p:nvGraphicFramePr>
          <p:cNvPr id="206852" name="Object 4"/>
          <p:cNvGraphicFramePr>
            <a:graphicFrameLocks noChangeAspect="1"/>
          </p:cNvGraphicFramePr>
          <p:nvPr/>
        </p:nvGraphicFramePr>
        <p:xfrm>
          <a:off x="3810000" y="914400"/>
          <a:ext cx="1879600" cy="898525"/>
        </p:xfrm>
        <a:graphic>
          <a:graphicData uri="http://schemas.openxmlformats.org/presentationml/2006/ole">
            <mc:AlternateContent xmlns:mc="http://schemas.openxmlformats.org/markup-compatibility/2006">
              <mc:Choice xmlns:v="urn:schemas-microsoft-com:vml" Requires="v">
                <p:oleObj spid="_x0000_s74851" name="Equation" r:id="rId4" imgW="901700" imgH="431800" progId="Equation.DSMT4">
                  <p:embed/>
                </p:oleObj>
              </mc:Choice>
              <mc:Fallback>
                <p:oleObj name="Equation" r:id="rId4" imgW="901700" imgH="431800" progId="Equation.DSMT4">
                  <p:embed/>
                  <p:pic>
                    <p:nvPicPr>
                      <p:cNvPr id="206852" name="Object 4"/>
                      <p:cNvPicPr>
                        <a:picLocks noChangeAspect="1" noChangeArrowheads="1"/>
                      </p:cNvPicPr>
                      <p:nvPr/>
                    </p:nvPicPr>
                    <p:blipFill>
                      <a:blip r:embed="rId5"/>
                      <a:srcRect/>
                      <a:stretch>
                        <a:fillRect/>
                      </a:stretch>
                    </p:blipFill>
                    <p:spPr bwMode="auto">
                      <a:xfrm>
                        <a:off x="3810000" y="914400"/>
                        <a:ext cx="1879600" cy="898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6675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6851">
                                            <p:txEl>
                                              <p:pRg st="0" end="0"/>
                                            </p:txEl>
                                          </p:spTgt>
                                        </p:tgtEl>
                                        <p:attrNameLst>
                                          <p:attrName>style.visibility</p:attrName>
                                        </p:attrNameLst>
                                      </p:cBhvr>
                                      <p:to>
                                        <p:strVal val="visible"/>
                                      </p:to>
                                    </p:set>
                                    <p:animEffect transition="in" filter="wipe(left)">
                                      <p:cBhvr>
                                        <p:cTn id="7" dur="500"/>
                                        <p:tgtEl>
                                          <p:spTgt spid="206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6852"/>
                                        </p:tgtEl>
                                        <p:attrNameLst>
                                          <p:attrName>style.visibility</p:attrName>
                                        </p:attrNameLst>
                                      </p:cBhvr>
                                      <p:to>
                                        <p:strVal val="visible"/>
                                      </p:to>
                                    </p:set>
                                    <p:animEffect transition="in" filter="wipe(left)">
                                      <p:cBhvr>
                                        <p:cTn id="12" dur="500"/>
                                        <p:tgtEl>
                                          <p:spTgt spid="2068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6851">
                                            <p:txEl>
                                              <p:pRg st="2" end="2"/>
                                            </p:txEl>
                                          </p:spTgt>
                                        </p:tgtEl>
                                        <p:attrNameLst>
                                          <p:attrName>style.visibility</p:attrName>
                                        </p:attrNameLst>
                                      </p:cBhvr>
                                      <p:to>
                                        <p:strVal val="visible"/>
                                      </p:to>
                                    </p:set>
                                    <p:animEffect transition="in" filter="wipe(left)">
                                      <p:cBhvr>
                                        <p:cTn id="17" dur="500"/>
                                        <p:tgtEl>
                                          <p:spTgt spid="2068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6851">
                                            <p:txEl>
                                              <p:pRg st="3" end="3"/>
                                            </p:txEl>
                                          </p:spTgt>
                                        </p:tgtEl>
                                        <p:attrNameLst>
                                          <p:attrName>style.visibility</p:attrName>
                                        </p:attrNameLst>
                                      </p:cBhvr>
                                      <p:to>
                                        <p:strVal val="visible"/>
                                      </p:to>
                                    </p:set>
                                    <p:animEffect transition="in" filter="wipe(left)">
                                      <p:cBhvr>
                                        <p:cTn id="22" dur="500"/>
                                        <p:tgtEl>
                                          <p:spTgt spid="2068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06851">
                                            <p:txEl>
                                              <p:pRg st="4" end="4"/>
                                            </p:txEl>
                                          </p:spTgt>
                                        </p:tgtEl>
                                        <p:attrNameLst>
                                          <p:attrName>style.visibility</p:attrName>
                                        </p:attrNameLst>
                                      </p:cBhvr>
                                      <p:to>
                                        <p:strVal val="visible"/>
                                      </p:to>
                                    </p:set>
                                    <p:animEffect transition="in" filter="wipe(left)">
                                      <p:cBhvr>
                                        <p:cTn id="27" dur="500"/>
                                        <p:tgtEl>
                                          <p:spTgt spid="2068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06851">
                                            <p:txEl>
                                              <p:pRg st="5" end="5"/>
                                            </p:txEl>
                                          </p:spTgt>
                                        </p:tgtEl>
                                        <p:attrNameLst>
                                          <p:attrName>style.visibility</p:attrName>
                                        </p:attrNameLst>
                                      </p:cBhvr>
                                      <p:to>
                                        <p:strVal val="visible"/>
                                      </p:to>
                                    </p:set>
                                    <p:animEffect transition="in" filter="wipe(left)">
                                      <p:cBhvr>
                                        <p:cTn id="32" dur="500"/>
                                        <p:tgtEl>
                                          <p:spTgt spid="2068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06851">
                                            <p:txEl>
                                              <p:pRg st="6" end="6"/>
                                            </p:txEl>
                                          </p:spTgt>
                                        </p:tgtEl>
                                        <p:attrNameLst>
                                          <p:attrName>style.visibility</p:attrName>
                                        </p:attrNameLst>
                                      </p:cBhvr>
                                      <p:to>
                                        <p:strVal val="visible"/>
                                      </p:to>
                                    </p:set>
                                    <p:animEffect transition="in" filter="wipe(left)">
                                      <p:cBhvr>
                                        <p:cTn id="37" dur="500"/>
                                        <p:tgtEl>
                                          <p:spTgt spid="2068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06851">
                                            <p:txEl>
                                              <p:pRg st="7" end="7"/>
                                            </p:txEl>
                                          </p:spTgt>
                                        </p:tgtEl>
                                        <p:attrNameLst>
                                          <p:attrName>style.visibility</p:attrName>
                                        </p:attrNameLst>
                                      </p:cBhvr>
                                      <p:to>
                                        <p:strVal val="visible"/>
                                      </p:to>
                                    </p:set>
                                    <p:animEffect transition="in" filter="wipe(left)">
                                      <p:cBhvr>
                                        <p:cTn id="42" dur="500"/>
                                        <p:tgtEl>
                                          <p:spTgt spid="20685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06851">
                                            <p:txEl>
                                              <p:pRg st="8" end="8"/>
                                            </p:txEl>
                                          </p:spTgt>
                                        </p:tgtEl>
                                        <p:attrNameLst>
                                          <p:attrName>style.visibility</p:attrName>
                                        </p:attrNameLst>
                                      </p:cBhvr>
                                      <p:to>
                                        <p:strVal val="visible"/>
                                      </p:to>
                                    </p:set>
                                    <p:animEffect transition="in" filter="wipe(left)">
                                      <p:cBhvr>
                                        <p:cTn id="47" dur="500"/>
                                        <p:tgtEl>
                                          <p:spTgt spid="20685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06851">
                                            <p:txEl>
                                              <p:pRg st="9" end="9"/>
                                            </p:txEl>
                                          </p:spTgt>
                                        </p:tgtEl>
                                        <p:attrNameLst>
                                          <p:attrName>style.visibility</p:attrName>
                                        </p:attrNameLst>
                                      </p:cBhvr>
                                      <p:to>
                                        <p:strVal val="visible"/>
                                      </p:to>
                                    </p:set>
                                    <p:animEffect transition="in" filter="wipe(left)">
                                      <p:cBhvr>
                                        <p:cTn id="52" dur="500"/>
                                        <p:tgtEl>
                                          <p:spTgt spid="20685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06851">
                                            <p:txEl>
                                              <p:pRg st="10" end="10"/>
                                            </p:txEl>
                                          </p:spTgt>
                                        </p:tgtEl>
                                        <p:attrNameLst>
                                          <p:attrName>style.visibility</p:attrName>
                                        </p:attrNameLst>
                                      </p:cBhvr>
                                      <p:to>
                                        <p:strVal val="visible"/>
                                      </p:to>
                                    </p:set>
                                    <p:animEffect transition="in" filter="wipe(left)">
                                      <p:cBhvr>
                                        <p:cTn id="57" dur="500"/>
                                        <p:tgtEl>
                                          <p:spTgt spid="20685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06851">
                                            <p:txEl>
                                              <p:pRg st="11" end="11"/>
                                            </p:txEl>
                                          </p:spTgt>
                                        </p:tgtEl>
                                        <p:attrNameLst>
                                          <p:attrName>style.visibility</p:attrName>
                                        </p:attrNameLst>
                                      </p:cBhvr>
                                      <p:to>
                                        <p:strVal val="visible"/>
                                      </p:to>
                                    </p:set>
                                    <p:animEffect transition="in" filter="wipe(left)">
                                      <p:cBhvr>
                                        <p:cTn id="62" dur="500"/>
                                        <p:tgtEl>
                                          <p:spTgt spid="2068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Tuesday, June 16, 2020</a:t>
            </a:r>
          </a:p>
        </p:txBody>
      </p:sp>
      <p:sp>
        <p:nvSpPr>
          <p:cNvPr id="10" name="Footer Placeholder 4"/>
          <p:cNvSpPr>
            <a:spLocks noGrp="1"/>
          </p:cNvSpPr>
          <p:nvPr>
            <p:ph type="ftr" sz="quarter" idx="11"/>
          </p:nvPr>
        </p:nvSpPr>
        <p:spPr/>
        <p:txBody>
          <a:bodyPr/>
          <a:lstStyle/>
          <a:p>
            <a:r>
              <a:rPr lang="de-DE"/>
              <a:t>PHYS 1444-001, Summer 2020                    Dr. Jaehoon Yu</a:t>
            </a:r>
            <a:endParaRPr lang="en-US"/>
          </a:p>
        </p:txBody>
      </p:sp>
      <p:sp>
        <p:nvSpPr>
          <p:cNvPr id="11" name="Slide Number Placeholder 5"/>
          <p:cNvSpPr>
            <a:spLocks noGrp="1"/>
          </p:cNvSpPr>
          <p:nvPr>
            <p:ph type="sldNum" sz="quarter" idx="12"/>
          </p:nvPr>
        </p:nvSpPr>
        <p:spPr/>
        <p:txBody>
          <a:bodyPr/>
          <a:lstStyle/>
          <a:p>
            <a:fld id="{4DABA947-0633-CB45-9ABB-8FC127C215BE}" type="slidenum">
              <a:rPr lang="en-US"/>
              <a:pPr/>
              <a:t>16</a:t>
            </a:fld>
            <a:endParaRPr lang="en-US"/>
          </a:p>
        </p:txBody>
      </p:sp>
      <p:pic>
        <p:nvPicPr>
          <p:cNvPr id="188418" name="Picture 2" descr="FG21_042"/>
          <p:cNvPicPr>
            <a:picLocks noChangeAspect="1" noChangeArrowheads="1"/>
          </p:cNvPicPr>
          <p:nvPr/>
        </p:nvPicPr>
        <p:blipFill>
          <a:blip r:embed="rId2"/>
          <a:srcRect/>
          <a:stretch>
            <a:fillRect/>
          </a:stretch>
        </p:blipFill>
        <p:spPr bwMode="auto">
          <a:xfrm>
            <a:off x="6629400" y="5124450"/>
            <a:ext cx="2514600" cy="1885950"/>
          </a:xfrm>
          <a:prstGeom prst="rect">
            <a:avLst/>
          </a:prstGeom>
          <a:noFill/>
        </p:spPr>
      </p:pic>
      <p:pic>
        <p:nvPicPr>
          <p:cNvPr id="188419" name="Picture 3" descr="FG21_041"/>
          <p:cNvPicPr>
            <a:picLocks noChangeAspect="1" noChangeArrowheads="1"/>
          </p:cNvPicPr>
          <p:nvPr/>
        </p:nvPicPr>
        <p:blipFill>
          <a:blip r:embed="rId3"/>
          <a:srcRect/>
          <a:stretch>
            <a:fillRect/>
          </a:stretch>
        </p:blipFill>
        <p:spPr bwMode="auto">
          <a:xfrm>
            <a:off x="6629400" y="1752600"/>
            <a:ext cx="2286000" cy="1714500"/>
          </a:xfrm>
          <a:prstGeom prst="rect">
            <a:avLst/>
          </a:prstGeom>
          <a:noFill/>
        </p:spPr>
      </p:pic>
      <p:sp>
        <p:nvSpPr>
          <p:cNvPr id="188420" name="Rectangle 4"/>
          <p:cNvSpPr>
            <a:spLocks noGrp="1" noChangeArrowheads="1"/>
          </p:cNvSpPr>
          <p:nvPr>
            <p:ph type="title"/>
          </p:nvPr>
        </p:nvSpPr>
        <p:spPr>
          <a:xfrm>
            <a:off x="457200" y="128588"/>
            <a:ext cx="8077200" cy="685800"/>
          </a:xfrm>
        </p:spPr>
        <p:txBody>
          <a:bodyPr/>
          <a:lstStyle/>
          <a:p>
            <a:r>
              <a:rPr lang="en-US"/>
              <a:t>Electric Dipoles</a:t>
            </a:r>
          </a:p>
        </p:txBody>
      </p:sp>
      <p:sp>
        <p:nvSpPr>
          <p:cNvPr id="188421" name="Rectangle 5"/>
          <p:cNvSpPr>
            <a:spLocks noGrp="1" noChangeArrowheads="1"/>
          </p:cNvSpPr>
          <p:nvPr>
            <p:ph type="body" idx="1"/>
          </p:nvPr>
        </p:nvSpPr>
        <p:spPr>
          <a:xfrm>
            <a:off x="381000" y="838200"/>
            <a:ext cx="8001000" cy="4419600"/>
          </a:xfrm>
        </p:spPr>
        <p:txBody>
          <a:bodyPr/>
          <a:lstStyle/>
          <a:p>
            <a:pPr>
              <a:lnSpc>
                <a:spcPct val="80000"/>
              </a:lnSpc>
            </a:pPr>
            <a:r>
              <a:rPr lang="en-US" sz="2800" dirty="0"/>
              <a:t>An electric dipole is the combination of two equal charges of opposite signs, +Q and –Q, separated by a distance </a:t>
            </a:r>
            <a:r>
              <a:rPr lang="en-US" sz="2800" dirty="0" err="1">
                <a:latin typeface="Monotype Corsiva" charset="0"/>
              </a:rPr>
              <a:t>l</a:t>
            </a:r>
            <a:r>
              <a:rPr lang="en-US" sz="2800" dirty="0">
                <a:latin typeface="Monotype Corsiva" charset="0"/>
              </a:rPr>
              <a:t>,  </a:t>
            </a:r>
            <a:r>
              <a:rPr lang="en-US" sz="2800" dirty="0"/>
              <a:t>which behaves as one entity.</a:t>
            </a:r>
          </a:p>
          <a:p>
            <a:pPr>
              <a:lnSpc>
                <a:spcPct val="80000"/>
              </a:lnSpc>
            </a:pPr>
            <a:r>
              <a:rPr lang="en-US" sz="2800" dirty="0"/>
              <a:t>The quantity </a:t>
            </a:r>
            <a:r>
              <a:rPr lang="en-US" sz="2800" dirty="0" err="1"/>
              <a:t>Q</a:t>
            </a:r>
            <a:r>
              <a:rPr lang="en-US" sz="2800" dirty="0" err="1">
                <a:latin typeface="Monotype Corsiva" charset="0"/>
              </a:rPr>
              <a:t>l</a:t>
            </a:r>
            <a:r>
              <a:rPr lang="en-US" sz="2800" dirty="0"/>
              <a:t> is called the electric dipole moment and is represented by the symbol </a:t>
            </a:r>
            <a:r>
              <a:rPr lang="en-US" sz="2800" dirty="0" err="1">
                <a:latin typeface="Monotype Corsiva" charset="0"/>
              </a:rPr>
              <a:t>p</a:t>
            </a:r>
            <a:r>
              <a:rPr lang="en-US" sz="2800" dirty="0"/>
              <a:t>.</a:t>
            </a:r>
          </a:p>
          <a:p>
            <a:pPr lvl="1">
              <a:lnSpc>
                <a:spcPct val="80000"/>
              </a:lnSpc>
            </a:pPr>
            <a:r>
              <a:rPr lang="en-US" sz="2400" dirty="0"/>
              <a:t>The dipole moment is a vector quantity, </a:t>
            </a:r>
            <a:r>
              <a:rPr lang="en-US" sz="2400" b="1" dirty="0" err="1">
                <a:latin typeface="Monotype Corsiva" charset="0"/>
              </a:rPr>
              <a:t>p</a:t>
            </a:r>
            <a:endParaRPr lang="en-US" sz="2400" b="1" dirty="0">
              <a:latin typeface="Monotype Corsiva" charset="0"/>
            </a:endParaRPr>
          </a:p>
          <a:p>
            <a:pPr lvl="1">
              <a:lnSpc>
                <a:spcPct val="80000"/>
              </a:lnSpc>
            </a:pPr>
            <a:r>
              <a:rPr lang="en-US" sz="2400" dirty="0"/>
              <a:t>The magnitude of the dipole moment is </a:t>
            </a:r>
            <a:r>
              <a:rPr lang="en-US" sz="2400" b="1" dirty="0"/>
              <a:t>Q</a:t>
            </a:r>
            <a:r>
              <a:rPr lang="en-US" sz="2400" b="1" dirty="0">
                <a:latin typeface="Monotype Corsiva" charset="0"/>
              </a:rPr>
              <a:t>l</a:t>
            </a:r>
            <a:r>
              <a:rPr lang="en-US" sz="2400" b="1" dirty="0"/>
              <a:t>.</a:t>
            </a:r>
            <a:r>
              <a:rPr lang="en-US" sz="2400" dirty="0"/>
              <a:t>  Unit?</a:t>
            </a:r>
          </a:p>
          <a:p>
            <a:pPr lvl="1">
              <a:lnSpc>
                <a:spcPct val="80000"/>
              </a:lnSpc>
            </a:pPr>
            <a:r>
              <a:rPr lang="en-US" sz="2400" dirty="0"/>
              <a:t>Its direction is from the negative charge to the positive charge.</a:t>
            </a:r>
          </a:p>
          <a:p>
            <a:pPr lvl="1">
              <a:lnSpc>
                <a:spcPct val="80000"/>
              </a:lnSpc>
            </a:pPr>
            <a:r>
              <a:rPr lang="en-US" sz="2400" dirty="0"/>
              <a:t>Many of diatomic molecules like CO have a dipole moment.  </a:t>
            </a:r>
            <a:r>
              <a:rPr lang="en-US" sz="2400" dirty="0" err="1">
                <a:sym typeface="Wingdings" charset="2"/>
              </a:rPr>
              <a:t></a:t>
            </a:r>
            <a:r>
              <a:rPr lang="en-US" sz="2400" dirty="0">
                <a:sym typeface="Wingdings" charset="2"/>
              </a:rPr>
              <a:t> These are referred as polar molecules.</a:t>
            </a:r>
          </a:p>
          <a:p>
            <a:pPr lvl="2">
              <a:lnSpc>
                <a:spcPct val="80000"/>
              </a:lnSpc>
            </a:pPr>
            <a:r>
              <a:rPr lang="en-US" sz="2000" dirty="0">
                <a:sym typeface="Wingdings" charset="2"/>
              </a:rPr>
              <a:t>Even if the molecule is electrically neutral, their sharing of electrons causes separation of charges</a:t>
            </a:r>
          </a:p>
          <a:p>
            <a:pPr lvl="2">
              <a:lnSpc>
                <a:spcPct val="80000"/>
              </a:lnSpc>
            </a:pPr>
            <a:r>
              <a:rPr lang="en-US" sz="2000" dirty="0">
                <a:solidFill>
                  <a:schemeClr val="hlink"/>
                </a:solidFill>
                <a:sym typeface="Wingdings" charset="2"/>
              </a:rPr>
              <a:t>Symmetric diatomic molecules, such as O</a:t>
            </a:r>
            <a:r>
              <a:rPr lang="en-US" sz="2000" baseline="-25000" dirty="0">
                <a:solidFill>
                  <a:schemeClr val="hlink"/>
                </a:solidFill>
                <a:sym typeface="Wingdings" charset="2"/>
              </a:rPr>
              <a:t>2</a:t>
            </a:r>
            <a:r>
              <a:rPr lang="en-US" sz="2000" dirty="0">
                <a:solidFill>
                  <a:schemeClr val="hlink"/>
                </a:solidFill>
                <a:sym typeface="Wingdings" charset="2"/>
              </a:rPr>
              <a:t>, do not have dipole moment.</a:t>
            </a:r>
          </a:p>
        </p:txBody>
      </p:sp>
      <p:sp>
        <p:nvSpPr>
          <p:cNvPr id="188422" name="Rectangle 6"/>
          <p:cNvSpPr>
            <a:spLocks noChangeArrowheads="1"/>
          </p:cNvSpPr>
          <p:nvPr/>
        </p:nvSpPr>
        <p:spPr bwMode="auto">
          <a:xfrm>
            <a:off x="381000" y="5257800"/>
            <a:ext cx="6324600" cy="1143000"/>
          </a:xfrm>
          <a:prstGeom prst="rect">
            <a:avLst/>
          </a:prstGeom>
          <a:no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water molecule also has a dipole moment which is the vector sum of two dipole moments between Oxygen and each of Hydrogen atoms.</a:t>
            </a:r>
          </a:p>
        </p:txBody>
      </p:sp>
      <p:sp>
        <p:nvSpPr>
          <p:cNvPr id="188427" name="Text Box 11"/>
          <p:cNvSpPr txBox="1">
            <a:spLocks noChangeArrowheads="1"/>
          </p:cNvSpPr>
          <p:nvPr/>
        </p:nvSpPr>
        <p:spPr bwMode="auto">
          <a:xfrm>
            <a:off x="6994525" y="2982913"/>
            <a:ext cx="619125" cy="425450"/>
          </a:xfrm>
          <a:prstGeom prst="rect">
            <a:avLst/>
          </a:prstGeom>
          <a:solidFill>
            <a:srgbClr val="FFFFCC"/>
          </a:solidFill>
          <a:ln w="28575">
            <a:solidFill>
              <a:srgbClr val="A50021"/>
            </a:solidFill>
            <a:miter lim="800000"/>
            <a:headEnd/>
            <a:tailEnd/>
          </a:ln>
          <a:effectLst/>
        </p:spPr>
        <p:txBody>
          <a:bodyPr wrap="none">
            <a:prstTxWarp prst="textNoShape">
              <a:avLst/>
            </a:prstTxWarp>
            <a:spAutoFit/>
          </a:bodyPr>
          <a:lstStyle/>
          <a:p>
            <a:r>
              <a:rPr lang="en-US" sz="2000" b="1">
                <a:solidFill>
                  <a:srgbClr val="A50021"/>
                </a:solidFill>
                <a:latin typeface="Arial Narrow" charset="0"/>
              </a:rPr>
              <a:t>C-m</a:t>
            </a:r>
          </a:p>
        </p:txBody>
      </p:sp>
    </p:spTree>
    <p:extLst>
      <p:ext uri="{BB962C8B-B14F-4D97-AF65-F5344CB8AC3E}">
        <p14:creationId xmlns:p14="http://schemas.microsoft.com/office/powerpoint/2010/main" val="343321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8421">
                                            <p:txEl>
                                              <p:pRg st="0" end="0"/>
                                            </p:txEl>
                                          </p:spTgt>
                                        </p:tgtEl>
                                        <p:attrNameLst>
                                          <p:attrName>style.visibility</p:attrName>
                                        </p:attrNameLst>
                                      </p:cBhvr>
                                      <p:to>
                                        <p:strVal val="visible"/>
                                      </p:to>
                                    </p:set>
                                    <p:animEffect transition="in" filter="wipe(left)">
                                      <p:cBhvr>
                                        <p:cTn id="7" dur="500"/>
                                        <p:tgtEl>
                                          <p:spTgt spid="1884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88419"/>
                                        </p:tgtEl>
                                        <p:attrNameLst>
                                          <p:attrName>style.visibility</p:attrName>
                                        </p:attrNameLst>
                                      </p:cBhvr>
                                      <p:to>
                                        <p:strVal val="visible"/>
                                      </p:to>
                                    </p:set>
                                    <p:animEffect transition="in" filter="barn(outVertical)">
                                      <p:cBhvr>
                                        <p:cTn id="12" dur="500"/>
                                        <p:tgtEl>
                                          <p:spTgt spid="1884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8421">
                                            <p:txEl>
                                              <p:pRg st="1" end="1"/>
                                            </p:txEl>
                                          </p:spTgt>
                                        </p:tgtEl>
                                        <p:attrNameLst>
                                          <p:attrName>style.visibility</p:attrName>
                                        </p:attrNameLst>
                                      </p:cBhvr>
                                      <p:to>
                                        <p:strVal val="visible"/>
                                      </p:to>
                                    </p:set>
                                    <p:animEffect transition="in" filter="wipe(left)">
                                      <p:cBhvr>
                                        <p:cTn id="17" dur="500"/>
                                        <p:tgtEl>
                                          <p:spTgt spid="1884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8421">
                                            <p:txEl>
                                              <p:pRg st="2" end="2"/>
                                            </p:txEl>
                                          </p:spTgt>
                                        </p:tgtEl>
                                        <p:attrNameLst>
                                          <p:attrName>style.visibility</p:attrName>
                                        </p:attrNameLst>
                                      </p:cBhvr>
                                      <p:to>
                                        <p:strVal val="visible"/>
                                      </p:to>
                                    </p:set>
                                    <p:animEffect transition="in" filter="wipe(left)">
                                      <p:cBhvr>
                                        <p:cTn id="22" dur="500"/>
                                        <p:tgtEl>
                                          <p:spTgt spid="1884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8421">
                                            <p:txEl>
                                              <p:pRg st="3" end="3"/>
                                            </p:txEl>
                                          </p:spTgt>
                                        </p:tgtEl>
                                        <p:attrNameLst>
                                          <p:attrName>style.visibility</p:attrName>
                                        </p:attrNameLst>
                                      </p:cBhvr>
                                      <p:to>
                                        <p:strVal val="visible"/>
                                      </p:to>
                                    </p:set>
                                    <p:animEffect transition="in" filter="wipe(left)">
                                      <p:cBhvr>
                                        <p:cTn id="27" dur="500"/>
                                        <p:tgtEl>
                                          <p:spTgt spid="1884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88427"/>
                                        </p:tgtEl>
                                        <p:attrNameLst>
                                          <p:attrName>style.visibility</p:attrName>
                                        </p:attrNameLst>
                                      </p:cBhvr>
                                      <p:to>
                                        <p:strVal val="visible"/>
                                      </p:to>
                                    </p:set>
                                    <p:anim to="" calcmode="lin" valueType="num">
                                      <p:cBhvr>
                                        <p:cTn id="32" dur="1" fill="hold"/>
                                        <p:tgtEl>
                                          <p:spTgt spid="188427"/>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88421">
                                            <p:txEl>
                                              <p:pRg st="4" end="4"/>
                                            </p:txEl>
                                          </p:spTgt>
                                        </p:tgtEl>
                                        <p:attrNameLst>
                                          <p:attrName>style.visibility</p:attrName>
                                        </p:attrNameLst>
                                      </p:cBhvr>
                                      <p:to>
                                        <p:strVal val="visible"/>
                                      </p:to>
                                    </p:set>
                                    <p:animEffect transition="in" filter="wipe(left)">
                                      <p:cBhvr>
                                        <p:cTn id="37" dur="500"/>
                                        <p:tgtEl>
                                          <p:spTgt spid="18842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88421">
                                            <p:txEl>
                                              <p:pRg st="5" end="5"/>
                                            </p:txEl>
                                          </p:spTgt>
                                        </p:tgtEl>
                                        <p:attrNameLst>
                                          <p:attrName>style.visibility</p:attrName>
                                        </p:attrNameLst>
                                      </p:cBhvr>
                                      <p:to>
                                        <p:strVal val="visible"/>
                                      </p:to>
                                    </p:set>
                                    <p:animEffect transition="in" filter="wipe(left)">
                                      <p:cBhvr>
                                        <p:cTn id="42" dur="500"/>
                                        <p:tgtEl>
                                          <p:spTgt spid="188421">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88421">
                                            <p:txEl>
                                              <p:pRg st="6" end="6"/>
                                            </p:txEl>
                                          </p:spTgt>
                                        </p:tgtEl>
                                        <p:attrNameLst>
                                          <p:attrName>style.visibility</p:attrName>
                                        </p:attrNameLst>
                                      </p:cBhvr>
                                      <p:to>
                                        <p:strVal val="visible"/>
                                      </p:to>
                                    </p:set>
                                    <p:animEffect transition="in" filter="wipe(left)">
                                      <p:cBhvr>
                                        <p:cTn id="47" dur="500"/>
                                        <p:tgtEl>
                                          <p:spTgt spid="188421">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88421">
                                            <p:txEl>
                                              <p:pRg st="7" end="7"/>
                                            </p:txEl>
                                          </p:spTgt>
                                        </p:tgtEl>
                                        <p:attrNameLst>
                                          <p:attrName>style.visibility</p:attrName>
                                        </p:attrNameLst>
                                      </p:cBhvr>
                                      <p:to>
                                        <p:strVal val="visible"/>
                                      </p:to>
                                    </p:set>
                                    <p:animEffect transition="in" filter="wipe(left)">
                                      <p:cBhvr>
                                        <p:cTn id="52" dur="500"/>
                                        <p:tgtEl>
                                          <p:spTgt spid="188421">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88422">
                                            <p:txEl>
                                              <p:pRg st="0" end="0"/>
                                            </p:txEl>
                                          </p:spTgt>
                                        </p:tgtEl>
                                        <p:attrNameLst>
                                          <p:attrName>style.visibility</p:attrName>
                                        </p:attrNameLst>
                                      </p:cBhvr>
                                      <p:to>
                                        <p:strVal val="visible"/>
                                      </p:to>
                                    </p:set>
                                    <p:animEffect transition="in" filter="wipe(left)">
                                      <p:cBhvr>
                                        <p:cTn id="57" dur="500"/>
                                        <p:tgtEl>
                                          <p:spTgt spid="1884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nodeType="clickEffect">
                                  <p:stCondLst>
                                    <p:cond delay="0"/>
                                  </p:stCondLst>
                                  <p:childTnLst>
                                    <p:set>
                                      <p:cBhvr>
                                        <p:cTn id="61" dur="1" fill="hold">
                                          <p:stCondLst>
                                            <p:cond delay="0"/>
                                          </p:stCondLst>
                                        </p:cTn>
                                        <p:tgtEl>
                                          <p:spTgt spid="188418"/>
                                        </p:tgtEl>
                                        <p:attrNameLst>
                                          <p:attrName>style.visibility</p:attrName>
                                        </p:attrNameLst>
                                      </p:cBhvr>
                                      <p:to>
                                        <p:strVal val="visible"/>
                                      </p:to>
                                    </p:set>
                                    <p:anim calcmode="lin" valueType="num">
                                      <p:cBhvr>
                                        <p:cTn id="62" dur="500" fill="hold"/>
                                        <p:tgtEl>
                                          <p:spTgt spid="188418"/>
                                        </p:tgtEl>
                                        <p:attrNameLst>
                                          <p:attrName>ppt_w</p:attrName>
                                        </p:attrNameLst>
                                      </p:cBhvr>
                                      <p:tavLst>
                                        <p:tav tm="0">
                                          <p:val>
                                            <p:fltVal val="0"/>
                                          </p:val>
                                        </p:tav>
                                        <p:tav tm="100000">
                                          <p:val>
                                            <p:strVal val="#ppt_w"/>
                                          </p:val>
                                        </p:tav>
                                      </p:tavLst>
                                    </p:anim>
                                    <p:anim calcmode="lin" valueType="num">
                                      <p:cBhvr>
                                        <p:cTn id="63" dur="500" fill="hold"/>
                                        <p:tgtEl>
                                          <p:spTgt spid="188418"/>
                                        </p:tgtEl>
                                        <p:attrNameLst>
                                          <p:attrName>ppt_h</p:attrName>
                                        </p:attrNameLst>
                                      </p:cBhvr>
                                      <p:tavLst>
                                        <p:tav tm="0">
                                          <p:val>
                                            <p:fltVal val="0"/>
                                          </p:val>
                                        </p:tav>
                                        <p:tav tm="100000">
                                          <p:val>
                                            <p:strVal val="#ppt_h"/>
                                          </p:val>
                                        </p:tav>
                                      </p:tavLst>
                                    </p:anim>
                                    <p:animEffect transition="in" filter="fade">
                                      <p:cBhvr>
                                        <p:cTn id="64" dur="500"/>
                                        <p:tgtEl>
                                          <p:spTgt spid="188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1" grpId="0" build="p"/>
      <p:bldP spid="188422" grpId="0" build="p"/>
      <p:bldP spid="1884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Tuesday, June 16, 2020</a:t>
            </a:r>
          </a:p>
        </p:txBody>
      </p:sp>
      <p:sp>
        <p:nvSpPr>
          <p:cNvPr id="7" name="Footer Placeholder 4"/>
          <p:cNvSpPr>
            <a:spLocks noGrp="1"/>
          </p:cNvSpPr>
          <p:nvPr>
            <p:ph type="ftr" sz="quarter" idx="11"/>
          </p:nvPr>
        </p:nvSpPr>
        <p:spPr/>
        <p:txBody>
          <a:bodyPr/>
          <a:lstStyle/>
          <a:p>
            <a:r>
              <a:rPr lang="de-DE"/>
              <a:t>PHYS 1444-001, Summer 2020                    Dr. Jaehoon Yu</a:t>
            </a:r>
            <a:endParaRPr lang="en-US"/>
          </a:p>
        </p:txBody>
      </p:sp>
      <p:sp>
        <p:nvSpPr>
          <p:cNvPr id="8" name="Slide Number Placeholder 5"/>
          <p:cNvSpPr>
            <a:spLocks noGrp="1"/>
          </p:cNvSpPr>
          <p:nvPr>
            <p:ph type="sldNum" sz="quarter" idx="12"/>
          </p:nvPr>
        </p:nvSpPr>
        <p:spPr/>
        <p:txBody>
          <a:bodyPr/>
          <a:lstStyle/>
          <a:p>
            <a:fld id="{B6015897-0DF8-D944-B6BA-38D754A81F7A}" type="slidenum">
              <a:rPr lang="en-US"/>
              <a:pPr/>
              <a:t>17</a:t>
            </a:fld>
            <a:endParaRPr lang="en-US"/>
          </a:p>
        </p:txBody>
      </p:sp>
      <p:pic>
        <p:nvPicPr>
          <p:cNvPr id="189442" name="Picture 2" descr="FG21_043"/>
          <p:cNvPicPr>
            <a:picLocks noChangeAspect="1" noChangeArrowheads="1"/>
          </p:cNvPicPr>
          <p:nvPr/>
        </p:nvPicPr>
        <p:blipFill>
          <a:blip r:embed="rId2"/>
          <a:srcRect/>
          <a:stretch>
            <a:fillRect/>
          </a:stretch>
        </p:blipFill>
        <p:spPr bwMode="auto">
          <a:xfrm>
            <a:off x="6248400" y="1905000"/>
            <a:ext cx="2895600" cy="4038600"/>
          </a:xfrm>
          <a:prstGeom prst="rect">
            <a:avLst/>
          </a:prstGeom>
          <a:noFill/>
        </p:spPr>
      </p:pic>
      <p:sp>
        <p:nvSpPr>
          <p:cNvPr id="189443" name="Rectangle 3"/>
          <p:cNvSpPr>
            <a:spLocks noGrp="1" noChangeArrowheads="1"/>
          </p:cNvSpPr>
          <p:nvPr>
            <p:ph type="body" idx="1"/>
          </p:nvPr>
        </p:nvSpPr>
        <p:spPr>
          <a:xfrm>
            <a:off x="228600" y="838200"/>
            <a:ext cx="8458200" cy="1219200"/>
          </a:xfrm>
        </p:spPr>
        <p:txBody>
          <a:bodyPr/>
          <a:lstStyle/>
          <a:p>
            <a:r>
              <a:rPr lang="en-US"/>
              <a:t>Let’s consider a dipole placed in a uniform electric field </a:t>
            </a:r>
            <a:r>
              <a:rPr lang="en-US" b="1"/>
              <a:t>E</a:t>
            </a:r>
            <a:r>
              <a:rPr lang="en-US"/>
              <a:t>.</a:t>
            </a:r>
          </a:p>
        </p:txBody>
      </p:sp>
      <p:sp>
        <p:nvSpPr>
          <p:cNvPr id="189444" name="Rectangle 4"/>
          <p:cNvSpPr>
            <a:spLocks noGrp="1" noChangeArrowheads="1"/>
          </p:cNvSpPr>
          <p:nvPr>
            <p:ph type="title"/>
          </p:nvPr>
        </p:nvSpPr>
        <p:spPr>
          <a:xfrm>
            <a:off x="685800" y="228600"/>
            <a:ext cx="7772400" cy="533400"/>
          </a:xfrm>
          <a:noFill/>
          <a:ln/>
        </p:spPr>
        <p:txBody>
          <a:bodyPr/>
          <a:lstStyle/>
          <a:p>
            <a:r>
              <a:rPr lang="en-US"/>
              <a:t>Dipoles in an External Field</a:t>
            </a:r>
          </a:p>
        </p:txBody>
      </p:sp>
      <p:sp>
        <p:nvSpPr>
          <p:cNvPr id="189445" name="Rectangle 5"/>
          <p:cNvSpPr>
            <a:spLocks noChangeArrowheads="1"/>
          </p:cNvSpPr>
          <p:nvPr/>
        </p:nvSpPr>
        <p:spPr bwMode="auto">
          <a:xfrm>
            <a:off x="304800" y="1828800"/>
            <a:ext cx="6096000" cy="4419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you think will happen to the dipole in the figure?</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Force will be exerted on the charges.</a:t>
            </a:r>
          </a:p>
          <a:p>
            <a:pPr marL="1143000" lvl="2" indent="-228600">
              <a:spcBef>
                <a:spcPct val="20000"/>
              </a:spcBef>
              <a:buFontTx/>
              <a:buChar char="•"/>
            </a:pPr>
            <a:r>
              <a:rPr lang="en-US" sz="2000" dirty="0">
                <a:solidFill>
                  <a:schemeClr val="hlink"/>
                </a:solidFill>
                <a:latin typeface="Arial Narrow" charset="0"/>
                <a:ea typeface="ＭＳ Ｐゴシック" charset="-128"/>
                <a:sym typeface="Wingdings" charset="2"/>
              </a:rPr>
              <a:t>The positive charge will get pushed toward right while the negative charge will get pulled toward left.</a:t>
            </a:r>
          </a:p>
          <a:p>
            <a:pPr marL="742950" lvl="1" indent="-285750">
              <a:spcBef>
                <a:spcPct val="20000"/>
              </a:spcBef>
              <a:buFontTx/>
              <a:buChar char="–"/>
            </a:pPr>
            <a:r>
              <a:rPr lang="en-US" dirty="0">
                <a:solidFill>
                  <a:srgbClr val="660066"/>
                </a:solidFill>
                <a:latin typeface="Arial Narrow" charset="0"/>
                <a:ea typeface="ＭＳ Ｐゴシック" charset="-128"/>
              </a:rPr>
              <a:t>What is the net force acting on the dipole?</a:t>
            </a:r>
          </a:p>
          <a:p>
            <a:pPr marL="1143000" lvl="2" indent="-228600">
              <a:spcBef>
                <a:spcPct val="20000"/>
              </a:spcBef>
              <a:buFontTx/>
              <a:buChar char="•"/>
            </a:pPr>
            <a:r>
              <a:rPr lang="en-US" sz="2000" dirty="0">
                <a:solidFill>
                  <a:srgbClr val="003300"/>
                </a:solidFill>
                <a:latin typeface="Arial Narrow" charset="0"/>
                <a:ea typeface="ＭＳ Ｐゴシック" charset="-128"/>
              </a:rPr>
              <a:t>Zero</a:t>
            </a:r>
          </a:p>
          <a:p>
            <a:pPr marL="742950" lvl="1" indent="-285750">
              <a:spcBef>
                <a:spcPct val="20000"/>
              </a:spcBef>
              <a:buFontTx/>
              <a:buChar char="–"/>
            </a:pPr>
            <a:r>
              <a:rPr lang="en-US" dirty="0">
                <a:solidFill>
                  <a:srgbClr val="660066"/>
                </a:solidFill>
                <a:latin typeface="Arial Narrow" charset="0"/>
                <a:ea typeface="ＭＳ Ｐゴシック" charset="-128"/>
              </a:rPr>
              <a:t>So will the dipole not move?</a:t>
            </a:r>
          </a:p>
          <a:p>
            <a:pPr marL="1143000" lvl="2" indent="-228600">
              <a:spcBef>
                <a:spcPct val="20000"/>
              </a:spcBef>
              <a:buFontTx/>
              <a:buChar char="•"/>
            </a:pPr>
            <a:r>
              <a:rPr lang="en-US" sz="2000" dirty="0">
                <a:solidFill>
                  <a:srgbClr val="003300"/>
                </a:solidFill>
                <a:latin typeface="Arial Narrow" charset="0"/>
                <a:ea typeface="ＭＳ Ｐゴシック" charset="-128"/>
              </a:rPr>
              <a:t>Yes, it will.</a:t>
            </a:r>
          </a:p>
          <a:p>
            <a:pPr marL="742950" lvl="1" indent="-285750">
              <a:spcBef>
                <a:spcPct val="20000"/>
              </a:spcBef>
              <a:buFontTx/>
              <a:buChar char="–"/>
            </a:pPr>
            <a:r>
              <a:rPr lang="en-US" dirty="0">
                <a:solidFill>
                  <a:srgbClr val="660066"/>
                </a:solidFill>
                <a:latin typeface="Arial Narrow" charset="0"/>
                <a:ea typeface="ＭＳ Ｐゴシック" charset="-128"/>
              </a:rPr>
              <a:t>Why?</a:t>
            </a:r>
          </a:p>
          <a:p>
            <a:pPr marL="1143000" lvl="2" indent="-228600">
              <a:spcBef>
                <a:spcPct val="20000"/>
              </a:spcBef>
              <a:buFontTx/>
              <a:buChar char="•"/>
            </a:pPr>
            <a:r>
              <a:rPr lang="en-US" sz="2000" dirty="0">
                <a:solidFill>
                  <a:srgbClr val="003300"/>
                </a:solidFill>
                <a:latin typeface="Arial Narrow" charset="0"/>
                <a:ea typeface="ＭＳ Ｐゴシック" charset="-128"/>
              </a:rPr>
              <a:t>There is a torque applied on the dipole.</a:t>
            </a:r>
          </a:p>
        </p:txBody>
      </p:sp>
    </p:spTree>
    <p:extLst>
      <p:ext uri="{BB962C8B-B14F-4D97-AF65-F5344CB8AC3E}">
        <p14:creationId xmlns:p14="http://schemas.microsoft.com/office/powerpoint/2010/main" val="340080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wipe(left)">
                                      <p:cBhvr>
                                        <p:cTn id="7" dur="500"/>
                                        <p:tgtEl>
                                          <p:spTgt spid="189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9445">
                                            <p:txEl>
                                              <p:pRg st="0" end="0"/>
                                            </p:txEl>
                                          </p:spTgt>
                                        </p:tgtEl>
                                        <p:attrNameLst>
                                          <p:attrName>style.visibility</p:attrName>
                                        </p:attrNameLst>
                                      </p:cBhvr>
                                      <p:to>
                                        <p:strVal val="visible"/>
                                      </p:to>
                                    </p:set>
                                    <p:animEffect transition="in" filter="wipe(left)">
                                      <p:cBhvr>
                                        <p:cTn id="12" dur="500"/>
                                        <p:tgtEl>
                                          <p:spTgt spid="1894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89442"/>
                                        </p:tgtEl>
                                        <p:attrNameLst>
                                          <p:attrName>style.visibility</p:attrName>
                                        </p:attrNameLst>
                                      </p:cBhvr>
                                      <p:to>
                                        <p:strVal val="visible"/>
                                      </p:to>
                                    </p:set>
                                    <p:anim calcmode="lin" valueType="num">
                                      <p:cBhvr>
                                        <p:cTn id="17" dur="500" fill="hold"/>
                                        <p:tgtEl>
                                          <p:spTgt spid="189442"/>
                                        </p:tgtEl>
                                        <p:attrNameLst>
                                          <p:attrName>ppt_w</p:attrName>
                                        </p:attrNameLst>
                                      </p:cBhvr>
                                      <p:tavLst>
                                        <p:tav tm="0">
                                          <p:val>
                                            <p:fltVal val="0"/>
                                          </p:val>
                                        </p:tav>
                                        <p:tav tm="100000">
                                          <p:val>
                                            <p:strVal val="#ppt_w"/>
                                          </p:val>
                                        </p:tav>
                                      </p:tavLst>
                                    </p:anim>
                                    <p:anim calcmode="lin" valueType="num">
                                      <p:cBhvr>
                                        <p:cTn id="18" dur="500" fill="hold"/>
                                        <p:tgtEl>
                                          <p:spTgt spid="189442"/>
                                        </p:tgtEl>
                                        <p:attrNameLst>
                                          <p:attrName>ppt_h</p:attrName>
                                        </p:attrNameLst>
                                      </p:cBhvr>
                                      <p:tavLst>
                                        <p:tav tm="0">
                                          <p:val>
                                            <p:fltVal val="0"/>
                                          </p:val>
                                        </p:tav>
                                        <p:tav tm="100000">
                                          <p:val>
                                            <p:strVal val="#ppt_h"/>
                                          </p:val>
                                        </p:tav>
                                      </p:tavLst>
                                    </p:anim>
                                    <p:animEffect transition="in" filter="fade">
                                      <p:cBhvr>
                                        <p:cTn id="19" dur="500"/>
                                        <p:tgtEl>
                                          <p:spTgt spid="18944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89445">
                                            <p:txEl>
                                              <p:pRg st="1" end="1"/>
                                            </p:txEl>
                                          </p:spTgt>
                                        </p:tgtEl>
                                        <p:attrNameLst>
                                          <p:attrName>style.visibility</p:attrName>
                                        </p:attrNameLst>
                                      </p:cBhvr>
                                      <p:to>
                                        <p:strVal val="visible"/>
                                      </p:to>
                                    </p:set>
                                    <p:animEffect transition="in" filter="wipe(left)">
                                      <p:cBhvr>
                                        <p:cTn id="24" dur="500"/>
                                        <p:tgtEl>
                                          <p:spTgt spid="18944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89445">
                                            <p:txEl>
                                              <p:pRg st="2" end="2"/>
                                            </p:txEl>
                                          </p:spTgt>
                                        </p:tgtEl>
                                        <p:attrNameLst>
                                          <p:attrName>style.visibility</p:attrName>
                                        </p:attrNameLst>
                                      </p:cBhvr>
                                      <p:to>
                                        <p:strVal val="visible"/>
                                      </p:to>
                                    </p:set>
                                    <p:animEffect transition="in" filter="wipe(left)">
                                      <p:cBhvr>
                                        <p:cTn id="29" dur="500"/>
                                        <p:tgtEl>
                                          <p:spTgt spid="18944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89445">
                                            <p:txEl>
                                              <p:pRg st="3" end="3"/>
                                            </p:txEl>
                                          </p:spTgt>
                                        </p:tgtEl>
                                        <p:attrNameLst>
                                          <p:attrName>style.visibility</p:attrName>
                                        </p:attrNameLst>
                                      </p:cBhvr>
                                      <p:to>
                                        <p:strVal val="visible"/>
                                      </p:to>
                                    </p:set>
                                    <p:animEffect transition="in" filter="wipe(left)">
                                      <p:cBhvr>
                                        <p:cTn id="34" dur="500"/>
                                        <p:tgtEl>
                                          <p:spTgt spid="18944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89445">
                                            <p:txEl>
                                              <p:pRg st="4" end="4"/>
                                            </p:txEl>
                                          </p:spTgt>
                                        </p:tgtEl>
                                        <p:attrNameLst>
                                          <p:attrName>style.visibility</p:attrName>
                                        </p:attrNameLst>
                                      </p:cBhvr>
                                      <p:to>
                                        <p:strVal val="visible"/>
                                      </p:to>
                                    </p:set>
                                    <p:animEffect transition="in" filter="wipe(left)">
                                      <p:cBhvr>
                                        <p:cTn id="39" dur="500"/>
                                        <p:tgtEl>
                                          <p:spTgt spid="18944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189445">
                                            <p:txEl>
                                              <p:pRg st="5" end="5"/>
                                            </p:txEl>
                                          </p:spTgt>
                                        </p:tgtEl>
                                        <p:attrNameLst>
                                          <p:attrName>style.visibility</p:attrName>
                                        </p:attrNameLst>
                                      </p:cBhvr>
                                      <p:to>
                                        <p:strVal val="visible"/>
                                      </p:to>
                                    </p:set>
                                    <p:animEffect transition="in" filter="wipe(left)">
                                      <p:cBhvr>
                                        <p:cTn id="44" dur="500"/>
                                        <p:tgtEl>
                                          <p:spTgt spid="18944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89445">
                                            <p:txEl>
                                              <p:pRg st="6" end="6"/>
                                            </p:txEl>
                                          </p:spTgt>
                                        </p:tgtEl>
                                        <p:attrNameLst>
                                          <p:attrName>style.visibility</p:attrName>
                                        </p:attrNameLst>
                                      </p:cBhvr>
                                      <p:to>
                                        <p:strVal val="visible"/>
                                      </p:to>
                                    </p:set>
                                    <p:animEffect transition="in" filter="wipe(left)">
                                      <p:cBhvr>
                                        <p:cTn id="49" dur="500"/>
                                        <p:tgtEl>
                                          <p:spTgt spid="189445">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89445">
                                            <p:txEl>
                                              <p:pRg st="7" end="7"/>
                                            </p:txEl>
                                          </p:spTgt>
                                        </p:tgtEl>
                                        <p:attrNameLst>
                                          <p:attrName>style.visibility</p:attrName>
                                        </p:attrNameLst>
                                      </p:cBhvr>
                                      <p:to>
                                        <p:strVal val="visible"/>
                                      </p:to>
                                    </p:set>
                                    <p:animEffect transition="in" filter="wipe(left)">
                                      <p:cBhvr>
                                        <p:cTn id="54" dur="500"/>
                                        <p:tgtEl>
                                          <p:spTgt spid="189445">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89445">
                                            <p:txEl>
                                              <p:pRg st="8" end="8"/>
                                            </p:txEl>
                                          </p:spTgt>
                                        </p:tgtEl>
                                        <p:attrNameLst>
                                          <p:attrName>style.visibility</p:attrName>
                                        </p:attrNameLst>
                                      </p:cBhvr>
                                      <p:to>
                                        <p:strVal val="visible"/>
                                      </p:to>
                                    </p:set>
                                    <p:animEffect transition="in" filter="wipe(left)">
                                      <p:cBhvr>
                                        <p:cTn id="59" dur="500"/>
                                        <p:tgtEl>
                                          <p:spTgt spid="18944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P spid="18944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Tuesday, June 16, 2020</a:t>
            </a:r>
          </a:p>
        </p:txBody>
      </p:sp>
      <p:sp>
        <p:nvSpPr>
          <p:cNvPr id="19" name="Footer Placeholder 4"/>
          <p:cNvSpPr>
            <a:spLocks noGrp="1"/>
          </p:cNvSpPr>
          <p:nvPr>
            <p:ph type="ftr" sz="quarter" idx="11"/>
          </p:nvPr>
        </p:nvSpPr>
        <p:spPr/>
        <p:txBody>
          <a:bodyPr/>
          <a:lstStyle/>
          <a:p>
            <a:r>
              <a:rPr lang="de-DE"/>
              <a:t>PHYS 1444-001, Summer 2020                    Dr. Jaehoon Yu</a:t>
            </a:r>
            <a:endParaRPr lang="en-US"/>
          </a:p>
        </p:txBody>
      </p:sp>
      <p:sp>
        <p:nvSpPr>
          <p:cNvPr id="20" name="Slide Number Placeholder 5"/>
          <p:cNvSpPr>
            <a:spLocks noGrp="1"/>
          </p:cNvSpPr>
          <p:nvPr>
            <p:ph type="sldNum" sz="quarter" idx="12"/>
          </p:nvPr>
        </p:nvSpPr>
        <p:spPr/>
        <p:txBody>
          <a:bodyPr/>
          <a:lstStyle/>
          <a:p>
            <a:fld id="{7C75B749-D1C9-B544-BE15-798312830B2B}" type="slidenum">
              <a:rPr lang="en-US"/>
              <a:pPr/>
              <a:t>18</a:t>
            </a:fld>
            <a:endParaRPr lang="en-US"/>
          </a:p>
        </p:txBody>
      </p:sp>
      <p:pic>
        <p:nvPicPr>
          <p:cNvPr id="192514" name="Picture 2" descr="FG21_044"/>
          <p:cNvPicPr>
            <a:picLocks noChangeAspect="1" noChangeArrowheads="1"/>
          </p:cNvPicPr>
          <p:nvPr/>
        </p:nvPicPr>
        <p:blipFill>
          <a:blip r:embed="rId3"/>
          <a:srcRect/>
          <a:stretch>
            <a:fillRect/>
          </a:stretch>
        </p:blipFill>
        <p:spPr bwMode="auto">
          <a:xfrm>
            <a:off x="6172200" y="476250"/>
            <a:ext cx="3733800" cy="2800350"/>
          </a:xfrm>
          <a:prstGeom prst="rect">
            <a:avLst/>
          </a:prstGeom>
          <a:noFill/>
        </p:spPr>
      </p:pic>
      <p:sp>
        <p:nvSpPr>
          <p:cNvPr id="192515" name="Rectangle 3"/>
          <p:cNvSpPr>
            <a:spLocks noGrp="1" noChangeArrowheads="1"/>
          </p:cNvSpPr>
          <p:nvPr>
            <p:ph type="body" idx="1"/>
          </p:nvPr>
        </p:nvSpPr>
        <p:spPr>
          <a:xfrm>
            <a:off x="228600" y="762000"/>
            <a:ext cx="6934200" cy="5410200"/>
          </a:xfrm>
        </p:spPr>
        <p:txBody>
          <a:bodyPr/>
          <a:lstStyle/>
          <a:p>
            <a:pPr>
              <a:lnSpc>
                <a:spcPct val="90000"/>
              </a:lnSpc>
            </a:pPr>
            <a:r>
              <a:rPr lang="en-US" sz="2800" dirty="0"/>
              <a:t>Let’s consider the case in the picture. (poll 7)</a:t>
            </a:r>
          </a:p>
          <a:p>
            <a:pPr>
              <a:lnSpc>
                <a:spcPct val="90000"/>
              </a:lnSpc>
            </a:pPr>
            <a:r>
              <a:rPr lang="en-US" sz="2800" dirty="0"/>
              <a:t>There are fields by both the charges.  So the total electric field by the dipole is </a:t>
            </a:r>
          </a:p>
          <a:p>
            <a:pPr>
              <a:lnSpc>
                <a:spcPct val="90000"/>
              </a:lnSpc>
            </a:pPr>
            <a:r>
              <a:rPr lang="en-US" sz="2800" dirty="0"/>
              <a:t>The magnitudes of the two fields are equal</a:t>
            </a:r>
          </a:p>
          <a:p>
            <a:pPr lvl="1">
              <a:lnSpc>
                <a:spcPct val="90000"/>
              </a:lnSpc>
            </a:pPr>
            <a:endParaRPr lang="en-US" sz="2400" dirty="0"/>
          </a:p>
          <a:p>
            <a:pPr>
              <a:lnSpc>
                <a:spcPct val="90000"/>
              </a:lnSpc>
            </a:pPr>
            <a:endParaRPr lang="en-US" sz="2800" dirty="0"/>
          </a:p>
          <a:p>
            <a:pPr>
              <a:lnSpc>
                <a:spcPct val="90000"/>
              </a:lnSpc>
            </a:pPr>
            <a:r>
              <a:rPr lang="en-US" sz="2800" dirty="0"/>
              <a:t>Now we must work out the </a:t>
            </a:r>
            <a:r>
              <a:rPr lang="en-US" sz="2800" dirty="0" err="1"/>
              <a:t>x</a:t>
            </a:r>
            <a:r>
              <a:rPr lang="en-US" sz="2800" dirty="0"/>
              <a:t> and </a:t>
            </a:r>
            <a:r>
              <a:rPr lang="en-US" sz="2800" dirty="0" err="1"/>
              <a:t>y</a:t>
            </a:r>
            <a:r>
              <a:rPr lang="en-US" sz="2800" dirty="0"/>
              <a:t> components of the total field.</a:t>
            </a:r>
          </a:p>
          <a:p>
            <a:pPr lvl="1">
              <a:lnSpc>
                <a:spcPct val="90000"/>
              </a:lnSpc>
            </a:pPr>
            <a:r>
              <a:rPr lang="en-US" sz="2400" dirty="0"/>
              <a:t>Sum of the two </a:t>
            </a:r>
            <a:r>
              <a:rPr lang="en-US" sz="2400" dirty="0" err="1"/>
              <a:t>y</a:t>
            </a:r>
            <a:r>
              <a:rPr lang="en-US" sz="2400" dirty="0"/>
              <a:t> components is</a:t>
            </a:r>
          </a:p>
          <a:p>
            <a:pPr lvl="2">
              <a:lnSpc>
                <a:spcPct val="90000"/>
              </a:lnSpc>
            </a:pPr>
            <a:r>
              <a:rPr lang="en-US" sz="2000" dirty="0"/>
              <a:t>Zero since they are the same but in opposite direction</a:t>
            </a:r>
          </a:p>
          <a:p>
            <a:pPr lvl="1">
              <a:lnSpc>
                <a:spcPct val="90000"/>
              </a:lnSpc>
            </a:pPr>
            <a:r>
              <a:rPr lang="en-US" sz="2400" dirty="0"/>
              <a:t>So the magnitude of the total field is the same as the sum of the two </a:t>
            </a:r>
            <a:r>
              <a:rPr lang="en-US" sz="2400" dirty="0" err="1"/>
              <a:t>x</a:t>
            </a:r>
            <a:r>
              <a:rPr lang="en-US" sz="2400" dirty="0"/>
              <a:t>-components:</a:t>
            </a:r>
          </a:p>
          <a:p>
            <a:pPr lvl="2">
              <a:lnSpc>
                <a:spcPct val="90000"/>
              </a:lnSpc>
            </a:pPr>
            <a:r>
              <a:rPr lang="en-US" sz="2000" dirty="0"/>
              <a:t> </a:t>
            </a:r>
          </a:p>
        </p:txBody>
      </p:sp>
      <p:sp>
        <p:nvSpPr>
          <p:cNvPr id="192516" name="Rectangle 4"/>
          <p:cNvSpPr>
            <a:spLocks noGrp="1" noChangeArrowheads="1"/>
          </p:cNvSpPr>
          <p:nvPr>
            <p:ph type="title"/>
          </p:nvPr>
        </p:nvSpPr>
        <p:spPr>
          <a:xfrm>
            <a:off x="0" y="76200"/>
            <a:ext cx="9144000" cy="533400"/>
          </a:xfrm>
          <a:noFill/>
          <a:ln/>
        </p:spPr>
        <p:txBody>
          <a:bodyPr/>
          <a:lstStyle/>
          <a:p>
            <a:r>
              <a:rPr lang="en-US" sz="4000"/>
              <a:t>Electric Field by a Dipole </a:t>
            </a:r>
          </a:p>
        </p:txBody>
      </p:sp>
      <p:graphicFrame>
        <p:nvGraphicFramePr>
          <p:cNvPr id="192517" name="Object 5"/>
          <p:cNvGraphicFramePr>
            <a:graphicFrameLocks noChangeAspect="1"/>
          </p:cNvGraphicFramePr>
          <p:nvPr/>
        </p:nvGraphicFramePr>
        <p:xfrm>
          <a:off x="4267200" y="1600200"/>
          <a:ext cx="801688" cy="481013"/>
        </p:xfrm>
        <a:graphic>
          <a:graphicData uri="http://schemas.openxmlformats.org/presentationml/2006/ole">
            <mc:AlternateContent xmlns:mc="http://schemas.openxmlformats.org/markup-compatibility/2006">
              <mc:Choice xmlns:v="urn:schemas-microsoft-com:vml" Requires="v">
                <p:oleObj spid="_x0000_s88315" name="Equation" r:id="rId4" imgW="381000" imgH="228600" progId="Equation.DSMT4">
                  <p:embed/>
                </p:oleObj>
              </mc:Choice>
              <mc:Fallback>
                <p:oleObj name="Equation" r:id="rId4" imgW="381000" imgH="228600" progId="Equation.DSMT4">
                  <p:embed/>
                  <p:pic>
                    <p:nvPicPr>
                      <p:cNvPr id="192517" name="Object 5"/>
                      <p:cNvPicPr>
                        <a:picLocks noChangeAspect="1" noChangeArrowheads="1"/>
                      </p:cNvPicPr>
                      <p:nvPr/>
                    </p:nvPicPr>
                    <p:blipFill>
                      <a:blip r:embed="rId5"/>
                      <a:srcRect/>
                      <a:stretch>
                        <a:fillRect/>
                      </a:stretch>
                    </p:blipFill>
                    <p:spPr bwMode="auto">
                      <a:xfrm>
                        <a:off x="4267200" y="1600200"/>
                        <a:ext cx="801688" cy="4810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2518" name="Object 6"/>
          <p:cNvGraphicFramePr>
            <a:graphicFrameLocks noChangeAspect="1"/>
          </p:cNvGraphicFramePr>
          <p:nvPr/>
        </p:nvGraphicFramePr>
        <p:xfrm>
          <a:off x="411163" y="2743200"/>
          <a:ext cx="1189037" cy="409575"/>
        </p:xfrm>
        <a:graphic>
          <a:graphicData uri="http://schemas.openxmlformats.org/presentationml/2006/ole">
            <mc:AlternateContent xmlns:mc="http://schemas.openxmlformats.org/markup-compatibility/2006">
              <mc:Choice xmlns:v="urn:schemas-microsoft-com:vml" Requires="v">
                <p:oleObj spid="_x0000_s88316" name="Equation" r:id="rId6" imgW="749160" imgH="228600" progId="Equation.DSMT4">
                  <p:embed/>
                </p:oleObj>
              </mc:Choice>
              <mc:Fallback>
                <p:oleObj name="Equation" r:id="rId6" imgW="749160" imgH="228600" progId="Equation.DSMT4">
                  <p:embed/>
                  <p:pic>
                    <p:nvPicPr>
                      <p:cNvPr id="19251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2743200"/>
                        <a:ext cx="1189037" cy="4095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2519" name="Object 7"/>
          <p:cNvGraphicFramePr>
            <a:graphicFrameLocks noChangeAspect="1"/>
          </p:cNvGraphicFramePr>
          <p:nvPr/>
        </p:nvGraphicFramePr>
        <p:xfrm>
          <a:off x="990600" y="5867400"/>
          <a:ext cx="477838" cy="287338"/>
        </p:xfrm>
        <a:graphic>
          <a:graphicData uri="http://schemas.openxmlformats.org/presentationml/2006/ole">
            <mc:AlternateContent xmlns:mc="http://schemas.openxmlformats.org/markup-compatibility/2006">
              <mc:Choice xmlns:v="urn:schemas-microsoft-com:vml" Requires="v">
                <p:oleObj spid="_x0000_s88317" name="Equation" r:id="rId8" imgW="253800" imgH="152280" progId="Equation.DSMT4">
                  <p:embed/>
                </p:oleObj>
              </mc:Choice>
              <mc:Fallback>
                <p:oleObj name="Equation" r:id="rId8" imgW="253800" imgH="152280" progId="Equation.DSMT4">
                  <p:embed/>
                  <p:pic>
                    <p:nvPicPr>
                      <p:cNvPr id="192519"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5867400"/>
                        <a:ext cx="477838" cy="287338"/>
                      </a:xfrm>
                      <a:prstGeom prst="rect">
                        <a:avLst/>
                      </a:prstGeom>
                      <a:solidFill>
                        <a:schemeClr val="bg1"/>
                      </a:solidFill>
                    </p:spPr>
                  </p:pic>
                </p:oleObj>
              </mc:Fallback>
            </mc:AlternateContent>
          </a:graphicData>
        </a:graphic>
      </p:graphicFrame>
      <p:graphicFrame>
        <p:nvGraphicFramePr>
          <p:cNvPr id="192520" name="Object 8"/>
          <p:cNvGraphicFramePr>
            <a:graphicFrameLocks noChangeAspect="1"/>
          </p:cNvGraphicFramePr>
          <p:nvPr/>
        </p:nvGraphicFramePr>
        <p:xfrm>
          <a:off x="2790825" y="5715000"/>
          <a:ext cx="1649413" cy="766763"/>
        </p:xfrm>
        <a:graphic>
          <a:graphicData uri="http://schemas.openxmlformats.org/presentationml/2006/ole">
            <mc:AlternateContent xmlns:mc="http://schemas.openxmlformats.org/markup-compatibility/2006">
              <mc:Choice xmlns:v="urn:schemas-microsoft-com:vml" Requires="v">
                <p:oleObj spid="_x0000_s88318" name="Equation" r:id="rId10" imgW="876240" imgH="406080" progId="Equation.DSMT4">
                  <p:embed/>
                </p:oleObj>
              </mc:Choice>
              <mc:Fallback>
                <p:oleObj name="Equation" r:id="rId10" imgW="876240" imgH="406080" progId="Equation.DSMT4">
                  <p:embed/>
                  <p:pic>
                    <p:nvPicPr>
                      <p:cNvPr id="19252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90825" y="5715000"/>
                        <a:ext cx="1649413" cy="766763"/>
                      </a:xfrm>
                      <a:prstGeom prst="rect">
                        <a:avLst/>
                      </a:prstGeom>
                      <a:solidFill>
                        <a:schemeClr val="bg1"/>
                      </a:solidFill>
                    </p:spPr>
                  </p:pic>
                </p:oleObj>
              </mc:Fallback>
            </mc:AlternateContent>
          </a:graphicData>
        </a:graphic>
      </p:graphicFrame>
      <p:graphicFrame>
        <p:nvGraphicFramePr>
          <p:cNvPr id="192521" name="Object 9"/>
          <p:cNvGraphicFramePr>
            <a:graphicFrameLocks noChangeAspect="1"/>
          </p:cNvGraphicFramePr>
          <p:nvPr/>
        </p:nvGraphicFramePr>
        <p:xfrm>
          <a:off x="5994400" y="5715000"/>
          <a:ext cx="2103438" cy="933450"/>
        </p:xfrm>
        <a:graphic>
          <a:graphicData uri="http://schemas.openxmlformats.org/presentationml/2006/ole">
            <mc:AlternateContent xmlns:mc="http://schemas.openxmlformats.org/markup-compatibility/2006">
              <mc:Choice xmlns:v="urn:schemas-microsoft-com:vml" Requires="v">
                <p:oleObj spid="_x0000_s88319" name="Equation" r:id="rId12" imgW="1117440" imgH="495000" progId="Equation.DSMT4">
                  <p:embed/>
                </p:oleObj>
              </mc:Choice>
              <mc:Fallback>
                <p:oleObj name="Equation" r:id="rId12" imgW="1117440" imgH="495000" progId="Equation.DSMT4">
                  <p:embed/>
                  <p:pic>
                    <p:nvPicPr>
                      <p:cNvPr id="192521"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94400" y="5715000"/>
                        <a:ext cx="2103438" cy="933450"/>
                      </a:xfrm>
                      <a:prstGeom prst="rect">
                        <a:avLst/>
                      </a:prstGeom>
                      <a:solidFill>
                        <a:schemeClr val="bg1"/>
                      </a:solidFill>
                    </p:spPr>
                  </p:pic>
                </p:oleObj>
              </mc:Fallback>
            </mc:AlternateContent>
          </a:graphicData>
        </a:graphic>
      </p:graphicFrame>
      <p:graphicFrame>
        <p:nvGraphicFramePr>
          <p:cNvPr id="192522" name="Object 10"/>
          <p:cNvGraphicFramePr>
            <a:graphicFrameLocks noChangeAspect="1"/>
          </p:cNvGraphicFramePr>
          <p:nvPr/>
        </p:nvGraphicFramePr>
        <p:xfrm>
          <a:off x="1500188" y="5867400"/>
          <a:ext cx="501650" cy="382588"/>
        </p:xfrm>
        <a:graphic>
          <a:graphicData uri="http://schemas.openxmlformats.org/presentationml/2006/ole">
            <mc:AlternateContent xmlns:mc="http://schemas.openxmlformats.org/markup-compatibility/2006">
              <mc:Choice xmlns:v="urn:schemas-microsoft-com:vml" Requires="v">
                <p:oleObj spid="_x0000_s88320" name="Equation" r:id="rId14" imgW="266400" imgH="203040" progId="Equation.DSMT4">
                  <p:embed/>
                </p:oleObj>
              </mc:Choice>
              <mc:Fallback>
                <p:oleObj name="Equation" r:id="rId14" imgW="266400" imgH="203040" progId="Equation.DSMT4">
                  <p:embed/>
                  <p:pic>
                    <p:nvPicPr>
                      <p:cNvPr id="192522"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00188" y="5867400"/>
                        <a:ext cx="501650" cy="382588"/>
                      </a:xfrm>
                      <a:prstGeom prst="rect">
                        <a:avLst/>
                      </a:prstGeom>
                      <a:solidFill>
                        <a:schemeClr val="bg1"/>
                      </a:solidFill>
                    </p:spPr>
                  </p:pic>
                </p:oleObj>
              </mc:Fallback>
            </mc:AlternateContent>
          </a:graphicData>
        </a:graphic>
      </p:graphicFrame>
      <p:graphicFrame>
        <p:nvGraphicFramePr>
          <p:cNvPr id="192523" name="Object 11"/>
          <p:cNvGraphicFramePr>
            <a:graphicFrameLocks noChangeAspect="1"/>
          </p:cNvGraphicFramePr>
          <p:nvPr/>
        </p:nvGraphicFramePr>
        <p:xfrm>
          <a:off x="4362450" y="5715000"/>
          <a:ext cx="1601788" cy="838200"/>
        </p:xfrm>
        <a:graphic>
          <a:graphicData uri="http://schemas.openxmlformats.org/presentationml/2006/ole">
            <mc:AlternateContent xmlns:mc="http://schemas.openxmlformats.org/markup-compatibility/2006">
              <mc:Choice xmlns:v="urn:schemas-microsoft-com:vml" Requires="v">
                <p:oleObj spid="_x0000_s88321" name="Equation" r:id="rId16" imgW="850680" imgH="444240" progId="Equation.DSMT4">
                  <p:embed/>
                </p:oleObj>
              </mc:Choice>
              <mc:Fallback>
                <p:oleObj name="Equation" r:id="rId16" imgW="850680" imgH="444240" progId="Equation.DSMT4">
                  <p:embed/>
                  <p:pic>
                    <p:nvPicPr>
                      <p:cNvPr id="192523"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62450" y="5715000"/>
                        <a:ext cx="1601788" cy="838200"/>
                      </a:xfrm>
                      <a:prstGeom prst="rect">
                        <a:avLst/>
                      </a:prstGeom>
                      <a:solidFill>
                        <a:schemeClr val="bg1"/>
                      </a:solidFill>
                    </p:spPr>
                  </p:pic>
                </p:oleObj>
              </mc:Fallback>
            </mc:AlternateContent>
          </a:graphicData>
        </a:graphic>
      </p:graphicFrame>
      <p:graphicFrame>
        <p:nvGraphicFramePr>
          <p:cNvPr id="192524" name="Object 12"/>
          <p:cNvGraphicFramePr>
            <a:graphicFrameLocks noChangeAspect="1"/>
          </p:cNvGraphicFramePr>
          <p:nvPr/>
        </p:nvGraphicFramePr>
        <p:xfrm>
          <a:off x="1951038" y="5867400"/>
          <a:ext cx="812800" cy="358775"/>
        </p:xfrm>
        <a:graphic>
          <a:graphicData uri="http://schemas.openxmlformats.org/presentationml/2006/ole">
            <mc:AlternateContent xmlns:mc="http://schemas.openxmlformats.org/markup-compatibility/2006">
              <mc:Choice xmlns:v="urn:schemas-microsoft-com:vml" Requires="v">
                <p:oleObj spid="_x0000_s88322" name="Equation" r:id="rId18" imgW="431640" imgH="190440" progId="Equation.DSMT4">
                  <p:embed/>
                </p:oleObj>
              </mc:Choice>
              <mc:Fallback>
                <p:oleObj name="Equation" r:id="rId18" imgW="431640" imgH="190440" progId="Equation.DSMT4">
                  <p:embed/>
                  <p:pic>
                    <p:nvPicPr>
                      <p:cNvPr id="192524"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51038" y="5867400"/>
                        <a:ext cx="812800" cy="358775"/>
                      </a:xfrm>
                      <a:prstGeom prst="rect">
                        <a:avLst/>
                      </a:prstGeom>
                      <a:solidFill>
                        <a:schemeClr val="bg1"/>
                      </a:solidFill>
                    </p:spPr>
                  </p:pic>
                </p:oleObj>
              </mc:Fallback>
            </mc:AlternateContent>
          </a:graphicData>
        </a:graphic>
      </p:graphicFrame>
      <p:graphicFrame>
        <p:nvGraphicFramePr>
          <p:cNvPr id="192525" name="Object 13"/>
          <p:cNvGraphicFramePr>
            <a:graphicFrameLocks noChangeAspect="1"/>
          </p:cNvGraphicFramePr>
          <p:nvPr/>
        </p:nvGraphicFramePr>
        <p:xfrm>
          <a:off x="5105400" y="1600200"/>
          <a:ext cx="561975" cy="533400"/>
        </p:xfrm>
        <a:graphic>
          <a:graphicData uri="http://schemas.openxmlformats.org/presentationml/2006/ole">
            <mc:AlternateContent xmlns:mc="http://schemas.openxmlformats.org/markup-compatibility/2006">
              <mc:Choice xmlns:v="urn:schemas-microsoft-com:vml" Requires="v">
                <p:oleObj spid="_x0000_s88323" name="Equation" r:id="rId20" imgW="266700" imgH="254000" progId="Equation.DSMT4">
                  <p:embed/>
                </p:oleObj>
              </mc:Choice>
              <mc:Fallback>
                <p:oleObj name="Equation" r:id="rId20" imgW="266700" imgH="254000" progId="Equation.DSMT4">
                  <p:embed/>
                  <p:pic>
                    <p:nvPicPr>
                      <p:cNvPr id="192525" name="Object 13"/>
                      <p:cNvPicPr>
                        <a:picLocks noChangeAspect="1" noChangeArrowheads="1"/>
                      </p:cNvPicPr>
                      <p:nvPr/>
                    </p:nvPicPr>
                    <p:blipFill>
                      <a:blip r:embed="rId21"/>
                      <a:srcRect/>
                      <a:stretch>
                        <a:fillRect/>
                      </a:stretch>
                    </p:blipFill>
                    <p:spPr bwMode="auto">
                      <a:xfrm>
                        <a:off x="5105400" y="1600200"/>
                        <a:ext cx="561975"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2526" name="Object 14"/>
          <p:cNvGraphicFramePr>
            <a:graphicFrameLocks noChangeAspect="1"/>
          </p:cNvGraphicFramePr>
          <p:nvPr/>
        </p:nvGraphicFramePr>
        <p:xfrm>
          <a:off x="5745163" y="1600200"/>
          <a:ext cx="746125" cy="533400"/>
        </p:xfrm>
        <a:graphic>
          <a:graphicData uri="http://schemas.openxmlformats.org/presentationml/2006/ole">
            <mc:AlternateContent xmlns:mc="http://schemas.openxmlformats.org/markup-compatibility/2006">
              <mc:Choice xmlns:v="urn:schemas-microsoft-com:vml" Requires="v">
                <p:oleObj spid="_x0000_s88324" name="Equation" r:id="rId22" imgW="355600" imgH="254000" progId="Equation.DSMT4">
                  <p:embed/>
                </p:oleObj>
              </mc:Choice>
              <mc:Fallback>
                <p:oleObj name="Equation" r:id="rId22" imgW="355600" imgH="254000" progId="Equation.DSMT4">
                  <p:embed/>
                  <p:pic>
                    <p:nvPicPr>
                      <p:cNvPr id="192526" name="Object 14"/>
                      <p:cNvPicPr>
                        <a:picLocks noChangeAspect="1" noChangeArrowheads="1"/>
                      </p:cNvPicPr>
                      <p:nvPr/>
                    </p:nvPicPr>
                    <p:blipFill>
                      <a:blip r:embed="rId23"/>
                      <a:srcRect/>
                      <a:stretch>
                        <a:fillRect/>
                      </a:stretch>
                    </p:blipFill>
                    <p:spPr bwMode="auto">
                      <a:xfrm>
                        <a:off x="5745163" y="1600200"/>
                        <a:ext cx="746125"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2527" name="Object 15"/>
          <p:cNvGraphicFramePr>
            <a:graphicFrameLocks noChangeAspect="1"/>
          </p:cNvGraphicFramePr>
          <p:nvPr/>
        </p:nvGraphicFramePr>
        <p:xfrm>
          <a:off x="1600200" y="2586038"/>
          <a:ext cx="2214563" cy="1071562"/>
        </p:xfrm>
        <a:graphic>
          <a:graphicData uri="http://schemas.openxmlformats.org/presentationml/2006/ole">
            <mc:AlternateContent xmlns:mc="http://schemas.openxmlformats.org/markup-compatibility/2006">
              <mc:Choice xmlns:v="urn:schemas-microsoft-com:vml" Requires="v">
                <p:oleObj spid="_x0000_s88325" name="Equation" r:id="rId24" imgW="1396800" imgH="596880" progId="Equation.DSMT4">
                  <p:embed/>
                </p:oleObj>
              </mc:Choice>
              <mc:Fallback>
                <p:oleObj name="Equation" r:id="rId24" imgW="1396800" imgH="596880" progId="Equation.DSMT4">
                  <p:embed/>
                  <p:pic>
                    <p:nvPicPr>
                      <p:cNvPr id="192527" name="Object 1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00200" y="2586038"/>
                        <a:ext cx="2214563" cy="10715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2528" name="Object 16"/>
          <p:cNvGraphicFramePr>
            <a:graphicFrameLocks noChangeAspect="1"/>
          </p:cNvGraphicFramePr>
          <p:nvPr/>
        </p:nvGraphicFramePr>
        <p:xfrm>
          <a:off x="3810000" y="2590800"/>
          <a:ext cx="1730375" cy="798513"/>
        </p:xfrm>
        <a:graphic>
          <a:graphicData uri="http://schemas.openxmlformats.org/presentationml/2006/ole">
            <mc:AlternateContent xmlns:mc="http://schemas.openxmlformats.org/markup-compatibility/2006">
              <mc:Choice xmlns:v="urn:schemas-microsoft-com:vml" Requires="v">
                <p:oleObj spid="_x0000_s88326" name="Equation" r:id="rId26" imgW="1091880" imgH="444240" progId="Equation.DSMT4">
                  <p:embed/>
                </p:oleObj>
              </mc:Choice>
              <mc:Fallback>
                <p:oleObj name="Equation" r:id="rId26" imgW="1091880" imgH="444240" progId="Equation.DSMT4">
                  <p:embed/>
                  <p:pic>
                    <p:nvPicPr>
                      <p:cNvPr id="192528" name="Object 1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810000" y="2590800"/>
                        <a:ext cx="1730375" cy="798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92529" name="Object 17"/>
          <p:cNvGraphicFramePr>
            <a:graphicFrameLocks noChangeAspect="1"/>
          </p:cNvGraphicFramePr>
          <p:nvPr/>
        </p:nvGraphicFramePr>
        <p:xfrm>
          <a:off x="5468938" y="2590800"/>
          <a:ext cx="1389062" cy="730250"/>
        </p:xfrm>
        <a:graphic>
          <a:graphicData uri="http://schemas.openxmlformats.org/presentationml/2006/ole">
            <mc:AlternateContent xmlns:mc="http://schemas.openxmlformats.org/markup-compatibility/2006">
              <mc:Choice xmlns:v="urn:schemas-microsoft-com:vml" Requires="v">
                <p:oleObj spid="_x0000_s88327" name="Equation" r:id="rId28" imgW="876240" imgH="406080" progId="Equation.DSMT4">
                  <p:embed/>
                </p:oleObj>
              </mc:Choice>
              <mc:Fallback>
                <p:oleObj name="Equation" r:id="rId28" imgW="876240" imgH="406080" progId="Equation.DSMT4">
                  <p:embed/>
                  <p:pic>
                    <p:nvPicPr>
                      <p:cNvPr id="192529" name="Object 1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468938" y="2590800"/>
                        <a:ext cx="1389062" cy="7302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Rectangle 1">
            <a:extLst>
              <a:ext uri="{FF2B5EF4-FFF2-40B4-BE49-F238E27FC236}">
                <a16:creationId xmlns:a16="http://schemas.microsoft.com/office/drawing/2014/main" id="{AC1461F7-DB3C-8147-8E27-D07B4550408B}"/>
              </a:ext>
            </a:extLst>
          </p:cNvPr>
          <p:cNvSpPr/>
          <p:nvPr/>
        </p:nvSpPr>
        <p:spPr bwMode="auto">
          <a:xfrm>
            <a:off x="7178676" y="152400"/>
            <a:ext cx="746124"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3" name="Rectangle 22">
            <a:extLst>
              <a:ext uri="{FF2B5EF4-FFF2-40B4-BE49-F238E27FC236}">
                <a16:creationId xmlns:a16="http://schemas.microsoft.com/office/drawing/2014/main" id="{00C7121D-71B3-E145-88AE-63DBFEEBCF1D}"/>
              </a:ext>
            </a:extLst>
          </p:cNvPr>
          <p:cNvSpPr/>
          <p:nvPr/>
        </p:nvSpPr>
        <p:spPr bwMode="auto">
          <a:xfrm>
            <a:off x="7178676" y="1143000"/>
            <a:ext cx="746124" cy="990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4" name="Rectangle 23">
            <a:extLst>
              <a:ext uri="{FF2B5EF4-FFF2-40B4-BE49-F238E27FC236}">
                <a16:creationId xmlns:a16="http://schemas.microsoft.com/office/drawing/2014/main" id="{120054F5-F9D8-CB40-8A10-DDD065C0E043}"/>
              </a:ext>
            </a:extLst>
          </p:cNvPr>
          <p:cNvSpPr/>
          <p:nvPr/>
        </p:nvSpPr>
        <p:spPr bwMode="auto">
          <a:xfrm>
            <a:off x="7116762" y="533400"/>
            <a:ext cx="731838" cy="9144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27294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wipe(left)">
                                      <p:cBhvr>
                                        <p:cTn id="7" dur="500"/>
                                        <p:tgtEl>
                                          <p:spTgt spid="192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0" nodeType="clickEffect">
                                  <p:stCondLst>
                                    <p:cond delay="0"/>
                                  </p:stCondLst>
                                  <p:childTnLst>
                                    <p:anim calcmode="lin" valueType="num">
                                      <p:cBhvr>
                                        <p:cTn id="11" dur="500"/>
                                        <p:tgtEl>
                                          <p:spTgt spid="2"/>
                                        </p:tgtEl>
                                        <p:attrNameLst>
                                          <p:attrName>ppt_w</p:attrName>
                                        </p:attrNameLst>
                                      </p:cBhvr>
                                      <p:tavLst>
                                        <p:tav tm="0">
                                          <p:val>
                                            <p:strVal val="ppt_w"/>
                                          </p:val>
                                        </p:tav>
                                        <p:tav tm="100000">
                                          <p:val>
                                            <p:fltVal val="0"/>
                                          </p:val>
                                        </p:tav>
                                      </p:tavLst>
                                    </p:anim>
                                    <p:anim calcmode="lin" valueType="num">
                                      <p:cBhvr>
                                        <p:cTn id="12" dur="500"/>
                                        <p:tgtEl>
                                          <p:spTgt spid="2"/>
                                        </p:tgtEl>
                                        <p:attrNameLst>
                                          <p:attrName>ppt_h</p:attrName>
                                        </p:attrNameLst>
                                      </p:cBhvr>
                                      <p:tavLst>
                                        <p:tav tm="0">
                                          <p:val>
                                            <p:strVal val="ppt_h"/>
                                          </p:val>
                                        </p:tav>
                                        <p:tav tm="100000">
                                          <p:val>
                                            <p:fltVal val="0"/>
                                          </p:val>
                                        </p:tav>
                                      </p:tavLst>
                                    </p:anim>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par>
                                <p:cTn id="15" presetID="53" presetClass="exit" presetSubtype="32" fill="hold" grpId="0" nodeType="withEffect">
                                  <p:stCondLst>
                                    <p:cond delay="0"/>
                                  </p:stCondLst>
                                  <p:childTnLst>
                                    <p:anim calcmode="lin" valueType="num">
                                      <p:cBhvr>
                                        <p:cTn id="16" dur="500"/>
                                        <p:tgtEl>
                                          <p:spTgt spid="23"/>
                                        </p:tgtEl>
                                        <p:attrNameLst>
                                          <p:attrName>ppt_w</p:attrName>
                                        </p:attrNameLst>
                                      </p:cBhvr>
                                      <p:tavLst>
                                        <p:tav tm="0">
                                          <p:val>
                                            <p:strVal val="ppt_w"/>
                                          </p:val>
                                        </p:tav>
                                        <p:tav tm="100000">
                                          <p:val>
                                            <p:fltVal val="0"/>
                                          </p:val>
                                        </p:tav>
                                      </p:tavLst>
                                    </p:anim>
                                    <p:anim calcmode="lin" valueType="num">
                                      <p:cBhvr>
                                        <p:cTn id="17" dur="500"/>
                                        <p:tgtEl>
                                          <p:spTgt spid="23"/>
                                        </p:tgtEl>
                                        <p:attrNameLst>
                                          <p:attrName>ppt_h</p:attrName>
                                        </p:attrNameLst>
                                      </p:cBhvr>
                                      <p:tavLst>
                                        <p:tav tm="0">
                                          <p:val>
                                            <p:strVal val="ppt_h"/>
                                          </p:val>
                                        </p:tav>
                                        <p:tav tm="100000">
                                          <p:val>
                                            <p:fltVal val="0"/>
                                          </p:val>
                                        </p:tav>
                                      </p:tavLst>
                                    </p:anim>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53" presetClass="exit" presetSubtype="32" fill="hold" grpId="0" nodeType="withEffect">
                                  <p:stCondLst>
                                    <p:cond delay="0"/>
                                  </p:stCondLst>
                                  <p:childTnLst>
                                    <p:anim calcmode="lin" valueType="num">
                                      <p:cBhvr>
                                        <p:cTn id="21" dur="500"/>
                                        <p:tgtEl>
                                          <p:spTgt spid="24"/>
                                        </p:tgtEl>
                                        <p:attrNameLst>
                                          <p:attrName>ppt_w</p:attrName>
                                        </p:attrNameLst>
                                      </p:cBhvr>
                                      <p:tavLst>
                                        <p:tav tm="0">
                                          <p:val>
                                            <p:strVal val="ppt_w"/>
                                          </p:val>
                                        </p:tav>
                                        <p:tav tm="100000">
                                          <p:val>
                                            <p:fltVal val="0"/>
                                          </p:val>
                                        </p:tav>
                                      </p:tavLst>
                                    </p:anim>
                                    <p:anim calcmode="lin" valueType="num">
                                      <p:cBhvr>
                                        <p:cTn id="22" dur="500"/>
                                        <p:tgtEl>
                                          <p:spTgt spid="24"/>
                                        </p:tgtEl>
                                        <p:attrNameLst>
                                          <p:attrName>ppt_h</p:attrName>
                                        </p:attrNameLst>
                                      </p:cBhvr>
                                      <p:tavLst>
                                        <p:tav tm="0">
                                          <p:val>
                                            <p:strVal val="ppt_h"/>
                                          </p:val>
                                        </p:tav>
                                        <p:tav tm="100000">
                                          <p:val>
                                            <p:fltVal val="0"/>
                                          </p:val>
                                        </p:tav>
                                      </p:tavLst>
                                    </p:anim>
                                    <p:animEffect transition="out" filter="fade">
                                      <p:cBhvr>
                                        <p:cTn id="23" dur="500"/>
                                        <p:tgtEl>
                                          <p:spTgt spid="24"/>
                                        </p:tgtEl>
                                      </p:cBhvr>
                                    </p:animEffect>
                                    <p:set>
                                      <p:cBhvr>
                                        <p:cTn id="24" dur="1" fill="hold">
                                          <p:stCondLst>
                                            <p:cond delay="499"/>
                                          </p:stCondLst>
                                        </p:cTn>
                                        <p:tgtEl>
                                          <p:spTgt spid="2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nodeType="clickEffect">
                                  <p:stCondLst>
                                    <p:cond delay="0"/>
                                  </p:stCondLst>
                                  <p:iterate type="wd">
                                    <p:tmPct val="10000"/>
                                  </p:iterate>
                                  <p:childTnLst>
                                    <p:set>
                                      <p:cBhvr>
                                        <p:cTn id="28" dur="1" fill="hold">
                                          <p:stCondLst>
                                            <p:cond delay="0"/>
                                          </p:stCondLst>
                                        </p:cTn>
                                        <p:tgtEl>
                                          <p:spTgt spid="192514"/>
                                        </p:tgtEl>
                                        <p:attrNameLst>
                                          <p:attrName>style.visibility</p:attrName>
                                        </p:attrNameLst>
                                      </p:cBhvr>
                                      <p:to>
                                        <p:strVal val="visible"/>
                                      </p:to>
                                    </p:set>
                                    <p:animEffect transition="in" filter="fade">
                                      <p:cBhvr>
                                        <p:cTn id="29" dur="770" decel="100000"/>
                                        <p:tgtEl>
                                          <p:spTgt spid="192514"/>
                                        </p:tgtEl>
                                      </p:cBhvr>
                                    </p:animEffect>
                                    <p:animScale>
                                      <p:cBhvr>
                                        <p:cTn id="30" dur="770" decel="100000"/>
                                        <p:tgtEl>
                                          <p:spTgt spid="192514"/>
                                        </p:tgtEl>
                                      </p:cBhvr>
                                      <p:from x="10000" y="10000"/>
                                      <p:to x="200000" y="450000"/>
                                    </p:animScale>
                                    <p:animScale>
                                      <p:cBhvr>
                                        <p:cTn id="31" dur="1230" accel="100000" fill="hold">
                                          <p:stCondLst>
                                            <p:cond delay="770"/>
                                          </p:stCondLst>
                                        </p:cTn>
                                        <p:tgtEl>
                                          <p:spTgt spid="192514"/>
                                        </p:tgtEl>
                                      </p:cBhvr>
                                      <p:from x="200000" y="450000"/>
                                      <p:to x="100000" y="100000"/>
                                    </p:animScale>
                                    <p:set>
                                      <p:cBhvr>
                                        <p:cTn id="32" dur="770" fill="hold"/>
                                        <p:tgtEl>
                                          <p:spTgt spid="192514"/>
                                        </p:tgtEl>
                                        <p:attrNameLst>
                                          <p:attrName>ppt_x</p:attrName>
                                        </p:attrNameLst>
                                      </p:cBhvr>
                                      <p:to>
                                        <p:strVal val="(0.5)"/>
                                      </p:to>
                                    </p:set>
                                    <p:anim from="(0.5)" to="(#ppt_x)" calcmode="lin" valueType="num">
                                      <p:cBhvr>
                                        <p:cTn id="33" dur="1230" accel="100000" fill="hold">
                                          <p:stCondLst>
                                            <p:cond delay="770"/>
                                          </p:stCondLst>
                                        </p:cTn>
                                        <p:tgtEl>
                                          <p:spTgt spid="192514"/>
                                        </p:tgtEl>
                                        <p:attrNameLst>
                                          <p:attrName>ppt_x</p:attrName>
                                        </p:attrNameLst>
                                      </p:cBhvr>
                                    </p:anim>
                                    <p:set>
                                      <p:cBhvr>
                                        <p:cTn id="34" dur="770" fill="hold"/>
                                        <p:tgtEl>
                                          <p:spTgt spid="192514"/>
                                        </p:tgtEl>
                                        <p:attrNameLst>
                                          <p:attrName>ppt_y</p:attrName>
                                        </p:attrNameLst>
                                      </p:cBhvr>
                                      <p:to>
                                        <p:strVal val="(#ppt_y+0.4)"/>
                                      </p:to>
                                    </p:set>
                                    <p:anim from="(#ppt_y+0.4)" to="(#ppt_y)" calcmode="lin" valueType="num">
                                      <p:cBhvr>
                                        <p:cTn id="35" dur="1230" accel="100000" fill="hold">
                                          <p:stCondLst>
                                            <p:cond delay="770"/>
                                          </p:stCondLst>
                                        </p:cTn>
                                        <p:tgtEl>
                                          <p:spTgt spid="192514"/>
                                        </p:tgtEl>
                                        <p:attrNameLst>
                                          <p:attrName>ppt_y</p:attrName>
                                        </p:attrNameLst>
                                      </p:cBhvr>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192515">
                                            <p:txEl>
                                              <p:pRg st="1" end="1"/>
                                            </p:txEl>
                                          </p:spTgt>
                                        </p:tgtEl>
                                        <p:attrNameLst>
                                          <p:attrName>style.visibility</p:attrName>
                                        </p:attrNameLst>
                                      </p:cBhvr>
                                      <p:to>
                                        <p:strVal val="visible"/>
                                      </p:to>
                                    </p:set>
                                    <p:animEffect transition="in" filter="wipe(left)">
                                      <p:cBhvr>
                                        <p:cTn id="40" dur="500"/>
                                        <p:tgtEl>
                                          <p:spTgt spid="192515">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192517"/>
                                        </p:tgtEl>
                                        <p:attrNameLst>
                                          <p:attrName>style.visibility</p:attrName>
                                        </p:attrNameLst>
                                      </p:cBhvr>
                                      <p:to>
                                        <p:strVal val="visible"/>
                                      </p:to>
                                    </p:set>
                                    <p:animEffect transition="in" filter="wipe(left)">
                                      <p:cBhvr>
                                        <p:cTn id="45" dur="500"/>
                                        <p:tgtEl>
                                          <p:spTgt spid="1925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192525"/>
                                        </p:tgtEl>
                                        <p:attrNameLst>
                                          <p:attrName>style.visibility</p:attrName>
                                        </p:attrNameLst>
                                      </p:cBhvr>
                                      <p:to>
                                        <p:strVal val="visible"/>
                                      </p:to>
                                    </p:set>
                                    <p:animEffect transition="in" filter="wipe(left)">
                                      <p:cBhvr>
                                        <p:cTn id="50" dur="500"/>
                                        <p:tgtEl>
                                          <p:spTgt spid="19252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iterate type="wd">
                                    <p:tmPct val="10000"/>
                                  </p:iterate>
                                  <p:childTnLst>
                                    <p:set>
                                      <p:cBhvr>
                                        <p:cTn id="54" dur="1" fill="hold">
                                          <p:stCondLst>
                                            <p:cond delay="0"/>
                                          </p:stCondLst>
                                        </p:cTn>
                                        <p:tgtEl>
                                          <p:spTgt spid="192526"/>
                                        </p:tgtEl>
                                        <p:attrNameLst>
                                          <p:attrName>style.visibility</p:attrName>
                                        </p:attrNameLst>
                                      </p:cBhvr>
                                      <p:to>
                                        <p:strVal val="visible"/>
                                      </p:to>
                                    </p:set>
                                    <p:animEffect transition="in" filter="wipe(left)">
                                      <p:cBhvr>
                                        <p:cTn id="55" dur="500"/>
                                        <p:tgtEl>
                                          <p:spTgt spid="19252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192515">
                                            <p:txEl>
                                              <p:pRg st="2" end="2"/>
                                            </p:txEl>
                                          </p:spTgt>
                                        </p:tgtEl>
                                        <p:attrNameLst>
                                          <p:attrName>style.visibility</p:attrName>
                                        </p:attrNameLst>
                                      </p:cBhvr>
                                      <p:to>
                                        <p:strVal val="visible"/>
                                      </p:to>
                                    </p:set>
                                    <p:animEffect transition="in" filter="wipe(left)">
                                      <p:cBhvr>
                                        <p:cTn id="60" dur="500"/>
                                        <p:tgtEl>
                                          <p:spTgt spid="192515">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iterate type="wd">
                                    <p:tmPct val="10000"/>
                                  </p:iterate>
                                  <p:childTnLst>
                                    <p:set>
                                      <p:cBhvr>
                                        <p:cTn id="64" dur="1" fill="hold">
                                          <p:stCondLst>
                                            <p:cond delay="0"/>
                                          </p:stCondLst>
                                        </p:cTn>
                                        <p:tgtEl>
                                          <p:spTgt spid="192518"/>
                                        </p:tgtEl>
                                        <p:attrNameLst>
                                          <p:attrName>style.visibility</p:attrName>
                                        </p:attrNameLst>
                                      </p:cBhvr>
                                      <p:to>
                                        <p:strVal val="visible"/>
                                      </p:to>
                                    </p:set>
                                    <p:animEffect transition="in" filter="wipe(left)">
                                      <p:cBhvr>
                                        <p:cTn id="65" dur="500"/>
                                        <p:tgtEl>
                                          <p:spTgt spid="19251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iterate type="wd">
                                    <p:tmPct val="10000"/>
                                  </p:iterate>
                                  <p:childTnLst>
                                    <p:set>
                                      <p:cBhvr>
                                        <p:cTn id="69" dur="1" fill="hold">
                                          <p:stCondLst>
                                            <p:cond delay="0"/>
                                          </p:stCondLst>
                                        </p:cTn>
                                        <p:tgtEl>
                                          <p:spTgt spid="192527"/>
                                        </p:tgtEl>
                                        <p:attrNameLst>
                                          <p:attrName>style.visibility</p:attrName>
                                        </p:attrNameLst>
                                      </p:cBhvr>
                                      <p:to>
                                        <p:strVal val="visible"/>
                                      </p:to>
                                    </p:set>
                                    <p:animEffect transition="in" filter="wipe(left)">
                                      <p:cBhvr>
                                        <p:cTn id="70" dur="500"/>
                                        <p:tgtEl>
                                          <p:spTgt spid="19252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iterate type="wd">
                                    <p:tmPct val="10000"/>
                                  </p:iterate>
                                  <p:childTnLst>
                                    <p:set>
                                      <p:cBhvr>
                                        <p:cTn id="74" dur="1" fill="hold">
                                          <p:stCondLst>
                                            <p:cond delay="0"/>
                                          </p:stCondLst>
                                        </p:cTn>
                                        <p:tgtEl>
                                          <p:spTgt spid="192528"/>
                                        </p:tgtEl>
                                        <p:attrNameLst>
                                          <p:attrName>style.visibility</p:attrName>
                                        </p:attrNameLst>
                                      </p:cBhvr>
                                      <p:to>
                                        <p:strVal val="visible"/>
                                      </p:to>
                                    </p:set>
                                    <p:animEffect transition="in" filter="wipe(left)">
                                      <p:cBhvr>
                                        <p:cTn id="75" dur="500"/>
                                        <p:tgtEl>
                                          <p:spTgt spid="19252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iterate type="wd">
                                    <p:tmPct val="10000"/>
                                  </p:iterate>
                                  <p:childTnLst>
                                    <p:set>
                                      <p:cBhvr>
                                        <p:cTn id="79" dur="1" fill="hold">
                                          <p:stCondLst>
                                            <p:cond delay="0"/>
                                          </p:stCondLst>
                                        </p:cTn>
                                        <p:tgtEl>
                                          <p:spTgt spid="192529"/>
                                        </p:tgtEl>
                                        <p:attrNameLst>
                                          <p:attrName>style.visibility</p:attrName>
                                        </p:attrNameLst>
                                      </p:cBhvr>
                                      <p:to>
                                        <p:strVal val="visible"/>
                                      </p:to>
                                    </p:set>
                                    <p:animEffect transition="in" filter="wipe(left)">
                                      <p:cBhvr>
                                        <p:cTn id="80" dur="500"/>
                                        <p:tgtEl>
                                          <p:spTgt spid="19252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iterate type="wd">
                                    <p:tmPct val="10000"/>
                                  </p:iterate>
                                  <p:childTnLst>
                                    <p:set>
                                      <p:cBhvr>
                                        <p:cTn id="84" dur="1" fill="hold">
                                          <p:stCondLst>
                                            <p:cond delay="0"/>
                                          </p:stCondLst>
                                        </p:cTn>
                                        <p:tgtEl>
                                          <p:spTgt spid="192515">
                                            <p:txEl>
                                              <p:pRg st="5" end="5"/>
                                            </p:txEl>
                                          </p:spTgt>
                                        </p:tgtEl>
                                        <p:attrNameLst>
                                          <p:attrName>style.visibility</p:attrName>
                                        </p:attrNameLst>
                                      </p:cBhvr>
                                      <p:to>
                                        <p:strVal val="visible"/>
                                      </p:to>
                                    </p:set>
                                    <p:animEffect transition="in" filter="wipe(left)">
                                      <p:cBhvr>
                                        <p:cTn id="85" dur="500"/>
                                        <p:tgtEl>
                                          <p:spTgt spid="192515">
                                            <p:txEl>
                                              <p:pRg st="5" end="5"/>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192515">
                                            <p:txEl>
                                              <p:pRg st="6" end="6"/>
                                            </p:txEl>
                                          </p:spTgt>
                                        </p:tgtEl>
                                        <p:attrNameLst>
                                          <p:attrName>style.visibility</p:attrName>
                                        </p:attrNameLst>
                                      </p:cBhvr>
                                      <p:to>
                                        <p:strVal val="visible"/>
                                      </p:to>
                                    </p:set>
                                    <p:animEffect transition="in" filter="wipe(left)">
                                      <p:cBhvr>
                                        <p:cTn id="90" dur="500"/>
                                        <p:tgtEl>
                                          <p:spTgt spid="192515">
                                            <p:txEl>
                                              <p:pRg st="6" end="6"/>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iterate type="wd">
                                    <p:tmPct val="10000"/>
                                  </p:iterate>
                                  <p:childTnLst>
                                    <p:set>
                                      <p:cBhvr>
                                        <p:cTn id="94" dur="1" fill="hold">
                                          <p:stCondLst>
                                            <p:cond delay="0"/>
                                          </p:stCondLst>
                                        </p:cTn>
                                        <p:tgtEl>
                                          <p:spTgt spid="192515">
                                            <p:txEl>
                                              <p:pRg st="7" end="7"/>
                                            </p:txEl>
                                          </p:spTgt>
                                        </p:tgtEl>
                                        <p:attrNameLst>
                                          <p:attrName>style.visibility</p:attrName>
                                        </p:attrNameLst>
                                      </p:cBhvr>
                                      <p:to>
                                        <p:strVal val="visible"/>
                                      </p:to>
                                    </p:set>
                                    <p:animEffect transition="in" filter="wipe(left)">
                                      <p:cBhvr>
                                        <p:cTn id="95" dur="500"/>
                                        <p:tgtEl>
                                          <p:spTgt spid="192515">
                                            <p:txEl>
                                              <p:pRg st="7" end="7"/>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iterate type="wd">
                                    <p:tmPct val="10000"/>
                                  </p:iterate>
                                  <p:childTnLst>
                                    <p:set>
                                      <p:cBhvr>
                                        <p:cTn id="99" dur="1" fill="hold">
                                          <p:stCondLst>
                                            <p:cond delay="0"/>
                                          </p:stCondLst>
                                        </p:cTn>
                                        <p:tgtEl>
                                          <p:spTgt spid="192515">
                                            <p:txEl>
                                              <p:pRg st="8" end="8"/>
                                            </p:txEl>
                                          </p:spTgt>
                                        </p:tgtEl>
                                        <p:attrNameLst>
                                          <p:attrName>style.visibility</p:attrName>
                                        </p:attrNameLst>
                                      </p:cBhvr>
                                      <p:to>
                                        <p:strVal val="visible"/>
                                      </p:to>
                                    </p:set>
                                    <p:animEffect transition="in" filter="wipe(left)">
                                      <p:cBhvr>
                                        <p:cTn id="100" dur="500"/>
                                        <p:tgtEl>
                                          <p:spTgt spid="192515">
                                            <p:txEl>
                                              <p:pRg st="8" end="8"/>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iterate type="wd">
                                    <p:tmPct val="10000"/>
                                  </p:iterate>
                                  <p:childTnLst>
                                    <p:set>
                                      <p:cBhvr>
                                        <p:cTn id="104" dur="1" fill="hold">
                                          <p:stCondLst>
                                            <p:cond delay="0"/>
                                          </p:stCondLst>
                                        </p:cTn>
                                        <p:tgtEl>
                                          <p:spTgt spid="192515">
                                            <p:txEl>
                                              <p:pRg st="9" end="9"/>
                                            </p:txEl>
                                          </p:spTgt>
                                        </p:tgtEl>
                                        <p:attrNameLst>
                                          <p:attrName>style.visibility</p:attrName>
                                        </p:attrNameLst>
                                      </p:cBhvr>
                                      <p:to>
                                        <p:strVal val="visible"/>
                                      </p:to>
                                    </p:set>
                                    <p:animEffect transition="in" filter="wipe(left)">
                                      <p:cBhvr>
                                        <p:cTn id="105" dur="500"/>
                                        <p:tgtEl>
                                          <p:spTgt spid="192515">
                                            <p:txEl>
                                              <p:pRg st="9" end="9"/>
                                            </p:txEl>
                                          </p:spTgt>
                                        </p:tgtEl>
                                      </p:cBhvr>
                                    </p:animEffect>
                                  </p:childTnLst>
                                </p:cTn>
                              </p:par>
                              <p:par>
                                <p:cTn id="106" presetID="22" presetClass="entr" presetSubtype="8" fill="hold" nodeType="withEffect">
                                  <p:stCondLst>
                                    <p:cond delay="0"/>
                                  </p:stCondLst>
                                  <p:childTnLst>
                                    <p:set>
                                      <p:cBhvr>
                                        <p:cTn id="107" dur="1" fill="hold">
                                          <p:stCondLst>
                                            <p:cond delay="0"/>
                                          </p:stCondLst>
                                        </p:cTn>
                                        <p:tgtEl>
                                          <p:spTgt spid="192519"/>
                                        </p:tgtEl>
                                        <p:attrNameLst>
                                          <p:attrName>style.visibility</p:attrName>
                                        </p:attrNameLst>
                                      </p:cBhvr>
                                      <p:to>
                                        <p:strVal val="visible"/>
                                      </p:to>
                                    </p:set>
                                    <p:animEffect transition="in" filter="wipe(left)">
                                      <p:cBhvr>
                                        <p:cTn id="108" dur="500"/>
                                        <p:tgtEl>
                                          <p:spTgt spid="192519"/>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192522"/>
                                        </p:tgtEl>
                                        <p:attrNameLst>
                                          <p:attrName>style.visibility</p:attrName>
                                        </p:attrNameLst>
                                      </p:cBhvr>
                                      <p:to>
                                        <p:strVal val="visible"/>
                                      </p:to>
                                    </p:set>
                                    <p:animEffect transition="in" filter="wipe(left)">
                                      <p:cBhvr>
                                        <p:cTn id="113" dur="500"/>
                                        <p:tgtEl>
                                          <p:spTgt spid="192522"/>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192520"/>
                                        </p:tgtEl>
                                        <p:attrNameLst>
                                          <p:attrName>style.visibility</p:attrName>
                                        </p:attrNameLst>
                                      </p:cBhvr>
                                      <p:to>
                                        <p:strVal val="visible"/>
                                      </p:to>
                                    </p:set>
                                    <p:animEffect transition="in" filter="wipe(left)">
                                      <p:cBhvr>
                                        <p:cTn id="118" dur="500"/>
                                        <p:tgtEl>
                                          <p:spTgt spid="192520"/>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192524"/>
                                        </p:tgtEl>
                                        <p:attrNameLst>
                                          <p:attrName>style.visibility</p:attrName>
                                        </p:attrNameLst>
                                      </p:cBhvr>
                                      <p:to>
                                        <p:strVal val="visible"/>
                                      </p:to>
                                    </p:set>
                                    <p:animEffect transition="in" filter="wipe(left)">
                                      <p:cBhvr>
                                        <p:cTn id="123" dur="500"/>
                                        <p:tgtEl>
                                          <p:spTgt spid="192524"/>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192523"/>
                                        </p:tgtEl>
                                        <p:attrNameLst>
                                          <p:attrName>style.visibility</p:attrName>
                                        </p:attrNameLst>
                                      </p:cBhvr>
                                      <p:to>
                                        <p:strVal val="visible"/>
                                      </p:to>
                                    </p:set>
                                    <p:animEffect transition="in" filter="wipe(left)">
                                      <p:cBhvr>
                                        <p:cTn id="128" dur="500"/>
                                        <p:tgtEl>
                                          <p:spTgt spid="192523"/>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192521"/>
                                        </p:tgtEl>
                                        <p:attrNameLst>
                                          <p:attrName>style.visibility</p:attrName>
                                        </p:attrNameLst>
                                      </p:cBhvr>
                                      <p:to>
                                        <p:strVal val="visible"/>
                                      </p:to>
                                    </p:set>
                                    <p:animEffect transition="in" filter="wipe(left)">
                                      <p:cBhvr>
                                        <p:cTn id="133" dur="500"/>
                                        <p:tgtEl>
                                          <p:spTgt spid="192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uiExpand="1" build="p"/>
      <p:bldP spid="2" grpId="0" animBg="1"/>
      <p:bldP spid="23" grpId="0" animBg="1"/>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Tuesday, June 16, 2020</a:t>
            </a:r>
          </a:p>
        </p:txBody>
      </p:sp>
      <p:sp>
        <p:nvSpPr>
          <p:cNvPr id="19" name="Footer Placeholder 4"/>
          <p:cNvSpPr>
            <a:spLocks noGrp="1"/>
          </p:cNvSpPr>
          <p:nvPr>
            <p:ph type="ftr" sz="quarter" idx="11"/>
          </p:nvPr>
        </p:nvSpPr>
        <p:spPr/>
        <p:txBody>
          <a:bodyPr/>
          <a:lstStyle/>
          <a:p>
            <a:r>
              <a:rPr lang="de-DE"/>
              <a:t>PHYS 1444-001, Summer 2020                    Dr. Jaehoon Yu</a:t>
            </a:r>
            <a:endParaRPr lang="en-US"/>
          </a:p>
        </p:txBody>
      </p:sp>
      <p:sp>
        <p:nvSpPr>
          <p:cNvPr id="20" name="Slide Number Placeholder 5"/>
          <p:cNvSpPr>
            <a:spLocks noGrp="1"/>
          </p:cNvSpPr>
          <p:nvPr>
            <p:ph type="sldNum" sz="quarter" idx="12"/>
          </p:nvPr>
        </p:nvSpPr>
        <p:spPr/>
        <p:txBody>
          <a:bodyPr/>
          <a:lstStyle/>
          <a:p>
            <a:fld id="{7C75B749-D1C9-B544-BE15-798312830B2B}" type="slidenum">
              <a:rPr lang="en-US"/>
              <a:pPr/>
              <a:t>19</a:t>
            </a:fld>
            <a:endParaRPr lang="en-US"/>
          </a:p>
        </p:txBody>
      </p:sp>
      <p:sp>
        <p:nvSpPr>
          <p:cNvPr id="192515" name="Rectangle 3"/>
          <p:cNvSpPr>
            <a:spLocks noGrp="1" noChangeArrowheads="1"/>
          </p:cNvSpPr>
          <p:nvPr>
            <p:ph type="body" idx="1"/>
          </p:nvPr>
        </p:nvSpPr>
        <p:spPr>
          <a:xfrm>
            <a:off x="228600" y="762000"/>
            <a:ext cx="6934200" cy="2057400"/>
          </a:xfrm>
        </p:spPr>
        <p:txBody>
          <a:bodyPr/>
          <a:lstStyle/>
          <a:p>
            <a:pPr>
              <a:lnSpc>
                <a:spcPct val="90000"/>
              </a:lnSpc>
            </a:pPr>
            <a:r>
              <a:rPr lang="en-US" sz="3600" dirty="0"/>
              <a:t>What happens when </a:t>
            </a:r>
            <a:r>
              <a:rPr lang="en-US" sz="3600" dirty="0" err="1"/>
              <a:t>r</a:t>
            </a:r>
            <a:r>
              <a:rPr lang="en-US" sz="3600" dirty="0"/>
              <a:t>&gt;&gt;</a:t>
            </a:r>
            <a:r>
              <a:rPr lang="en-US" sz="3600" dirty="0" err="1"/>
              <a:t>l</a:t>
            </a:r>
            <a:r>
              <a:rPr lang="en-US" sz="3600" dirty="0"/>
              <a:t>?.</a:t>
            </a:r>
            <a:r>
              <a:rPr lang="en-US" sz="2800" dirty="0"/>
              <a:t> </a:t>
            </a:r>
          </a:p>
        </p:txBody>
      </p:sp>
      <p:sp>
        <p:nvSpPr>
          <p:cNvPr id="192516" name="Rectangle 4"/>
          <p:cNvSpPr>
            <a:spLocks noGrp="1" noChangeArrowheads="1"/>
          </p:cNvSpPr>
          <p:nvPr>
            <p:ph type="title"/>
          </p:nvPr>
        </p:nvSpPr>
        <p:spPr>
          <a:xfrm>
            <a:off x="0" y="76200"/>
            <a:ext cx="9144000" cy="533400"/>
          </a:xfrm>
          <a:noFill/>
          <a:ln/>
        </p:spPr>
        <p:txBody>
          <a:bodyPr/>
          <a:lstStyle/>
          <a:p>
            <a:r>
              <a:rPr lang="en-US" sz="4000" dirty="0"/>
              <a:t>Dipole Electric Field from Afar</a:t>
            </a:r>
          </a:p>
        </p:txBody>
      </p:sp>
      <p:graphicFrame>
        <p:nvGraphicFramePr>
          <p:cNvPr id="192519" name="Object 7"/>
          <p:cNvGraphicFramePr>
            <a:graphicFrameLocks noChangeAspect="1"/>
          </p:cNvGraphicFramePr>
          <p:nvPr/>
        </p:nvGraphicFramePr>
        <p:xfrm>
          <a:off x="917575" y="1838921"/>
          <a:ext cx="787450" cy="526256"/>
        </p:xfrm>
        <a:graphic>
          <a:graphicData uri="http://schemas.openxmlformats.org/presentationml/2006/ole">
            <mc:AlternateContent xmlns:mc="http://schemas.openxmlformats.org/markup-compatibility/2006">
              <mc:Choice xmlns:v="urn:schemas-microsoft-com:vml" Requires="v">
                <p:oleObj spid="_x0000_s77095" name="Equation" r:id="rId3" imgW="342900" imgH="228600" progId="Equation.DSMT4">
                  <p:embed/>
                </p:oleObj>
              </mc:Choice>
              <mc:Fallback>
                <p:oleObj name="Equation" r:id="rId3" imgW="342900" imgH="228600" progId="Equation.DSMT4">
                  <p:embed/>
                  <p:pic>
                    <p:nvPicPr>
                      <p:cNvPr id="19251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575" y="1838921"/>
                        <a:ext cx="787450" cy="526256"/>
                      </a:xfrm>
                      <a:prstGeom prst="rect">
                        <a:avLst/>
                      </a:prstGeom>
                      <a:solidFill>
                        <a:schemeClr val="bg1"/>
                      </a:solidFill>
                    </p:spPr>
                  </p:pic>
                </p:oleObj>
              </mc:Fallback>
            </mc:AlternateContent>
          </a:graphicData>
        </a:graphic>
      </p:graphicFrame>
      <p:graphicFrame>
        <p:nvGraphicFramePr>
          <p:cNvPr id="192521" name="Object 9"/>
          <p:cNvGraphicFramePr>
            <a:graphicFrameLocks noChangeAspect="1"/>
          </p:cNvGraphicFramePr>
          <p:nvPr/>
        </p:nvGraphicFramePr>
        <p:xfrm>
          <a:off x="1828800" y="1605558"/>
          <a:ext cx="2563565" cy="1137642"/>
        </p:xfrm>
        <a:graphic>
          <a:graphicData uri="http://schemas.openxmlformats.org/presentationml/2006/ole">
            <mc:AlternateContent xmlns:mc="http://schemas.openxmlformats.org/markup-compatibility/2006">
              <mc:Choice xmlns:v="urn:schemas-microsoft-com:vml" Requires="v">
                <p:oleObj spid="_x0000_s77096" name="Equation" r:id="rId5" imgW="1117440" imgH="495000" progId="Equation.DSMT4">
                  <p:embed/>
                </p:oleObj>
              </mc:Choice>
              <mc:Fallback>
                <p:oleObj name="Equation" r:id="rId5" imgW="1117440" imgH="495000" progId="Equation.DSMT4">
                  <p:embed/>
                  <p:pic>
                    <p:nvPicPr>
                      <p:cNvPr id="192521"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605558"/>
                        <a:ext cx="2563565" cy="1137642"/>
                      </a:xfrm>
                      <a:prstGeom prst="rect">
                        <a:avLst/>
                      </a:prstGeom>
                      <a:solidFill>
                        <a:schemeClr val="bg1"/>
                      </a:solidFill>
                    </p:spPr>
                  </p:pic>
                </p:oleObj>
              </mc:Fallback>
            </mc:AlternateContent>
          </a:graphicData>
        </a:graphic>
      </p:graphicFrame>
      <p:graphicFrame>
        <p:nvGraphicFramePr>
          <p:cNvPr id="249871" name="Object 15"/>
          <p:cNvGraphicFramePr>
            <a:graphicFrameLocks noChangeAspect="1"/>
          </p:cNvGraphicFramePr>
          <p:nvPr/>
        </p:nvGraphicFramePr>
        <p:xfrm>
          <a:off x="4530030" y="1605558"/>
          <a:ext cx="3470970" cy="990600"/>
        </p:xfrm>
        <a:graphic>
          <a:graphicData uri="http://schemas.openxmlformats.org/presentationml/2006/ole">
            <mc:AlternateContent xmlns:mc="http://schemas.openxmlformats.org/markup-compatibility/2006">
              <mc:Choice xmlns:v="urn:schemas-microsoft-com:vml" Requires="v">
                <p:oleObj spid="_x0000_s77097" name="Equation" r:id="rId7" imgW="1511300" imgH="431800" progId="Equation.DSMT4">
                  <p:embed/>
                </p:oleObj>
              </mc:Choice>
              <mc:Fallback>
                <p:oleObj name="Equation" r:id="rId7" imgW="1511300" imgH="431800" progId="Equation.DSMT4">
                  <p:embed/>
                  <p:pic>
                    <p:nvPicPr>
                      <p:cNvPr id="249871"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0030" y="1605558"/>
                        <a:ext cx="3470970" cy="990600"/>
                      </a:xfrm>
                      <a:prstGeom prst="rect">
                        <a:avLst/>
                      </a:prstGeom>
                      <a:solidFill>
                        <a:schemeClr val="bg1"/>
                      </a:solidFill>
                    </p:spPr>
                  </p:pic>
                </p:oleObj>
              </mc:Fallback>
            </mc:AlternateContent>
          </a:graphicData>
        </a:graphic>
      </p:graphicFrame>
      <p:sp>
        <p:nvSpPr>
          <p:cNvPr id="22" name="Rectangle 3"/>
          <p:cNvSpPr txBox="1">
            <a:spLocks noChangeArrowheads="1"/>
          </p:cNvSpPr>
          <p:nvPr/>
        </p:nvSpPr>
        <p:spPr bwMode="auto">
          <a:xfrm>
            <a:off x="228600" y="3200400"/>
            <a:ext cx="8763000" cy="2667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3600" b="0" i="0" u="none" strike="noStrike" kern="0" cap="none" spc="0" normalizeH="0" baseline="0" noProof="0" dirty="0">
                <a:ln>
                  <a:noFill/>
                </a:ln>
                <a:solidFill>
                  <a:schemeClr val="accent2"/>
                </a:solidFill>
                <a:effectLst/>
                <a:uLnTx/>
                <a:uFillTx/>
                <a:latin typeface="+mn-lt"/>
                <a:ea typeface="+mn-ea"/>
                <a:cs typeface="+mn-cs"/>
              </a:rPr>
              <a:t>Why does </a:t>
            </a:r>
            <a:r>
              <a:rPr kumimoji="0" lang="en-US" sz="3600" b="0" i="0" u="none" strike="noStrike" kern="0" cap="none" spc="0" normalizeH="0" baseline="0" noProof="0" dirty="0" err="1">
                <a:ln>
                  <a:noFill/>
                </a:ln>
                <a:solidFill>
                  <a:schemeClr val="accent2"/>
                </a:solidFill>
                <a:effectLst/>
                <a:uLnTx/>
                <a:uFillTx/>
                <a:latin typeface="+mn-lt"/>
                <a:ea typeface="+mn-ea"/>
                <a:cs typeface="+mn-cs"/>
              </a:rPr>
              <a:t>thi</a:t>
            </a:r>
            <a:r>
              <a:rPr lang="en-US" sz="3600" kern="0" dirty="0" err="1">
                <a:solidFill>
                  <a:schemeClr val="accent2"/>
                </a:solidFill>
                <a:latin typeface="+mn-lt"/>
              </a:rPr>
              <a:t>s</a:t>
            </a:r>
            <a:r>
              <a:rPr lang="en-US" sz="3600" kern="0" dirty="0">
                <a:solidFill>
                  <a:schemeClr val="accent2"/>
                </a:solidFill>
                <a:latin typeface="+mn-lt"/>
              </a:rPr>
              <a:t> make sense?</a:t>
            </a:r>
          </a:p>
          <a:p>
            <a:pPr marL="800100" lvl="1" indent="-342900">
              <a:lnSpc>
                <a:spcPct val="90000"/>
              </a:lnSpc>
              <a:spcBef>
                <a:spcPct val="20000"/>
              </a:spcBef>
              <a:buFontTx/>
              <a:buChar char="•"/>
            </a:pPr>
            <a:r>
              <a:rPr lang="en-US" sz="3200" kern="0" dirty="0">
                <a:solidFill>
                  <a:srgbClr val="660066"/>
                </a:solidFill>
                <a:latin typeface="+mn-lt"/>
              </a:rPr>
              <a:t>Since from a long distance, the two charges are very close so that the overall charge gets close to 0!!</a:t>
            </a:r>
          </a:p>
          <a:p>
            <a:pPr marL="800100" lvl="1" indent="-342900">
              <a:lnSpc>
                <a:spcPct val="90000"/>
              </a:lnSpc>
              <a:spcBef>
                <a:spcPct val="20000"/>
              </a:spcBef>
              <a:buFontTx/>
              <a:buChar char="•"/>
            </a:pPr>
            <a:r>
              <a:rPr kumimoji="0" lang="en-US" sz="3200" b="0" i="0" u="none" strike="noStrike" kern="0" cap="none" spc="0" normalizeH="0" baseline="0" noProof="0" dirty="0">
                <a:ln>
                  <a:noFill/>
                </a:ln>
                <a:solidFill>
                  <a:srgbClr val="660066"/>
                </a:solidFill>
                <a:effectLst/>
                <a:uLnTx/>
                <a:uFillTx/>
                <a:latin typeface="+mn-lt"/>
                <a:ea typeface="+mn-ea"/>
                <a:cs typeface="+mn-cs"/>
              </a:rPr>
              <a:t>This</a:t>
            </a:r>
            <a:r>
              <a:rPr kumimoji="0" lang="en-US" sz="3200" b="0" i="0" u="none" strike="noStrike" kern="0" cap="none" spc="0" normalizeH="0" noProof="0" dirty="0">
                <a:ln>
                  <a:noFill/>
                </a:ln>
                <a:solidFill>
                  <a:srgbClr val="660066"/>
                </a:solidFill>
                <a:effectLst/>
                <a:uLnTx/>
                <a:uFillTx/>
                <a:latin typeface="+mn-lt"/>
                <a:ea typeface="+mn-ea"/>
                <a:cs typeface="+mn-cs"/>
              </a:rPr>
              <a:t> dependence works for the point not on the bisecting line as well</a:t>
            </a:r>
            <a:endParaRPr kumimoji="0" lang="en-US" sz="3200" b="0" i="0" u="none" strike="noStrike" kern="0" cap="none" spc="0" normalizeH="0" baseline="0" noProof="0" dirty="0">
              <a:ln>
                <a:noFill/>
              </a:ln>
              <a:solidFill>
                <a:srgbClr val="660066"/>
              </a:solidFill>
              <a:effectLst/>
              <a:uLnTx/>
              <a:uFillTx/>
              <a:latin typeface="+mn-lt"/>
              <a:ea typeface="+mn-ea"/>
              <a:cs typeface="+mn-cs"/>
            </a:endParaRPr>
          </a:p>
        </p:txBody>
      </p:sp>
    </p:spTree>
    <p:extLst>
      <p:ext uri="{BB962C8B-B14F-4D97-AF65-F5344CB8AC3E}">
        <p14:creationId xmlns:p14="http://schemas.microsoft.com/office/powerpoint/2010/main" val="335661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wipe(left)">
                                      <p:cBhvr>
                                        <p:cTn id="7" dur="500"/>
                                        <p:tgtEl>
                                          <p:spTgt spid="192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2519"/>
                                        </p:tgtEl>
                                        <p:attrNameLst>
                                          <p:attrName>style.visibility</p:attrName>
                                        </p:attrNameLst>
                                      </p:cBhvr>
                                      <p:to>
                                        <p:strVal val="visible"/>
                                      </p:to>
                                    </p:set>
                                    <p:animEffect transition="in" filter="wipe(left)">
                                      <p:cBhvr>
                                        <p:cTn id="12" dur="500"/>
                                        <p:tgtEl>
                                          <p:spTgt spid="1925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2521"/>
                                        </p:tgtEl>
                                        <p:attrNameLst>
                                          <p:attrName>style.visibility</p:attrName>
                                        </p:attrNameLst>
                                      </p:cBhvr>
                                      <p:to>
                                        <p:strVal val="visible"/>
                                      </p:to>
                                    </p:set>
                                    <p:animEffect transition="in" filter="wipe(left)">
                                      <p:cBhvr>
                                        <p:cTn id="17" dur="500"/>
                                        <p:tgtEl>
                                          <p:spTgt spid="1925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9871"/>
                                        </p:tgtEl>
                                        <p:attrNameLst>
                                          <p:attrName>style.visibility</p:attrName>
                                        </p:attrNameLst>
                                      </p:cBhvr>
                                      <p:to>
                                        <p:strVal val="visible"/>
                                      </p:to>
                                    </p:set>
                                    <p:animEffect transition="in" filter="wipe(left)">
                                      <p:cBhvr>
                                        <p:cTn id="22" dur="500"/>
                                        <p:tgtEl>
                                          <p:spTgt spid="24987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wipe(left)">
                                      <p:cBhvr>
                                        <p:cTn id="27" dur="500"/>
                                        <p:tgtEl>
                                          <p:spTgt spid="2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
                                            <p:txEl>
                                              <p:pRg st="1" end="1"/>
                                            </p:txEl>
                                          </p:spTgt>
                                        </p:tgtEl>
                                        <p:attrNameLst>
                                          <p:attrName>style.visibility</p:attrName>
                                        </p:attrNameLst>
                                      </p:cBhvr>
                                      <p:to>
                                        <p:strVal val="visible"/>
                                      </p:to>
                                    </p:set>
                                    <p:animEffect transition="in" filter="wipe(left)">
                                      <p:cBhvr>
                                        <p:cTn id="32" dur="500"/>
                                        <p:tgtEl>
                                          <p:spTgt spid="2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
                                            <p:txEl>
                                              <p:pRg st="2" end="2"/>
                                            </p:txEl>
                                          </p:spTgt>
                                        </p:tgtEl>
                                        <p:attrNameLst>
                                          <p:attrName>style.visibility</p:attrName>
                                        </p:attrNameLst>
                                      </p:cBhvr>
                                      <p:to>
                                        <p:strVal val="visible"/>
                                      </p:to>
                                    </p:set>
                                    <p:animEffect transition="in" filter="wipe(left)">
                                      <p:cBhvr>
                                        <p:cTn id="37"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p:bldP spid="2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Tuesday, June 16, 2020</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4572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571500"/>
            <a:ext cx="8839200" cy="5524500"/>
          </a:xfrm>
        </p:spPr>
        <p:txBody>
          <a:bodyPr/>
          <a:lstStyle/>
          <a:p>
            <a:pPr>
              <a:lnSpc>
                <a:spcPct val="90000"/>
              </a:lnSpc>
            </a:pPr>
            <a:r>
              <a:rPr lang="en-US" sz="2800" dirty="0">
                <a:latin typeface="Arial Narrow" charset="0"/>
                <a:ea typeface="ＭＳ Ｐゴシック" charset="0"/>
                <a:cs typeface="ＭＳ Ｐゴシック" charset="0"/>
              </a:rPr>
              <a:t>Online Quiz #2 on Quest</a:t>
            </a:r>
          </a:p>
          <a:p>
            <a:pPr lvl="1">
              <a:lnSpc>
                <a:spcPct val="90000"/>
              </a:lnSpc>
            </a:pPr>
            <a:r>
              <a:rPr lang="en-US" sz="2400" dirty="0">
                <a:latin typeface="Arial Narrow" charset="0"/>
                <a:ea typeface="ＭＳ Ｐゴシック" charset="0"/>
                <a:cs typeface="ＭＳ Ｐゴシック" charset="0"/>
              </a:rPr>
              <a:t>Beginning of class this Thursday, June 18</a:t>
            </a:r>
          </a:p>
          <a:p>
            <a:pPr lvl="1">
              <a:lnSpc>
                <a:spcPct val="90000"/>
              </a:lnSpc>
            </a:pPr>
            <a:r>
              <a:rPr lang="en-US" sz="2400" dirty="0">
                <a:latin typeface="Arial Narrow" charset="0"/>
                <a:ea typeface="ＭＳ Ｐゴシック" charset="0"/>
                <a:cs typeface="ＭＳ Ｐゴシック" charset="0"/>
              </a:rPr>
              <a:t>Covers: CH22.1 through what we finish tomorrow, Wed., 6/17</a:t>
            </a:r>
          </a:p>
          <a:p>
            <a:pPr lvl="1" eaLnBrk="1" hangingPunct="1">
              <a:spcBef>
                <a:spcPts val="200"/>
              </a:spcBef>
            </a:pPr>
            <a:r>
              <a:rPr lang="en-US" sz="2400" dirty="0"/>
              <a:t>BYOF: You may bring a one 8.5x11.5 sheet (front and back) of </a:t>
            </a:r>
            <a:r>
              <a:rPr lang="en-US" sz="2400" b="1" u="sng" dirty="0">
                <a:solidFill>
                  <a:srgbClr val="FF0000"/>
                </a:solidFill>
              </a:rPr>
              <a:t>handwritten</a:t>
            </a:r>
            <a:r>
              <a:rPr lang="en-US" sz="2400" dirty="0"/>
              <a:t> formulae and values of constants for the exam</a:t>
            </a:r>
          </a:p>
          <a:p>
            <a:pPr lvl="1" eaLnBrk="1" hangingPunct="1">
              <a:spcBef>
                <a:spcPts val="200"/>
              </a:spcBef>
            </a:pPr>
            <a:r>
              <a:rPr lang="en-US" sz="2400" dirty="0"/>
              <a:t>No derivations, word definitions or setups or solutions of any problems!</a:t>
            </a:r>
          </a:p>
          <a:p>
            <a:pPr lvl="1" eaLnBrk="1" hangingPunct="1">
              <a:spcBef>
                <a:spcPts val="200"/>
              </a:spcBef>
            </a:pPr>
            <a:r>
              <a:rPr lang="en-US" sz="2400" dirty="0"/>
              <a:t>No additional formulae or values of constants will be provided!</a:t>
            </a:r>
          </a:p>
          <a:p>
            <a:pPr lvl="1" eaLnBrk="1" hangingPunct="1">
              <a:spcBef>
                <a:spcPts val="200"/>
              </a:spcBef>
            </a:pPr>
            <a:r>
              <a:rPr lang="en-US" sz="2400" dirty="0"/>
              <a:t>Must send me the photos of front and back of the formula sheet, including the blank, no later than 10am Monday morning</a:t>
            </a:r>
          </a:p>
          <a:p>
            <a:pPr lvl="2" eaLnBrk="1" hangingPunct="1">
              <a:spcBef>
                <a:spcPts val="200"/>
              </a:spcBef>
            </a:pPr>
            <a:r>
              <a:rPr lang="en-US" sz="2000" dirty="0"/>
              <a:t>Once submitted, you cannot change, unless I ask you to delete some part of the sheet!</a:t>
            </a:r>
          </a:p>
          <a:p>
            <a:pPr eaLnBrk="1" hangingPunct="1">
              <a:spcBef>
                <a:spcPts val="200"/>
              </a:spcBef>
            </a:pPr>
            <a:r>
              <a:rPr lang="en-US" sz="2800" dirty="0">
                <a:latin typeface="Arial Narrow" charset="0"/>
                <a:ea typeface="ＭＳ Ｐゴシック" charset="0"/>
                <a:cs typeface="ＭＳ Ｐゴシック" charset="0"/>
              </a:rPr>
              <a:t>Term 1 results</a:t>
            </a:r>
          </a:p>
          <a:p>
            <a:pPr lvl="1" eaLnBrk="1" hangingPunct="1">
              <a:spcBef>
                <a:spcPts val="200"/>
              </a:spcBef>
            </a:pPr>
            <a:r>
              <a:rPr lang="en-US" sz="2400" dirty="0"/>
              <a:t>Class average: 60/96</a:t>
            </a:r>
          </a:p>
          <a:p>
            <a:pPr lvl="2" eaLnBrk="1" hangingPunct="1">
              <a:spcBef>
                <a:spcPts val="200"/>
              </a:spcBef>
            </a:pPr>
            <a:r>
              <a:rPr lang="en-US" sz="2000" dirty="0"/>
              <a:t>Equivalent to 62.5/100</a:t>
            </a:r>
          </a:p>
          <a:p>
            <a:pPr lvl="1" eaLnBrk="1" hangingPunct="1">
              <a:spcBef>
                <a:spcPts val="200"/>
              </a:spcBef>
            </a:pPr>
            <a:r>
              <a:rPr lang="en-US" sz="2400" dirty="0"/>
              <a:t>Stop score: 90/96</a:t>
            </a:r>
            <a:endParaRPr lang="en-US" dirty="0">
              <a:latin typeface="Arial Narrow" charset="0"/>
              <a:ea typeface="ＭＳ Ｐゴシック" charset="0"/>
              <a:cs typeface="ＭＳ Ｐゴシック" charset="0"/>
            </a:endParaRPr>
          </a:p>
        </p:txBody>
      </p:sp>
    </p:spTree>
    <p:extLst>
      <p:ext uri="{BB962C8B-B14F-4D97-AF65-F5344CB8AC3E}">
        <p14:creationId xmlns:p14="http://schemas.microsoft.com/office/powerpoint/2010/main" val="103436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Tuesday, June 16, 2020</a:t>
            </a:r>
          </a:p>
        </p:txBody>
      </p:sp>
      <p:sp>
        <p:nvSpPr>
          <p:cNvPr id="5" name="Footer Placeholder 4"/>
          <p:cNvSpPr>
            <a:spLocks noGrp="1"/>
          </p:cNvSpPr>
          <p:nvPr>
            <p:ph type="ftr" sz="quarter" idx="11"/>
          </p:nvPr>
        </p:nvSpPr>
        <p:spPr/>
        <p:txBody>
          <a:bodyPr/>
          <a:lstStyle/>
          <a:p>
            <a:r>
              <a:rPr lang="de-DE"/>
              <a:t>PHYS 1444-001, Summer 2020                    Dr. Jaehoon Yu</a:t>
            </a:r>
            <a:endParaRPr lang="en-US"/>
          </a:p>
        </p:txBody>
      </p:sp>
      <p:sp>
        <p:nvSpPr>
          <p:cNvPr id="6" name="Slide Number Placeholder 5"/>
          <p:cNvSpPr>
            <a:spLocks noGrp="1"/>
          </p:cNvSpPr>
          <p:nvPr>
            <p:ph type="sldNum" sz="quarter" idx="12"/>
          </p:nvPr>
        </p:nvSpPr>
        <p:spPr/>
        <p:txBody>
          <a:bodyPr/>
          <a:lstStyle/>
          <a:p>
            <a:fld id="{EA3F989F-0D2D-304A-AC36-910156107F6A}" type="slidenum">
              <a:rPr lang="en-US"/>
              <a:pPr/>
              <a:t>20</a:t>
            </a:fld>
            <a:endParaRPr lang="en-US"/>
          </a:p>
        </p:txBody>
      </p:sp>
      <p:sp>
        <p:nvSpPr>
          <p:cNvPr id="217090" name="Rectangle 2"/>
          <p:cNvSpPr>
            <a:spLocks noGrp="1" noChangeArrowheads="1"/>
          </p:cNvSpPr>
          <p:nvPr>
            <p:ph type="title"/>
          </p:nvPr>
        </p:nvSpPr>
        <p:spPr>
          <a:xfrm>
            <a:off x="952500" y="76200"/>
            <a:ext cx="7239000" cy="685800"/>
          </a:xfrm>
        </p:spPr>
        <p:txBody>
          <a:bodyPr/>
          <a:lstStyle/>
          <a:p>
            <a:r>
              <a:rPr lang="en-US" dirty="0"/>
              <a:t>Electric Potential Energy</a:t>
            </a:r>
          </a:p>
        </p:txBody>
      </p:sp>
      <p:sp>
        <p:nvSpPr>
          <p:cNvPr id="217091" name="Rectangle 3"/>
          <p:cNvSpPr>
            <a:spLocks noGrp="1" noChangeArrowheads="1"/>
          </p:cNvSpPr>
          <p:nvPr>
            <p:ph type="body" idx="1"/>
          </p:nvPr>
        </p:nvSpPr>
        <p:spPr>
          <a:xfrm>
            <a:off x="228600" y="828261"/>
            <a:ext cx="8763000" cy="5191539"/>
          </a:xfrm>
        </p:spPr>
        <p:txBody>
          <a:bodyPr/>
          <a:lstStyle/>
          <a:p>
            <a:pPr>
              <a:lnSpc>
                <a:spcPct val="80000"/>
              </a:lnSpc>
            </a:pPr>
            <a:r>
              <a:rPr lang="en-US" sz="2600" dirty="0"/>
              <a:t>Concept of energy is very useful solving mechanical problems</a:t>
            </a:r>
          </a:p>
          <a:p>
            <a:pPr>
              <a:lnSpc>
                <a:spcPct val="80000"/>
              </a:lnSpc>
            </a:pPr>
            <a:r>
              <a:rPr lang="en-US" sz="2600" dirty="0"/>
              <a:t>Conservation of energy makes solving complex problems easier. </a:t>
            </a:r>
          </a:p>
          <a:p>
            <a:pPr>
              <a:lnSpc>
                <a:spcPct val="80000"/>
              </a:lnSpc>
            </a:pPr>
            <a:r>
              <a:rPr lang="en-US" sz="2600" dirty="0"/>
              <a:t>When can the potential energy be defined? (what quantity? Poll 1)</a:t>
            </a:r>
          </a:p>
          <a:p>
            <a:pPr lvl="1">
              <a:lnSpc>
                <a:spcPct val="80000"/>
              </a:lnSpc>
            </a:pPr>
            <a:r>
              <a:rPr lang="en-US" sz="2200" dirty="0"/>
              <a:t>Only for a conservative force.</a:t>
            </a:r>
          </a:p>
          <a:p>
            <a:pPr lvl="1">
              <a:lnSpc>
                <a:spcPct val="80000"/>
              </a:lnSpc>
            </a:pPr>
            <a:r>
              <a:rPr lang="en-US" sz="2200" dirty="0"/>
              <a:t>The work done by a conservative force is independent of the path.  What does it only depend on?? </a:t>
            </a:r>
          </a:p>
          <a:p>
            <a:pPr lvl="2">
              <a:lnSpc>
                <a:spcPct val="80000"/>
              </a:lnSpc>
            </a:pPr>
            <a:r>
              <a:rPr lang="en-US" sz="2000" dirty="0"/>
              <a:t>The difference between the initial and final positions</a:t>
            </a:r>
          </a:p>
          <a:p>
            <a:pPr lvl="1">
              <a:lnSpc>
                <a:spcPct val="80000"/>
              </a:lnSpc>
            </a:pPr>
            <a:r>
              <a:rPr lang="en-US" sz="2200" dirty="0"/>
              <a:t>Can you give me an example of a conservative force?</a:t>
            </a:r>
          </a:p>
          <a:p>
            <a:pPr lvl="2">
              <a:lnSpc>
                <a:spcPct val="80000"/>
              </a:lnSpc>
            </a:pPr>
            <a:r>
              <a:rPr lang="en-US" sz="2000" dirty="0"/>
              <a:t>Gravitational force</a:t>
            </a:r>
          </a:p>
          <a:p>
            <a:pPr>
              <a:lnSpc>
                <a:spcPct val="80000"/>
              </a:lnSpc>
            </a:pPr>
            <a:r>
              <a:rPr lang="en-US" sz="2600" dirty="0"/>
              <a:t>Is the electrostatic force between two charges a conservative force?</a:t>
            </a:r>
          </a:p>
          <a:p>
            <a:pPr lvl="1">
              <a:lnSpc>
                <a:spcPct val="80000"/>
              </a:lnSpc>
            </a:pPr>
            <a:r>
              <a:rPr lang="en-US" sz="2200" dirty="0"/>
              <a:t>Yes.  Why?</a:t>
            </a:r>
          </a:p>
          <a:p>
            <a:pPr lvl="1">
              <a:lnSpc>
                <a:spcPct val="80000"/>
              </a:lnSpc>
            </a:pPr>
            <a:r>
              <a:rPr lang="en-US" sz="2200" dirty="0"/>
              <a:t>The dependence of the force to the distance is identical to that of the gravitational force.</a:t>
            </a:r>
          </a:p>
          <a:p>
            <a:pPr lvl="2">
              <a:lnSpc>
                <a:spcPct val="80000"/>
              </a:lnSpc>
            </a:pPr>
            <a:r>
              <a:rPr lang="en-US" sz="2000" dirty="0"/>
              <a:t>The only thing matters is the direct linear distance between the objects not the path.</a:t>
            </a:r>
          </a:p>
        </p:txBody>
      </p:sp>
    </p:spTree>
    <p:extLst>
      <p:ext uri="{BB962C8B-B14F-4D97-AF65-F5344CB8AC3E}">
        <p14:creationId xmlns:p14="http://schemas.microsoft.com/office/powerpoint/2010/main" val="133641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wipe(left)">
                                      <p:cBhvr>
                                        <p:cTn id="7" dur="500"/>
                                        <p:tgtEl>
                                          <p:spTgt spid="217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7091">
                                            <p:txEl>
                                              <p:pRg st="1" end="1"/>
                                            </p:txEl>
                                          </p:spTgt>
                                        </p:tgtEl>
                                        <p:attrNameLst>
                                          <p:attrName>style.visibility</p:attrName>
                                        </p:attrNameLst>
                                      </p:cBhvr>
                                      <p:to>
                                        <p:strVal val="visible"/>
                                      </p:to>
                                    </p:set>
                                    <p:animEffect transition="in" filter="wipe(left)">
                                      <p:cBhvr>
                                        <p:cTn id="12" dur="500"/>
                                        <p:tgtEl>
                                          <p:spTgt spid="2170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17091">
                                            <p:txEl>
                                              <p:pRg st="2" end="2"/>
                                            </p:txEl>
                                          </p:spTgt>
                                        </p:tgtEl>
                                        <p:attrNameLst>
                                          <p:attrName>style.visibility</p:attrName>
                                        </p:attrNameLst>
                                      </p:cBhvr>
                                      <p:to>
                                        <p:strVal val="visible"/>
                                      </p:to>
                                    </p:set>
                                    <p:animEffect transition="in" filter="wipe(left)">
                                      <p:cBhvr>
                                        <p:cTn id="17" dur="500"/>
                                        <p:tgtEl>
                                          <p:spTgt spid="2170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17091">
                                            <p:txEl>
                                              <p:pRg st="3" end="3"/>
                                            </p:txEl>
                                          </p:spTgt>
                                        </p:tgtEl>
                                        <p:attrNameLst>
                                          <p:attrName>style.visibility</p:attrName>
                                        </p:attrNameLst>
                                      </p:cBhvr>
                                      <p:to>
                                        <p:strVal val="visible"/>
                                      </p:to>
                                    </p:set>
                                    <p:animEffect transition="in" filter="wipe(left)">
                                      <p:cBhvr>
                                        <p:cTn id="22" dur="500"/>
                                        <p:tgtEl>
                                          <p:spTgt spid="2170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17091">
                                            <p:txEl>
                                              <p:pRg st="4" end="4"/>
                                            </p:txEl>
                                          </p:spTgt>
                                        </p:tgtEl>
                                        <p:attrNameLst>
                                          <p:attrName>style.visibility</p:attrName>
                                        </p:attrNameLst>
                                      </p:cBhvr>
                                      <p:to>
                                        <p:strVal val="visible"/>
                                      </p:to>
                                    </p:set>
                                    <p:animEffect transition="in" filter="wipe(left)">
                                      <p:cBhvr>
                                        <p:cTn id="27" dur="500"/>
                                        <p:tgtEl>
                                          <p:spTgt spid="21709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17091">
                                            <p:txEl>
                                              <p:pRg st="5" end="5"/>
                                            </p:txEl>
                                          </p:spTgt>
                                        </p:tgtEl>
                                        <p:attrNameLst>
                                          <p:attrName>style.visibility</p:attrName>
                                        </p:attrNameLst>
                                      </p:cBhvr>
                                      <p:to>
                                        <p:strVal val="visible"/>
                                      </p:to>
                                    </p:set>
                                    <p:animEffect transition="in" filter="wipe(left)">
                                      <p:cBhvr>
                                        <p:cTn id="32" dur="500"/>
                                        <p:tgtEl>
                                          <p:spTgt spid="21709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17091">
                                            <p:txEl>
                                              <p:pRg st="6" end="6"/>
                                            </p:txEl>
                                          </p:spTgt>
                                        </p:tgtEl>
                                        <p:attrNameLst>
                                          <p:attrName>style.visibility</p:attrName>
                                        </p:attrNameLst>
                                      </p:cBhvr>
                                      <p:to>
                                        <p:strVal val="visible"/>
                                      </p:to>
                                    </p:set>
                                    <p:animEffect transition="in" filter="wipe(left)">
                                      <p:cBhvr>
                                        <p:cTn id="37" dur="500"/>
                                        <p:tgtEl>
                                          <p:spTgt spid="21709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17091">
                                            <p:txEl>
                                              <p:pRg st="7" end="7"/>
                                            </p:txEl>
                                          </p:spTgt>
                                        </p:tgtEl>
                                        <p:attrNameLst>
                                          <p:attrName>style.visibility</p:attrName>
                                        </p:attrNameLst>
                                      </p:cBhvr>
                                      <p:to>
                                        <p:strVal val="visible"/>
                                      </p:to>
                                    </p:set>
                                    <p:animEffect transition="in" filter="wipe(left)">
                                      <p:cBhvr>
                                        <p:cTn id="42" dur="500"/>
                                        <p:tgtEl>
                                          <p:spTgt spid="21709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17091">
                                            <p:txEl>
                                              <p:pRg st="8" end="8"/>
                                            </p:txEl>
                                          </p:spTgt>
                                        </p:tgtEl>
                                        <p:attrNameLst>
                                          <p:attrName>style.visibility</p:attrName>
                                        </p:attrNameLst>
                                      </p:cBhvr>
                                      <p:to>
                                        <p:strVal val="visible"/>
                                      </p:to>
                                    </p:set>
                                    <p:animEffect transition="in" filter="wipe(left)">
                                      <p:cBhvr>
                                        <p:cTn id="47" dur="500"/>
                                        <p:tgtEl>
                                          <p:spTgt spid="21709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17091">
                                            <p:txEl>
                                              <p:pRg st="9" end="9"/>
                                            </p:txEl>
                                          </p:spTgt>
                                        </p:tgtEl>
                                        <p:attrNameLst>
                                          <p:attrName>style.visibility</p:attrName>
                                        </p:attrNameLst>
                                      </p:cBhvr>
                                      <p:to>
                                        <p:strVal val="visible"/>
                                      </p:to>
                                    </p:set>
                                    <p:animEffect transition="in" filter="wipe(left)">
                                      <p:cBhvr>
                                        <p:cTn id="52" dur="500"/>
                                        <p:tgtEl>
                                          <p:spTgt spid="21709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17091">
                                            <p:txEl>
                                              <p:pRg st="10" end="10"/>
                                            </p:txEl>
                                          </p:spTgt>
                                        </p:tgtEl>
                                        <p:attrNameLst>
                                          <p:attrName>style.visibility</p:attrName>
                                        </p:attrNameLst>
                                      </p:cBhvr>
                                      <p:to>
                                        <p:strVal val="visible"/>
                                      </p:to>
                                    </p:set>
                                    <p:animEffect transition="in" filter="wipe(left)">
                                      <p:cBhvr>
                                        <p:cTn id="57" dur="500"/>
                                        <p:tgtEl>
                                          <p:spTgt spid="217091">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17091">
                                            <p:txEl>
                                              <p:pRg st="11" end="11"/>
                                            </p:txEl>
                                          </p:spTgt>
                                        </p:tgtEl>
                                        <p:attrNameLst>
                                          <p:attrName>style.visibility</p:attrName>
                                        </p:attrNameLst>
                                      </p:cBhvr>
                                      <p:to>
                                        <p:strVal val="visible"/>
                                      </p:to>
                                    </p:set>
                                    <p:animEffect transition="in" filter="wipe(left)">
                                      <p:cBhvr>
                                        <p:cTn id="62" dur="500"/>
                                        <p:tgtEl>
                                          <p:spTgt spid="21709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Tuesday, June 16, 2020</a:t>
            </a:r>
          </a:p>
        </p:txBody>
      </p:sp>
      <p:sp>
        <p:nvSpPr>
          <p:cNvPr id="7" name="Footer Placeholder 4"/>
          <p:cNvSpPr>
            <a:spLocks noGrp="1"/>
          </p:cNvSpPr>
          <p:nvPr>
            <p:ph type="ftr" sz="quarter" idx="11"/>
          </p:nvPr>
        </p:nvSpPr>
        <p:spPr/>
        <p:txBody>
          <a:bodyPr/>
          <a:lstStyle/>
          <a:p>
            <a:r>
              <a:rPr lang="de-DE"/>
              <a:t>PHYS 1444-001, Summer 2020                    Dr. Jaehoon Yu</a:t>
            </a:r>
            <a:endParaRPr lang="en-US"/>
          </a:p>
        </p:txBody>
      </p:sp>
      <p:sp>
        <p:nvSpPr>
          <p:cNvPr id="8" name="Slide Number Placeholder 5"/>
          <p:cNvSpPr>
            <a:spLocks noGrp="1"/>
          </p:cNvSpPr>
          <p:nvPr>
            <p:ph type="sldNum" sz="quarter" idx="12"/>
          </p:nvPr>
        </p:nvSpPr>
        <p:spPr/>
        <p:txBody>
          <a:bodyPr/>
          <a:lstStyle/>
          <a:p>
            <a:fld id="{84DB971F-0596-564E-9E74-C2A42BB1AAC6}" type="slidenum">
              <a:rPr lang="en-US"/>
              <a:pPr/>
              <a:t>21</a:t>
            </a:fld>
            <a:endParaRPr lang="en-US"/>
          </a:p>
        </p:txBody>
      </p:sp>
      <p:pic>
        <p:nvPicPr>
          <p:cNvPr id="220162" name="Picture 2" descr="FG23_001"/>
          <p:cNvPicPr>
            <a:picLocks noChangeAspect="1" noChangeArrowheads="1"/>
          </p:cNvPicPr>
          <p:nvPr/>
        </p:nvPicPr>
        <p:blipFill>
          <a:blip r:embed="rId2"/>
          <a:srcRect/>
          <a:stretch>
            <a:fillRect/>
          </a:stretch>
        </p:blipFill>
        <p:spPr bwMode="auto">
          <a:xfrm>
            <a:off x="5791200" y="2133600"/>
            <a:ext cx="3733800" cy="4038600"/>
          </a:xfrm>
          <a:prstGeom prst="rect">
            <a:avLst/>
          </a:prstGeom>
          <a:noFill/>
        </p:spPr>
      </p:pic>
      <p:sp>
        <p:nvSpPr>
          <p:cNvPr id="220163" name="Rectangle 3"/>
          <p:cNvSpPr>
            <a:spLocks noGrp="1" noChangeArrowheads="1"/>
          </p:cNvSpPr>
          <p:nvPr>
            <p:ph type="title"/>
          </p:nvPr>
        </p:nvSpPr>
        <p:spPr>
          <a:xfrm>
            <a:off x="914400" y="152400"/>
            <a:ext cx="7239000" cy="685800"/>
          </a:xfrm>
        </p:spPr>
        <p:txBody>
          <a:bodyPr/>
          <a:lstStyle/>
          <a:p>
            <a:r>
              <a:rPr lang="en-US"/>
              <a:t>Electric Potential Energy</a:t>
            </a:r>
          </a:p>
        </p:txBody>
      </p:sp>
      <p:sp>
        <p:nvSpPr>
          <p:cNvPr id="220164" name="Rectangle 4"/>
          <p:cNvSpPr>
            <a:spLocks noGrp="1" noChangeArrowheads="1"/>
          </p:cNvSpPr>
          <p:nvPr>
            <p:ph type="body" idx="1"/>
          </p:nvPr>
        </p:nvSpPr>
        <p:spPr>
          <a:xfrm>
            <a:off x="304800" y="914400"/>
            <a:ext cx="8534400" cy="1219200"/>
          </a:xfrm>
        </p:spPr>
        <p:txBody>
          <a:bodyPr/>
          <a:lstStyle/>
          <a:p>
            <a:pPr>
              <a:lnSpc>
                <a:spcPct val="90000"/>
              </a:lnSpc>
            </a:pPr>
            <a:r>
              <a:rPr lang="en-US" sz="2400" dirty="0"/>
              <a:t>How would you define the change in electric potential energy </a:t>
            </a:r>
            <a:r>
              <a:rPr lang="en-US" sz="2400" dirty="0" err="1"/>
              <a:t>U</a:t>
            </a:r>
            <a:r>
              <a:rPr lang="en-US" sz="2400" baseline="-25000" dirty="0" err="1"/>
              <a:t>b</a:t>
            </a:r>
            <a:r>
              <a:rPr lang="en-US" sz="2400" baseline="-25000" dirty="0"/>
              <a:t> </a:t>
            </a:r>
            <a:r>
              <a:rPr lang="en-US" sz="2400" dirty="0"/>
              <a:t>– </a:t>
            </a:r>
            <a:r>
              <a:rPr lang="en-US" sz="2400" dirty="0" err="1"/>
              <a:t>U</a:t>
            </a:r>
            <a:r>
              <a:rPr lang="en-US" sz="2400" baseline="-25000" dirty="0" err="1"/>
              <a:t>a</a:t>
            </a:r>
            <a:r>
              <a:rPr lang="en-US" sz="2400" dirty="0"/>
              <a:t>?</a:t>
            </a:r>
          </a:p>
          <a:p>
            <a:pPr lvl="1">
              <a:lnSpc>
                <a:spcPct val="90000"/>
              </a:lnSpc>
            </a:pPr>
            <a:r>
              <a:rPr lang="en-US" sz="2000" dirty="0"/>
              <a:t>The potential to work gained by the charge as it moves from point </a:t>
            </a:r>
            <a:r>
              <a:rPr lang="en-US" sz="2000" dirty="0">
                <a:latin typeface="Monotype Corsiva" charset="0"/>
              </a:rPr>
              <a:t>a</a:t>
            </a:r>
            <a:r>
              <a:rPr lang="en-US" sz="2000" dirty="0"/>
              <a:t> to point </a:t>
            </a:r>
            <a:r>
              <a:rPr lang="en-US" sz="2000" dirty="0">
                <a:latin typeface="Monotype Corsiva" charset="0"/>
              </a:rPr>
              <a:t>b</a:t>
            </a:r>
            <a:r>
              <a:rPr lang="en-US" sz="2000" dirty="0"/>
              <a:t>.</a:t>
            </a:r>
          </a:p>
          <a:p>
            <a:pPr lvl="1">
              <a:lnSpc>
                <a:spcPct val="90000"/>
              </a:lnSpc>
            </a:pPr>
            <a:r>
              <a:rPr lang="en-US" sz="2000" dirty="0"/>
              <a:t>The negative work done on the charge by the electric force to move it from </a:t>
            </a:r>
            <a:r>
              <a:rPr lang="en-US" sz="2000" dirty="0">
                <a:latin typeface="Monotype Corsiva" charset="0"/>
              </a:rPr>
              <a:t>a</a:t>
            </a:r>
            <a:r>
              <a:rPr lang="en-US" sz="2000" dirty="0"/>
              <a:t> to </a:t>
            </a:r>
            <a:r>
              <a:rPr lang="en-US" sz="2000" dirty="0" err="1">
                <a:latin typeface="Monotype Corsiva" charset="0"/>
              </a:rPr>
              <a:t>b</a:t>
            </a:r>
            <a:r>
              <a:rPr lang="en-US" sz="2000" dirty="0"/>
              <a:t>.</a:t>
            </a:r>
          </a:p>
        </p:txBody>
      </p:sp>
      <p:sp>
        <p:nvSpPr>
          <p:cNvPr id="220165" name="Rectangle 5"/>
          <p:cNvSpPr>
            <a:spLocks noChangeArrowheads="1"/>
          </p:cNvSpPr>
          <p:nvPr/>
        </p:nvSpPr>
        <p:spPr bwMode="auto">
          <a:xfrm>
            <a:off x="304800" y="1981200"/>
            <a:ext cx="6400800" cy="3733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Let’s consider an electric field between two parallel plates </a:t>
            </a:r>
            <a:r>
              <a:rPr lang="en-US" dirty="0" err="1">
                <a:solidFill>
                  <a:schemeClr val="accent2"/>
                </a:solidFill>
                <a:latin typeface="Arial Narrow" charset="0"/>
              </a:rPr>
              <a:t>w</a:t>
            </a:r>
            <a:r>
              <a:rPr lang="en-US" dirty="0">
                <a:solidFill>
                  <a:schemeClr val="accent2"/>
                </a:solidFill>
                <a:latin typeface="Arial Narrow" charset="0"/>
              </a:rPr>
              <a:t>/ equal but opposite charges</a:t>
            </a:r>
          </a:p>
          <a:p>
            <a:pPr marL="742950" lvl="1" indent="-285750">
              <a:spcBef>
                <a:spcPct val="20000"/>
              </a:spcBef>
              <a:buFontTx/>
              <a:buChar char="–"/>
            </a:pPr>
            <a:r>
              <a:rPr lang="en-US" sz="2000" dirty="0">
                <a:solidFill>
                  <a:srgbClr val="660066"/>
                </a:solidFill>
                <a:latin typeface="Arial Narrow" charset="0"/>
                <a:ea typeface="ＭＳ Ｐゴシック" charset="-128"/>
              </a:rPr>
              <a:t>The field between the plates is uniform since the gap is small and the plates are infinitely long…</a:t>
            </a:r>
          </a:p>
          <a:p>
            <a:pPr marL="342900" indent="-342900">
              <a:spcBef>
                <a:spcPct val="20000"/>
              </a:spcBef>
              <a:buFontTx/>
              <a:buChar char="•"/>
            </a:pPr>
            <a:r>
              <a:rPr lang="en-US" dirty="0">
                <a:solidFill>
                  <a:schemeClr val="accent2"/>
                </a:solidFill>
                <a:latin typeface="Arial Narrow" charset="0"/>
              </a:rPr>
              <a:t>What happens when we place a small charge, +</a:t>
            </a:r>
            <a:r>
              <a:rPr lang="en-US" dirty="0" err="1">
                <a:solidFill>
                  <a:schemeClr val="accent2"/>
                </a:solidFill>
                <a:latin typeface="Arial Narrow" charset="0"/>
              </a:rPr>
              <a:t>q</a:t>
            </a:r>
            <a:r>
              <a:rPr lang="en-US" dirty="0">
                <a:solidFill>
                  <a:schemeClr val="accent2"/>
                </a:solidFill>
                <a:latin typeface="Arial Narrow" charset="0"/>
              </a:rPr>
              <a:t>, on a point at the positive plate and let go?</a:t>
            </a:r>
          </a:p>
          <a:p>
            <a:pPr marL="742950" lvl="1" indent="-285750">
              <a:spcBef>
                <a:spcPct val="20000"/>
              </a:spcBef>
              <a:buFontTx/>
              <a:buChar char="–"/>
            </a:pPr>
            <a:r>
              <a:rPr lang="en-US" sz="2000" dirty="0">
                <a:solidFill>
                  <a:srgbClr val="660066"/>
                </a:solidFill>
                <a:latin typeface="Arial Narrow" charset="0"/>
                <a:ea typeface="ＭＳ Ｐゴシック" charset="-128"/>
              </a:rPr>
              <a:t>The electric force will accelerate the charge toward the negative plate. </a:t>
            </a:r>
          </a:p>
          <a:p>
            <a:pPr marL="742950" lvl="1" indent="-285750">
              <a:spcBef>
                <a:spcPct val="20000"/>
              </a:spcBef>
              <a:buFontTx/>
              <a:buChar char="–"/>
            </a:pPr>
            <a:r>
              <a:rPr lang="en-US" sz="2000" dirty="0">
                <a:solidFill>
                  <a:srgbClr val="660066"/>
                </a:solidFill>
                <a:latin typeface="Arial Narrow" charset="0"/>
                <a:ea typeface="ＭＳ Ｐゴシック" charset="-128"/>
              </a:rPr>
              <a:t>What kind of energy does this charged particle gain?</a:t>
            </a:r>
          </a:p>
          <a:p>
            <a:pPr marL="1143000" lvl="2" indent="-228600">
              <a:spcBef>
                <a:spcPct val="20000"/>
              </a:spcBef>
              <a:buFontTx/>
              <a:buChar char="•"/>
            </a:pPr>
            <a:r>
              <a:rPr lang="en-US" sz="1800" dirty="0">
                <a:solidFill>
                  <a:srgbClr val="003300"/>
                </a:solidFill>
                <a:latin typeface="Arial Narrow" charset="0"/>
                <a:ea typeface="ＭＳ Ｐゴシック" charset="-128"/>
              </a:rPr>
              <a:t>Kinetic energy</a:t>
            </a:r>
          </a:p>
        </p:txBody>
      </p:sp>
    </p:spTree>
    <p:extLst>
      <p:ext uri="{BB962C8B-B14F-4D97-AF65-F5344CB8AC3E}">
        <p14:creationId xmlns:p14="http://schemas.microsoft.com/office/powerpoint/2010/main" val="61028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0164">
                                            <p:txEl>
                                              <p:pRg st="0" end="0"/>
                                            </p:txEl>
                                          </p:spTgt>
                                        </p:tgtEl>
                                        <p:attrNameLst>
                                          <p:attrName>style.visibility</p:attrName>
                                        </p:attrNameLst>
                                      </p:cBhvr>
                                      <p:to>
                                        <p:strVal val="visible"/>
                                      </p:to>
                                    </p:set>
                                    <p:animEffect transition="in" filter="wipe(left)">
                                      <p:cBhvr>
                                        <p:cTn id="7" dur="500"/>
                                        <p:tgtEl>
                                          <p:spTgt spid="2201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0164">
                                            <p:txEl>
                                              <p:pRg st="1" end="1"/>
                                            </p:txEl>
                                          </p:spTgt>
                                        </p:tgtEl>
                                        <p:attrNameLst>
                                          <p:attrName>style.visibility</p:attrName>
                                        </p:attrNameLst>
                                      </p:cBhvr>
                                      <p:to>
                                        <p:strVal val="visible"/>
                                      </p:to>
                                    </p:set>
                                    <p:animEffect transition="in" filter="wipe(left)">
                                      <p:cBhvr>
                                        <p:cTn id="12" dur="500"/>
                                        <p:tgtEl>
                                          <p:spTgt spid="2201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0164">
                                            <p:txEl>
                                              <p:pRg st="2" end="2"/>
                                            </p:txEl>
                                          </p:spTgt>
                                        </p:tgtEl>
                                        <p:attrNameLst>
                                          <p:attrName>style.visibility</p:attrName>
                                        </p:attrNameLst>
                                      </p:cBhvr>
                                      <p:to>
                                        <p:strVal val="visible"/>
                                      </p:to>
                                    </p:set>
                                    <p:animEffect transition="in" filter="wipe(left)">
                                      <p:cBhvr>
                                        <p:cTn id="17" dur="500"/>
                                        <p:tgtEl>
                                          <p:spTgt spid="2201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0165">
                                            <p:txEl>
                                              <p:pRg st="0" end="0"/>
                                            </p:txEl>
                                          </p:spTgt>
                                        </p:tgtEl>
                                        <p:attrNameLst>
                                          <p:attrName>style.visibility</p:attrName>
                                        </p:attrNameLst>
                                      </p:cBhvr>
                                      <p:to>
                                        <p:strVal val="visible"/>
                                      </p:to>
                                    </p:set>
                                    <p:animEffect transition="in" filter="wipe(left)">
                                      <p:cBhvr>
                                        <p:cTn id="22" dur="500"/>
                                        <p:tgtEl>
                                          <p:spTgt spid="22016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220162"/>
                                        </p:tgtEl>
                                        <p:attrNameLst>
                                          <p:attrName>style.visibility</p:attrName>
                                        </p:attrNameLst>
                                      </p:cBhvr>
                                      <p:to>
                                        <p:strVal val="visible"/>
                                      </p:to>
                                    </p:set>
                                    <p:animEffect transition="in" filter="wipe(down)">
                                      <p:cBhvr>
                                        <p:cTn id="27" dur="580">
                                          <p:stCondLst>
                                            <p:cond delay="0"/>
                                          </p:stCondLst>
                                        </p:cTn>
                                        <p:tgtEl>
                                          <p:spTgt spid="220162"/>
                                        </p:tgtEl>
                                      </p:cBhvr>
                                    </p:animEffect>
                                    <p:anim calcmode="lin" valueType="num">
                                      <p:cBhvr>
                                        <p:cTn id="28" dur="1822" tmFilter="0,0; 0.14,0.36; 0.43,0.73; 0.71,0.91; 1.0,1.0">
                                          <p:stCondLst>
                                            <p:cond delay="0"/>
                                          </p:stCondLst>
                                        </p:cTn>
                                        <p:tgtEl>
                                          <p:spTgt spid="220162"/>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20162"/>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20162"/>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20162"/>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20162"/>
                                        </p:tgtEl>
                                        <p:attrNameLst>
                                          <p:attrName>ppt_y</p:attrName>
                                        </p:attrNameLst>
                                      </p:cBhvr>
                                      <p:tavLst>
                                        <p:tav tm="0" fmla="#ppt_y-sin(pi*$)/81">
                                          <p:val>
                                            <p:fltVal val="0"/>
                                          </p:val>
                                        </p:tav>
                                        <p:tav tm="100000">
                                          <p:val>
                                            <p:fltVal val="1"/>
                                          </p:val>
                                        </p:tav>
                                      </p:tavLst>
                                    </p:anim>
                                    <p:animScale>
                                      <p:cBhvr>
                                        <p:cTn id="33" dur="26">
                                          <p:stCondLst>
                                            <p:cond delay="650"/>
                                          </p:stCondLst>
                                        </p:cTn>
                                        <p:tgtEl>
                                          <p:spTgt spid="220162"/>
                                        </p:tgtEl>
                                      </p:cBhvr>
                                      <p:to x="100000" y="60000"/>
                                    </p:animScale>
                                    <p:animScale>
                                      <p:cBhvr>
                                        <p:cTn id="34" dur="166" decel="50000">
                                          <p:stCondLst>
                                            <p:cond delay="676"/>
                                          </p:stCondLst>
                                        </p:cTn>
                                        <p:tgtEl>
                                          <p:spTgt spid="220162"/>
                                        </p:tgtEl>
                                      </p:cBhvr>
                                      <p:to x="100000" y="100000"/>
                                    </p:animScale>
                                    <p:animScale>
                                      <p:cBhvr>
                                        <p:cTn id="35" dur="26">
                                          <p:stCondLst>
                                            <p:cond delay="1312"/>
                                          </p:stCondLst>
                                        </p:cTn>
                                        <p:tgtEl>
                                          <p:spTgt spid="220162"/>
                                        </p:tgtEl>
                                      </p:cBhvr>
                                      <p:to x="100000" y="80000"/>
                                    </p:animScale>
                                    <p:animScale>
                                      <p:cBhvr>
                                        <p:cTn id="36" dur="166" decel="50000">
                                          <p:stCondLst>
                                            <p:cond delay="1338"/>
                                          </p:stCondLst>
                                        </p:cTn>
                                        <p:tgtEl>
                                          <p:spTgt spid="220162"/>
                                        </p:tgtEl>
                                      </p:cBhvr>
                                      <p:to x="100000" y="100000"/>
                                    </p:animScale>
                                    <p:animScale>
                                      <p:cBhvr>
                                        <p:cTn id="37" dur="26">
                                          <p:stCondLst>
                                            <p:cond delay="1642"/>
                                          </p:stCondLst>
                                        </p:cTn>
                                        <p:tgtEl>
                                          <p:spTgt spid="220162"/>
                                        </p:tgtEl>
                                      </p:cBhvr>
                                      <p:to x="100000" y="90000"/>
                                    </p:animScale>
                                    <p:animScale>
                                      <p:cBhvr>
                                        <p:cTn id="38" dur="166" decel="50000">
                                          <p:stCondLst>
                                            <p:cond delay="1668"/>
                                          </p:stCondLst>
                                        </p:cTn>
                                        <p:tgtEl>
                                          <p:spTgt spid="220162"/>
                                        </p:tgtEl>
                                      </p:cBhvr>
                                      <p:to x="100000" y="100000"/>
                                    </p:animScale>
                                    <p:animScale>
                                      <p:cBhvr>
                                        <p:cTn id="39" dur="26">
                                          <p:stCondLst>
                                            <p:cond delay="1808"/>
                                          </p:stCondLst>
                                        </p:cTn>
                                        <p:tgtEl>
                                          <p:spTgt spid="220162"/>
                                        </p:tgtEl>
                                      </p:cBhvr>
                                      <p:to x="100000" y="95000"/>
                                    </p:animScale>
                                    <p:animScale>
                                      <p:cBhvr>
                                        <p:cTn id="40" dur="166" decel="50000">
                                          <p:stCondLst>
                                            <p:cond delay="1834"/>
                                          </p:stCondLst>
                                        </p:cTn>
                                        <p:tgtEl>
                                          <p:spTgt spid="220162"/>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220165">
                                            <p:txEl>
                                              <p:pRg st="1" end="1"/>
                                            </p:txEl>
                                          </p:spTgt>
                                        </p:tgtEl>
                                        <p:attrNameLst>
                                          <p:attrName>style.visibility</p:attrName>
                                        </p:attrNameLst>
                                      </p:cBhvr>
                                      <p:to>
                                        <p:strVal val="visible"/>
                                      </p:to>
                                    </p:set>
                                    <p:animEffect transition="in" filter="wipe(left)">
                                      <p:cBhvr>
                                        <p:cTn id="45" dur="500"/>
                                        <p:tgtEl>
                                          <p:spTgt spid="220165">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20165">
                                            <p:txEl>
                                              <p:pRg st="2" end="2"/>
                                            </p:txEl>
                                          </p:spTgt>
                                        </p:tgtEl>
                                        <p:attrNameLst>
                                          <p:attrName>style.visibility</p:attrName>
                                        </p:attrNameLst>
                                      </p:cBhvr>
                                      <p:to>
                                        <p:strVal val="visible"/>
                                      </p:to>
                                    </p:set>
                                    <p:animEffect transition="in" filter="wipe(left)">
                                      <p:cBhvr>
                                        <p:cTn id="50" dur="500"/>
                                        <p:tgtEl>
                                          <p:spTgt spid="220165">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20165">
                                            <p:txEl>
                                              <p:pRg st="3" end="3"/>
                                            </p:txEl>
                                          </p:spTgt>
                                        </p:tgtEl>
                                        <p:attrNameLst>
                                          <p:attrName>style.visibility</p:attrName>
                                        </p:attrNameLst>
                                      </p:cBhvr>
                                      <p:to>
                                        <p:strVal val="visible"/>
                                      </p:to>
                                    </p:set>
                                    <p:animEffect transition="in" filter="wipe(left)">
                                      <p:cBhvr>
                                        <p:cTn id="55" dur="500"/>
                                        <p:tgtEl>
                                          <p:spTgt spid="220165">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220165">
                                            <p:txEl>
                                              <p:pRg st="4" end="4"/>
                                            </p:txEl>
                                          </p:spTgt>
                                        </p:tgtEl>
                                        <p:attrNameLst>
                                          <p:attrName>style.visibility</p:attrName>
                                        </p:attrNameLst>
                                      </p:cBhvr>
                                      <p:to>
                                        <p:strVal val="visible"/>
                                      </p:to>
                                    </p:set>
                                    <p:animEffect transition="in" filter="wipe(left)">
                                      <p:cBhvr>
                                        <p:cTn id="60" dur="500"/>
                                        <p:tgtEl>
                                          <p:spTgt spid="220165">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220165">
                                            <p:txEl>
                                              <p:pRg st="5" end="5"/>
                                            </p:txEl>
                                          </p:spTgt>
                                        </p:tgtEl>
                                        <p:attrNameLst>
                                          <p:attrName>style.visibility</p:attrName>
                                        </p:attrNameLst>
                                      </p:cBhvr>
                                      <p:to>
                                        <p:strVal val="visible"/>
                                      </p:to>
                                    </p:set>
                                    <p:animEffect transition="in" filter="wipe(left)">
                                      <p:cBhvr>
                                        <p:cTn id="65" dur="500"/>
                                        <p:tgtEl>
                                          <p:spTgt spid="22016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4" grpId="0" build="p"/>
      <p:bldP spid="22016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a:t>Tuesday, June 16, 2020</a:t>
            </a:r>
          </a:p>
        </p:txBody>
      </p:sp>
      <p:sp>
        <p:nvSpPr>
          <p:cNvPr id="22" name="Footer Placeholder 4"/>
          <p:cNvSpPr>
            <a:spLocks noGrp="1"/>
          </p:cNvSpPr>
          <p:nvPr>
            <p:ph type="ftr" sz="quarter" idx="11"/>
          </p:nvPr>
        </p:nvSpPr>
        <p:spPr/>
        <p:txBody>
          <a:bodyPr/>
          <a:lstStyle/>
          <a:p>
            <a:r>
              <a:rPr lang="de-DE"/>
              <a:t>PHYS 1444-001, Summer 2020                    Dr. Jaehoon Yu</a:t>
            </a:r>
            <a:endParaRPr lang="en-US"/>
          </a:p>
        </p:txBody>
      </p:sp>
      <p:pic>
        <p:nvPicPr>
          <p:cNvPr id="221186" name="Picture 2" descr="FG23_001"/>
          <p:cNvPicPr>
            <a:picLocks noChangeAspect="1" noChangeArrowheads="1"/>
          </p:cNvPicPr>
          <p:nvPr/>
        </p:nvPicPr>
        <p:blipFill>
          <a:blip r:embed="rId2"/>
          <a:srcRect/>
          <a:stretch>
            <a:fillRect/>
          </a:stretch>
        </p:blipFill>
        <p:spPr bwMode="auto">
          <a:xfrm>
            <a:off x="5410200" y="1066800"/>
            <a:ext cx="4495800" cy="4038600"/>
          </a:xfrm>
          <a:prstGeom prst="rect">
            <a:avLst/>
          </a:prstGeom>
          <a:noFill/>
        </p:spPr>
      </p:pic>
      <p:sp>
        <p:nvSpPr>
          <p:cNvPr id="221187" name="Rectangle 3"/>
          <p:cNvSpPr>
            <a:spLocks noGrp="1" noChangeArrowheads="1"/>
          </p:cNvSpPr>
          <p:nvPr>
            <p:ph type="title"/>
          </p:nvPr>
        </p:nvSpPr>
        <p:spPr>
          <a:xfrm>
            <a:off x="914400" y="0"/>
            <a:ext cx="7239000" cy="685800"/>
          </a:xfrm>
        </p:spPr>
        <p:txBody>
          <a:bodyPr/>
          <a:lstStyle/>
          <a:p>
            <a:r>
              <a:rPr lang="en-US"/>
              <a:t>Electric Potential Energy</a:t>
            </a:r>
          </a:p>
        </p:txBody>
      </p:sp>
      <p:sp>
        <p:nvSpPr>
          <p:cNvPr id="221188" name="Rectangle 4"/>
          <p:cNvSpPr>
            <a:spLocks noChangeArrowheads="1"/>
          </p:cNvSpPr>
          <p:nvPr/>
        </p:nvSpPr>
        <p:spPr bwMode="auto">
          <a:xfrm>
            <a:off x="152400" y="685800"/>
            <a:ext cx="66294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does this mean in terms of energies?</a:t>
            </a:r>
          </a:p>
          <a:p>
            <a:pPr marL="742950" lvl="1" indent="-285750">
              <a:spcBef>
                <a:spcPct val="20000"/>
              </a:spcBef>
              <a:buFontTx/>
              <a:buChar char="–"/>
            </a:pPr>
            <a:r>
              <a:rPr lang="en-US" dirty="0">
                <a:solidFill>
                  <a:srgbClr val="660066"/>
                </a:solidFill>
                <a:latin typeface="Arial Narrow" charset="0"/>
                <a:ea typeface="ＭＳ Ｐゴシック" charset="-128"/>
              </a:rPr>
              <a:t>The electric force is a conservative force.</a:t>
            </a:r>
          </a:p>
          <a:p>
            <a:pPr marL="742950" lvl="1" indent="-285750">
              <a:spcBef>
                <a:spcPct val="20000"/>
              </a:spcBef>
              <a:buFontTx/>
              <a:buChar char="–"/>
            </a:pPr>
            <a:r>
              <a:rPr lang="en-US" dirty="0">
                <a:solidFill>
                  <a:srgbClr val="660066"/>
                </a:solidFill>
                <a:latin typeface="Arial Narrow" charset="0"/>
                <a:ea typeface="ＭＳ Ｐゴシック" charset="-128"/>
              </a:rPr>
              <a:t>Thus, the mechanical energy (K+U) is conserved under this force.</a:t>
            </a:r>
          </a:p>
          <a:p>
            <a:pPr marL="742950" lvl="1" indent="-285750">
              <a:spcBef>
                <a:spcPct val="20000"/>
              </a:spcBef>
              <a:buFontTx/>
              <a:buChar char="–"/>
            </a:pPr>
            <a:r>
              <a:rPr lang="en-US" dirty="0">
                <a:solidFill>
                  <a:srgbClr val="660066"/>
                </a:solidFill>
                <a:latin typeface="Arial Narrow" charset="0"/>
                <a:ea typeface="ＭＳ Ｐゴシック" charset="-128"/>
              </a:rPr>
              <a:t>The positively charged object has only the electric potential energy (no KE) at the positive plate.</a:t>
            </a:r>
          </a:p>
          <a:p>
            <a:pPr marL="742950" lvl="1" indent="-285750">
              <a:spcBef>
                <a:spcPct val="20000"/>
              </a:spcBef>
              <a:buFontTx/>
              <a:buChar char="–"/>
            </a:pPr>
            <a:r>
              <a:rPr lang="en-US" dirty="0">
                <a:solidFill>
                  <a:srgbClr val="660066"/>
                </a:solidFill>
                <a:latin typeface="Arial Narrow" charset="0"/>
                <a:ea typeface="ＭＳ Ｐゴシック" charset="-128"/>
              </a:rPr>
              <a:t>The electric potential energy decreases and </a:t>
            </a:r>
          </a:p>
          <a:p>
            <a:pPr marL="742950" lvl="1" indent="-285750">
              <a:spcBef>
                <a:spcPct val="20000"/>
              </a:spcBef>
              <a:buFontTx/>
              <a:buChar char="–"/>
            </a:pPr>
            <a:r>
              <a:rPr lang="en-US" dirty="0">
                <a:solidFill>
                  <a:srgbClr val="660066"/>
                </a:solidFill>
                <a:latin typeface="Arial Narrow" charset="0"/>
                <a:ea typeface="ＭＳ Ｐゴシック" charset="-128"/>
              </a:rPr>
              <a:t>Turns into kinetic energy as the electric force works on the charged object, and the charged object gains speed.</a:t>
            </a:r>
          </a:p>
          <a:p>
            <a:pPr marL="342900" indent="-342900">
              <a:spcBef>
                <a:spcPct val="20000"/>
              </a:spcBef>
              <a:buFontTx/>
              <a:buChar char="•"/>
            </a:pPr>
            <a:r>
              <a:rPr lang="en-US" sz="2800" dirty="0">
                <a:solidFill>
                  <a:schemeClr val="accent2"/>
                </a:solidFill>
                <a:latin typeface="Arial Narrow" charset="0"/>
              </a:rPr>
              <a:t>Point of the greatest potential energy for</a:t>
            </a:r>
          </a:p>
          <a:p>
            <a:pPr marL="742950" lvl="1" indent="-285750">
              <a:spcBef>
                <a:spcPct val="20000"/>
              </a:spcBef>
              <a:buFontTx/>
              <a:buChar char="–"/>
            </a:pPr>
            <a:r>
              <a:rPr lang="en-US" dirty="0">
                <a:solidFill>
                  <a:srgbClr val="660066"/>
                </a:solidFill>
                <a:latin typeface="Arial Narrow" charset="0"/>
                <a:ea typeface="ＭＳ Ｐゴシック" charset="-128"/>
              </a:rPr>
              <a:t>Positively charged object</a:t>
            </a:r>
          </a:p>
          <a:p>
            <a:pPr marL="742950" lvl="1" indent="-285750">
              <a:spcBef>
                <a:spcPct val="20000"/>
              </a:spcBef>
              <a:buFontTx/>
              <a:buChar char="–"/>
            </a:pPr>
            <a:r>
              <a:rPr lang="en-US" dirty="0">
                <a:solidFill>
                  <a:srgbClr val="660066"/>
                </a:solidFill>
                <a:latin typeface="Arial Narrow" charset="0"/>
                <a:ea typeface="ＭＳ Ｐゴシック" charset="-128"/>
              </a:rPr>
              <a:t>Negatively charged object</a:t>
            </a:r>
          </a:p>
        </p:txBody>
      </p:sp>
      <p:sp>
        <p:nvSpPr>
          <p:cNvPr id="221189" name="Text Box 5"/>
          <p:cNvSpPr txBox="1">
            <a:spLocks noChangeArrowheads="1"/>
          </p:cNvSpPr>
          <p:nvPr/>
        </p:nvSpPr>
        <p:spPr bwMode="auto">
          <a:xfrm>
            <a:off x="6553200" y="5029200"/>
            <a:ext cx="590226" cy="400110"/>
          </a:xfrm>
          <a:prstGeom prst="rect">
            <a:avLst/>
          </a:prstGeom>
          <a:noFill/>
          <a:ln w="9525">
            <a:noFill/>
            <a:miter lim="800000"/>
            <a:headEnd/>
            <a:tailEnd/>
          </a:ln>
          <a:effectLst/>
        </p:spPr>
        <p:txBody>
          <a:bodyPr wrap="none">
            <a:prstTxWarp prst="textNoShape">
              <a:avLst/>
            </a:prstTxWarp>
            <a:spAutoFit/>
          </a:bodyPr>
          <a:lstStyle/>
          <a:p>
            <a:r>
              <a:rPr lang="en-US" sz="2000">
                <a:solidFill>
                  <a:srgbClr val="800000"/>
                </a:solidFill>
                <a:latin typeface="Arial Narrow" charset="0"/>
              </a:rPr>
              <a:t>PE=</a:t>
            </a:r>
          </a:p>
        </p:txBody>
      </p:sp>
      <p:sp>
        <p:nvSpPr>
          <p:cNvPr id="221190" name="Text Box 6"/>
          <p:cNvSpPr txBox="1">
            <a:spLocks noChangeArrowheads="1"/>
          </p:cNvSpPr>
          <p:nvPr/>
        </p:nvSpPr>
        <p:spPr bwMode="auto">
          <a:xfrm>
            <a:off x="6553200" y="5354637"/>
            <a:ext cx="590226" cy="400110"/>
          </a:xfrm>
          <a:prstGeom prst="rect">
            <a:avLst/>
          </a:prstGeom>
          <a:noFill/>
          <a:ln w="9525">
            <a:noFill/>
            <a:miter lim="800000"/>
            <a:headEnd/>
            <a:tailEnd/>
          </a:ln>
          <a:effectLst/>
        </p:spPr>
        <p:txBody>
          <a:bodyPr wrap="none">
            <a:prstTxWarp prst="textNoShape">
              <a:avLst/>
            </a:prstTxWarp>
            <a:spAutoFit/>
          </a:bodyPr>
          <a:lstStyle/>
          <a:p>
            <a:r>
              <a:rPr lang="en-US" sz="2000">
                <a:solidFill>
                  <a:srgbClr val="800000"/>
                </a:solidFill>
                <a:latin typeface="Arial Narrow" charset="0"/>
              </a:rPr>
              <a:t>KE=</a:t>
            </a:r>
          </a:p>
        </p:txBody>
      </p:sp>
      <p:sp>
        <p:nvSpPr>
          <p:cNvPr id="221191" name="Text Box 7"/>
          <p:cNvSpPr txBox="1">
            <a:spLocks noChangeArrowheads="1"/>
          </p:cNvSpPr>
          <p:nvPr/>
        </p:nvSpPr>
        <p:spPr bwMode="auto">
          <a:xfrm>
            <a:off x="6553200" y="5735637"/>
            <a:ext cx="623889" cy="400110"/>
          </a:xfrm>
          <a:prstGeom prst="rect">
            <a:avLst/>
          </a:prstGeom>
          <a:noFill/>
          <a:ln w="9525">
            <a:noFill/>
            <a:miter lim="800000"/>
            <a:headEnd/>
            <a:tailEnd/>
          </a:ln>
          <a:effectLst/>
        </p:spPr>
        <p:txBody>
          <a:bodyPr wrap="none">
            <a:prstTxWarp prst="textNoShape">
              <a:avLst/>
            </a:prstTxWarp>
            <a:spAutoFit/>
          </a:bodyPr>
          <a:lstStyle/>
          <a:p>
            <a:r>
              <a:rPr lang="en-US" sz="2000">
                <a:solidFill>
                  <a:srgbClr val="800000"/>
                </a:solidFill>
                <a:latin typeface="Arial Narrow" charset="0"/>
              </a:rPr>
              <a:t>ME=</a:t>
            </a:r>
          </a:p>
        </p:txBody>
      </p:sp>
      <p:sp>
        <p:nvSpPr>
          <p:cNvPr id="221192" name="Text Box 8"/>
          <p:cNvSpPr txBox="1">
            <a:spLocks noChangeArrowheads="1"/>
          </p:cNvSpPr>
          <p:nvPr/>
        </p:nvSpPr>
        <p:spPr bwMode="auto">
          <a:xfrm>
            <a:off x="7102475" y="5030787"/>
            <a:ext cx="415498" cy="400110"/>
          </a:xfrm>
          <a:prstGeom prst="rect">
            <a:avLst/>
          </a:prstGeom>
          <a:noFill/>
          <a:ln w="9525">
            <a:noFill/>
            <a:miter lim="800000"/>
            <a:headEnd/>
            <a:tailEnd/>
          </a:ln>
          <a:effectLst/>
        </p:spPr>
        <p:txBody>
          <a:bodyPr wrap="none">
            <a:prstTxWarp prst="textNoShape">
              <a:avLst/>
            </a:prstTxWarp>
            <a:spAutoFit/>
          </a:bodyPr>
          <a:lstStyle/>
          <a:p>
            <a:r>
              <a:rPr lang="en-US" sz="2000" dirty="0" err="1">
                <a:solidFill>
                  <a:srgbClr val="800000"/>
                </a:solidFill>
                <a:latin typeface="Arial Narrow" charset="0"/>
              </a:rPr>
              <a:t>U</a:t>
            </a:r>
            <a:r>
              <a:rPr lang="en-US" sz="2000" baseline="-25000" dirty="0" err="1">
                <a:solidFill>
                  <a:srgbClr val="800000"/>
                </a:solidFill>
                <a:latin typeface="Arial Narrow" charset="0"/>
              </a:rPr>
              <a:t>a</a:t>
            </a:r>
            <a:endParaRPr lang="en-US" sz="2000" baseline="-25000" dirty="0">
              <a:solidFill>
                <a:srgbClr val="800000"/>
              </a:solidFill>
              <a:latin typeface="Arial Narrow" charset="0"/>
            </a:endParaRPr>
          </a:p>
        </p:txBody>
      </p:sp>
      <p:sp>
        <p:nvSpPr>
          <p:cNvPr id="221193" name="Text Box 9"/>
          <p:cNvSpPr txBox="1">
            <a:spLocks noChangeArrowheads="1"/>
          </p:cNvSpPr>
          <p:nvPr/>
        </p:nvSpPr>
        <p:spPr bwMode="auto">
          <a:xfrm>
            <a:off x="7915275" y="5030787"/>
            <a:ext cx="301686" cy="400110"/>
          </a:xfrm>
          <a:prstGeom prst="rect">
            <a:avLst/>
          </a:prstGeom>
          <a:noFill/>
          <a:ln w="9525">
            <a:noFill/>
            <a:miter lim="800000"/>
            <a:headEnd/>
            <a:tailEnd/>
          </a:ln>
          <a:effectLst/>
        </p:spPr>
        <p:txBody>
          <a:bodyPr wrap="none">
            <a:prstTxWarp prst="textNoShape">
              <a:avLst/>
            </a:prstTxWarp>
            <a:spAutoFit/>
          </a:bodyPr>
          <a:lstStyle/>
          <a:p>
            <a:r>
              <a:rPr lang="en-US" sz="2000">
                <a:solidFill>
                  <a:srgbClr val="800000"/>
                </a:solidFill>
                <a:latin typeface="Arial Narrow" charset="0"/>
              </a:rPr>
              <a:t>0</a:t>
            </a:r>
          </a:p>
        </p:txBody>
      </p:sp>
      <p:sp>
        <p:nvSpPr>
          <p:cNvPr id="221194" name="Text Box 10"/>
          <p:cNvSpPr txBox="1">
            <a:spLocks noChangeArrowheads="1"/>
          </p:cNvSpPr>
          <p:nvPr/>
        </p:nvSpPr>
        <p:spPr bwMode="auto">
          <a:xfrm>
            <a:off x="7123113" y="5354637"/>
            <a:ext cx="301686" cy="400110"/>
          </a:xfrm>
          <a:prstGeom prst="rect">
            <a:avLst/>
          </a:prstGeom>
          <a:noFill/>
          <a:ln w="9525">
            <a:noFill/>
            <a:miter lim="800000"/>
            <a:headEnd/>
            <a:tailEnd/>
          </a:ln>
          <a:effectLst/>
        </p:spPr>
        <p:txBody>
          <a:bodyPr wrap="none">
            <a:prstTxWarp prst="textNoShape">
              <a:avLst/>
            </a:prstTxWarp>
            <a:spAutoFit/>
          </a:bodyPr>
          <a:lstStyle/>
          <a:p>
            <a:r>
              <a:rPr lang="en-US" sz="2000">
                <a:solidFill>
                  <a:srgbClr val="800000"/>
                </a:solidFill>
                <a:latin typeface="Arial Narrow" charset="0"/>
              </a:rPr>
              <a:t>0</a:t>
            </a:r>
          </a:p>
        </p:txBody>
      </p:sp>
      <p:sp>
        <p:nvSpPr>
          <p:cNvPr id="221195" name="Text Box 11"/>
          <p:cNvSpPr txBox="1">
            <a:spLocks noChangeArrowheads="1"/>
          </p:cNvSpPr>
          <p:nvPr/>
        </p:nvSpPr>
        <p:spPr bwMode="auto">
          <a:xfrm>
            <a:off x="7900988" y="5354637"/>
            <a:ext cx="899605" cy="400110"/>
          </a:xfrm>
          <a:prstGeom prst="rect">
            <a:avLst/>
          </a:prstGeom>
          <a:noFill/>
          <a:ln w="9525">
            <a:noFill/>
            <a:miter lim="800000"/>
            <a:headEnd/>
            <a:tailEnd/>
          </a:ln>
          <a:effectLst/>
        </p:spPr>
        <p:txBody>
          <a:bodyPr wrap="none">
            <a:prstTxWarp prst="textNoShape">
              <a:avLst/>
            </a:prstTxWarp>
            <a:spAutoFit/>
          </a:bodyPr>
          <a:lstStyle/>
          <a:p>
            <a:r>
              <a:rPr lang="en-US" sz="2000" dirty="0" err="1">
                <a:solidFill>
                  <a:srgbClr val="800000"/>
                </a:solidFill>
                <a:latin typeface="Arial Narrow" charset="0"/>
              </a:rPr>
              <a:t>K</a:t>
            </a:r>
            <a:r>
              <a:rPr lang="en-US" sz="2000" baseline="-25000" dirty="0" err="1">
                <a:solidFill>
                  <a:srgbClr val="800000"/>
                </a:solidFill>
                <a:latin typeface="Arial Narrow" charset="0"/>
              </a:rPr>
              <a:t>b</a:t>
            </a:r>
            <a:r>
              <a:rPr lang="en-US" sz="2000" dirty="0">
                <a:solidFill>
                  <a:srgbClr val="800000"/>
                </a:solidFill>
                <a:latin typeface="Arial Narrow" charset="0"/>
              </a:rPr>
              <a:t>=(</a:t>
            </a:r>
            <a:r>
              <a:rPr lang="en-US" sz="2000" dirty="0" err="1">
                <a:solidFill>
                  <a:srgbClr val="800000"/>
                </a:solidFill>
                <a:latin typeface="Arial Narrow" charset="0"/>
              </a:rPr>
              <a:t>U</a:t>
            </a:r>
            <a:r>
              <a:rPr lang="en-US" sz="2000" baseline="-25000" dirty="0" err="1">
                <a:solidFill>
                  <a:srgbClr val="800000"/>
                </a:solidFill>
                <a:latin typeface="Arial Narrow" charset="0"/>
              </a:rPr>
              <a:t>a</a:t>
            </a:r>
            <a:r>
              <a:rPr lang="en-US" sz="2000" dirty="0">
                <a:solidFill>
                  <a:srgbClr val="800000"/>
                </a:solidFill>
                <a:latin typeface="Arial Narrow" charset="0"/>
              </a:rPr>
              <a:t>)</a:t>
            </a:r>
          </a:p>
        </p:txBody>
      </p:sp>
      <p:sp>
        <p:nvSpPr>
          <p:cNvPr id="221196" name="Text Box 12"/>
          <p:cNvSpPr txBox="1">
            <a:spLocks noChangeArrowheads="1"/>
          </p:cNvSpPr>
          <p:nvPr/>
        </p:nvSpPr>
        <p:spPr bwMode="auto">
          <a:xfrm>
            <a:off x="7102475" y="5735637"/>
            <a:ext cx="415498" cy="400110"/>
          </a:xfrm>
          <a:prstGeom prst="rect">
            <a:avLst/>
          </a:prstGeom>
          <a:noFill/>
          <a:ln w="9525">
            <a:noFill/>
            <a:miter lim="800000"/>
            <a:headEnd/>
            <a:tailEnd/>
          </a:ln>
          <a:effectLst/>
        </p:spPr>
        <p:txBody>
          <a:bodyPr wrap="none">
            <a:prstTxWarp prst="textNoShape">
              <a:avLst/>
            </a:prstTxWarp>
            <a:spAutoFit/>
          </a:bodyPr>
          <a:lstStyle/>
          <a:p>
            <a:r>
              <a:rPr lang="en-US" sz="2000" dirty="0" err="1">
                <a:solidFill>
                  <a:srgbClr val="800000"/>
                </a:solidFill>
                <a:latin typeface="Arial Narrow" charset="0"/>
              </a:rPr>
              <a:t>U</a:t>
            </a:r>
            <a:r>
              <a:rPr lang="en-US" sz="2000" baseline="-25000" dirty="0" err="1">
                <a:solidFill>
                  <a:srgbClr val="800000"/>
                </a:solidFill>
                <a:latin typeface="Arial Narrow" charset="0"/>
              </a:rPr>
              <a:t>a</a:t>
            </a:r>
            <a:endParaRPr lang="en-US" sz="2000" baseline="-25000" dirty="0">
              <a:solidFill>
                <a:srgbClr val="800000"/>
              </a:solidFill>
              <a:latin typeface="Arial Narrow" charset="0"/>
            </a:endParaRPr>
          </a:p>
        </p:txBody>
      </p:sp>
      <p:sp>
        <p:nvSpPr>
          <p:cNvPr id="221197" name="Text Box 13"/>
          <p:cNvSpPr txBox="1">
            <a:spLocks noChangeArrowheads="1"/>
          </p:cNvSpPr>
          <p:nvPr/>
        </p:nvSpPr>
        <p:spPr bwMode="auto">
          <a:xfrm>
            <a:off x="7209025" y="6019800"/>
            <a:ext cx="1096775" cy="400110"/>
          </a:xfrm>
          <a:prstGeom prst="rect">
            <a:avLst/>
          </a:prstGeom>
          <a:noFill/>
          <a:ln w="9525">
            <a:noFill/>
            <a:miter lim="800000"/>
            <a:headEnd/>
            <a:tailEnd/>
          </a:ln>
          <a:effectLst/>
        </p:spPr>
        <p:txBody>
          <a:bodyPr wrap="none">
            <a:prstTxWarp prst="textNoShape">
              <a:avLst/>
            </a:prstTxWarp>
            <a:spAutoFit/>
          </a:bodyPr>
          <a:lstStyle/>
          <a:p>
            <a:r>
              <a:rPr lang="en-US" sz="2000" dirty="0">
                <a:solidFill>
                  <a:srgbClr val="800000"/>
                </a:solidFill>
                <a:latin typeface="Arial Narrow" charset="0"/>
              </a:rPr>
              <a:t>U+K=(</a:t>
            </a:r>
            <a:r>
              <a:rPr lang="en-US" sz="2000" dirty="0" err="1">
                <a:solidFill>
                  <a:srgbClr val="800000"/>
                </a:solidFill>
                <a:latin typeface="Arial Narrow" charset="0"/>
              </a:rPr>
              <a:t>U</a:t>
            </a:r>
            <a:r>
              <a:rPr lang="en-US" sz="2000" baseline="-25000" dirty="0" err="1">
                <a:solidFill>
                  <a:srgbClr val="800000"/>
                </a:solidFill>
                <a:latin typeface="Arial Narrow" charset="0"/>
              </a:rPr>
              <a:t>a</a:t>
            </a:r>
            <a:r>
              <a:rPr lang="en-US" sz="2000" dirty="0">
                <a:solidFill>
                  <a:srgbClr val="800000"/>
                </a:solidFill>
                <a:latin typeface="Arial Narrow" charset="0"/>
              </a:rPr>
              <a:t>)</a:t>
            </a:r>
          </a:p>
        </p:txBody>
      </p:sp>
      <p:sp>
        <p:nvSpPr>
          <p:cNvPr id="221198" name="Text Box 14"/>
          <p:cNvSpPr txBox="1">
            <a:spLocks noChangeArrowheads="1"/>
          </p:cNvSpPr>
          <p:nvPr/>
        </p:nvSpPr>
        <p:spPr bwMode="auto">
          <a:xfrm>
            <a:off x="7902575" y="5735637"/>
            <a:ext cx="899605" cy="400110"/>
          </a:xfrm>
          <a:prstGeom prst="rect">
            <a:avLst/>
          </a:prstGeom>
          <a:noFill/>
          <a:ln w="9525">
            <a:noFill/>
            <a:miter lim="800000"/>
            <a:headEnd/>
            <a:tailEnd/>
          </a:ln>
          <a:effectLst/>
        </p:spPr>
        <p:txBody>
          <a:bodyPr wrap="none">
            <a:prstTxWarp prst="textNoShape">
              <a:avLst/>
            </a:prstTxWarp>
            <a:spAutoFit/>
          </a:bodyPr>
          <a:lstStyle/>
          <a:p>
            <a:r>
              <a:rPr lang="en-US" sz="2000" dirty="0" err="1">
                <a:solidFill>
                  <a:srgbClr val="800000"/>
                </a:solidFill>
                <a:latin typeface="Arial Narrow" charset="0"/>
              </a:rPr>
              <a:t>K</a:t>
            </a:r>
            <a:r>
              <a:rPr lang="en-US" sz="2000" baseline="-25000" dirty="0" err="1">
                <a:solidFill>
                  <a:srgbClr val="800000"/>
                </a:solidFill>
                <a:latin typeface="Arial Narrow" charset="0"/>
              </a:rPr>
              <a:t>b</a:t>
            </a:r>
            <a:r>
              <a:rPr lang="en-US" sz="2000" dirty="0">
                <a:solidFill>
                  <a:srgbClr val="800000"/>
                </a:solidFill>
                <a:latin typeface="Arial Narrow" charset="0"/>
              </a:rPr>
              <a:t>=(</a:t>
            </a:r>
            <a:r>
              <a:rPr lang="en-US" sz="2000" dirty="0" err="1">
                <a:solidFill>
                  <a:srgbClr val="800000"/>
                </a:solidFill>
                <a:latin typeface="Arial Narrow" charset="0"/>
              </a:rPr>
              <a:t>U</a:t>
            </a:r>
            <a:r>
              <a:rPr lang="en-US" sz="2000" baseline="-25000" dirty="0" err="1">
                <a:solidFill>
                  <a:srgbClr val="800000"/>
                </a:solidFill>
                <a:latin typeface="Arial Narrow" charset="0"/>
              </a:rPr>
              <a:t>a</a:t>
            </a:r>
            <a:r>
              <a:rPr lang="en-US" sz="2000" dirty="0">
                <a:solidFill>
                  <a:srgbClr val="800000"/>
                </a:solidFill>
                <a:latin typeface="Arial Narrow" charset="0"/>
              </a:rPr>
              <a:t>)</a:t>
            </a:r>
          </a:p>
        </p:txBody>
      </p:sp>
      <p:sp>
        <p:nvSpPr>
          <p:cNvPr id="221199" name="Oval 15"/>
          <p:cNvSpPr>
            <a:spLocks noChangeArrowheads="1"/>
          </p:cNvSpPr>
          <p:nvPr/>
        </p:nvSpPr>
        <p:spPr bwMode="auto">
          <a:xfrm>
            <a:off x="7315200" y="2971800"/>
            <a:ext cx="228600" cy="228600"/>
          </a:xfrm>
          <a:prstGeom prst="ellipse">
            <a:avLst/>
          </a:prstGeom>
          <a:noFill/>
          <a:ln w="38100">
            <a:solidFill>
              <a:srgbClr val="800000"/>
            </a:solidFill>
            <a:round/>
            <a:headEnd/>
            <a:tailEnd/>
          </a:ln>
          <a:effectLst/>
        </p:spPr>
        <p:txBody>
          <a:bodyPr anchor="ctr">
            <a:prstTxWarp prst="textNoShape">
              <a:avLst/>
            </a:prstTxWarp>
            <a:spAutoFit/>
          </a:bodyPr>
          <a:lstStyle/>
          <a:p>
            <a:endParaRPr lang="en-US"/>
          </a:p>
        </p:txBody>
      </p:sp>
      <p:sp>
        <p:nvSpPr>
          <p:cNvPr id="221200" name="Oval 16"/>
          <p:cNvSpPr>
            <a:spLocks noChangeArrowheads="1"/>
          </p:cNvSpPr>
          <p:nvPr/>
        </p:nvSpPr>
        <p:spPr bwMode="auto">
          <a:xfrm>
            <a:off x="7772400" y="2971800"/>
            <a:ext cx="228600" cy="228600"/>
          </a:xfrm>
          <a:prstGeom prst="ellipse">
            <a:avLst/>
          </a:prstGeom>
          <a:noFill/>
          <a:ln w="38100">
            <a:solidFill>
              <a:schemeClr val="accent2"/>
            </a:solidFill>
            <a:round/>
            <a:headEnd/>
            <a:tailEnd/>
          </a:ln>
          <a:effectLst/>
        </p:spPr>
        <p:txBody>
          <a:bodyPr anchor="ctr">
            <a:prstTxWarp prst="textNoShape">
              <a:avLst/>
            </a:prstTxWarp>
            <a:spAutoFit/>
          </a:bodyPr>
          <a:lstStyle/>
          <a:p>
            <a:endParaRPr lang="en-US"/>
          </a:p>
        </p:txBody>
      </p:sp>
      <p:sp>
        <p:nvSpPr>
          <p:cNvPr id="221201" name="Rectangle 17"/>
          <p:cNvSpPr>
            <a:spLocks noChangeArrowheads="1"/>
          </p:cNvSpPr>
          <p:nvPr/>
        </p:nvSpPr>
        <p:spPr bwMode="auto">
          <a:xfrm>
            <a:off x="914400" y="5334000"/>
            <a:ext cx="2971800" cy="457200"/>
          </a:xfrm>
          <a:prstGeom prst="rect">
            <a:avLst/>
          </a:prstGeom>
          <a:noFill/>
          <a:ln w="38100">
            <a:solidFill>
              <a:srgbClr val="800000"/>
            </a:solidFill>
            <a:miter lim="800000"/>
            <a:headEnd/>
            <a:tailEnd/>
          </a:ln>
          <a:effectLst/>
        </p:spPr>
        <p:txBody>
          <a:bodyPr anchor="ctr">
            <a:prstTxWarp prst="textNoShape">
              <a:avLst/>
            </a:prstTxWarp>
            <a:spAutoFit/>
          </a:bodyPr>
          <a:lstStyle/>
          <a:p>
            <a:endParaRPr lang="en-US"/>
          </a:p>
        </p:txBody>
      </p:sp>
      <p:cxnSp>
        <p:nvCxnSpPr>
          <p:cNvPr id="221202" name="AutoShape 18"/>
          <p:cNvCxnSpPr>
            <a:cxnSpLocks noChangeShapeType="1"/>
            <a:stCxn id="221201" idx="3"/>
            <a:endCxn id="221199" idx="4"/>
          </p:cNvCxnSpPr>
          <p:nvPr/>
        </p:nvCxnSpPr>
        <p:spPr bwMode="auto">
          <a:xfrm flipV="1">
            <a:off x="3905250" y="3219450"/>
            <a:ext cx="3524250" cy="2343150"/>
          </a:xfrm>
          <a:prstGeom prst="curvedConnector2">
            <a:avLst/>
          </a:prstGeom>
          <a:noFill/>
          <a:ln w="28575">
            <a:solidFill>
              <a:srgbClr val="800000"/>
            </a:solidFill>
            <a:round/>
            <a:headEnd/>
            <a:tailEnd type="triangle" w="med" len="med"/>
          </a:ln>
          <a:effectLst/>
        </p:spPr>
      </p:cxnSp>
      <p:sp>
        <p:nvSpPr>
          <p:cNvPr id="221203" name="Rectangle 19"/>
          <p:cNvSpPr>
            <a:spLocks noChangeArrowheads="1"/>
          </p:cNvSpPr>
          <p:nvPr/>
        </p:nvSpPr>
        <p:spPr bwMode="auto">
          <a:xfrm>
            <a:off x="914400" y="5867400"/>
            <a:ext cx="3048000" cy="381000"/>
          </a:xfrm>
          <a:prstGeom prst="rect">
            <a:avLst/>
          </a:prstGeom>
          <a:noFill/>
          <a:ln w="38100">
            <a:solidFill>
              <a:schemeClr val="accent2"/>
            </a:solidFill>
            <a:miter lim="800000"/>
            <a:headEnd/>
            <a:tailEnd/>
          </a:ln>
          <a:effectLst/>
        </p:spPr>
        <p:txBody>
          <a:bodyPr anchor="ctr">
            <a:prstTxWarp prst="textNoShape">
              <a:avLst/>
            </a:prstTxWarp>
            <a:spAutoFit/>
          </a:bodyPr>
          <a:lstStyle/>
          <a:p>
            <a:endParaRPr lang="en-US"/>
          </a:p>
        </p:txBody>
      </p:sp>
      <p:cxnSp>
        <p:nvCxnSpPr>
          <p:cNvPr id="221204" name="AutoShape 20"/>
          <p:cNvCxnSpPr>
            <a:cxnSpLocks noChangeShapeType="1"/>
            <a:stCxn id="221203" idx="3"/>
            <a:endCxn id="221200" idx="4"/>
          </p:cNvCxnSpPr>
          <p:nvPr/>
        </p:nvCxnSpPr>
        <p:spPr bwMode="auto">
          <a:xfrm flipV="1">
            <a:off x="3981450" y="3219450"/>
            <a:ext cx="3905250" cy="2838450"/>
          </a:xfrm>
          <a:prstGeom prst="curvedConnector2">
            <a:avLst/>
          </a:prstGeom>
          <a:noFill/>
          <a:ln w="38100">
            <a:solidFill>
              <a:schemeClr val="accent2"/>
            </a:solidFill>
            <a:round/>
            <a:headEnd/>
            <a:tailEnd type="triangle" w="med" len="med"/>
          </a:ln>
          <a:effectLst/>
        </p:spPr>
      </p:cxnSp>
    </p:spTree>
    <p:extLst>
      <p:ext uri="{BB962C8B-B14F-4D97-AF65-F5344CB8AC3E}">
        <p14:creationId xmlns:p14="http://schemas.microsoft.com/office/powerpoint/2010/main" val="236614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1188">
                                            <p:txEl>
                                              <p:pRg st="0" end="0"/>
                                            </p:txEl>
                                          </p:spTgt>
                                        </p:tgtEl>
                                        <p:attrNameLst>
                                          <p:attrName>style.visibility</p:attrName>
                                        </p:attrNameLst>
                                      </p:cBhvr>
                                      <p:to>
                                        <p:strVal val="visible"/>
                                      </p:to>
                                    </p:set>
                                    <p:animEffect transition="in" filter="wipe(left)">
                                      <p:cBhvr>
                                        <p:cTn id="7" dur="500"/>
                                        <p:tgtEl>
                                          <p:spTgt spid="2211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1188">
                                            <p:txEl>
                                              <p:pRg st="1" end="1"/>
                                            </p:txEl>
                                          </p:spTgt>
                                        </p:tgtEl>
                                        <p:attrNameLst>
                                          <p:attrName>style.visibility</p:attrName>
                                        </p:attrNameLst>
                                      </p:cBhvr>
                                      <p:to>
                                        <p:strVal val="visible"/>
                                      </p:to>
                                    </p:set>
                                    <p:animEffect transition="in" filter="wipe(left)">
                                      <p:cBhvr>
                                        <p:cTn id="12" dur="500"/>
                                        <p:tgtEl>
                                          <p:spTgt spid="2211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1188">
                                            <p:txEl>
                                              <p:pRg st="2" end="2"/>
                                            </p:txEl>
                                          </p:spTgt>
                                        </p:tgtEl>
                                        <p:attrNameLst>
                                          <p:attrName>style.visibility</p:attrName>
                                        </p:attrNameLst>
                                      </p:cBhvr>
                                      <p:to>
                                        <p:strVal val="visible"/>
                                      </p:to>
                                    </p:set>
                                    <p:animEffect transition="in" filter="wipe(left)">
                                      <p:cBhvr>
                                        <p:cTn id="17" dur="500"/>
                                        <p:tgtEl>
                                          <p:spTgt spid="2211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iterate type="wd">
                                    <p:tmPct val="10000"/>
                                  </p:iterate>
                                  <p:childTnLst>
                                    <p:set>
                                      <p:cBhvr>
                                        <p:cTn id="21" dur="1" fill="hold">
                                          <p:stCondLst>
                                            <p:cond delay="0"/>
                                          </p:stCondLst>
                                        </p:cTn>
                                        <p:tgtEl>
                                          <p:spTgt spid="221186"/>
                                        </p:tgtEl>
                                        <p:attrNameLst>
                                          <p:attrName>style.visibility</p:attrName>
                                        </p:attrNameLst>
                                      </p:cBhvr>
                                      <p:to>
                                        <p:strVal val="visible"/>
                                      </p:to>
                                    </p:set>
                                    <p:animEffect transition="in" filter="wipe(down)">
                                      <p:cBhvr>
                                        <p:cTn id="22" dur="580">
                                          <p:stCondLst>
                                            <p:cond delay="0"/>
                                          </p:stCondLst>
                                        </p:cTn>
                                        <p:tgtEl>
                                          <p:spTgt spid="221186"/>
                                        </p:tgtEl>
                                      </p:cBhvr>
                                    </p:animEffect>
                                    <p:anim calcmode="lin" valueType="num">
                                      <p:cBhvr>
                                        <p:cTn id="23" dur="1822" tmFilter="0,0; 0.14,0.36; 0.43,0.73; 0.71,0.91; 1.0,1.0">
                                          <p:stCondLst>
                                            <p:cond delay="0"/>
                                          </p:stCondLst>
                                        </p:cTn>
                                        <p:tgtEl>
                                          <p:spTgt spid="22118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2118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2118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2118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21186"/>
                                        </p:tgtEl>
                                        <p:attrNameLst>
                                          <p:attrName>ppt_y</p:attrName>
                                        </p:attrNameLst>
                                      </p:cBhvr>
                                      <p:tavLst>
                                        <p:tav tm="0" fmla="#ppt_y-sin(pi*$)/81">
                                          <p:val>
                                            <p:fltVal val="0"/>
                                          </p:val>
                                        </p:tav>
                                        <p:tav tm="100000">
                                          <p:val>
                                            <p:fltVal val="1"/>
                                          </p:val>
                                        </p:tav>
                                      </p:tavLst>
                                    </p:anim>
                                    <p:animScale>
                                      <p:cBhvr>
                                        <p:cTn id="28" dur="26">
                                          <p:stCondLst>
                                            <p:cond delay="650"/>
                                          </p:stCondLst>
                                        </p:cTn>
                                        <p:tgtEl>
                                          <p:spTgt spid="221186"/>
                                        </p:tgtEl>
                                      </p:cBhvr>
                                      <p:to x="100000" y="60000"/>
                                    </p:animScale>
                                    <p:animScale>
                                      <p:cBhvr>
                                        <p:cTn id="29" dur="166" decel="50000">
                                          <p:stCondLst>
                                            <p:cond delay="676"/>
                                          </p:stCondLst>
                                        </p:cTn>
                                        <p:tgtEl>
                                          <p:spTgt spid="221186"/>
                                        </p:tgtEl>
                                      </p:cBhvr>
                                      <p:to x="100000" y="100000"/>
                                    </p:animScale>
                                    <p:animScale>
                                      <p:cBhvr>
                                        <p:cTn id="30" dur="26">
                                          <p:stCondLst>
                                            <p:cond delay="1312"/>
                                          </p:stCondLst>
                                        </p:cTn>
                                        <p:tgtEl>
                                          <p:spTgt spid="221186"/>
                                        </p:tgtEl>
                                      </p:cBhvr>
                                      <p:to x="100000" y="80000"/>
                                    </p:animScale>
                                    <p:animScale>
                                      <p:cBhvr>
                                        <p:cTn id="31" dur="166" decel="50000">
                                          <p:stCondLst>
                                            <p:cond delay="1338"/>
                                          </p:stCondLst>
                                        </p:cTn>
                                        <p:tgtEl>
                                          <p:spTgt spid="221186"/>
                                        </p:tgtEl>
                                      </p:cBhvr>
                                      <p:to x="100000" y="100000"/>
                                    </p:animScale>
                                    <p:animScale>
                                      <p:cBhvr>
                                        <p:cTn id="32" dur="26">
                                          <p:stCondLst>
                                            <p:cond delay="1642"/>
                                          </p:stCondLst>
                                        </p:cTn>
                                        <p:tgtEl>
                                          <p:spTgt spid="221186"/>
                                        </p:tgtEl>
                                      </p:cBhvr>
                                      <p:to x="100000" y="90000"/>
                                    </p:animScale>
                                    <p:animScale>
                                      <p:cBhvr>
                                        <p:cTn id="33" dur="166" decel="50000">
                                          <p:stCondLst>
                                            <p:cond delay="1668"/>
                                          </p:stCondLst>
                                        </p:cTn>
                                        <p:tgtEl>
                                          <p:spTgt spid="221186"/>
                                        </p:tgtEl>
                                      </p:cBhvr>
                                      <p:to x="100000" y="100000"/>
                                    </p:animScale>
                                    <p:animScale>
                                      <p:cBhvr>
                                        <p:cTn id="34" dur="26">
                                          <p:stCondLst>
                                            <p:cond delay="1808"/>
                                          </p:stCondLst>
                                        </p:cTn>
                                        <p:tgtEl>
                                          <p:spTgt spid="221186"/>
                                        </p:tgtEl>
                                      </p:cBhvr>
                                      <p:to x="100000" y="95000"/>
                                    </p:animScale>
                                    <p:animScale>
                                      <p:cBhvr>
                                        <p:cTn id="35" dur="166" decel="50000">
                                          <p:stCondLst>
                                            <p:cond delay="1834"/>
                                          </p:stCondLst>
                                        </p:cTn>
                                        <p:tgtEl>
                                          <p:spTgt spid="221186"/>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21188">
                                            <p:txEl>
                                              <p:pRg st="3" end="3"/>
                                            </p:txEl>
                                          </p:spTgt>
                                        </p:tgtEl>
                                        <p:attrNameLst>
                                          <p:attrName>style.visibility</p:attrName>
                                        </p:attrNameLst>
                                      </p:cBhvr>
                                      <p:to>
                                        <p:strVal val="visible"/>
                                      </p:to>
                                    </p:set>
                                    <p:animEffect transition="in" filter="wipe(left)">
                                      <p:cBhvr>
                                        <p:cTn id="40" dur="500"/>
                                        <p:tgtEl>
                                          <p:spTgt spid="221188">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221188">
                                            <p:txEl>
                                              <p:pRg st="4" end="4"/>
                                            </p:txEl>
                                          </p:spTgt>
                                        </p:tgtEl>
                                        <p:attrNameLst>
                                          <p:attrName>style.visibility</p:attrName>
                                        </p:attrNameLst>
                                      </p:cBhvr>
                                      <p:to>
                                        <p:strVal val="visible"/>
                                      </p:to>
                                    </p:set>
                                    <p:animEffect transition="in" filter="wipe(left)">
                                      <p:cBhvr>
                                        <p:cTn id="45" dur="500"/>
                                        <p:tgtEl>
                                          <p:spTgt spid="221188">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21188">
                                            <p:txEl>
                                              <p:pRg st="5" end="5"/>
                                            </p:txEl>
                                          </p:spTgt>
                                        </p:tgtEl>
                                        <p:attrNameLst>
                                          <p:attrName>style.visibility</p:attrName>
                                        </p:attrNameLst>
                                      </p:cBhvr>
                                      <p:to>
                                        <p:strVal val="visible"/>
                                      </p:to>
                                    </p:set>
                                    <p:animEffect transition="in" filter="wipe(left)">
                                      <p:cBhvr>
                                        <p:cTn id="50" dur="500"/>
                                        <p:tgtEl>
                                          <p:spTgt spid="221188">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21189"/>
                                        </p:tgtEl>
                                        <p:attrNameLst>
                                          <p:attrName>style.visibility</p:attrName>
                                        </p:attrNameLst>
                                      </p:cBhvr>
                                      <p:to>
                                        <p:strVal val="visible"/>
                                      </p:to>
                                    </p:set>
                                    <p:animEffect transition="in" filter="wipe(left)">
                                      <p:cBhvr>
                                        <p:cTn id="55" dur="500"/>
                                        <p:tgtEl>
                                          <p:spTgt spid="22118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221192"/>
                                        </p:tgtEl>
                                        <p:attrNameLst>
                                          <p:attrName>style.visibility</p:attrName>
                                        </p:attrNameLst>
                                      </p:cBhvr>
                                      <p:to>
                                        <p:strVal val="visible"/>
                                      </p:to>
                                    </p:set>
                                    <p:animEffect transition="in" filter="wipe(left)">
                                      <p:cBhvr>
                                        <p:cTn id="60" dur="500"/>
                                        <p:tgtEl>
                                          <p:spTgt spid="22119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221193"/>
                                        </p:tgtEl>
                                        <p:attrNameLst>
                                          <p:attrName>style.visibility</p:attrName>
                                        </p:attrNameLst>
                                      </p:cBhvr>
                                      <p:to>
                                        <p:strVal val="visible"/>
                                      </p:to>
                                    </p:set>
                                    <p:animEffect transition="in" filter="wipe(left)">
                                      <p:cBhvr>
                                        <p:cTn id="65" dur="500"/>
                                        <p:tgtEl>
                                          <p:spTgt spid="22119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221190"/>
                                        </p:tgtEl>
                                        <p:attrNameLst>
                                          <p:attrName>style.visibility</p:attrName>
                                        </p:attrNameLst>
                                      </p:cBhvr>
                                      <p:to>
                                        <p:strVal val="visible"/>
                                      </p:to>
                                    </p:set>
                                    <p:animEffect transition="in" filter="wipe(left)">
                                      <p:cBhvr>
                                        <p:cTn id="70" dur="500"/>
                                        <p:tgtEl>
                                          <p:spTgt spid="22119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221194"/>
                                        </p:tgtEl>
                                        <p:attrNameLst>
                                          <p:attrName>style.visibility</p:attrName>
                                        </p:attrNameLst>
                                      </p:cBhvr>
                                      <p:to>
                                        <p:strVal val="visible"/>
                                      </p:to>
                                    </p:set>
                                    <p:animEffect transition="in" filter="wipe(left)">
                                      <p:cBhvr>
                                        <p:cTn id="75" dur="500"/>
                                        <p:tgtEl>
                                          <p:spTgt spid="22119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221195"/>
                                        </p:tgtEl>
                                        <p:attrNameLst>
                                          <p:attrName>style.visibility</p:attrName>
                                        </p:attrNameLst>
                                      </p:cBhvr>
                                      <p:to>
                                        <p:strVal val="visible"/>
                                      </p:to>
                                    </p:set>
                                    <p:animEffect transition="in" filter="wipe(left)">
                                      <p:cBhvr>
                                        <p:cTn id="80" dur="500"/>
                                        <p:tgtEl>
                                          <p:spTgt spid="22119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iterate type="wd">
                                    <p:tmPct val="10000"/>
                                  </p:iterate>
                                  <p:childTnLst>
                                    <p:set>
                                      <p:cBhvr>
                                        <p:cTn id="84" dur="1" fill="hold">
                                          <p:stCondLst>
                                            <p:cond delay="0"/>
                                          </p:stCondLst>
                                        </p:cTn>
                                        <p:tgtEl>
                                          <p:spTgt spid="221191"/>
                                        </p:tgtEl>
                                        <p:attrNameLst>
                                          <p:attrName>style.visibility</p:attrName>
                                        </p:attrNameLst>
                                      </p:cBhvr>
                                      <p:to>
                                        <p:strVal val="visible"/>
                                      </p:to>
                                    </p:set>
                                    <p:animEffect transition="in" filter="wipe(left)">
                                      <p:cBhvr>
                                        <p:cTn id="85" dur="500"/>
                                        <p:tgtEl>
                                          <p:spTgt spid="221191"/>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221196"/>
                                        </p:tgtEl>
                                        <p:attrNameLst>
                                          <p:attrName>style.visibility</p:attrName>
                                        </p:attrNameLst>
                                      </p:cBhvr>
                                      <p:to>
                                        <p:strVal val="visible"/>
                                      </p:to>
                                    </p:set>
                                    <p:animEffect transition="in" filter="wipe(left)">
                                      <p:cBhvr>
                                        <p:cTn id="90" dur="500"/>
                                        <p:tgtEl>
                                          <p:spTgt spid="221196"/>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iterate type="wd">
                                    <p:tmPct val="10000"/>
                                  </p:iterate>
                                  <p:childTnLst>
                                    <p:set>
                                      <p:cBhvr>
                                        <p:cTn id="94" dur="1" fill="hold">
                                          <p:stCondLst>
                                            <p:cond delay="0"/>
                                          </p:stCondLst>
                                        </p:cTn>
                                        <p:tgtEl>
                                          <p:spTgt spid="221198"/>
                                        </p:tgtEl>
                                        <p:attrNameLst>
                                          <p:attrName>style.visibility</p:attrName>
                                        </p:attrNameLst>
                                      </p:cBhvr>
                                      <p:to>
                                        <p:strVal val="visible"/>
                                      </p:to>
                                    </p:set>
                                    <p:animEffect transition="in" filter="wipe(left)">
                                      <p:cBhvr>
                                        <p:cTn id="95" dur="500"/>
                                        <p:tgtEl>
                                          <p:spTgt spid="221198"/>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iterate type="wd">
                                    <p:tmPct val="10000"/>
                                  </p:iterate>
                                  <p:childTnLst>
                                    <p:set>
                                      <p:cBhvr>
                                        <p:cTn id="99" dur="1" fill="hold">
                                          <p:stCondLst>
                                            <p:cond delay="0"/>
                                          </p:stCondLst>
                                        </p:cTn>
                                        <p:tgtEl>
                                          <p:spTgt spid="221197"/>
                                        </p:tgtEl>
                                        <p:attrNameLst>
                                          <p:attrName>style.visibility</p:attrName>
                                        </p:attrNameLst>
                                      </p:cBhvr>
                                      <p:to>
                                        <p:strVal val="visible"/>
                                      </p:to>
                                    </p:set>
                                    <p:animEffect transition="in" filter="wipe(left)">
                                      <p:cBhvr>
                                        <p:cTn id="100" dur="500"/>
                                        <p:tgtEl>
                                          <p:spTgt spid="22119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iterate type="wd">
                                    <p:tmPct val="10000"/>
                                  </p:iterate>
                                  <p:childTnLst>
                                    <p:set>
                                      <p:cBhvr>
                                        <p:cTn id="104" dur="1" fill="hold">
                                          <p:stCondLst>
                                            <p:cond delay="0"/>
                                          </p:stCondLst>
                                        </p:cTn>
                                        <p:tgtEl>
                                          <p:spTgt spid="221188">
                                            <p:txEl>
                                              <p:pRg st="6" end="6"/>
                                            </p:txEl>
                                          </p:spTgt>
                                        </p:tgtEl>
                                        <p:attrNameLst>
                                          <p:attrName>style.visibility</p:attrName>
                                        </p:attrNameLst>
                                      </p:cBhvr>
                                      <p:to>
                                        <p:strVal val="visible"/>
                                      </p:to>
                                    </p:set>
                                    <p:animEffect transition="in" filter="wipe(left)">
                                      <p:cBhvr>
                                        <p:cTn id="105" dur="500"/>
                                        <p:tgtEl>
                                          <p:spTgt spid="221188">
                                            <p:txEl>
                                              <p:pRg st="6" end="6"/>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iterate type="wd">
                                    <p:tmPct val="10000"/>
                                  </p:iterate>
                                  <p:childTnLst>
                                    <p:set>
                                      <p:cBhvr>
                                        <p:cTn id="109" dur="1" fill="hold">
                                          <p:stCondLst>
                                            <p:cond delay="0"/>
                                          </p:stCondLst>
                                        </p:cTn>
                                        <p:tgtEl>
                                          <p:spTgt spid="221188">
                                            <p:txEl>
                                              <p:pRg st="7" end="7"/>
                                            </p:txEl>
                                          </p:spTgt>
                                        </p:tgtEl>
                                        <p:attrNameLst>
                                          <p:attrName>style.visibility</p:attrName>
                                        </p:attrNameLst>
                                      </p:cBhvr>
                                      <p:to>
                                        <p:strVal val="visible"/>
                                      </p:to>
                                    </p:set>
                                    <p:animEffect transition="in" filter="wipe(left)">
                                      <p:cBhvr>
                                        <p:cTn id="110" dur="500"/>
                                        <p:tgtEl>
                                          <p:spTgt spid="221188">
                                            <p:txEl>
                                              <p:pRg st="7" end="7"/>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iterate type="wd">
                                    <p:tmPct val="10000"/>
                                  </p:iterate>
                                  <p:childTnLst>
                                    <p:set>
                                      <p:cBhvr>
                                        <p:cTn id="114" dur="1" fill="hold">
                                          <p:stCondLst>
                                            <p:cond delay="0"/>
                                          </p:stCondLst>
                                        </p:cTn>
                                        <p:tgtEl>
                                          <p:spTgt spid="221188">
                                            <p:txEl>
                                              <p:pRg st="8" end="8"/>
                                            </p:txEl>
                                          </p:spTgt>
                                        </p:tgtEl>
                                        <p:attrNameLst>
                                          <p:attrName>style.visibility</p:attrName>
                                        </p:attrNameLst>
                                      </p:cBhvr>
                                      <p:to>
                                        <p:strVal val="visible"/>
                                      </p:to>
                                    </p:set>
                                    <p:animEffect transition="in" filter="wipe(left)">
                                      <p:cBhvr>
                                        <p:cTn id="115" dur="500"/>
                                        <p:tgtEl>
                                          <p:spTgt spid="221188">
                                            <p:txEl>
                                              <p:pRg st="8" end="8"/>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grpId="0" nodeType="clickEffect">
                                  <p:stCondLst>
                                    <p:cond delay="0"/>
                                  </p:stCondLst>
                                  <p:childTnLst>
                                    <p:set>
                                      <p:cBhvr>
                                        <p:cTn id="119" dur="1" fill="hold">
                                          <p:stCondLst>
                                            <p:cond delay="0"/>
                                          </p:stCondLst>
                                        </p:cTn>
                                        <p:tgtEl>
                                          <p:spTgt spid="221201"/>
                                        </p:tgtEl>
                                        <p:attrNameLst>
                                          <p:attrName>style.visibility</p:attrName>
                                        </p:attrNameLst>
                                      </p:cBhvr>
                                      <p:to>
                                        <p:strVal val="visible"/>
                                      </p:to>
                                    </p:set>
                                    <p:animEffect transition="in" filter="wipe(down)">
                                      <p:cBhvr>
                                        <p:cTn id="120" dur="500"/>
                                        <p:tgtEl>
                                          <p:spTgt spid="221201"/>
                                        </p:tgtEl>
                                      </p:cBhvr>
                                    </p:animEffect>
                                  </p:childTnLst>
                                </p:cTn>
                              </p:par>
                            </p:childTnLst>
                          </p:cTn>
                        </p:par>
                        <p:par>
                          <p:cTn id="121" fill="hold">
                            <p:stCondLst>
                              <p:cond delay="500"/>
                            </p:stCondLst>
                            <p:childTnLst>
                              <p:par>
                                <p:cTn id="122" presetID="22" presetClass="entr" presetSubtype="4" fill="hold" nodeType="afterEffect">
                                  <p:stCondLst>
                                    <p:cond delay="0"/>
                                  </p:stCondLst>
                                  <p:childTnLst>
                                    <p:set>
                                      <p:cBhvr>
                                        <p:cTn id="123" dur="1" fill="hold">
                                          <p:stCondLst>
                                            <p:cond delay="0"/>
                                          </p:stCondLst>
                                        </p:cTn>
                                        <p:tgtEl>
                                          <p:spTgt spid="221202"/>
                                        </p:tgtEl>
                                        <p:attrNameLst>
                                          <p:attrName>style.visibility</p:attrName>
                                        </p:attrNameLst>
                                      </p:cBhvr>
                                      <p:to>
                                        <p:strVal val="visible"/>
                                      </p:to>
                                    </p:set>
                                    <p:animEffect transition="in" filter="wipe(down)">
                                      <p:cBhvr>
                                        <p:cTn id="124" dur="500"/>
                                        <p:tgtEl>
                                          <p:spTgt spid="221202"/>
                                        </p:tgtEl>
                                      </p:cBhvr>
                                    </p:animEffect>
                                  </p:childTnLst>
                                </p:cTn>
                              </p:par>
                            </p:childTnLst>
                          </p:cTn>
                        </p:par>
                        <p:par>
                          <p:cTn id="125" fill="hold">
                            <p:stCondLst>
                              <p:cond delay="1000"/>
                            </p:stCondLst>
                            <p:childTnLst>
                              <p:par>
                                <p:cTn id="126" presetID="22" presetClass="entr" presetSubtype="4" fill="hold" grpId="0" nodeType="afterEffect">
                                  <p:stCondLst>
                                    <p:cond delay="0"/>
                                  </p:stCondLst>
                                  <p:childTnLst>
                                    <p:set>
                                      <p:cBhvr>
                                        <p:cTn id="127" dur="1" fill="hold">
                                          <p:stCondLst>
                                            <p:cond delay="0"/>
                                          </p:stCondLst>
                                        </p:cTn>
                                        <p:tgtEl>
                                          <p:spTgt spid="221199"/>
                                        </p:tgtEl>
                                        <p:attrNameLst>
                                          <p:attrName>style.visibility</p:attrName>
                                        </p:attrNameLst>
                                      </p:cBhvr>
                                      <p:to>
                                        <p:strVal val="visible"/>
                                      </p:to>
                                    </p:set>
                                    <p:animEffect transition="in" filter="wipe(down)">
                                      <p:cBhvr>
                                        <p:cTn id="128" dur="500"/>
                                        <p:tgtEl>
                                          <p:spTgt spid="221199"/>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221203"/>
                                        </p:tgtEl>
                                        <p:attrNameLst>
                                          <p:attrName>style.visibility</p:attrName>
                                        </p:attrNameLst>
                                      </p:cBhvr>
                                      <p:to>
                                        <p:strVal val="visible"/>
                                      </p:to>
                                    </p:set>
                                    <p:animEffect transition="in" filter="wipe(left)">
                                      <p:cBhvr>
                                        <p:cTn id="133" dur="500"/>
                                        <p:tgtEl>
                                          <p:spTgt spid="221203"/>
                                        </p:tgtEl>
                                      </p:cBhvr>
                                    </p:animEffect>
                                  </p:childTnLst>
                                </p:cTn>
                              </p:par>
                            </p:childTnLst>
                          </p:cTn>
                        </p:par>
                        <p:par>
                          <p:cTn id="134" fill="hold">
                            <p:stCondLst>
                              <p:cond delay="500"/>
                            </p:stCondLst>
                            <p:childTnLst>
                              <p:par>
                                <p:cTn id="135" presetID="22" presetClass="entr" presetSubtype="4" fill="hold" nodeType="afterEffect">
                                  <p:stCondLst>
                                    <p:cond delay="0"/>
                                  </p:stCondLst>
                                  <p:childTnLst>
                                    <p:set>
                                      <p:cBhvr>
                                        <p:cTn id="136" dur="1" fill="hold">
                                          <p:stCondLst>
                                            <p:cond delay="0"/>
                                          </p:stCondLst>
                                        </p:cTn>
                                        <p:tgtEl>
                                          <p:spTgt spid="221204"/>
                                        </p:tgtEl>
                                        <p:attrNameLst>
                                          <p:attrName>style.visibility</p:attrName>
                                        </p:attrNameLst>
                                      </p:cBhvr>
                                      <p:to>
                                        <p:strVal val="visible"/>
                                      </p:to>
                                    </p:set>
                                    <p:animEffect transition="in" filter="wipe(down)">
                                      <p:cBhvr>
                                        <p:cTn id="137" dur="500"/>
                                        <p:tgtEl>
                                          <p:spTgt spid="221204"/>
                                        </p:tgtEl>
                                      </p:cBhvr>
                                    </p:animEffect>
                                  </p:childTnLst>
                                </p:cTn>
                              </p:par>
                            </p:childTnLst>
                          </p:cTn>
                        </p:par>
                        <p:par>
                          <p:cTn id="138" fill="hold">
                            <p:stCondLst>
                              <p:cond delay="1000"/>
                            </p:stCondLst>
                            <p:childTnLst>
                              <p:par>
                                <p:cTn id="139" presetID="22" presetClass="entr" presetSubtype="4" fill="hold" grpId="0" nodeType="afterEffect">
                                  <p:stCondLst>
                                    <p:cond delay="0"/>
                                  </p:stCondLst>
                                  <p:childTnLst>
                                    <p:set>
                                      <p:cBhvr>
                                        <p:cTn id="140" dur="1" fill="hold">
                                          <p:stCondLst>
                                            <p:cond delay="0"/>
                                          </p:stCondLst>
                                        </p:cTn>
                                        <p:tgtEl>
                                          <p:spTgt spid="221200"/>
                                        </p:tgtEl>
                                        <p:attrNameLst>
                                          <p:attrName>style.visibility</p:attrName>
                                        </p:attrNameLst>
                                      </p:cBhvr>
                                      <p:to>
                                        <p:strVal val="visible"/>
                                      </p:to>
                                    </p:set>
                                    <p:animEffect transition="in" filter="wipe(down)">
                                      <p:cBhvr>
                                        <p:cTn id="141" dur="500"/>
                                        <p:tgtEl>
                                          <p:spTgt spid="221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8" grpId="0" build="p"/>
      <p:bldP spid="221189" grpId="0"/>
      <p:bldP spid="221190" grpId="0"/>
      <p:bldP spid="221191" grpId="0"/>
      <p:bldP spid="221192" grpId="0"/>
      <p:bldP spid="221193" grpId="0"/>
      <p:bldP spid="221194" grpId="0"/>
      <p:bldP spid="221195" grpId="0"/>
      <p:bldP spid="221196" grpId="0"/>
      <p:bldP spid="221197" grpId="0"/>
      <p:bldP spid="221198" grpId="0"/>
      <p:bldP spid="221199" grpId="0" animBg="1"/>
      <p:bldP spid="221200" grpId="0" animBg="1"/>
      <p:bldP spid="221201" grpId="0" animBg="1"/>
      <p:bldP spid="22120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Tuesday, June 16, 2020</a:t>
            </a:r>
          </a:p>
        </p:txBody>
      </p:sp>
      <p:sp>
        <p:nvSpPr>
          <p:cNvPr id="6" name="Footer Placeholder 4"/>
          <p:cNvSpPr>
            <a:spLocks noGrp="1"/>
          </p:cNvSpPr>
          <p:nvPr>
            <p:ph type="ftr" sz="quarter" idx="11"/>
          </p:nvPr>
        </p:nvSpPr>
        <p:spPr/>
        <p:txBody>
          <a:bodyPr/>
          <a:lstStyle/>
          <a:p>
            <a:r>
              <a:rPr lang="de-DE"/>
              <a:t>PHYS 1444-001, Summer 2020                    Dr. Jaehoon Yu</a:t>
            </a:r>
            <a:endParaRPr lang="en-US"/>
          </a:p>
        </p:txBody>
      </p:sp>
      <p:sp>
        <p:nvSpPr>
          <p:cNvPr id="7" name="Slide Number Placeholder 5"/>
          <p:cNvSpPr>
            <a:spLocks noGrp="1"/>
          </p:cNvSpPr>
          <p:nvPr>
            <p:ph type="sldNum" sz="quarter" idx="12"/>
          </p:nvPr>
        </p:nvSpPr>
        <p:spPr/>
        <p:txBody>
          <a:bodyPr/>
          <a:lstStyle/>
          <a:p>
            <a:fld id="{15EF2208-1268-C54B-BDB9-6BD69E65938C}" type="slidenum">
              <a:rPr lang="en-US"/>
              <a:pPr/>
              <a:t>23</a:t>
            </a:fld>
            <a:endParaRPr lang="en-US"/>
          </a:p>
        </p:txBody>
      </p:sp>
      <p:sp>
        <p:nvSpPr>
          <p:cNvPr id="222210" name="Rectangle 2"/>
          <p:cNvSpPr>
            <a:spLocks noGrp="1" noChangeArrowheads="1"/>
          </p:cNvSpPr>
          <p:nvPr>
            <p:ph type="title"/>
          </p:nvPr>
        </p:nvSpPr>
        <p:spPr>
          <a:xfrm>
            <a:off x="914400" y="0"/>
            <a:ext cx="7239000" cy="685800"/>
          </a:xfrm>
        </p:spPr>
        <p:txBody>
          <a:bodyPr/>
          <a:lstStyle/>
          <a:p>
            <a:r>
              <a:rPr lang="en-US"/>
              <a:t>Electric Potential</a:t>
            </a:r>
          </a:p>
        </p:txBody>
      </p:sp>
      <p:sp>
        <p:nvSpPr>
          <p:cNvPr id="222211" name="Rectangle 3"/>
          <p:cNvSpPr>
            <a:spLocks noChangeArrowheads="1"/>
          </p:cNvSpPr>
          <p:nvPr/>
        </p:nvSpPr>
        <p:spPr bwMode="auto">
          <a:xfrm>
            <a:off x="762000" y="685800"/>
            <a:ext cx="76962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How is the electric field defined?</a:t>
            </a:r>
          </a:p>
          <a:p>
            <a:pPr marL="742950" lvl="1" indent="-285750">
              <a:spcBef>
                <a:spcPct val="20000"/>
              </a:spcBef>
              <a:buFontTx/>
              <a:buChar char="–"/>
            </a:pPr>
            <a:r>
              <a:rPr lang="en-US" sz="2800" dirty="0">
                <a:solidFill>
                  <a:srgbClr val="660066"/>
                </a:solidFill>
                <a:latin typeface="Arial Narrow" charset="0"/>
                <a:ea typeface="ＭＳ Ｐゴシック" charset="-128"/>
              </a:rPr>
              <a:t>Electric force per unit charge: F/q</a:t>
            </a:r>
          </a:p>
          <a:p>
            <a:pPr marL="342900" indent="-342900">
              <a:spcBef>
                <a:spcPct val="20000"/>
              </a:spcBef>
              <a:buFontTx/>
              <a:buChar char="•"/>
            </a:pPr>
            <a:r>
              <a:rPr lang="en-US" sz="3200" dirty="0">
                <a:solidFill>
                  <a:schemeClr val="accent2"/>
                </a:solidFill>
                <a:latin typeface="Arial Narrow" charset="0"/>
              </a:rPr>
              <a:t>We can define electric potential (potential) as </a:t>
            </a:r>
          </a:p>
          <a:p>
            <a:pPr marL="742950" lvl="1" indent="-285750">
              <a:spcBef>
                <a:spcPct val="20000"/>
              </a:spcBef>
              <a:buFontTx/>
              <a:buChar char="–"/>
            </a:pPr>
            <a:r>
              <a:rPr lang="en-US" sz="2800" dirty="0">
                <a:solidFill>
                  <a:srgbClr val="660066"/>
                </a:solidFill>
                <a:latin typeface="Arial Narrow" charset="0"/>
                <a:ea typeface="ＭＳ Ｐゴシック" charset="-128"/>
              </a:rPr>
              <a:t>The electric potential energy per unit charge</a:t>
            </a:r>
          </a:p>
          <a:p>
            <a:pPr marL="742950" lvl="1" indent="-285750">
              <a:spcBef>
                <a:spcPct val="20000"/>
              </a:spcBef>
              <a:buFontTx/>
              <a:buChar char="–"/>
            </a:pPr>
            <a:r>
              <a:rPr lang="en-US" sz="2800" dirty="0">
                <a:solidFill>
                  <a:srgbClr val="660066"/>
                </a:solidFill>
                <a:latin typeface="Arial Narrow" charset="0"/>
                <a:ea typeface="ＭＳ Ｐゴシック" charset="-128"/>
              </a:rPr>
              <a:t>This is same as the voltage of a battery…</a:t>
            </a:r>
          </a:p>
          <a:p>
            <a:pPr marL="342900" indent="-342900">
              <a:spcBef>
                <a:spcPct val="20000"/>
              </a:spcBef>
              <a:buFontTx/>
              <a:buChar char="•"/>
            </a:pPr>
            <a:r>
              <a:rPr lang="en-US" sz="3200" dirty="0">
                <a:solidFill>
                  <a:schemeClr val="accent2"/>
                </a:solidFill>
                <a:latin typeface="Arial Narrow" charset="0"/>
              </a:rPr>
              <a:t>Electric potential is written with the symbol V</a:t>
            </a:r>
          </a:p>
          <a:p>
            <a:pPr marL="742950" lvl="1" indent="-285750">
              <a:spcBef>
                <a:spcPct val="20000"/>
              </a:spcBef>
              <a:buFontTx/>
              <a:buChar char="–"/>
            </a:pPr>
            <a:r>
              <a:rPr lang="en-US" sz="2800" dirty="0">
                <a:solidFill>
                  <a:srgbClr val="660066"/>
                </a:solidFill>
                <a:latin typeface="Arial Narrow" charset="0"/>
                <a:ea typeface="ＭＳ Ｐゴシック" charset="-128"/>
              </a:rPr>
              <a:t>If a positive test charge q has the potential energy </a:t>
            </a:r>
            <a:r>
              <a:rPr lang="en-US" sz="2800" dirty="0" err="1">
                <a:solidFill>
                  <a:srgbClr val="660066"/>
                </a:solidFill>
                <a:latin typeface="Arial Narrow" charset="0"/>
                <a:ea typeface="ＭＳ Ｐゴシック" charset="-128"/>
              </a:rPr>
              <a:t>U</a:t>
            </a:r>
            <a:r>
              <a:rPr lang="en-US" sz="2800" baseline="-25000" dirty="0" err="1">
                <a:solidFill>
                  <a:srgbClr val="660066"/>
                </a:solidFill>
                <a:latin typeface="Arial Narrow" charset="0"/>
                <a:ea typeface="ＭＳ Ｐゴシック" charset="-128"/>
              </a:rPr>
              <a:t>a</a:t>
            </a:r>
            <a:r>
              <a:rPr lang="en-US" sz="2800" dirty="0">
                <a:solidFill>
                  <a:srgbClr val="660066"/>
                </a:solidFill>
                <a:latin typeface="Arial Narrow" charset="0"/>
                <a:ea typeface="ＭＳ Ｐゴシック" charset="-128"/>
              </a:rPr>
              <a:t> at the point </a:t>
            </a:r>
            <a:r>
              <a:rPr lang="en-US" sz="2800" i="1" dirty="0">
                <a:solidFill>
                  <a:srgbClr val="660066"/>
                </a:solidFill>
                <a:latin typeface="Arial Narrow" charset="0"/>
                <a:ea typeface="ＭＳ Ｐゴシック" charset="-128"/>
              </a:rPr>
              <a:t>a</a:t>
            </a:r>
            <a:r>
              <a:rPr lang="en-US" sz="2800" dirty="0">
                <a:solidFill>
                  <a:srgbClr val="660066"/>
                </a:solidFill>
                <a:latin typeface="Arial Narrow" charset="0"/>
                <a:ea typeface="ＭＳ Ｐゴシック" charset="-128"/>
              </a:rPr>
              <a:t>, the electric potential of the charge at that point is</a:t>
            </a:r>
          </a:p>
          <a:p>
            <a:pPr marL="342900" indent="-342900">
              <a:spcBef>
                <a:spcPct val="20000"/>
              </a:spcBef>
              <a:buFontTx/>
              <a:buChar char="•"/>
            </a:pPr>
            <a:endParaRPr lang="en-US" sz="3200" dirty="0">
              <a:solidFill>
                <a:schemeClr val="accent2"/>
              </a:solidFill>
              <a:latin typeface="Arial Narrow" charset="0"/>
            </a:endParaRPr>
          </a:p>
        </p:txBody>
      </p:sp>
      <p:graphicFrame>
        <p:nvGraphicFramePr>
          <p:cNvPr id="222212" name="Object 4"/>
          <p:cNvGraphicFramePr>
            <a:graphicFrameLocks noChangeAspect="1"/>
          </p:cNvGraphicFramePr>
          <p:nvPr/>
        </p:nvGraphicFramePr>
        <p:xfrm>
          <a:off x="3657600" y="5183188"/>
          <a:ext cx="760413" cy="595312"/>
        </p:xfrm>
        <a:graphic>
          <a:graphicData uri="http://schemas.openxmlformats.org/presentationml/2006/ole">
            <mc:AlternateContent xmlns:mc="http://schemas.openxmlformats.org/markup-compatibility/2006">
              <mc:Choice xmlns:v="urn:schemas-microsoft-com:vml" Requires="v">
                <p:oleObj spid="_x0000_s77983" name="Equation" r:id="rId3" imgW="292100" imgH="228600" progId="Equation.DSMT4">
                  <p:embed/>
                </p:oleObj>
              </mc:Choice>
              <mc:Fallback>
                <p:oleObj name="Equation" r:id="rId3" imgW="292100" imgH="228600" progId="Equation.DSMT4">
                  <p:embed/>
                  <p:pic>
                    <p:nvPicPr>
                      <p:cNvPr id="222212" name="Object 4"/>
                      <p:cNvPicPr>
                        <a:picLocks noChangeAspect="1" noChangeArrowheads="1"/>
                      </p:cNvPicPr>
                      <p:nvPr/>
                    </p:nvPicPr>
                    <p:blipFill>
                      <a:blip r:embed="rId4"/>
                      <a:srcRect/>
                      <a:stretch>
                        <a:fillRect/>
                      </a:stretch>
                    </p:blipFill>
                    <p:spPr bwMode="auto">
                      <a:xfrm>
                        <a:off x="3657600" y="5183188"/>
                        <a:ext cx="760413" cy="5953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8" name="Object 4"/>
          <p:cNvGraphicFramePr>
            <a:graphicFrameLocks noChangeAspect="1"/>
          </p:cNvGraphicFramePr>
          <p:nvPr/>
        </p:nvGraphicFramePr>
        <p:xfrm>
          <a:off x="4359275" y="4930775"/>
          <a:ext cx="593725" cy="1089025"/>
        </p:xfrm>
        <a:graphic>
          <a:graphicData uri="http://schemas.openxmlformats.org/presentationml/2006/ole">
            <mc:AlternateContent xmlns:mc="http://schemas.openxmlformats.org/markup-compatibility/2006">
              <mc:Choice xmlns:v="urn:schemas-microsoft-com:vml" Requires="v">
                <p:oleObj spid="_x0000_s77984" name="Equation" r:id="rId5" imgW="228600" imgH="419100" progId="Equation.DSMT4">
                  <p:embed/>
                </p:oleObj>
              </mc:Choice>
              <mc:Fallback>
                <p:oleObj name="Equation" r:id="rId5" imgW="228600" imgH="419100" progId="Equation.DSMT4">
                  <p:embed/>
                  <p:pic>
                    <p:nvPicPr>
                      <p:cNvPr id="8" name="Object 4"/>
                      <p:cNvPicPr>
                        <a:picLocks noChangeAspect="1" noChangeArrowheads="1"/>
                      </p:cNvPicPr>
                      <p:nvPr/>
                    </p:nvPicPr>
                    <p:blipFill>
                      <a:blip r:embed="rId6"/>
                      <a:srcRect/>
                      <a:stretch>
                        <a:fillRect/>
                      </a:stretch>
                    </p:blipFill>
                    <p:spPr bwMode="auto">
                      <a:xfrm>
                        <a:off x="4359275" y="4930775"/>
                        <a:ext cx="593725" cy="10890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5541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2211">
                                            <p:txEl>
                                              <p:pRg st="0" end="0"/>
                                            </p:txEl>
                                          </p:spTgt>
                                        </p:tgtEl>
                                        <p:attrNameLst>
                                          <p:attrName>style.visibility</p:attrName>
                                        </p:attrNameLst>
                                      </p:cBhvr>
                                      <p:to>
                                        <p:strVal val="visible"/>
                                      </p:to>
                                    </p:set>
                                    <p:animEffect transition="in" filter="wipe(left)">
                                      <p:cBhvr>
                                        <p:cTn id="7" dur="500"/>
                                        <p:tgtEl>
                                          <p:spTgt spid="2222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2211">
                                            <p:txEl>
                                              <p:pRg st="1" end="1"/>
                                            </p:txEl>
                                          </p:spTgt>
                                        </p:tgtEl>
                                        <p:attrNameLst>
                                          <p:attrName>style.visibility</p:attrName>
                                        </p:attrNameLst>
                                      </p:cBhvr>
                                      <p:to>
                                        <p:strVal val="visible"/>
                                      </p:to>
                                    </p:set>
                                    <p:animEffect transition="in" filter="wipe(left)">
                                      <p:cBhvr>
                                        <p:cTn id="12" dur="500"/>
                                        <p:tgtEl>
                                          <p:spTgt spid="2222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2211">
                                            <p:txEl>
                                              <p:pRg st="2" end="2"/>
                                            </p:txEl>
                                          </p:spTgt>
                                        </p:tgtEl>
                                        <p:attrNameLst>
                                          <p:attrName>style.visibility</p:attrName>
                                        </p:attrNameLst>
                                      </p:cBhvr>
                                      <p:to>
                                        <p:strVal val="visible"/>
                                      </p:to>
                                    </p:set>
                                    <p:animEffect transition="in" filter="wipe(left)">
                                      <p:cBhvr>
                                        <p:cTn id="17" dur="500"/>
                                        <p:tgtEl>
                                          <p:spTgt spid="2222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2211">
                                            <p:txEl>
                                              <p:pRg st="3" end="3"/>
                                            </p:txEl>
                                          </p:spTgt>
                                        </p:tgtEl>
                                        <p:attrNameLst>
                                          <p:attrName>style.visibility</p:attrName>
                                        </p:attrNameLst>
                                      </p:cBhvr>
                                      <p:to>
                                        <p:strVal val="visible"/>
                                      </p:to>
                                    </p:set>
                                    <p:animEffect transition="in" filter="wipe(left)">
                                      <p:cBhvr>
                                        <p:cTn id="22" dur="500"/>
                                        <p:tgtEl>
                                          <p:spTgt spid="2222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2211">
                                            <p:txEl>
                                              <p:pRg st="4" end="4"/>
                                            </p:txEl>
                                          </p:spTgt>
                                        </p:tgtEl>
                                        <p:attrNameLst>
                                          <p:attrName>style.visibility</p:attrName>
                                        </p:attrNameLst>
                                      </p:cBhvr>
                                      <p:to>
                                        <p:strVal val="visible"/>
                                      </p:to>
                                    </p:set>
                                    <p:animEffect transition="in" filter="wipe(left)">
                                      <p:cBhvr>
                                        <p:cTn id="27" dur="500"/>
                                        <p:tgtEl>
                                          <p:spTgt spid="2222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2211">
                                            <p:txEl>
                                              <p:pRg st="5" end="5"/>
                                            </p:txEl>
                                          </p:spTgt>
                                        </p:tgtEl>
                                        <p:attrNameLst>
                                          <p:attrName>style.visibility</p:attrName>
                                        </p:attrNameLst>
                                      </p:cBhvr>
                                      <p:to>
                                        <p:strVal val="visible"/>
                                      </p:to>
                                    </p:set>
                                    <p:animEffect transition="in" filter="wipe(left)">
                                      <p:cBhvr>
                                        <p:cTn id="32" dur="500"/>
                                        <p:tgtEl>
                                          <p:spTgt spid="2222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2211">
                                            <p:txEl>
                                              <p:pRg st="6" end="6"/>
                                            </p:txEl>
                                          </p:spTgt>
                                        </p:tgtEl>
                                        <p:attrNameLst>
                                          <p:attrName>style.visibility</p:attrName>
                                        </p:attrNameLst>
                                      </p:cBhvr>
                                      <p:to>
                                        <p:strVal val="visible"/>
                                      </p:to>
                                    </p:set>
                                    <p:animEffect transition="in" filter="wipe(left)">
                                      <p:cBhvr>
                                        <p:cTn id="37" dur="500"/>
                                        <p:tgtEl>
                                          <p:spTgt spid="2222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2212"/>
                                        </p:tgtEl>
                                        <p:attrNameLst>
                                          <p:attrName>style.visibility</p:attrName>
                                        </p:attrNameLst>
                                      </p:cBhvr>
                                      <p:to>
                                        <p:strVal val="visible"/>
                                      </p:to>
                                    </p:set>
                                    <p:animEffect transition="in" filter="wipe(left)">
                                      <p:cBhvr>
                                        <p:cTn id="42" dur="500"/>
                                        <p:tgtEl>
                                          <p:spTgt spid="2222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a:t>Tuesday, June 16, 2020</a:t>
            </a:r>
          </a:p>
        </p:txBody>
      </p:sp>
      <p:sp>
        <p:nvSpPr>
          <p:cNvPr id="9" name="Footer Placeholder 4"/>
          <p:cNvSpPr>
            <a:spLocks noGrp="1"/>
          </p:cNvSpPr>
          <p:nvPr>
            <p:ph type="ftr" sz="quarter" idx="11"/>
          </p:nvPr>
        </p:nvSpPr>
        <p:spPr/>
        <p:txBody>
          <a:bodyPr/>
          <a:lstStyle/>
          <a:p>
            <a:r>
              <a:rPr lang="de-DE"/>
              <a:t>PHYS 1444-001, Summer 2020                    Dr. Jaehoon Yu</a:t>
            </a:r>
            <a:endParaRPr lang="en-US"/>
          </a:p>
        </p:txBody>
      </p:sp>
      <p:sp>
        <p:nvSpPr>
          <p:cNvPr id="10" name="Slide Number Placeholder 5"/>
          <p:cNvSpPr>
            <a:spLocks noGrp="1"/>
          </p:cNvSpPr>
          <p:nvPr>
            <p:ph type="sldNum" sz="quarter" idx="12"/>
          </p:nvPr>
        </p:nvSpPr>
        <p:spPr/>
        <p:txBody>
          <a:bodyPr/>
          <a:lstStyle/>
          <a:p>
            <a:fld id="{98AF4779-8460-7149-AE81-487E163B2C39}" type="slidenum">
              <a:rPr lang="en-US"/>
              <a:pPr/>
              <a:t>24</a:t>
            </a:fld>
            <a:endParaRPr lang="en-US"/>
          </a:p>
        </p:txBody>
      </p:sp>
      <p:sp>
        <p:nvSpPr>
          <p:cNvPr id="223234" name="Rectangle 2"/>
          <p:cNvSpPr>
            <a:spLocks noGrp="1" noChangeArrowheads="1"/>
          </p:cNvSpPr>
          <p:nvPr>
            <p:ph type="title"/>
          </p:nvPr>
        </p:nvSpPr>
        <p:spPr>
          <a:xfrm>
            <a:off x="914400" y="0"/>
            <a:ext cx="7239000" cy="685800"/>
          </a:xfrm>
        </p:spPr>
        <p:txBody>
          <a:bodyPr/>
          <a:lstStyle/>
          <a:p>
            <a:r>
              <a:rPr lang="en-US" dirty="0"/>
              <a:t>Electric Potential, cont’d</a:t>
            </a:r>
          </a:p>
        </p:txBody>
      </p:sp>
      <p:sp>
        <p:nvSpPr>
          <p:cNvPr id="223235" name="Rectangle 3"/>
          <p:cNvSpPr>
            <a:spLocks noChangeArrowheads="1"/>
          </p:cNvSpPr>
          <p:nvPr/>
        </p:nvSpPr>
        <p:spPr bwMode="auto">
          <a:xfrm>
            <a:off x="381000" y="609600"/>
            <a:ext cx="8534400" cy="60198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Since only the difference in potential energy is meaningful, only the potential difference between two points is measurable</a:t>
            </a:r>
          </a:p>
          <a:p>
            <a:pPr marL="342900" indent="-342900">
              <a:spcBef>
                <a:spcPct val="20000"/>
              </a:spcBef>
              <a:buFontTx/>
              <a:buChar char="•"/>
            </a:pPr>
            <a:r>
              <a:rPr lang="en-US" sz="2800" dirty="0">
                <a:solidFill>
                  <a:schemeClr val="accent2"/>
                </a:solidFill>
                <a:latin typeface="Arial Narrow" charset="0"/>
              </a:rPr>
              <a:t>What happens when the electric force does a “positive work”?</a:t>
            </a:r>
          </a:p>
          <a:p>
            <a:pPr marL="742950" lvl="1" indent="-285750">
              <a:spcBef>
                <a:spcPct val="20000"/>
              </a:spcBef>
              <a:buFontTx/>
              <a:buChar char="–"/>
            </a:pPr>
            <a:r>
              <a:rPr lang="en-US" dirty="0">
                <a:solidFill>
                  <a:srgbClr val="660066"/>
                </a:solidFill>
                <a:latin typeface="Arial Narrow" charset="0"/>
                <a:ea typeface="ＭＳ Ｐゴシック" charset="-128"/>
              </a:rPr>
              <a:t>The charge gains kinetic energy</a:t>
            </a:r>
          </a:p>
          <a:p>
            <a:pPr marL="742950" lvl="1" indent="-285750">
              <a:spcBef>
                <a:spcPct val="20000"/>
              </a:spcBef>
              <a:buFontTx/>
              <a:buChar char="–"/>
            </a:pPr>
            <a:r>
              <a:rPr lang="en-US" dirty="0">
                <a:solidFill>
                  <a:srgbClr val="660066"/>
                </a:solidFill>
                <a:latin typeface="Arial Narrow" charset="0"/>
                <a:ea typeface="ＭＳ Ｐゴシック" charset="-128"/>
              </a:rPr>
              <a:t>Electric potential energy of the charge decreases</a:t>
            </a:r>
          </a:p>
          <a:p>
            <a:pPr marL="342900" indent="-342900">
              <a:spcBef>
                <a:spcPct val="20000"/>
              </a:spcBef>
              <a:buFontTx/>
              <a:buChar char="•"/>
            </a:pPr>
            <a:r>
              <a:rPr lang="en-US" sz="2800" dirty="0">
                <a:solidFill>
                  <a:schemeClr val="accent2"/>
                </a:solidFill>
                <a:latin typeface="Arial Narrow" charset="0"/>
              </a:rPr>
              <a:t>Thus the difference in potential energy is the same as the negative of the work, </a:t>
            </a:r>
            <a:r>
              <a:rPr lang="en-US" sz="2800" dirty="0" err="1">
                <a:solidFill>
                  <a:schemeClr val="accent2"/>
                </a:solidFill>
                <a:latin typeface="Arial Narrow" charset="0"/>
              </a:rPr>
              <a:t>W</a:t>
            </a:r>
            <a:r>
              <a:rPr lang="en-US" sz="2800" baseline="-25000" dirty="0" err="1">
                <a:solidFill>
                  <a:schemeClr val="accent2"/>
                </a:solidFill>
                <a:latin typeface="Arial Narrow" charset="0"/>
              </a:rPr>
              <a:t>ba</a:t>
            </a:r>
            <a:r>
              <a:rPr lang="en-US" sz="2800" dirty="0">
                <a:solidFill>
                  <a:schemeClr val="accent2"/>
                </a:solidFill>
                <a:latin typeface="Arial Narrow" charset="0"/>
              </a:rPr>
              <a:t>, done on the charge by the electric field to move the charge from point a to b.</a:t>
            </a:r>
          </a:p>
          <a:p>
            <a:pPr marL="342900" indent="-342900">
              <a:spcBef>
                <a:spcPct val="20000"/>
              </a:spcBef>
              <a:buFontTx/>
              <a:buChar char="•"/>
            </a:pPr>
            <a:r>
              <a:rPr lang="en-US" sz="2800" dirty="0">
                <a:solidFill>
                  <a:schemeClr val="accent2"/>
                </a:solidFill>
                <a:latin typeface="Arial Narrow" charset="0"/>
              </a:rPr>
              <a:t>The potential difference </a:t>
            </a:r>
            <a:r>
              <a:rPr lang="en-US" sz="2800" dirty="0" err="1">
                <a:solidFill>
                  <a:schemeClr val="accent2"/>
                </a:solidFill>
                <a:latin typeface="Arial Narrow" charset="0"/>
              </a:rPr>
              <a:t>V</a:t>
            </a:r>
            <a:r>
              <a:rPr lang="en-US" sz="2800" baseline="-25000" dirty="0" err="1">
                <a:solidFill>
                  <a:schemeClr val="accent2"/>
                </a:solidFill>
                <a:latin typeface="Arial Narrow" charset="0"/>
              </a:rPr>
              <a:t>ba</a:t>
            </a:r>
            <a:r>
              <a:rPr lang="en-US" sz="2800" dirty="0">
                <a:solidFill>
                  <a:schemeClr val="accent2"/>
                </a:solidFill>
                <a:latin typeface="Arial Narrow" charset="0"/>
              </a:rPr>
              <a:t> is</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endParaRPr lang="en-US" dirty="0">
              <a:solidFill>
                <a:srgbClr val="660066"/>
              </a:solidFill>
              <a:latin typeface="Arial Narrow" charset="0"/>
              <a:ea typeface="ＭＳ Ｐゴシック" charset="-128"/>
            </a:endParaRPr>
          </a:p>
          <a:p>
            <a:pPr marL="742950" lvl="1" indent="-285750">
              <a:spcBef>
                <a:spcPct val="20000"/>
              </a:spcBef>
              <a:buFontTx/>
              <a:buChar char="–"/>
            </a:pPr>
            <a:r>
              <a:rPr lang="en-US" dirty="0">
                <a:solidFill>
                  <a:srgbClr val="660066"/>
                </a:solidFill>
                <a:latin typeface="Arial Narrow" charset="0"/>
                <a:ea typeface="ＭＳ Ｐゴシック" charset="-128"/>
              </a:rPr>
              <a:t>Electric potential is independent of the test charge!!  Unit? (Poll 8)</a:t>
            </a:r>
          </a:p>
        </p:txBody>
      </p:sp>
      <p:graphicFrame>
        <p:nvGraphicFramePr>
          <p:cNvPr id="223236" name="Object 4"/>
          <p:cNvGraphicFramePr>
            <a:graphicFrameLocks noChangeAspect="1"/>
          </p:cNvGraphicFramePr>
          <p:nvPr/>
        </p:nvGraphicFramePr>
        <p:xfrm>
          <a:off x="1962150" y="5376863"/>
          <a:ext cx="896938" cy="600075"/>
        </p:xfrm>
        <a:graphic>
          <a:graphicData uri="http://schemas.openxmlformats.org/presentationml/2006/ole">
            <mc:AlternateContent xmlns:mc="http://schemas.openxmlformats.org/markup-compatibility/2006">
              <mc:Choice xmlns:v="urn:schemas-microsoft-com:vml" Requires="v">
                <p:oleObj spid="_x0000_s79165" name="Equation" r:id="rId3" imgW="330200" imgH="228600" progId="Equation.DSMT4">
                  <p:embed/>
                </p:oleObj>
              </mc:Choice>
              <mc:Fallback>
                <p:oleObj name="Equation" r:id="rId3" imgW="330200" imgH="228600" progId="Equation.DSMT4">
                  <p:embed/>
                  <p:pic>
                    <p:nvPicPr>
                      <p:cNvPr id="223236" name="Object 4"/>
                      <p:cNvPicPr>
                        <a:picLocks noChangeAspect="1" noChangeArrowheads="1"/>
                      </p:cNvPicPr>
                      <p:nvPr/>
                    </p:nvPicPr>
                    <p:blipFill>
                      <a:blip r:embed="rId4"/>
                      <a:srcRect/>
                      <a:stretch>
                        <a:fillRect/>
                      </a:stretch>
                    </p:blipFill>
                    <p:spPr bwMode="auto">
                      <a:xfrm>
                        <a:off x="1962150" y="5376863"/>
                        <a:ext cx="896938" cy="6000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3237" name="Object 5"/>
          <p:cNvGraphicFramePr>
            <a:graphicFrameLocks noChangeAspect="1"/>
          </p:cNvGraphicFramePr>
          <p:nvPr/>
        </p:nvGraphicFramePr>
        <p:xfrm>
          <a:off x="2860675" y="5376863"/>
          <a:ext cx="1482725" cy="600075"/>
        </p:xfrm>
        <a:graphic>
          <a:graphicData uri="http://schemas.openxmlformats.org/presentationml/2006/ole">
            <mc:AlternateContent xmlns:mc="http://schemas.openxmlformats.org/markup-compatibility/2006">
              <mc:Choice xmlns:v="urn:schemas-microsoft-com:vml" Requires="v">
                <p:oleObj spid="_x0000_s79166" name="Equation" r:id="rId5" imgW="546100" imgH="228600" progId="Equation.DSMT4">
                  <p:embed/>
                </p:oleObj>
              </mc:Choice>
              <mc:Fallback>
                <p:oleObj name="Equation" r:id="rId5" imgW="546100" imgH="228600" progId="Equation.DSMT4">
                  <p:embed/>
                  <p:pic>
                    <p:nvPicPr>
                      <p:cNvPr id="223237" name="Object 5"/>
                      <p:cNvPicPr>
                        <a:picLocks noChangeAspect="1" noChangeArrowheads="1"/>
                      </p:cNvPicPr>
                      <p:nvPr/>
                    </p:nvPicPr>
                    <p:blipFill>
                      <a:blip r:embed="rId6"/>
                      <a:srcRect/>
                      <a:stretch>
                        <a:fillRect/>
                      </a:stretch>
                    </p:blipFill>
                    <p:spPr bwMode="auto">
                      <a:xfrm>
                        <a:off x="2860675" y="5376863"/>
                        <a:ext cx="1482725" cy="6000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3238" name="Object 6"/>
          <p:cNvGraphicFramePr>
            <a:graphicFrameLocks noChangeAspect="1"/>
          </p:cNvGraphicFramePr>
          <p:nvPr/>
        </p:nvGraphicFramePr>
        <p:xfrm>
          <a:off x="4316413" y="5165725"/>
          <a:ext cx="1685925" cy="1100138"/>
        </p:xfrm>
        <a:graphic>
          <a:graphicData uri="http://schemas.openxmlformats.org/presentationml/2006/ole">
            <mc:AlternateContent xmlns:mc="http://schemas.openxmlformats.org/markup-compatibility/2006">
              <mc:Choice xmlns:v="urn:schemas-microsoft-com:vml" Requires="v">
                <p:oleObj spid="_x0000_s79167" name="Equation" r:id="rId7" imgW="622300" imgH="419100" progId="Equation.DSMT4">
                  <p:embed/>
                </p:oleObj>
              </mc:Choice>
              <mc:Fallback>
                <p:oleObj name="Equation" r:id="rId7" imgW="622300" imgH="419100" progId="Equation.DSMT4">
                  <p:embed/>
                  <p:pic>
                    <p:nvPicPr>
                      <p:cNvPr id="223238" name="Object 6"/>
                      <p:cNvPicPr>
                        <a:picLocks noChangeAspect="1" noChangeArrowheads="1"/>
                      </p:cNvPicPr>
                      <p:nvPr/>
                    </p:nvPicPr>
                    <p:blipFill>
                      <a:blip r:embed="rId8"/>
                      <a:srcRect/>
                      <a:stretch>
                        <a:fillRect/>
                      </a:stretch>
                    </p:blipFill>
                    <p:spPr bwMode="auto">
                      <a:xfrm>
                        <a:off x="4316413" y="5165725"/>
                        <a:ext cx="1685925" cy="11001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3239" name="Object 7"/>
          <p:cNvGraphicFramePr>
            <a:graphicFrameLocks noChangeAspect="1"/>
          </p:cNvGraphicFramePr>
          <p:nvPr/>
        </p:nvGraphicFramePr>
        <p:xfrm>
          <a:off x="5970588" y="5165725"/>
          <a:ext cx="963612" cy="1100138"/>
        </p:xfrm>
        <a:graphic>
          <a:graphicData uri="http://schemas.openxmlformats.org/presentationml/2006/ole">
            <mc:AlternateContent xmlns:mc="http://schemas.openxmlformats.org/markup-compatibility/2006">
              <mc:Choice xmlns:v="urn:schemas-microsoft-com:vml" Requires="v">
                <p:oleObj spid="_x0000_s79168" name="Equation" r:id="rId9" imgW="355600" imgH="419100" progId="Equation.DSMT4">
                  <p:embed/>
                </p:oleObj>
              </mc:Choice>
              <mc:Fallback>
                <p:oleObj name="Equation" r:id="rId9" imgW="355600" imgH="419100" progId="Equation.DSMT4">
                  <p:embed/>
                  <p:pic>
                    <p:nvPicPr>
                      <p:cNvPr id="223239" name="Object 7"/>
                      <p:cNvPicPr>
                        <a:picLocks noChangeAspect="1" noChangeArrowheads="1"/>
                      </p:cNvPicPr>
                      <p:nvPr/>
                    </p:nvPicPr>
                    <p:blipFill>
                      <a:blip r:embed="rId10"/>
                      <a:srcRect/>
                      <a:stretch>
                        <a:fillRect/>
                      </a:stretch>
                    </p:blipFill>
                    <p:spPr bwMode="auto">
                      <a:xfrm>
                        <a:off x="5970588" y="5165725"/>
                        <a:ext cx="963612" cy="11001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8765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3235">
                                            <p:txEl>
                                              <p:pRg st="0" end="0"/>
                                            </p:txEl>
                                          </p:spTgt>
                                        </p:tgtEl>
                                        <p:attrNameLst>
                                          <p:attrName>style.visibility</p:attrName>
                                        </p:attrNameLst>
                                      </p:cBhvr>
                                      <p:to>
                                        <p:strVal val="visible"/>
                                      </p:to>
                                    </p:set>
                                    <p:animEffect transition="in" filter="wipe(left)">
                                      <p:cBhvr>
                                        <p:cTn id="7" dur="500"/>
                                        <p:tgtEl>
                                          <p:spTgt spid="223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3235">
                                            <p:txEl>
                                              <p:pRg st="1" end="1"/>
                                            </p:txEl>
                                          </p:spTgt>
                                        </p:tgtEl>
                                        <p:attrNameLst>
                                          <p:attrName>style.visibility</p:attrName>
                                        </p:attrNameLst>
                                      </p:cBhvr>
                                      <p:to>
                                        <p:strVal val="visible"/>
                                      </p:to>
                                    </p:set>
                                    <p:animEffect transition="in" filter="wipe(left)">
                                      <p:cBhvr>
                                        <p:cTn id="12" dur="500"/>
                                        <p:tgtEl>
                                          <p:spTgt spid="223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3235">
                                            <p:txEl>
                                              <p:pRg st="2" end="2"/>
                                            </p:txEl>
                                          </p:spTgt>
                                        </p:tgtEl>
                                        <p:attrNameLst>
                                          <p:attrName>style.visibility</p:attrName>
                                        </p:attrNameLst>
                                      </p:cBhvr>
                                      <p:to>
                                        <p:strVal val="visible"/>
                                      </p:to>
                                    </p:set>
                                    <p:animEffect transition="in" filter="wipe(left)">
                                      <p:cBhvr>
                                        <p:cTn id="17" dur="500"/>
                                        <p:tgtEl>
                                          <p:spTgt spid="223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3235">
                                            <p:txEl>
                                              <p:pRg st="3" end="3"/>
                                            </p:txEl>
                                          </p:spTgt>
                                        </p:tgtEl>
                                        <p:attrNameLst>
                                          <p:attrName>style.visibility</p:attrName>
                                        </p:attrNameLst>
                                      </p:cBhvr>
                                      <p:to>
                                        <p:strVal val="visible"/>
                                      </p:to>
                                    </p:set>
                                    <p:animEffect transition="in" filter="wipe(left)">
                                      <p:cBhvr>
                                        <p:cTn id="22" dur="500"/>
                                        <p:tgtEl>
                                          <p:spTgt spid="2232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3235">
                                            <p:txEl>
                                              <p:pRg st="4" end="4"/>
                                            </p:txEl>
                                          </p:spTgt>
                                        </p:tgtEl>
                                        <p:attrNameLst>
                                          <p:attrName>style.visibility</p:attrName>
                                        </p:attrNameLst>
                                      </p:cBhvr>
                                      <p:to>
                                        <p:strVal val="visible"/>
                                      </p:to>
                                    </p:set>
                                    <p:animEffect transition="in" filter="wipe(left)">
                                      <p:cBhvr>
                                        <p:cTn id="27" dur="500"/>
                                        <p:tgtEl>
                                          <p:spTgt spid="2232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3235">
                                            <p:txEl>
                                              <p:pRg st="5" end="5"/>
                                            </p:txEl>
                                          </p:spTgt>
                                        </p:tgtEl>
                                        <p:attrNameLst>
                                          <p:attrName>style.visibility</p:attrName>
                                        </p:attrNameLst>
                                      </p:cBhvr>
                                      <p:to>
                                        <p:strVal val="visible"/>
                                      </p:to>
                                    </p:set>
                                    <p:animEffect transition="in" filter="wipe(left)">
                                      <p:cBhvr>
                                        <p:cTn id="32" dur="500"/>
                                        <p:tgtEl>
                                          <p:spTgt spid="22323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3236"/>
                                        </p:tgtEl>
                                        <p:attrNameLst>
                                          <p:attrName>style.visibility</p:attrName>
                                        </p:attrNameLst>
                                      </p:cBhvr>
                                      <p:to>
                                        <p:strVal val="visible"/>
                                      </p:to>
                                    </p:set>
                                    <p:animEffect transition="in" filter="wipe(left)">
                                      <p:cBhvr>
                                        <p:cTn id="37" dur="500"/>
                                        <p:tgtEl>
                                          <p:spTgt spid="22323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3237"/>
                                        </p:tgtEl>
                                        <p:attrNameLst>
                                          <p:attrName>style.visibility</p:attrName>
                                        </p:attrNameLst>
                                      </p:cBhvr>
                                      <p:to>
                                        <p:strVal val="visible"/>
                                      </p:to>
                                    </p:set>
                                    <p:animEffect transition="in" filter="wipe(left)">
                                      <p:cBhvr>
                                        <p:cTn id="42" dur="500"/>
                                        <p:tgtEl>
                                          <p:spTgt spid="22323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3238"/>
                                        </p:tgtEl>
                                        <p:attrNameLst>
                                          <p:attrName>style.visibility</p:attrName>
                                        </p:attrNameLst>
                                      </p:cBhvr>
                                      <p:to>
                                        <p:strVal val="visible"/>
                                      </p:to>
                                    </p:set>
                                    <p:animEffect transition="in" filter="wipe(left)">
                                      <p:cBhvr>
                                        <p:cTn id="47" dur="500"/>
                                        <p:tgtEl>
                                          <p:spTgt spid="22323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23239"/>
                                        </p:tgtEl>
                                        <p:attrNameLst>
                                          <p:attrName>style.visibility</p:attrName>
                                        </p:attrNameLst>
                                      </p:cBhvr>
                                      <p:to>
                                        <p:strVal val="visible"/>
                                      </p:to>
                                    </p:set>
                                    <p:animEffect transition="in" filter="wipe(left)">
                                      <p:cBhvr>
                                        <p:cTn id="52" dur="500"/>
                                        <p:tgtEl>
                                          <p:spTgt spid="22323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23235">
                                            <p:txEl>
                                              <p:pRg st="8" end="8"/>
                                            </p:txEl>
                                          </p:spTgt>
                                        </p:tgtEl>
                                        <p:attrNameLst>
                                          <p:attrName>style.visibility</p:attrName>
                                        </p:attrNameLst>
                                      </p:cBhvr>
                                      <p:to>
                                        <p:strVal val="visible"/>
                                      </p:to>
                                    </p:set>
                                    <p:animEffect transition="in" filter="wipe(left)">
                                      <p:cBhvr>
                                        <p:cTn id="57" dur="500"/>
                                        <p:tgtEl>
                                          <p:spTgt spid="2232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Tuesday, June 16, 2020</a:t>
            </a:r>
          </a:p>
        </p:txBody>
      </p:sp>
      <p:sp>
        <p:nvSpPr>
          <p:cNvPr id="8" name="Footer Placeholder 4"/>
          <p:cNvSpPr>
            <a:spLocks noGrp="1"/>
          </p:cNvSpPr>
          <p:nvPr>
            <p:ph type="ftr" sz="quarter" idx="11"/>
          </p:nvPr>
        </p:nvSpPr>
        <p:spPr/>
        <p:txBody>
          <a:bodyPr/>
          <a:lstStyle/>
          <a:p>
            <a:r>
              <a:rPr lang="de-DE"/>
              <a:t>PHYS 1444-001, Summer 2020                    Dr. Jaehoon Yu</a:t>
            </a:r>
            <a:endParaRPr lang="en-US"/>
          </a:p>
        </p:txBody>
      </p:sp>
      <p:sp>
        <p:nvSpPr>
          <p:cNvPr id="9" name="Slide Number Placeholder 5"/>
          <p:cNvSpPr>
            <a:spLocks noGrp="1"/>
          </p:cNvSpPr>
          <p:nvPr>
            <p:ph type="sldNum" sz="quarter" idx="12"/>
          </p:nvPr>
        </p:nvSpPr>
        <p:spPr/>
        <p:txBody>
          <a:bodyPr/>
          <a:lstStyle/>
          <a:p>
            <a:fld id="{751AD8D7-BACB-8041-9ED3-816531938109}" type="slidenum">
              <a:rPr lang="en-US"/>
              <a:pPr/>
              <a:t>25</a:t>
            </a:fld>
            <a:endParaRPr lang="en-US"/>
          </a:p>
        </p:txBody>
      </p:sp>
      <p:pic>
        <p:nvPicPr>
          <p:cNvPr id="224258" name="Picture 2" descr="FG23_001"/>
          <p:cNvPicPr>
            <a:picLocks noChangeAspect="1" noChangeArrowheads="1"/>
          </p:cNvPicPr>
          <p:nvPr/>
        </p:nvPicPr>
        <p:blipFill>
          <a:blip r:embed="rId3"/>
          <a:srcRect/>
          <a:stretch>
            <a:fillRect/>
          </a:stretch>
        </p:blipFill>
        <p:spPr bwMode="auto">
          <a:xfrm>
            <a:off x="6248400" y="2362200"/>
            <a:ext cx="3200400" cy="2606675"/>
          </a:xfrm>
          <a:prstGeom prst="rect">
            <a:avLst/>
          </a:prstGeom>
          <a:noFill/>
        </p:spPr>
      </p:pic>
      <p:sp>
        <p:nvSpPr>
          <p:cNvPr id="224259" name="Rectangle 3"/>
          <p:cNvSpPr>
            <a:spLocks noGrp="1" noChangeArrowheads="1"/>
          </p:cNvSpPr>
          <p:nvPr>
            <p:ph type="title"/>
          </p:nvPr>
        </p:nvSpPr>
        <p:spPr>
          <a:xfrm>
            <a:off x="304800" y="0"/>
            <a:ext cx="8610600" cy="685800"/>
          </a:xfrm>
        </p:spPr>
        <p:txBody>
          <a:bodyPr/>
          <a:lstStyle/>
          <a:p>
            <a:r>
              <a:rPr lang="en-US"/>
              <a:t>A Few Things about the Electric Potential</a:t>
            </a:r>
          </a:p>
        </p:txBody>
      </p:sp>
      <p:sp>
        <p:nvSpPr>
          <p:cNvPr id="224260" name="Rectangle 4"/>
          <p:cNvSpPr>
            <a:spLocks noChangeArrowheads="1"/>
          </p:cNvSpPr>
          <p:nvPr/>
        </p:nvSpPr>
        <p:spPr bwMode="auto">
          <a:xfrm>
            <a:off x="381000" y="533400"/>
            <a:ext cx="8382000" cy="5334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dirty="0">
                <a:solidFill>
                  <a:schemeClr val="accent2"/>
                </a:solidFill>
                <a:latin typeface="Arial Narrow" charset="0"/>
              </a:rPr>
              <a:t>What does the electric potential depend on?</a:t>
            </a:r>
          </a:p>
          <a:p>
            <a:pPr marL="742950" lvl="1" indent="-285750">
              <a:spcBef>
                <a:spcPct val="20000"/>
              </a:spcBef>
              <a:buFontTx/>
              <a:buChar char="–"/>
            </a:pPr>
            <a:r>
              <a:rPr lang="en-US" sz="2000" dirty="0">
                <a:solidFill>
                  <a:srgbClr val="660066"/>
                </a:solidFill>
                <a:latin typeface="Arial Narrow" charset="0"/>
                <a:ea typeface="ＭＳ Ｐゴシック" charset="-128"/>
              </a:rPr>
              <a:t>Other charges that creates the field</a:t>
            </a:r>
          </a:p>
          <a:p>
            <a:pPr marL="742950" lvl="1" indent="-285750">
              <a:spcBef>
                <a:spcPct val="20000"/>
              </a:spcBef>
              <a:buFontTx/>
              <a:buChar char="–"/>
            </a:pPr>
            <a:r>
              <a:rPr lang="en-US" sz="2000" dirty="0">
                <a:solidFill>
                  <a:srgbClr val="660066"/>
                </a:solidFill>
                <a:latin typeface="Arial Narrow" charset="0"/>
                <a:ea typeface="ＭＳ Ｐゴシック" charset="-128"/>
              </a:rPr>
              <a:t>What about the test charge?</a:t>
            </a:r>
          </a:p>
          <a:p>
            <a:pPr marL="1143000" lvl="2" indent="-228600">
              <a:spcBef>
                <a:spcPct val="20000"/>
              </a:spcBef>
              <a:buFontTx/>
              <a:buChar char="•"/>
            </a:pPr>
            <a:r>
              <a:rPr lang="en-US" sz="1800" dirty="0">
                <a:solidFill>
                  <a:srgbClr val="003300"/>
                </a:solidFill>
                <a:latin typeface="Arial Narrow" charset="0"/>
                <a:ea typeface="ＭＳ Ｐゴシック" charset="-128"/>
              </a:rPr>
              <a:t>No, the electric potential is independent of the test charge</a:t>
            </a:r>
          </a:p>
          <a:p>
            <a:pPr marL="1143000" lvl="2" indent="-228600">
              <a:spcBef>
                <a:spcPct val="20000"/>
              </a:spcBef>
              <a:buFontTx/>
              <a:buChar char="•"/>
            </a:pPr>
            <a:r>
              <a:rPr lang="en-US" sz="1800" dirty="0">
                <a:solidFill>
                  <a:srgbClr val="003300"/>
                </a:solidFill>
                <a:latin typeface="Arial Narrow" charset="0"/>
                <a:ea typeface="ＭＳ Ｐゴシック" charset="-128"/>
              </a:rPr>
              <a:t>Test charge gains potential energy by existing in the potential created by other charges</a:t>
            </a:r>
          </a:p>
          <a:p>
            <a:pPr marL="342900" indent="-342900">
              <a:spcBef>
                <a:spcPct val="20000"/>
              </a:spcBef>
              <a:buFontTx/>
              <a:buChar char="•"/>
            </a:pPr>
            <a:r>
              <a:rPr lang="en-US" dirty="0">
                <a:solidFill>
                  <a:schemeClr val="accent2"/>
                </a:solidFill>
                <a:latin typeface="Arial Narrow" charset="0"/>
              </a:rPr>
              <a:t>Which plate is at the higher potential?</a:t>
            </a:r>
          </a:p>
          <a:p>
            <a:pPr marL="742950" lvl="1" indent="-285750">
              <a:spcBef>
                <a:spcPct val="20000"/>
              </a:spcBef>
              <a:buFontTx/>
              <a:buChar char="–"/>
            </a:pPr>
            <a:r>
              <a:rPr lang="en-US" sz="2000" dirty="0">
                <a:solidFill>
                  <a:srgbClr val="660066"/>
                </a:solidFill>
                <a:latin typeface="Arial Narrow" charset="0"/>
                <a:ea typeface="ＭＳ Ｐゴシック" charset="-128"/>
              </a:rPr>
              <a:t>Positive plate.  Why?</a:t>
            </a:r>
          </a:p>
          <a:p>
            <a:pPr marL="1143000" lvl="2" indent="-228600">
              <a:spcBef>
                <a:spcPct val="20000"/>
              </a:spcBef>
              <a:buFontTx/>
              <a:buChar char="•"/>
            </a:pPr>
            <a:r>
              <a:rPr lang="en-US" sz="1800" dirty="0">
                <a:solidFill>
                  <a:srgbClr val="003300"/>
                </a:solidFill>
                <a:latin typeface="Arial Narrow" charset="0"/>
                <a:ea typeface="ＭＳ Ｐゴシック" charset="-128"/>
              </a:rPr>
              <a:t>Since positive charge has the greatest potential energy on it.</a:t>
            </a:r>
          </a:p>
          <a:p>
            <a:pPr marL="742950" lvl="1" indent="-285750">
              <a:spcBef>
                <a:spcPct val="20000"/>
              </a:spcBef>
              <a:buFontTx/>
              <a:buChar char="–"/>
            </a:pPr>
            <a:r>
              <a:rPr lang="en-US" sz="2000" dirty="0">
                <a:solidFill>
                  <a:srgbClr val="660066"/>
                </a:solidFill>
                <a:latin typeface="Arial Narrow" charset="0"/>
                <a:ea typeface="ＭＳ Ｐゴシック" charset="-128"/>
              </a:rPr>
              <a:t>What happens to the positive charge if it is let go?</a:t>
            </a:r>
          </a:p>
          <a:p>
            <a:pPr marL="1143000" lvl="2" indent="-228600">
              <a:spcBef>
                <a:spcPct val="20000"/>
              </a:spcBef>
              <a:buFontTx/>
              <a:buChar char="•"/>
            </a:pPr>
            <a:r>
              <a:rPr lang="en-US" sz="1800" dirty="0">
                <a:solidFill>
                  <a:srgbClr val="003300"/>
                </a:solidFill>
                <a:latin typeface="Arial Narrow" charset="0"/>
                <a:ea typeface="ＭＳ Ｐゴシック" charset="-128"/>
              </a:rPr>
              <a:t>It moves from higher potential to lower potential</a:t>
            </a:r>
          </a:p>
          <a:p>
            <a:pPr marL="742950" lvl="1" indent="-285750">
              <a:spcBef>
                <a:spcPct val="20000"/>
              </a:spcBef>
              <a:buFontTx/>
              <a:buChar char="–"/>
            </a:pPr>
            <a:r>
              <a:rPr lang="en-US" sz="2000" dirty="0">
                <a:solidFill>
                  <a:srgbClr val="660066"/>
                </a:solidFill>
                <a:latin typeface="Arial Narrow" charset="0"/>
                <a:ea typeface="ＭＳ Ｐゴシック" charset="-128"/>
              </a:rPr>
              <a:t>How about the negative charge?</a:t>
            </a:r>
          </a:p>
          <a:p>
            <a:pPr marL="1143000" lvl="2" indent="-228600">
              <a:spcBef>
                <a:spcPct val="20000"/>
              </a:spcBef>
              <a:buFontTx/>
              <a:buChar char="•"/>
            </a:pPr>
            <a:r>
              <a:rPr lang="en-US" sz="1800" dirty="0">
                <a:solidFill>
                  <a:srgbClr val="003300"/>
                </a:solidFill>
                <a:latin typeface="Arial Narrow" charset="0"/>
                <a:ea typeface="ＭＳ Ｐゴシック" charset="-128"/>
              </a:rPr>
              <a:t>Its potential energy is higher on the negative plate.  Thus, it moves from negative plate to positive. </a:t>
            </a:r>
            <a:r>
              <a:rPr lang="en-US" sz="1800" b="1" u="sng" dirty="0">
                <a:solidFill>
                  <a:srgbClr val="FF0000"/>
                </a:solidFill>
                <a:latin typeface="Arial Narrow" charset="0"/>
                <a:ea typeface="ＭＳ Ｐゴシック" charset="-128"/>
              </a:rPr>
              <a:t>Potential difference is still the same</a:t>
            </a:r>
            <a:r>
              <a:rPr lang="en-US" sz="1800" dirty="0">
                <a:solidFill>
                  <a:srgbClr val="003300"/>
                </a:solidFill>
                <a:latin typeface="Arial Narrow" charset="0"/>
                <a:ea typeface="ＭＳ Ｐゴシック" charset="-128"/>
              </a:rPr>
              <a:t>.</a:t>
            </a:r>
          </a:p>
          <a:p>
            <a:pPr marL="342900" indent="-342900">
              <a:spcBef>
                <a:spcPct val="20000"/>
              </a:spcBef>
              <a:buFontTx/>
              <a:buChar char="•"/>
            </a:pPr>
            <a:r>
              <a:rPr lang="en-US" dirty="0">
                <a:solidFill>
                  <a:schemeClr val="accent2"/>
                </a:solidFill>
                <a:latin typeface="Arial Narrow" charset="0"/>
              </a:rPr>
              <a:t>The unit of the electric potential is Volt (V).</a:t>
            </a:r>
          </a:p>
          <a:p>
            <a:pPr marL="342900" indent="-342900">
              <a:spcBef>
                <a:spcPct val="20000"/>
              </a:spcBef>
              <a:buFontTx/>
              <a:buChar char="•"/>
            </a:pPr>
            <a:r>
              <a:rPr lang="en-US" dirty="0">
                <a:solidFill>
                  <a:schemeClr val="accent2"/>
                </a:solidFill>
                <a:latin typeface="Arial Narrow" charset="0"/>
              </a:rPr>
              <a:t>From the definition, 1V = 1J/C.</a:t>
            </a:r>
            <a:endParaRPr lang="en-US" sz="3200" dirty="0">
              <a:solidFill>
                <a:schemeClr val="accent2"/>
              </a:solidFill>
              <a:latin typeface="Arial Narrow" charset="0"/>
            </a:endParaRPr>
          </a:p>
        </p:txBody>
      </p:sp>
      <p:sp>
        <p:nvSpPr>
          <p:cNvPr id="224261" name="Text Box 5"/>
          <p:cNvSpPr txBox="1">
            <a:spLocks noChangeArrowheads="1"/>
          </p:cNvSpPr>
          <p:nvPr/>
        </p:nvSpPr>
        <p:spPr bwMode="auto">
          <a:xfrm>
            <a:off x="6248400" y="5257800"/>
            <a:ext cx="2895600" cy="646331"/>
          </a:xfrm>
          <a:prstGeom prst="rect">
            <a:avLst/>
          </a:prstGeom>
          <a:solidFill>
            <a:srgbClr val="FFFF66"/>
          </a:solidFill>
          <a:ln w="38100">
            <a:solidFill>
              <a:srgbClr val="CC0000"/>
            </a:solidFill>
            <a:miter lim="800000"/>
            <a:headEnd/>
            <a:tailEnd/>
          </a:ln>
          <a:effectLst/>
        </p:spPr>
        <p:txBody>
          <a:bodyPr wrap="square">
            <a:prstTxWarp prst="textNoShape">
              <a:avLst/>
            </a:prstTxWarp>
            <a:spAutoFit/>
          </a:bodyPr>
          <a:lstStyle/>
          <a:p>
            <a:r>
              <a:rPr lang="en-US" sz="1800" b="1">
                <a:solidFill>
                  <a:srgbClr val="CC0000"/>
                </a:solidFill>
                <a:latin typeface="Arial Narrow" charset="0"/>
              </a:rPr>
              <a:t>Zero point of electric potential can be chosen arbitrarily.</a:t>
            </a:r>
          </a:p>
        </p:txBody>
      </p:sp>
      <p:sp>
        <p:nvSpPr>
          <p:cNvPr id="224262" name="Text Box 6"/>
          <p:cNvSpPr txBox="1">
            <a:spLocks noChangeArrowheads="1"/>
          </p:cNvSpPr>
          <p:nvPr/>
        </p:nvSpPr>
        <p:spPr bwMode="auto">
          <a:xfrm>
            <a:off x="6248400" y="6026150"/>
            <a:ext cx="2895600" cy="646331"/>
          </a:xfrm>
          <a:prstGeom prst="rect">
            <a:avLst/>
          </a:prstGeom>
          <a:solidFill>
            <a:srgbClr val="FFFF66"/>
          </a:solidFill>
          <a:ln w="38100">
            <a:solidFill>
              <a:srgbClr val="CC0000"/>
            </a:solidFill>
            <a:miter lim="800000"/>
            <a:headEnd/>
            <a:tailEnd/>
          </a:ln>
          <a:effectLst/>
        </p:spPr>
        <p:txBody>
          <a:bodyPr wrap="square">
            <a:prstTxWarp prst="textNoShape">
              <a:avLst/>
            </a:prstTxWarp>
            <a:spAutoFit/>
          </a:bodyPr>
          <a:lstStyle/>
          <a:p>
            <a:r>
              <a:rPr lang="en-US" sz="1800" b="1" dirty="0">
                <a:solidFill>
                  <a:srgbClr val="CC0000"/>
                </a:solidFill>
                <a:latin typeface="Arial Narrow" charset="0"/>
              </a:rPr>
              <a:t>Often the ground, a conductor connected to Earth, is zero.</a:t>
            </a:r>
          </a:p>
        </p:txBody>
      </p:sp>
    </p:spTree>
    <p:extLst>
      <p:ext uri="{BB962C8B-B14F-4D97-AF65-F5344CB8AC3E}">
        <p14:creationId xmlns:p14="http://schemas.microsoft.com/office/powerpoint/2010/main" val="260630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4260">
                                            <p:txEl>
                                              <p:pRg st="0" end="0"/>
                                            </p:txEl>
                                          </p:spTgt>
                                        </p:tgtEl>
                                        <p:attrNameLst>
                                          <p:attrName>style.visibility</p:attrName>
                                        </p:attrNameLst>
                                      </p:cBhvr>
                                      <p:to>
                                        <p:strVal val="visible"/>
                                      </p:to>
                                    </p:set>
                                    <p:animEffect transition="in" filter="wipe(left)">
                                      <p:cBhvr>
                                        <p:cTn id="7" dur="500"/>
                                        <p:tgtEl>
                                          <p:spTgt spid="2242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4260">
                                            <p:txEl>
                                              <p:pRg st="1" end="1"/>
                                            </p:txEl>
                                          </p:spTgt>
                                        </p:tgtEl>
                                        <p:attrNameLst>
                                          <p:attrName>style.visibility</p:attrName>
                                        </p:attrNameLst>
                                      </p:cBhvr>
                                      <p:to>
                                        <p:strVal val="visible"/>
                                      </p:to>
                                    </p:set>
                                    <p:animEffect transition="in" filter="wipe(left)">
                                      <p:cBhvr>
                                        <p:cTn id="12" dur="500"/>
                                        <p:tgtEl>
                                          <p:spTgt spid="22426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4260">
                                            <p:txEl>
                                              <p:pRg st="2" end="2"/>
                                            </p:txEl>
                                          </p:spTgt>
                                        </p:tgtEl>
                                        <p:attrNameLst>
                                          <p:attrName>style.visibility</p:attrName>
                                        </p:attrNameLst>
                                      </p:cBhvr>
                                      <p:to>
                                        <p:strVal val="visible"/>
                                      </p:to>
                                    </p:set>
                                    <p:animEffect transition="in" filter="wipe(left)">
                                      <p:cBhvr>
                                        <p:cTn id="17" dur="500"/>
                                        <p:tgtEl>
                                          <p:spTgt spid="22426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4260">
                                            <p:txEl>
                                              <p:pRg st="3" end="3"/>
                                            </p:txEl>
                                          </p:spTgt>
                                        </p:tgtEl>
                                        <p:attrNameLst>
                                          <p:attrName>style.visibility</p:attrName>
                                        </p:attrNameLst>
                                      </p:cBhvr>
                                      <p:to>
                                        <p:strVal val="visible"/>
                                      </p:to>
                                    </p:set>
                                    <p:animEffect transition="in" filter="wipe(left)">
                                      <p:cBhvr>
                                        <p:cTn id="22" dur="500"/>
                                        <p:tgtEl>
                                          <p:spTgt spid="22426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4260">
                                            <p:txEl>
                                              <p:pRg st="4" end="4"/>
                                            </p:txEl>
                                          </p:spTgt>
                                        </p:tgtEl>
                                        <p:attrNameLst>
                                          <p:attrName>style.visibility</p:attrName>
                                        </p:attrNameLst>
                                      </p:cBhvr>
                                      <p:to>
                                        <p:strVal val="visible"/>
                                      </p:to>
                                    </p:set>
                                    <p:animEffect transition="in" filter="wipe(left)">
                                      <p:cBhvr>
                                        <p:cTn id="27" dur="500"/>
                                        <p:tgtEl>
                                          <p:spTgt spid="22426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224258"/>
                                        </p:tgtEl>
                                        <p:attrNameLst>
                                          <p:attrName>style.visibility</p:attrName>
                                        </p:attrNameLst>
                                      </p:cBhvr>
                                      <p:to>
                                        <p:strVal val="visible"/>
                                      </p:to>
                                    </p:set>
                                    <p:animEffect transition="in" filter="wipe(down)">
                                      <p:cBhvr>
                                        <p:cTn id="32" dur="580">
                                          <p:stCondLst>
                                            <p:cond delay="0"/>
                                          </p:stCondLst>
                                        </p:cTn>
                                        <p:tgtEl>
                                          <p:spTgt spid="224258"/>
                                        </p:tgtEl>
                                      </p:cBhvr>
                                    </p:animEffect>
                                    <p:anim calcmode="lin" valueType="num">
                                      <p:cBhvr>
                                        <p:cTn id="33" dur="1822" tmFilter="0,0; 0.14,0.36; 0.43,0.73; 0.71,0.91; 1.0,1.0">
                                          <p:stCondLst>
                                            <p:cond delay="0"/>
                                          </p:stCondLst>
                                        </p:cTn>
                                        <p:tgtEl>
                                          <p:spTgt spid="224258"/>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24258"/>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24258"/>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24258"/>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24258"/>
                                        </p:tgtEl>
                                        <p:attrNameLst>
                                          <p:attrName>ppt_y</p:attrName>
                                        </p:attrNameLst>
                                      </p:cBhvr>
                                      <p:tavLst>
                                        <p:tav tm="0" fmla="#ppt_y-sin(pi*$)/81">
                                          <p:val>
                                            <p:fltVal val="0"/>
                                          </p:val>
                                        </p:tav>
                                        <p:tav tm="100000">
                                          <p:val>
                                            <p:fltVal val="1"/>
                                          </p:val>
                                        </p:tav>
                                      </p:tavLst>
                                    </p:anim>
                                    <p:animScale>
                                      <p:cBhvr>
                                        <p:cTn id="38" dur="26">
                                          <p:stCondLst>
                                            <p:cond delay="650"/>
                                          </p:stCondLst>
                                        </p:cTn>
                                        <p:tgtEl>
                                          <p:spTgt spid="224258"/>
                                        </p:tgtEl>
                                      </p:cBhvr>
                                      <p:to x="100000" y="60000"/>
                                    </p:animScale>
                                    <p:animScale>
                                      <p:cBhvr>
                                        <p:cTn id="39" dur="166" decel="50000">
                                          <p:stCondLst>
                                            <p:cond delay="676"/>
                                          </p:stCondLst>
                                        </p:cTn>
                                        <p:tgtEl>
                                          <p:spTgt spid="224258"/>
                                        </p:tgtEl>
                                      </p:cBhvr>
                                      <p:to x="100000" y="100000"/>
                                    </p:animScale>
                                    <p:animScale>
                                      <p:cBhvr>
                                        <p:cTn id="40" dur="26">
                                          <p:stCondLst>
                                            <p:cond delay="1312"/>
                                          </p:stCondLst>
                                        </p:cTn>
                                        <p:tgtEl>
                                          <p:spTgt spid="224258"/>
                                        </p:tgtEl>
                                      </p:cBhvr>
                                      <p:to x="100000" y="80000"/>
                                    </p:animScale>
                                    <p:animScale>
                                      <p:cBhvr>
                                        <p:cTn id="41" dur="166" decel="50000">
                                          <p:stCondLst>
                                            <p:cond delay="1338"/>
                                          </p:stCondLst>
                                        </p:cTn>
                                        <p:tgtEl>
                                          <p:spTgt spid="224258"/>
                                        </p:tgtEl>
                                      </p:cBhvr>
                                      <p:to x="100000" y="100000"/>
                                    </p:animScale>
                                    <p:animScale>
                                      <p:cBhvr>
                                        <p:cTn id="42" dur="26">
                                          <p:stCondLst>
                                            <p:cond delay="1642"/>
                                          </p:stCondLst>
                                        </p:cTn>
                                        <p:tgtEl>
                                          <p:spTgt spid="224258"/>
                                        </p:tgtEl>
                                      </p:cBhvr>
                                      <p:to x="100000" y="90000"/>
                                    </p:animScale>
                                    <p:animScale>
                                      <p:cBhvr>
                                        <p:cTn id="43" dur="166" decel="50000">
                                          <p:stCondLst>
                                            <p:cond delay="1668"/>
                                          </p:stCondLst>
                                        </p:cTn>
                                        <p:tgtEl>
                                          <p:spTgt spid="224258"/>
                                        </p:tgtEl>
                                      </p:cBhvr>
                                      <p:to x="100000" y="100000"/>
                                    </p:animScale>
                                    <p:animScale>
                                      <p:cBhvr>
                                        <p:cTn id="44" dur="26">
                                          <p:stCondLst>
                                            <p:cond delay="1808"/>
                                          </p:stCondLst>
                                        </p:cTn>
                                        <p:tgtEl>
                                          <p:spTgt spid="224258"/>
                                        </p:tgtEl>
                                      </p:cBhvr>
                                      <p:to x="100000" y="95000"/>
                                    </p:animScale>
                                    <p:animScale>
                                      <p:cBhvr>
                                        <p:cTn id="45" dur="166" decel="50000">
                                          <p:stCondLst>
                                            <p:cond delay="1834"/>
                                          </p:stCondLst>
                                        </p:cTn>
                                        <p:tgtEl>
                                          <p:spTgt spid="224258"/>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24260">
                                            <p:txEl>
                                              <p:pRg st="5" end="5"/>
                                            </p:txEl>
                                          </p:spTgt>
                                        </p:tgtEl>
                                        <p:attrNameLst>
                                          <p:attrName>style.visibility</p:attrName>
                                        </p:attrNameLst>
                                      </p:cBhvr>
                                      <p:to>
                                        <p:strVal val="visible"/>
                                      </p:to>
                                    </p:set>
                                    <p:animEffect transition="in" filter="wipe(left)">
                                      <p:cBhvr>
                                        <p:cTn id="50" dur="500"/>
                                        <p:tgtEl>
                                          <p:spTgt spid="224260">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24260">
                                            <p:txEl>
                                              <p:pRg st="6" end="6"/>
                                            </p:txEl>
                                          </p:spTgt>
                                        </p:tgtEl>
                                        <p:attrNameLst>
                                          <p:attrName>style.visibility</p:attrName>
                                        </p:attrNameLst>
                                      </p:cBhvr>
                                      <p:to>
                                        <p:strVal val="visible"/>
                                      </p:to>
                                    </p:set>
                                    <p:animEffect transition="in" filter="wipe(left)">
                                      <p:cBhvr>
                                        <p:cTn id="55" dur="500"/>
                                        <p:tgtEl>
                                          <p:spTgt spid="224260">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224260">
                                            <p:txEl>
                                              <p:pRg st="7" end="7"/>
                                            </p:txEl>
                                          </p:spTgt>
                                        </p:tgtEl>
                                        <p:attrNameLst>
                                          <p:attrName>style.visibility</p:attrName>
                                        </p:attrNameLst>
                                      </p:cBhvr>
                                      <p:to>
                                        <p:strVal val="visible"/>
                                      </p:to>
                                    </p:set>
                                    <p:animEffect transition="in" filter="wipe(left)">
                                      <p:cBhvr>
                                        <p:cTn id="60" dur="500"/>
                                        <p:tgtEl>
                                          <p:spTgt spid="224260">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224260">
                                            <p:txEl>
                                              <p:pRg st="8" end="8"/>
                                            </p:txEl>
                                          </p:spTgt>
                                        </p:tgtEl>
                                        <p:attrNameLst>
                                          <p:attrName>style.visibility</p:attrName>
                                        </p:attrNameLst>
                                      </p:cBhvr>
                                      <p:to>
                                        <p:strVal val="visible"/>
                                      </p:to>
                                    </p:set>
                                    <p:animEffect transition="in" filter="wipe(left)">
                                      <p:cBhvr>
                                        <p:cTn id="65" dur="500"/>
                                        <p:tgtEl>
                                          <p:spTgt spid="224260">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224260">
                                            <p:txEl>
                                              <p:pRg st="9" end="9"/>
                                            </p:txEl>
                                          </p:spTgt>
                                        </p:tgtEl>
                                        <p:attrNameLst>
                                          <p:attrName>style.visibility</p:attrName>
                                        </p:attrNameLst>
                                      </p:cBhvr>
                                      <p:to>
                                        <p:strVal val="visible"/>
                                      </p:to>
                                    </p:set>
                                    <p:animEffect transition="in" filter="wipe(left)">
                                      <p:cBhvr>
                                        <p:cTn id="70" dur="500"/>
                                        <p:tgtEl>
                                          <p:spTgt spid="224260">
                                            <p:txEl>
                                              <p:pRg st="9" end="9"/>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224260">
                                            <p:txEl>
                                              <p:pRg st="10" end="10"/>
                                            </p:txEl>
                                          </p:spTgt>
                                        </p:tgtEl>
                                        <p:attrNameLst>
                                          <p:attrName>style.visibility</p:attrName>
                                        </p:attrNameLst>
                                      </p:cBhvr>
                                      <p:to>
                                        <p:strVal val="visible"/>
                                      </p:to>
                                    </p:set>
                                    <p:animEffect transition="in" filter="wipe(left)">
                                      <p:cBhvr>
                                        <p:cTn id="75" dur="500"/>
                                        <p:tgtEl>
                                          <p:spTgt spid="224260">
                                            <p:txEl>
                                              <p:pRg st="10" end="1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224260">
                                            <p:txEl>
                                              <p:pRg st="11" end="11"/>
                                            </p:txEl>
                                          </p:spTgt>
                                        </p:tgtEl>
                                        <p:attrNameLst>
                                          <p:attrName>style.visibility</p:attrName>
                                        </p:attrNameLst>
                                      </p:cBhvr>
                                      <p:to>
                                        <p:strVal val="visible"/>
                                      </p:to>
                                    </p:set>
                                    <p:animEffect transition="in" filter="wipe(left)">
                                      <p:cBhvr>
                                        <p:cTn id="80" dur="500"/>
                                        <p:tgtEl>
                                          <p:spTgt spid="224260">
                                            <p:txEl>
                                              <p:pRg st="11" end="1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iterate type="wd">
                                    <p:tmPct val="10000"/>
                                  </p:iterate>
                                  <p:childTnLst>
                                    <p:set>
                                      <p:cBhvr>
                                        <p:cTn id="84" dur="1" fill="hold">
                                          <p:stCondLst>
                                            <p:cond delay="0"/>
                                          </p:stCondLst>
                                        </p:cTn>
                                        <p:tgtEl>
                                          <p:spTgt spid="224260">
                                            <p:txEl>
                                              <p:pRg st="12" end="12"/>
                                            </p:txEl>
                                          </p:spTgt>
                                        </p:tgtEl>
                                        <p:attrNameLst>
                                          <p:attrName>style.visibility</p:attrName>
                                        </p:attrNameLst>
                                      </p:cBhvr>
                                      <p:to>
                                        <p:strVal val="visible"/>
                                      </p:to>
                                    </p:set>
                                    <p:animEffect transition="in" filter="wipe(left)">
                                      <p:cBhvr>
                                        <p:cTn id="85" dur="500"/>
                                        <p:tgtEl>
                                          <p:spTgt spid="224260">
                                            <p:txEl>
                                              <p:pRg st="12" end="12"/>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224260">
                                            <p:txEl>
                                              <p:pRg st="13" end="13"/>
                                            </p:txEl>
                                          </p:spTgt>
                                        </p:tgtEl>
                                        <p:attrNameLst>
                                          <p:attrName>style.visibility</p:attrName>
                                        </p:attrNameLst>
                                      </p:cBhvr>
                                      <p:to>
                                        <p:strVal val="visible"/>
                                      </p:to>
                                    </p:set>
                                    <p:animEffect transition="in" filter="wipe(left)">
                                      <p:cBhvr>
                                        <p:cTn id="90" dur="500"/>
                                        <p:tgtEl>
                                          <p:spTgt spid="224260">
                                            <p:txEl>
                                              <p:pRg st="13" end="13"/>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iterate type="wd">
                                    <p:tmPct val="10000"/>
                                  </p:iterate>
                                  <p:childTnLst>
                                    <p:set>
                                      <p:cBhvr>
                                        <p:cTn id="94" dur="1" fill="hold">
                                          <p:stCondLst>
                                            <p:cond delay="0"/>
                                          </p:stCondLst>
                                        </p:cTn>
                                        <p:tgtEl>
                                          <p:spTgt spid="224261"/>
                                        </p:tgtEl>
                                        <p:attrNameLst>
                                          <p:attrName>style.visibility</p:attrName>
                                        </p:attrNameLst>
                                      </p:cBhvr>
                                      <p:to>
                                        <p:strVal val="visible"/>
                                      </p:to>
                                    </p:set>
                                    <p:animEffect transition="in" filter="wipe(left)">
                                      <p:cBhvr>
                                        <p:cTn id="95" dur="500"/>
                                        <p:tgtEl>
                                          <p:spTgt spid="22426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iterate type="wd">
                                    <p:tmPct val="10000"/>
                                  </p:iterate>
                                  <p:childTnLst>
                                    <p:set>
                                      <p:cBhvr>
                                        <p:cTn id="99" dur="1" fill="hold">
                                          <p:stCondLst>
                                            <p:cond delay="0"/>
                                          </p:stCondLst>
                                        </p:cTn>
                                        <p:tgtEl>
                                          <p:spTgt spid="224262"/>
                                        </p:tgtEl>
                                        <p:attrNameLst>
                                          <p:attrName>style.visibility</p:attrName>
                                        </p:attrNameLst>
                                      </p:cBhvr>
                                      <p:to>
                                        <p:strVal val="visible"/>
                                      </p:to>
                                    </p:set>
                                    <p:animEffect transition="in" filter="wipe(left)">
                                      <p:cBhvr>
                                        <p:cTn id="100" dur="500"/>
                                        <p:tgtEl>
                                          <p:spTgt spid="22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0" grpId="0" uiExpand="1" build="p"/>
      <p:bldP spid="224261" grpId="0" animBg="1"/>
      <p:bldP spid="22426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Tuesday, June 16, 2020</a:t>
            </a:r>
          </a:p>
        </p:txBody>
      </p:sp>
      <p:sp>
        <p:nvSpPr>
          <p:cNvPr id="8" name="Footer Placeholder 4"/>
          <p:cNvSpPr>
            <a:spLocks noGrp="1"/>
          </p:cNvSpPr>
          <p:nvPr>
            <p:ph type="ftr" sz="quarter" idx="11"/>
          </p:nvPr>
        </p:nvSpPr>
        <p:spPr/>
        <p:txBody>
          <a:bodyPr/>
          <a:lstStyle/>
          <a:p>
            <a:r>
              <a:rPr lang="de-DE"/>
              <a:t>PHYS 1444-001, Summer 2020                    Dr. Jaehoon Yu</a:t>
            </a:r>
            <a:endParaRPr lang="en-US"/>
          </a:p>
        </p:txBody>
      </p:sp>
      <p:sp>
        <p:nvSpPr>
          <p:cNvPr id="9" name="Slide Number Placeholder 5"/>
          <p:cNvSpPr>
            <a:spLocks noGrp="1"/>
          </p:cNvSpPr>
          <p:nvPr>
            <p:ph type="sldNum" sz="quarter" idx="12"/>
          </p:nvPr>
        </p:nvSpPr>
        <p:spPr/>
        <p:txBody>
          <a:bodyPr/>
          <a:lstStyle/>
          <a:p>
            <a:fld id="{169E5CA8-1B15-4145-A5F6-7A69B4477714}" type="slidenum">
              <a:rPr lang="en-US"/>
              <a:pPr/>
              <a:t>26</a:t>
            </a:fld>
            <a:endParaRPr lang="en-US"/>
          </a:p>
        </p:txBody>
      </p:sp>
      <p:pic>
        <p:nvPicPr>
          <p:cNvPr id="225282" name="Picture 2" descr="FG23_001"/>
          <p:cNvPicPr>
            <a:picLocks noChangeAspect="1" noChangeArrowheads="1"/>
          </p:cNvPicPr>
          <p:nvPr/>
        </p:nvPicPr>
        <p:blipFill>
          <a:blip r:embed="rId2"/>
          <a:srcRect/>
          <a:stretch>
            <a:fillRect/>
          </a:stretch>
        </p:blipFill>
        <p:spPr bwMode="auto">
          <a:xfrm>
            <a:off x="6629400" y="228600"/>
            <a:ext cx="3200400" cy="2606675"/>
          </a:xfrm>
          <a:prstGeom prst="rect">
            <a:avLst/>
          </a:prstGeom>
          <a:noFill/>
        </p:spPr>
      </p:pic>
      <p:sp>
        <p:nvSpPr>
          <p:cNvPr id="225283" name="Rectangle 3"/>
          <p:cNvSpPr>
            <a:spLocks noGrp="1" noChangeArrowheads="1"/>
          </p:cNvSpPr>
          <p:nvPr>
            <p:ph type="title"/>
          </p:nvPr>
        </p:nvSpPr>
        <p:spPr>
          <a:xfrm>
            <a:off x="228600" y="0"/>
            <a:ext cx="8686800" cy="762000"/>
          </a:xfrm>
        </p:spPr>
        <p:txBody>
          <a:bodyPr/>
          <a:lstStyle/>
          <a:p>
            <a:r>
              <a:rPr lang="en-US" dirty="0"/>
              <a:t>Example 23 – 1 </a:t>
            </a:r>
          </a:p>
        </p:txBody>
      </p:sp>
      <p:sp>
        <p:nvSpPr>
          <p:cNvPr id="225284" name="Text Box 4"/>
          <p:cNvSpPr txBox="1">
            <a:spLocks noChangeArrowheads="1"/>
          </p:cNvSpPr>
          <p:nvPr/>
        </p:nvSpPr>
        <p:spPr bwMode="auto">
          <a:xfrm>
            <a:off x="152400" y="762000"/>
            <a:ext cx="7315200" cy="2227263"/>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800" b="1">
                <a:solidFill>
                  <a:schemeClr val="accent2"/>
                </a:solidFill>
                <a:latin typeface="Arial Narrow" charset="0"/>
              </a:rPr>
              <a:t>A negative charge: </a:t>
            </a:r>
            <a:r>
              <a:rPr lang="en-US" sz="2800">
                <a:solidFill>
                  <a:schemeClr val="accent2"/>
                </a:solidFill>
                <a:latin typeface="Arial Narrow" charset="0"/>
              </a:rPr>
              <a:t>Suppose a negative charge, such as an electron, is placed at point </a:t>
            </a:r>
            <a:r>
              <a:rPr lang="en-US" sz="2800" i="1">
                <a:solidFill>
                  <a:schemeClr val="accent2"/>
                </a:solidFill>
                <a:latin typeface="Arial Narrow" charset="0"/>
              </a:rPr>
              <a:t>b</a:t>
            </a:r>
            <a:r>
              <a:rPr lang="en-US" sz="2800">
                <a:solidFill>
                  <a:schemeClr val="accent2"/>
                </a:solidFill>
                <a:latin typeface="Arial Narrow" charset="0"/>
              </a:rPr>
              <a:t> in the figure.  If the electron is free to move, will its electric potential energy increase or decrease?  How will the electric potential change?</a:t>
            </a:r>
          </a:p>
        </p:txBody>
      </p:sp>
      <p:sp>
        <p:nvSpPr>
          <p:cNvPr id="225285" name="Rectangle 5"/>
          <p:cNvSpPr>
            <a:spLocks noGrp="1" noChangeArrowheads="1"/>
          </p:cNvSpPr>
          <p:nvPr>
            <p:ph type="body" idx="1"/>
          </p:nvPr>
        </p:nvSpPr>
        <p:spPr>
          <a:xfrm>
            <a:off x="152400" y="3124200"/>
            <a:ext cx="8991600" cy="1600200"/>
          </a:xfrm>
        </p:spPr>
        <p:txBody>
          <a:bodyPr/>
          <a:lstStyle/>
          <a:p>
            <a:pPr>
              <a:lnSpc>
                <a:spcPct val="80000"/>
              </a:lnSpc>
            </a:pPr>
            <a:r>
              <a:rPr lang="en-US" sz="2800" dirty="0"/>
              <a:t>An electron placed at point </a:t>
            </a:r>
            <a:r>
              <a:rPr lang="en-US" sz="2800" i="1" dirty="0"/>
              <a:t>b</a:t>
            </a:r>
            <a:r>
              <a:rPr lang="en-US" sz="2800" dirty="0"/>
              <a:t> will move toward the positive plate since it was released at its highest </a:t>
            </a:r>
            <a:r>
              <a:rPr lang="en-US" sz="2800" b="1" u="sng" dirty="0">
                <a:solidFill>
                  <a:srgbClr val="C00000"/>
                </a:solidFill>
              </a:rPr>
              <a:t>potential energy </a:t>
            </a:r>
            <a:r>
              <a:rPr lang="en-US" sz="2800" dirty="0"/>
              <a:t>point.</a:t>
            </a:r>
          </a:p>
          <a:p>
            <a:pPr>
              <a:lnSpc>
                <a:spcPct val="80000"/>
              </a:lnSpc>
            </a:pPr>
            <a:r>
              <a:rPr lang="en-US" sz="2800" dirty="0"/>
              <a:t>It will gain kinetic energy as it moves toward left, decreasing its potential energy.</a:t>
            </a:r>
          </a:p>
        </p:txBody>
      </p:sp>
      <p:sp>
        <p:nvSpPr>
          <p:cNvPr id="225286" name="Rectangle 6"/>
          <p:cNvSpPr>
            <a:spLocks noChangeArrowheads="1"/>
          </p:cNvSpPr>
          <p:nvPr/>
        </p:nvSpPr>
        <p:spPr bwMode="auto">
          <a:xfrm>
            <a:off x="76200" y="4724400"/>
            <a:ext cx="8991600" cy="16002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sz="2800" dirty="0">
                <a:solidFill>
                  <a:schemeClr val="accent2"/>
                </a:solidFill>
                <a:latin typeface="Arial Narrow" charset="0"/>
              </a:rPr>
              <a:t>The electron, however, moves from the point </a:t>
            </a:r>
            <a:r>
              <a:rPr lang="en-US" sz="2800" i="1" dirty="0">
                <a:solidFill>
                  <a:srgbClr val="FF0000"/>
                </a:solidFill>
                <a:latin typeface="Arial Narrow" charset="0"/>
              </a:rPr>
              <a:t>b</a:t>
            </a:r>
            <a:r>
              <a:rPr lang="en-US" sz="2800" dirty="0">
                <a:solidFill>
                  <a:srgbClr val="FF0000"/>
                </a:solidFill>
                <a:latin typeface="Arial Narrow" charset="0"/>
              </a:rPr>
              <a:t> </a:t>
            </a:r>
            <a:r>
              <a:rPr lang="en-US" sz="2800" dirty="0">
                <a:solidFill>
                  <a:schemeClr val="accent2"/>
                </a:solidFill>
                <a:latin typeface="Arial Narrow" charset="0"/>
              </a:rPr>
              <a:t>at a lower potential to point </a:t>
            </a:r>
            <a:r>
              <a:rPr lang="en-US" sz="2800" i="1" dirty="0">
                <a:solidFill>
                  <a:srgbClr val="FF0000"/>
                </a:solidFill>
                <a:latin typeface="Arial Narrow" charset="0"/>
              </a:rPr>
              <a:t>a</a:t>
            </a:r>
            <a:r>
              <a:rPr lang="en-US" sz="2800" dirty="0">
                <a:solidFill>
                  <a:schemeClr val="accent2"/>
                </a:solidFill>
                <a:latin typeface="Arial Narrow" charset="0"/>
              </a:rPr>
              <a:t> at a higher </a:t>
            </a:r>
            <a:r>
              <a:rPr lang="en-US" sz="2800" b="1" u="sng" dirty="0">
                <a:solidFill>
                  <a:srgbClr val="C00000"/>
                </a:solidFill>
                <a:latin typeface="Arial Narrow" charset="0"/>
              </a:rPr>
              <a:t>potential</a:t>
            </a:r>
            <a:r>
              <a:rPr lang="en-US" sz="2800" dirty="0">
                <a:solidFill>
                  <a:schemeClr val="accent2"/>
                </a:solidFill>
                <a:latin typeface="Arial Narrow" charset="0"/>
              </a:rPr>
              <a:t>. </a:t>
            </a:r>
            <a:r>
              <a:rPr lang="en-US" sz="2800" dirty="0">
                <a:solidFill>
                  <a:schemeClr val="accent2"/>
                </a:solidFill>
                <a:latin typeface="Symbol" charset="2"/>
              </a:rPr>
              <a:t>Δ</a:t>
            </a:r>
            <a:r>
              <a:rPr lang="en-US" sz="2800" dirty="0">
                <a:solidFill>
                  <a:schemeClr val="accent2"/>
                </a:solidFill>
                <a:latin typeface="Arial Narrow" charset="0"/>
              </a:rPr>
              <a:t>V=</a:t>
            </a:r>
            <a:r>
              <a:rPr lang="en-US" sz="2800" dirty="0" err="1">
                <a:solidFill>
                  <a:schemeClr val="accent2"/>
                </a:solidFill>
                <a:latin typeface="Arial Narrow" charset="0"/>
              </a:rPr>
              <a:t>V</a:t>
            </a:r>
            <a:r>
              <a:rPr lang="en-US" sz="2800" baseline="-25000" dirty="0" err="1">
                <a:solidFill>
                  <a:schemeClr val="accent2"/>
                </a:solidFill>
                <a:latin typeface="Arial Narrow" charset="0"/>
              </a:rPr>
              <a:t>a</a:t>
            </a:r>
            <a:r>
              <a:rPr lang="en-US" sz="2800" baseline="-25000" dirty="0">
                <a:solidFill>
                  <a:schemeClr val="accent2"/>
                </a:solidFill>
                <a:latin typeface="Arial Narrow" charset="0"/>
              </a:rPr>
              <a:t> </a:t>
            </a:r>
            <a:r>
              <a:rPr lang="mr-IN" sz="2800" dirty="0">
                <a:solidFill>
                  <a:schemeClr val="accent2"/>
                </a:solidFill>
                <a:latin typeface="Arial Narrow" charset="0"/>
              </a:rPr>
              <a:t>–</a:t>
            </a:r>
            <a:r>
              <a:rPr lang="en-US" sz="2800" dirty="0">
                <a:solidFill>
                  <a:schemeClr val="accent2"/>
                </a:solidFill>
                <a:latin typeface="Arial Narrow" charset="0"/>
              </a:rPr>
              <a:t> </a:t>
            </a:r>
            <a:r>
              <a:rPr lang="en-US" sz="2800" dirty="0" err="1">
                <a:solidFill>
                  <a:schemeClr val="accent2"/>
                </a:solidFill>
                <a:latin typeface="Arial Narrow" charset="0"/>
              </a:rPr>
              <a:t>V</a:t>
            </a:r>
            <a:r>
              <a:rPr lang="en-US" sz="2800" baseline="-25000" dirty="0" err="1">
                <a:solidFill>
                  <a:schemeClr val="accent2"/>
                </a:solidFill>
                <a:latin typeface="Arial Narrow" charset="0"/>
              </a:rPr>
              <a:t>b</a:t>
            </a:r>
            <a:r>
              <a:rPr lang="en-US" sz="2800" dirty="0">
                <a:solidFill>
                  <a:schemeClr val="accent2"/>
                </a:solidFill>
                <a:latin typeface="Arial Narrow" charset="0"/>
              </a:rPr>
              <a:t>&gt;0.</a:t>
            </a:r>
          </a:p>
          <a:p>
            <a:pPr marL="342900" indent="-342900">
              <a:lnSpc>
                <a:spcPct val="80000"/>
              </a:lnSpc>
              <a:spcBef>
                <a:spcPct val="20000"/>
              </a:spcBef>
              <a:buFontTx/>
              <a:buChar char="•"/>
            </a:pPr>
            <a:r>
              <a:rPr lang="en-US" sz="2800" dirty="0">
                <a:solidFill>
                  <a:schemeClr val="accent2"/>
                </a:solidFill>
                <a:latin typeface="Arial Narrow" charset="0"/>
              </a:rPr>
              <a:t>This is because the </a:t>
            </a:r>
            <a:r>
              <a:rPr lang="en-US" sz="2800" b="1" u="sng" dirty="0">
                <a:solidFill>
                  <a:srgbClr val="C00000"/>
                </a:solidFill>
                <a:latin typeface="Arial Narrow" charset="0"/>
              </a:rPr>
              <a:t>potential is generated by the charges on the plates</a:t>
            </a:r>
            <a:r>
              <a:rPr lang="en-US" sz="2800" dirty="0">
                <a:solidFill>
                  <a:schemeClr val="accent2"/>
                </a:solidFill>
                <a:latin typeface="Arial Narrow" charset="0"/>
              </a:rPr>
              <a:t> not by the electron.</a:t>
            </a:r>
          </a:p>
        </p:txBody>
      </p:sp>
    </p:spTree>
    <p:extLst>
      <p:ext uri="{BB962C8B-B14F-4D97-AF65-F5344CB8AC3E}">
        <p14:creationId xmlns:p14="http://schemas.microsoft.com/office/powerpoint/2010/main" val="121404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5284"/>
                                        </p:tgtEl>
                                        <p:attrNameLst>
                                          <p:attrName>style.visibility</p:attrName>
                                        </p:attrNameLst>
                                      </p:cBhvr>
                                      <p:to>
                                        <p:strVal val="visible"/>
                                      </p:to>
                                    </p:set>
                                    <p:animEffect transition="in" filter="wipe(left)">
                                      <p:cBhvr>
                                        <p:cTn id="7" dur="500"/>
                                        <p:tgtEl>
                                          <p:spTgt spid="22528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25282"/>
                                        </p:tgtEl>
                                        <p:attrNameLst>
                                          <p:attrName>style.visibility</p:attrName>
                                        </p:attrNameLst>
                                      </p:cBhvr>
                                      <p:to>
                                        <p:strVal val="visible"/>
                                      </p:to>
                                    </p:set>
                                    <p:animEffect transition="in" filter="wipe(down)">
                                      <p:cBhvr>
                                        <p:cTn id="12" dur="580">
                                          <p:stCondLst>
                                            <p:cond delay="0"/>
                                          </p:stCondLst>
                                        </p:cTn>
                                        <p:tgtEl>
                                          <p:spTgt spid="225282"/>
                                        </p:tgtEl>
                                      </p:cBhvr>
                                    </p:animEffect>
                                    <p:anim calcmode="lin" valueType="num">
                                      <p:cBhvr>
                                        <p:cTn id="13" dur="1822" tmFilter="0,0; 0.14,0.36; 0.43,0.73; 0.71,0.91; 1.0,1.0">
                                          <p:stCondLst>
                                            <p:cond delay="0"/>
                                          </p:stCondLst>
                                        </p:cTn>
                                        <p:tgtEl>
                                          <p:spTgt spid="22528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2528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2528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2528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25282"/>
                                        </p:tgtEl>
                                        <p:attrNameLst>
                                          <p:attrName>ppt_y</p:attrName>
                                        </p:attrNameLst>
                                      </p:cBhvr>
                                      <p:tavLst>
                                        <p:tav tm="0" fmla="#ppt_y-sin(pi*$)/81">
                                          <p:val>
                                            <p:fltVal val="0"/>
                                          </p:val>
                                        </p:tav>
                                        <p:tav tm="100000">
                                          <p:val>
                                            <p:fltVal val="1"/>
                                          </p:val>
                                        </p:tav>
                                      </p:tavLst>
                                    </p:anim>
                                    <p:animScale>
                                      <p:cBhvr>
                                        <p:cTn id="18" dur="26">
                                          <p:stCondLst>
                                            <p:cond delay="650"/>
                                          </p:stCondLst>
                                        </p:cTn>
                                        <p:tgtEl>
                                          <p:spTgt spid="225282"/>
                                        </p:tgtEl>
                                      </p:cBhvr>
                                      <p:to x="100000" y="60000"/>
                                    </p:animScale>
                                    <p:animScale>
                                      <p:cBhvr>
                                        <p:cTn id="19" dur="166" decel="50000">
                                          <p:stCondLst>
                                            <p:cond delay="676"/>
                                          </p:stCondLst>
                                        </p:cTn>
                                        <p:tgtEl>
                                          <p:spTgt spid="225282"/>
                                        </p:tgtEl>
                                      </p:cBhvr>
                                      <p:to x="100000" y="100000"/>
                                    </p:animScale>
                                    <p:animScale>
                                      <p:cBhvr>
                                        <p:cTn id="20" dur="26">
                                          <p:stCondLst>
                                            <p:cond delay="1312"/>
                                          </p:stCondLst>
                                        </p:cTn>
                                        <p:tgtEl>
                                          <p:spTgt spid="225282"/>
                                        </p:tgtEl>
                                      </p:cBhvr>
                                      <p:to x="100000" y="80000"/>
                                    </p:animScale>
                                    <p:animScale>
                                      <p:cBhvr>
                                        <p:cTn id="21" dur="166" decel="50000">
                                          <p:stCondLst>
                                            <p:cond delay="1338"/>
                                          </p:stCondLst>
                                        </p:cTn>
                                        <p:tgtEl>
                                          <p:spTgt spid="225282"/>
                                        </p:tgtEl>
                                      </p:cBhvr>
                                      <p:to x="100000" y="100000"/>
                                    </p:animScale>
                                    <p:animScale>
                                      <p:cBhvr>
                                        <p:cTn id="22" dur="26">
                                          <p:stCondLst>
                                            <p:cond delay="1642"/>
                                          </p:stCondLst>
                                        </p:cTn>
                                        <p:tgtEl>
                                          <p:spTgt spid="225282"/>
                                        </p:tgtEl>
                                      </p:cBhvr>
                                      <p:to x="100000" y="90000"/>
                                    </p:animScale>
                                    <p:animScale>
                                      <p:cBhvr>
                                        <p:cTn id="23" dur="166" decel="50000">
                                          <p:stCondLst>
                                            <p:cond delay="1668"/>
                                          </p:stCondLst>
                                        </p:cTn>
                                        <p:tgtEl>
                                          <p:spTgt spid="225282"/>
                                        </p:tgtEl>
                                      </p:cBhvr>
                                      <p:to x="100000" y="100000"/>
                                    </p:animScale>
                                    <p:animScale>
                                      <p:cBhvr>
                                        <p:cTn id="24" dur="26">
                                          <p:stCondLst>
                                            <p:cond delay="1808"/>
                                          </p:stCondLst>
                                        </p:cTn>
                                        <p:tgtEl>
                                          <p:spTgt spid="225282"/>
                                        </p:tgtEl>
                                      </p:cBhvr>
                                      <p:to x="100000" y="95000"/>
                                    </p:animScale>
                                    <p:animScale>
                                      <p:cBhvr>
                                        <p:cTn id="25" dur="166" decel="50000">
                                          <p:stCondLst>
                                            <p:cond delay="1834"/>
                                          </p:stCondLst>
                                        </p:cTn>
                                        <p:tgtEl>
                                          <p:spTgt spid="22528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25285">
                                            <p:txEl>
                                              <p:pRg st="0" end="0"/>
                                            </p:txEl>
                                          </p:spTgt>
                                        </p:tgtEl>
                                        <p:attrNameLst>
                                          <p:attrName>style.visibility</p:attrName>
                                        </p:attrNameLst>
                                      </p:cBhvr>
                                      <p:to>
                                        <p:strVal val="visible"/>
                                      </p:to>
                                    </p:set>
                                    <p:animEffect transition="in" filter="wipe(left)">
                                      <p:cBhvr>
                                        <p:cTn id="30" dur="500"/>
                                        <p:tgtEl>
                                          <p:spTgt spid="225285">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25285">
                                            <p:txEl>
                                              <p:pRg st="1" end="1"/>
                                            </p:txEl>
                                          </p:spTgt>
                                        </p:tgtEl>
                                        <p:attrNameLst>
                                          <p:attrName>style.visibility</p:attrName>
                                        </p:attrNameLst>
                                      </p:cBhvr>
                                      <p:to>
                                        <p:strVal val="visible"/>
                                      </p:to>
                                    </p:set>
                                    <p:animEffect transition="in" filter="wipe(left)">
                                      <p:cBhvr>
                                        <p:cTn id="35" dur="500"/>
                                        <p:tgtEl>
                                          <p:spTgt spid="22528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25286">
                                            <p:txEl>
                                              <p:pRg st="0" end="0"/>
                                            </p:txEl>
                                          </p:spTgt>
                                        </p:tgtEl>
                                        <p:attrNameLst>
                                          <p:attrName>style.visibility</p:attrName>
                                        </p:attrNameLst>
                                      </p:cBhvr>
                                      <p:to>
                                        <p:strVal val="visible"/>
                                      </p:to>
                                    </p:set>
                                    <p:animEffect transition="in" filter="wipe(left)">
                                      <p:cBhvr>
                                        <p:cTn id="40" dur="500"/>
                                        <p:tgtEl>
                                          <p:spTgt spid="22528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225286">
                                            <p:txEl>
                                              <p:pRg st="1" end="1"/>
                                            </p:txEl>
                                          </p:spTgt>
                                        </p:tgtEl>
                                        <p:attrNameLst>
                                          <p:attrName>style.visibility</p:attrName>
                                        </p:attrNameLst>
                                      </p:cBhvr>
                                      <p:to>
                                        <p:strVal val="visible"/>
                                      </p:to>
                                    </p:set>
                                    <p:animEffect transition="in" filter="wipe(left)">
                                      <p:cBhvr>
                                        <p:cTn id="45" dur="500"/>
                                        <p:tgtEl>
                                          <p:spTgt spid="22528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p:bldP spid="225285" grpId="0" build="p"/>
      <p:bldP spid="22528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Tuesday, June 16, 2020</a:t>
            </a:r>
          </a:p>
        </p:txBody>
      </p:sp>
      <p:sp>
        <p:nvSpPr>
          <p:cNvPr id="8" name="Footer Placeholder 4"/>
          <p:cNvSpPr>
            <a:spLocks noGrp="1"/>
          </p:cNvSpPr>
          <p:nvPr>
            <p:ph type="ftr" sz="quarter" idx="11"/>
          </p:nvPr>
        </p:nvSpPr>
        <p:spPr/>
        <p:txBody>
          <a:bodyPr/>
          <a:lstStyle/>
          <a:p>
            <a:r>
              <a:rPr lang="de-DE"/>
              <a:t>PHYS 1444-001, Summer 2020                    Dr. Jaehoon Yu</a:t>
            </a:r>
            <a:endParaRPr lang="en-US"/>
          </a:p>
        </p:txBody>
      </p:sp>
      <p:sp>
        <p:nvSpPr>
          <p:cNvPr id="9" name="Slide Number Placeholder 5"/>
          <p:cNvSpPr>
            <a:spLocks noGrp="1"/>
          </p:cNvSpPr>
          <p:nvPr>
            <p:ph type="sldNum" sz="quarter" idx="12"/>
          </p:nvPr>
        </p:nvSpPr>
        <p:spPr/>
        <p:txBody>
          <a:bodyPr/>
          <a:lstStyle/>
          <a:p>
            <a:fld id="{292B0011-6D50-EE4E-AF7F-8236F88EF9A0}" type="slidenum">
              <a:rPr lang="en-US"/>
              <a:pPr/>
              <a:t>27</a:t>
            </a:fld>
            <a:endParaRPr lang="en-US"/>
          </a:p>
        </p:txBody>
      </p:sp>
      <p:sp>
        <p:nvSpPr>
          <p:cNvPr id="226306" name="Rectangle 2"/>
          <p:cNvSpPr>
            <a:spLocks noGrp="1" noChangeArrowheads="1"/>
          </p:cNvSpPr>
          <p:nvPr>
            <p:ph type="title"/>
          </p:nvPr>
        </p:nvSpPr>
        <p:spPr>
          <a:xfrm>
            <a:off x="381000" y="0"/>
            <a:ext cx="8382000" cy="685800"/>
          </a:xfrm>
        </p:spPr>
        <p:txBody>
          <a:bodyPr/>
          <a:lstStyle/>
          <a:p>
            <a:r>
              <a:rPr lang="en-US"/>
              <a:t>Electric Potential and Potential Energy </a:t>
            </a:r>
          </a:p>
        </p:txBody>
      </p:sp>
      <p:sp>
        <p:nvSpPr>
          <p:cNvPr id="226307" name="Rectangle 3"/>
          <p:cNvSpPr>
            <a:spLocks noChangeArrowheads="1"/>
          </p:cNvSpPr>
          <p:nvPr/>
        </p:nvSpPr>
        <p:spPr bwMode="auto">
          <a:xfrm>
            <a:off x="381000" y="533400"/>
            <a:ext cx="8382000" cy="57150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is the definition of the electric potential?</a:t>
            </a:r>
          </a:p>
          <a:p>
            <a:pPr marL="742950" lvl="1" indent="-285750">
              <a:spcBef>
                <a:spcPct val="20000"/>
              </a:spcBef>
              <a:buFontTx/>
              <a:buChar char="–"/>
            </a:pPr>
            <a:r>
              <a:rPr lang="en-US" dirty="0">
                <a:solidFill>
                  <a:srgbClr val="660066"/>
                </a:solidFill>
                <a:latin typeface="Arial Narrow" charset="0"/>
                <a:ea typeface="ＭＳ Ｐゴシック" charset="-128"/>
              </a:rPr>
              <a:t>The potential energy difference per unit charge </a:t>
            </a:r>
          </a:p>
          <a:p>
            <a:pPr marL="342900" indent="-342900">
              <a:spcBef>
                <a:spcPct val="20000"/>
              </a:spcBef>
              <a:buFontTx/>
              <a:buChar char="•"/>
            </a:pPr>
            <a:r>
              <a:rPr lang="en-US" sz="2800" dirty="0">
                <a:solidFill>
                  <a:schemeClr val="accent2"/>
                </a:solidFill>
                <a:latin typeface="Arial Narrow" charset="0"/>
              </a:rPr>
              <a:t>OK, then, how would you express the potential energy that a charge </a:t>
            </a:r>
            <a:r>
              <a:rPr lang="en-US" sz="2800" dirty="0" err="1">
                <a:solidFill>
                  <a:schemeClr val="accent2"/>
                </a:solidFill>
                <a:latin typeface="Arial Narrow" charset="0"/>
              </a:rPr>
              <a:t>q</a:t>
            </a:r>
            <a:r>
              <a:rPr lang="en-US" sz="2800" dirty="0">
                <a:solidFill>
                  <a:schemeClr val="accent2"/>
                </a:solidFill>
                <a:latin typeface="Arial Narrow" charset="0"/>
              </a:rPr>
              <a:t> would obtain when it is moved between point </a:t>
            </a:r>
            <a:r>
              <a:rPr lang="en-US" sz="2800" i="1" dirty="0">
                <a:solidFill>
                  <a:schemeClr val="accent2"/>
                </a:solidFill>
                <a:latin typeface="Arial Narrow" charset="0"/>
              </a:rPr>
              <a:t>a</a:t>
            </a:r>
            <a:r>
              <a:rPr lang="en-US" sz="2800" dirty="0">
                <a:solidFill>
                  <a:schemeClr val="accent2"/>
                </a:solidFill>
                <a:latin typeface="Arial Narrow" charset="0"/>
              </a:rPr>
              <a:t> and </a:t>
            </a:r>
            <a:r>
              <a:rPr lang="en-US" sz="2800" i="1" dirty="0" err="1">
                <a:solidFill>
                  <a:schemeClr val="accent2"/>
                </a:solidFill>
                <a:latin typeface="Arial Narrow" charset="0"/>
              </a:rPr>
              <a:t>b</a:t>
            </a:r>
            <a:r>
              <a:rPr lang="en-US" sz="2800" dirty="0">
                <a:solidFill>
                  <a:schemeClr val="accent2"/>
                </a:solidFill>
                <a:latin typeface="Arial Narrow" charset="0"/>
              </a:rPr>
              <a:t> with the potential difference </a:t>
            </a:r>
            <a:r>
              <a:rPr lang="en-US" sz="2800" dirty="0" err="1">
                <a:solidFill>
                  <a:schemeClr val="accent2"/>
                </a:solidFill>
                <a:latin typeface="Arial Narrow" charset="0"/>
              </a:rPr>
              <a:t>V</a:t>
            </a:r>
            <a:r>
              <a:rPr lang="en-US" sz="2800" i="1" baseline="-25000" dirty="0" err="1">
                <a:solidFill>
                  <a:schemeClr val="accent2"/>
                </a:solidFill>
                <a:latin typeface="Arial Narrow" charset="0"/>
              </a:rPr>
              <a:t>ba</a:t>
            </a:r>
            <a:r>
              <a:rPr lang="en-US" sz="2800" dirty="0">
                <a:solidFill>
                  <a:schemeClr val="accent2"/>
                </a:solidFill>
                <a:latin typeface="Arial Narrow" charset="0"/>
              </a:rPr>
              <a:t>?</a:t>
            </a:r>
          </a:p>
          <a:p>
            <a:pPr marL="342900" indent="-342900">
              <a:spcBef>
                <a:spcPct val="20000"/>
              </a:spcBef>
              <a:buFontTx/>
              <a:buChar char="•"/>
            </a:pPr>
            <a:endParaRPr lang="en-US" sz="2800" dirty="0">
              <a:solidFill>
                <a:schemeClr val="accent2"/>
              </a:solidFill>
              <a:latin typeface="Arial Narrow" charset="0"/>
            </a:endParaRPr>
          </a:p>
          <a:p>
            <a:pPr marL="742950" lvl="1" indent="-285750">
              <a:spcBef>
                <a:spcPct val="20000"/>
              </a:spcBef>
              <a:buFontTx/>
              <a:buChar char="–"/>
            </a:pPr>
            <a:r>
              <a:rPr lang="en-US" dirty="0">
                <a:solidFill>
                  <a:srgbClr val="660066"/>
                </a:solidFill>
                <a:latin typeface="Arial Narrow" charset="0"/>
                <a:ea typeface="ＭＳ Ｐゴシック" charset="-128"/>
              </a:rPr>
              <a:t>In other words, if an object with charge </a:t>
            </a:r>
            <a:r>
              <a:rPr lang="en-US" dirty="0" err="1">
                <a:solidFill>
                  <a:srgbClr val="660066"/>
                </a:solidFill>
                <a:latin typeface="Arial Narrow" charset="0"/>
                <a:ea typeface="ＭＳ Ｐゴシック" charset="-128"/>
              </a:rPr>
              <a:t>q</a:t>
            </a:r>
            <a:r>
              <a:rPr lang="en-US" dirty="0">
                <a:solidFill>
                  <a:srgbClr val="660066"/>
                </a:solidFill>
                <a:latin typeface="Arial Narrow" charset="0"/>
                <a:ea typeface="ＭＳ Ｐゴシック" charset="-128"/>
              </a:rPr>
              <a:t> moves through a potential difference </a:t>
            </a:r>
            <a:r>
              <a:rPr lang="en-US" dirty="0" err="1">
                <a:solidFill>
                  <a:srgbClr val="660066"/>
                </a:solidFill>
                <a:latin typeface="Arial Narrow" charset="0"/>
                <a:ea typeface="ＭＳ Ｐゴシック" charset="-128"/>
              </a:rPr>
              <a:t>V</a:t>
            </a:r>
            <a:r>
              <a:rPr lang="en-US" i="1" baseline="-25000" dirty="0" err="1">
                <a:solidFill>
                  <a:srgbClr val="660066"/>
                </a:solidFill>
                <a:latin typeface="Arial Narrow" charset="0"/>
                <a:ea typeface="ＭＳ Ｐゴシック" charset="-128"/>
              </a:rPr>
              <a:t>ba</a:t>
            </a:r>
            <a:r>
              <a:rPr lang="en-US" dirty="0">
                <a:solidFill>
                  <a:srgbClr val="660066"/>
                </a:solidFill>
                <a:latin typeface="Arial Narrow" charset="0"/>
                <a:ea typeface="ＭＳ Ｐゴシック" charset="-128"/>
              </a:rPr>
              <a:t>, its potential energy changes by </a:t>
            </a:r>
            <a:r>
              <a:rPr lang="en-US" dirty="0" err="1">
                <a:solidFill>
                  <a:srgbClr val="660066"/>
                </a:solidFill>
                <a:latin typeface="Arial Narrow" charset="0"/>
                <a:ea typeface="ＭＳ Ｐゴシック" charset="-128"/>
              </a:rPr>
              <a:t>qV</a:t>
            </a:r>
            <a:r>
              <a:rPr lang="en-US" i="1" baseline="-25000" dirty="0" err="1">
                <a:solidFill>
                  <a:srgbClr val="660066"/>
                </a:solidFill>
                <a:latin typeface="Arial Narrow" charset="0"/>
                <a:ea typeface="ＭＳ Ｐゴシック" charset="-128"/>
              </a:rPr>
              <a:t>ba</a:t>
            </a:r>
            <a:r>
              <a:rPr lang="en-US" dirty="0">
                <a:solidFill>
                  <a:srgbClr val="660066"/>
                </a:solidFill>
                <a:latin typeface="Arial Narrow" charset="0"/>
                <a:ea typeface="ＭＳ Ｐゴシック" charset="-128"/>
              </a:rPr>
              <a:t>.</a:t>
            </a:r>
          </a:p>
          <a:p>
            <a:pPr marL="342900" indent="-342900">
              <a:spcBef>
                <a:spcPct val="20000"/>
              </a:spcBef>
              <a:buFontTx/>
              <a:buChar char="•"/>
            </a:pPr>
            <a:r>
              <a:rPr lang="en-US" sz="2800" dirty="0">
                <a:solidFill>
                  <a:schemeClr val="accent2"/>
                </a:solidFill>
                <a:latin typeface="Arial Narrow" charset="0"/>
              </a:rPr>
              <a:t>So based on this, how differently would you describe the electric potential in words?</a:t>
            </a:r>
          </a:p>
          <a:p>
            <a:pPr marL="742950" lvl="1" indent="-285750">
              <a:spcBef>
                <a:spcPct val="20000"/>
              </a:spcBef>
              <a:buFontTx/>
              <a:buChar char="–"/>
            </a:pPr>
            <a:r>
              <a:rPr lang="en-US" dirty="0">
                <a:solidFill>
                  <a:srgbClr val="660066"/>
                </a:solidFill>
                <a:latin typeface="Arial Narrow" charset="0"/>
                <a:ea typeface="ＭＳ Ｐゴシック" charset="-128"/>
              </a:rPr>
              <a:t>A measure of how much energy an electric charge can acquire in a given situation</a:t>
            </a:r>
          </a:p>
          <a:p>
            <a:pPr marL="742950" lvl="1" indent="-285750">
              <a:spcBef>
                <a:spcPct val="20000"/>
              </a:spcBef>
              <a:buFontTx/>
              <a:buChar char="–"/>
            </a:pPr>
            <a:r>
              <a:rPr lang="en-US" dirty="0">
                <a:solidFill>
                  <a:srgbClr val="660066"/>
                </a:solidFill>
                <a:latin typeface="Arial Narrow" charset="0"/>
                <a:ea typeface="ＭＳ Ｐゴシック" charset="-128"/>
              </a:rPr>
              <a:t>A measure of how much work a given charge can do.</a:t>
            </a:r>
          </a:p>
        </p:txBody>
      </p:sp>
      <p:graphicFrame>
        <p:nvGraphicFramePr>
          <p:cNvPr id="226308" name="Object 4"/>
          <p:cNvGraphicFramePr>
            <a:graphicFrameLocks noChangeAspect="1"/>
          </p:cNvGraphicFramePr>
          <p:nvPr/>
        </p:nvGraphicFramePr>
        <p:xfrm>
          <a:off x="1746250" y="2820988"/>
          <a:ext cx="1514475" cy="560387"/>
        </p:xfrm>
        <a:graphic>
          <a:graphicData uri="http://schemas.openxmlformats.org/presentationml/2006/ole">
            <mc:AlternateContent xmlns:mc="http://schemas.openxmlformats.org/markup-compatibility/2006">
              <mc:Choice xmlns:v="urn:schemas-microsoft-com:vml" Requires="v">
                <p:oleObj spid="_x0000_s80268" name="Equation" r:id="rId3" imgW="596900" imgH="228600" progId="Equation.DSMT4">
                  <p:embed/>
                </p:oleObj>
              </mc:Choice>
              <mc:Fallback>
                <p:oleObj name="Equation" r:id="rId3" imgW="596900" imgH="228600" progId="Equation.DSMT4">
                  <p:embed/>
                  <p:pic>
                    <p:nvPicPr>
                      <p:cNvPr id="226308" name="Object 4"/>
                      <p:cNvPicPr>
                        <a:picLocks noChangeAspect="1" noChangeArrowheads="1"/>
                      </p:cNvPicPr>
                      <p:nvPr/>
                    </p:nvPicPr>
                    <p:blipFill>
                      <a:blip r:embed="rId4"/>
                      <a:srcRect/>
                      <a:stretch>
                        <a:fillRect/>
                      </a:stretch>
                    </p:blipFill>
                    <p:spPr bwMode="auto">
                      <a:xfrm>
                        <a:off x="1746250" y="2820988"/>
                        <a:ext cx="1514475" cy="5603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6309" name="Object 5"/>
          <p:cNvGraphicFramePr>
            <a:graphicFrameLocks noChangeAspect="1"/>
          </p:cNvGraphicFramePr>
          <p:nvPr/>
        </p:nvGraphicFramePr>
        <p:xfrm>
          <a:off x="3292475" y="2787650"/>
          <a:ext cx="1838325" cy="625475"/>
        </p:xfrm>
        <a:graphic>
          <a:graphicData uri="http://schemas.openxmlformats.org/presentationml/2006/ole">
            <mc:AlternateContent xmlns:mc="http://schemas.openxmlformats.org/markup-compatibility/2006">
              <mc:Choice xmlns:v="urn:schemas-microsoft-com:vml" Requires="v">
                <p:oleObj spid="_x0000_s80269" name="Equation" r:id="rId5" imgW="723900" imgH="254000" progId="Equation.DSMT4">
                  <p:embed/>
                </p:oleObj>
              </mc:Choice>
              <mc:Fallback>
                <p:oleObj name="Equation" r:id="rId5" imgW="723900" imgH="254000" progId="Equation.DSMT4">
                  <p:embed/>
                  <p:pic>
                    <p:nvPicPr>
                      <p:cNvPr id="226309" name="Object 5"/>
                      <p:cNvPicPr>
                        <a:picLocks noChangeAspect="1" noChangeArrowheads="1"/>
                      </p:cNvPicPr>
                      <p:nvPr/>
                    </p:nvPicPr>
                    <p:blipFill>
                      <a:blip r:embed="rId6"/>
                      <a:srcRect/>
                      <a:stretch>
                        <a:fillRect/>
                      </a:stretch>
                    </p:blipFill>
                    <p:spPr bwMode="auto">
                      <a:xfrm>
                        <a:off x="3292475" y="2787650"/>
                        <a:ext cx="1838325" cy="6254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6310" name="Object 6"/>
          <p:cNvGraphicFramePr>
            <a:graphicFrameLocks noChangeAspect="1"/>
          </p:cNvGraphicFramePr>
          <p:nvPr/>
        </p:nvGraphicFramePr>
        <p:xfrm>
          <a:off x="5126038" y="2822575"/>
          <a:ext cx="741362" cy="561975"/>
        </p:xfrm>
        <a:graphic>
          <a:graphicData uri="http://schemas.openxmlformats.org/presentationml/2006/ole">
            <mc:AlternateContent xmlns:mc="http://schemas.openxmlformats.org/markup-compatibility/2006">
              <mc:Choice xmlns:v="urn:schemas-microsoft-com:vml" Requires="v">
                <p:oleObj spid="_x0000_s80270" name="Equation" r:id="rId7" imgW="292100" imgH="228600" progId="Equation.DSMT4">
                  <p:embed/>
                </p:oleObj>
              </mc:Choice>
              <mc:Fallback>
                <p:oleObj name="Equation" r:id="rId7" imgW="292100" imgH="228600" progId="Equation.DSMT4">
                  <p:embed/>
                  <p:pic>
                    <p:nvPicPr>
                      <p:cNvPr id="226310" name="Object 6"/>
                      <p:cNvPicPr>
                        <a:picLocks noChangeAspect="1" noChangeArrowheads="1"/>
                      </p:cNvPicPr>
                      <p:nvPr/>
                    </p:nvPicPr>
                    <p:blipFill>
                      <a:blip r:embed="rId8"/>
                      <a:srcRect/>
                      <a:stretch>
                        <a:fillRect/>
                      </a:stretch>
                    </p:blipFill>
                    <p:spPr bwMode="auto">
                      <a:xfrm>
                        <a:off x="5126038" y="2822575"/>
                        <a:ext cx="741362" cy="561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79557" name="Object 5"/>
          <p:cNvGraphicFramePr>
            <a:graphicFrameLocks noChangeAspect="1"/>
          </p:cNvGraphicFramePr>
          <p:nvPr/>
        </p:nvGraphicFramePr>
        <p:xfrm>
          <a:off x="6775450" y="885825"/>
          <a:ext cx="768350" cy="514350"/>
        </p:xfrm>
        <a:graphic>
          <a:graphicData uri="http://schemas.openxmlformats.org/presentationml/2006/ole">
            <mc:AlternateContent xmlns:mc="http://schemas.openxmlformats.org/markup-compatibility/2006">
              <mc:Choice xmlns:v="urn:schemas-microsoft-com:vml" Requires="v">
                <p:oleObj spid="_x0000_s80271" name="Equation" r:id="rId9" imgW="330200" imgH="228600" progId="Equation.DSMT4">
                  <p:embed/>
                </p:oleObj>
              </mc:Choice>
              <mc:Fallback>
                <p:oleObj name="Equation" r:id="rId9" imgW="330200" imgH="228600" progId="Equation.DSMT4">
                  <p:embed/>
                  <p:pic>
                    <p:nvPicPr>
                      <p:cNvPr id="279557" name="Object 5"/>
                      <p:cNvPicPr>
                        <a:picLocks noChangeAspect="1" noChangeArrowheads="1"/>
                      </p:cNvPicPr>
                      <p:nvPr/>
                    </p:nvPicPr>
                    <p:blipFill>
                      <a:blip r:embed="rId10"/>
                      <a:srcRect/>
                      <a:stretch>
                        <a:fillRect/>
                      </a:stretch>
                    </p:blipFill>
                    <p:spPr bwMode="auto">
                      <a:xfrm>
                        <a:off x="6775450" y="885825"/>
                        <a:ext cx="768350" cy="5143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79558" name="Object 6"/>
          <p:cNvGraphicFramePr>
            <a:graphicFrameLocks noChangeAspect="1"/>
          </p:cNvGraphicFramePr>
          <p:nvPr/>
        </p:nvGraphicFramePr>
        <p:xfrm>
          <a:off x="7543800" y="652274"/>
          <a:ext cx="1216025" cy="947926"/>
        </p:xfrm>
        <a:graphic>
          <a:graphicData uri="http://schemas.openxmlformats.org/presentationml/2006/ole">
            <mc:AlternateContent xmlns:mc="http://schemas.openxmlformats.org/markup-compatibility/2006">
              <mc:Choice xmlns:v="urn:schemas-microsoft-com:vml" Requires="v">
                <p:oleObj spid="_x0000_s80272" name="Equation" r:id="rId11" imgW="520700" imgH="419100" progId="Equation.DSMT4">
                  <p:embed/>
                </p:oleObj>
              </mc:Choice>
              <mc:Fallback>
                <p:oleObj name="Equation" r:id="rId11" imgW="520700" imgH="419100" progId="Equation.DSMT4">
                  <p:embed/>
                  <p:pic>
                    <p:nvPicPr>
                      <p:cNvPr id="279558" name="Object 6"/>
                      <p:cNvPicPr>
                        <a:picLocks noChangeAspect="1" noChangeArrowheads="1"/>
                      </p:cNvPicPr>
                      <p:nvPr/>
                    </p:nvPicPr>
                    <p:blipFill>
                      <a:blip r:embed="rId12"/>
                      <a:srcRect/>
                      <a:stretch>
                        <a:fillRect/>
                      </a:stretch>
                    </p:blipFill>
                    <p:spPr bwMode="auto">
                      <a:xfrm>
                        <a:off x="7543800" y="652274"/>
                        <a:ext cx="1216025" cy="947926"/>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2349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6307">
                                            <p:txEl>
                                              <p:pRg st="0" end="0"/>
                                            </p:txEl>
                                          </p:spTgt>
                                        </p:tgtEl>
                                        <p:attrNameLst>
                                          <p:attrName>style.visibility</p:attrName>
                                        </p:attrNameLst>
                                      </p:cBhvr>
                                      <p:to>
                                        <p:strVal val="visible"/>
                                      </p:to>
                                    </p:set>
                                    <p:animEffect transition="in" filter="wipe(left)">
                                      <p:cBhvr>
                                        <p:cTn id="7" dur="500"/>
                                        <p:tgtEl>
                                          <p:spTgt spid="226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6307">
                                            <p:txEl>
                                              <p:pRg st="1" end="1"/>
                                            </p:txEl>
                                          </p:spTgt>
                                        </p:tgtEl>
                                        <p:attrNameLst>
                                          <p:attrName>style.visibility</p:attrName>
                                        </p:attrNameLst>
                                      </p:cBhvr>
                                      <p:to>
                                        <p:strVal val="visible"/>
                                      </p:to>
                                    </p:set>
                                    <p:animEffect transition="in" filter="wipe(left)">
                                      <p:cBhvr>
                                        <p:cTn id="12" dur="500"/>
                                        <p:tgtEl>
                                          <p:spTgt spid="2263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9557"/>
                                        </p:tgtEl>
                                        <p:attrNameLst>
                                          <p:attrName>style.visibility</p:attrName>
                                        </p:attrNameLst>
                                      </p:cBhvr>
                                      <p:to>
                                        <p:strVal val="visible"/>
                                      </p:to>
                                    </p:set>
                                    <p:animEffect transition="in" filter="wipe(left)">
                                      <p:cBhvr>
                                        <p:cTn id="17" dur="500"/>
                                        <p:tgtEl>
                                          <p:spTgt spid="2795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79558"/>
                                        </p:tgtEl>
                                        <p:attrNameLst>
                                          <p:attrName>style.visibility</p:attrName>
                                        </p:attrNameLst>
                                      </p:cBhvr>
                                      <p:to>
                                        <p:strVal val="visible"/>
                                      </p:to>
                                    </p:set>
                                    <p:animEffect transition="in" filter="wipe(left)">
                                      <p:cBhvr>
                                        <p:cTn id="22" dur="500"/>
                                        <p:tgtEl>
                                          <p:spTgt spid="27955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6307">
                                            <p:txEl>
                                              <p:pRg st="2" end="2"/>
                                            </p:txEl>
                                          </p:spTgt>
                                        </p:tgtEl>
                                        <p:attrNameLst>
                                          <p:attrName>style.visibility</p:attrName>
                                        </p:attrNameLst>
                                      </p:cBhvr>
                                      <p:to>
                                        <p:strVal val="visible"/>
                                      </p:to>
                                    </p:set>
                                    <p:animEffect transition="in" filter="wipe(left)">
                                      <p:cBhvr>
                                        <p:cTn id="27" dur="500"/>
                                        <p:tgtEl>
                                          <p:spTgt spid="22630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226308"/>
                                        </p:tgtEl>
                                        <p:attrNameLst>
                                          <p:attrName>style.visibility</p:attrName>
                                        </p:attrNameLst>
                                      </p:cBhvr>
                                      <p:to>
                                        <p:strVal val="visible"/>
                                      </p:to>
                                    </p:set>
                                    <p:animEffect transition="in" filter="wipe(left)">
                                      <p:cBhvr>
                                        <p:cTn id="32" dur="500"/>
                                        <p:tgtEl>
                                          <p:spTgt spid="22630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226309"/>
                                        </p:tgtEl>
                                        <p:attrNameLst>
                                          <p:attrName>style.visibility</p:attrName>
                                        </p:attrNameLst>
                                      </p:cBhvr>
                                      <p:to>
                                        <p:strVal val="visible"/>
                                      </p:to>
                                    </p:set>
                                    <p:animEffect transition="in" filter="wipe(left)">
                                      <p:cBhvr>
                                        <p:cTn id="37" dur="500"/>
                                        <p:tgtEl>
                                          <p:spTgt spid="22630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226310"/>
                                        </p:tgtEl>
                                        <p:attrNameLst>
                                          <p:attrName>style.visibility</p:attrName>
                                        </p:attrNameLst>
                                      </p:cBhvr>
                                      <p:to>
                                        <p:strVal val="visible"/>
                                      </p:to>
                                    </p:set>
                                    <p:animEffect transition="in" filter="wipe(left)">
                                      <p:cBhvr>
                                        <p:cTn id="42" dur="500"/>
                                        <p:tgtEl>
                                          <p:spTgt spid="2263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226307">
                                            <p:txEl>
                                              <p:pRg st="4" end="4"/>
                                            </p:txEl>
                                          </p:spTgt>
                                        </p:tgtEl>
                                        <p:attrNameLst>
                                          <p:attrName>style.visibility</p:attrName>
                                        </p:attrNameLst>
                                      </p:cBhvr>
                                      <p:to>
                                        <p:strVal val="visible"/>
                                      </p:to>
                                    </p:set>
                                    <p:animEffect transition="in" filter="wipe(left)">
                                      <p:cBhvr>
                                        <p:cTn id="47" dur="500"/>
                                        <p:tgtEl>
                                          <p:spTgt spid="22630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26307">
                                            <p:txEl>
                                              <p:pRg st="5" end="5"/>
                                            </p:txEl>
                                          </p:spTgt>
                                        </p:tgtEl>
                                        <p:attrNameLst>
                                          <p:attrName>style.visibility</p:attrName>
                                        </p:attrNameLst>
                                      </p:cBhvr>
                                      <p:to>
                                        <p:strVal val="visible"/>
                                      </p:to>
                                    </p:set>
                                    <p:animEffect transition="in" filter="wipe(left)">
                                      <p:cBhvr>
                                        <p:cTn id="52" dur="500"/>
                                        <p:tgtEl>
                                          <p:spTgt spid="226307">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226307">
                                            <p:txEl>
                                              <p:pRg st="6" end="6"/>
                                            </p:txEl>
                                          </p:spTgt>
                                        </p:tgtEl>
                                        <p:attrNameLst>
                                          <p:attrName>style.visibility</p:attrName>
                                        </p:attrNameLst>
                                      </p:cBhvr>
                                      <p:to>
                                        <p:strVal val="visible"/>
                                      </p:to>
                                    </p:set>
                                    <p:animEffect transition="in" filter="wipe(left)">
                                      <p:cBhvr>
                                        <p:cTn id="57" dur="500"/>
                                        <p:tgtEl>
                                          <p:spTgt spid="226307">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26307">
                                            <p:txEl>
                                              <p:pRg st="7" end="7"/>
                                            </p:txEl>
                                          </p:spTgt>
                                        </p:tgtEl>
                                        <p:attrNameLst>
                                          <p:attrName>style.visibility</p:attrName>
                                        </p:attrNameLst>
                                      </p:cBhvr>
                                      <p:to>
                                        <p:strVal val="visible"/>
                                      </p:to>
                                    </p:set>
                                    <p:animEffect transition="in" filter="wipe(left)">
                                      <p:cBhvr>
                                        <p:cTn id="62" dur="500"/>
                                        <p:tgtEl>
                                          <p:spTgt spid="2263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Tuesday, June 16, 2020</a:t>
            </a:r>
          </a:p>
        </p:txBody>
      </p:sp>
      <p:sp>
        <p:nvSpPr>
          <p:cNvPr id="13" name="Footer Placeholder 4"/>
          <p:cNvSpPr>
            <a:spLocks noGrp="1"/>
          </p:cNvSpPr>
          <p:nvPr>
            <p:ph type="ftr" sz="quarter" idx="11"/>
          </p:nvPr>
        </p:nvSpPr>
        <p:spPr/>
        <p:txBody>
          <a:bodyPr/>
          <a:lstStyle/>
          <a:p>
            <a:r>
              <a:rPr lang="de-DE"/>
              <a:t>PHYS 1444-001, Summer 2020                    Dr. Jaehoon Yu</a:t>
            </a:r>
            <a:endParaRPr lang="en-US"/>
          </a:p>
        </p:txBody>
      </p:sp>
      <p:sp>
        <p:nvSpPr>
          <p:cNvPr id="14" name="Slide Number Placeholder 5"/>
          <p:cNvSpPr>
            <a:spLocks noGrp="1"/>
          </p:cNvSpPr>
          <p:nvPr>
            <p:ph type="sldNum" sz="quarter" idx="12"/>
          </p:nvPr>
        </p:nvSpPr>
        <p:spPr/>
        <p:txBody>
          <a:bodyPr/>
          <a:lstStyle/>
          <a:p>
            <a:fld id="{5D6F6E90-1AF3-1941-8905-39DB26795156}" type="slidenum">
              <a:rPr lang="en-US"/>
              <a:pPr/>
              <a:t>28</a:t>
            </a:fld>
            <a:endParaRPr lang="en-US"/>
          </a:p>
        </p:txBody>
      </p:sp>
      <p:sp>
        <p:nvSpPr>
          <p:cNvPr id="227330" name="Rectangle 2"/>
          <p:cNvSpPr>
            <a:spLocks noGrp="1" noChangeArrowheads="1"/>
          </p:cNvSpPr>
          <p:nvPr>
            <p:ph type="title"/>
          </p:nvPr>
        </p:nvSpPr>
        <p:spPr>
          <a:xfrm>
            <a:off x="381000" y="0"/>
            <a:ext cx="8382000" cy="685800"/>
          </a:xfrm>
        </p:spPr>
        <p:txBody>
          <a:bodyPr/>
          <a:lstStyle/>
          <a:p>
            <a:r>
              <a:rPr lang="en-US"/>
              <a:t>Comparisons of Potential Energies </a:t>
            </a:r>
          </a:p>
        </p:txBody>
      </p:sp>
      <p:sp>
        <p:nvSpPr>
          <p:cNvPr id="227331" name="Rectangle 3"/>
          <p:cNvSpPr>
            <a:spLocks noChangeArrowheads="1"/>
          </p:cNvSpPr>
          <p:nvPr/>
        </p:nvSpPr>
        <p:spPr bwMode="auto">
          <a:xfrm>
            <a:off x="381000" y="533400"/>
            <a:ext cx="8382000" cy="533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rPr>
              <a:t>Let’s compare gravitational and electric potential energies</a:t>
            </a:r>
          </a:p>
        </p:txBody>
      </p:sp>
      <p:pic>
        <p:nvPicPr>
          <p:cNvPr id="227332" name="Picture 4" descr="FG23_002B"/>
          <p:cNvPicPr>
            <a:picLocks noChangeAspect="1" noChangeArrowheads="1"/>
          </p:cNvPicPr>
          <p:nvPr/>
        </p:nvPicPr>
        <p:blipFill>
          <a:blip r:embed="rId2"/>
          <a:srcRect/>
          <a:stretch>
            <a:fillRect/>
          </a:stretch>
        </p:blipFill>
        <p:spPr bwMode="auto">
          <a:xfrm>
            <a:off x="4572000" y="1143000"/>
            <a:ext cx="3962400" cy="2971800"/>
          </a:xfrm>
          <a:prstGeom prst="rect">
            <a:avLst/>
          </a:prstGeom>
          <a:noFill/>
        </p:spPr>
      </p:pic>
      <p:grpSp>
        <p:nvGrpSpPr>
          <p:cNvPr id="2" name="Group 5"/>
          <p:cNvGrpSpPr>
            <a:grpSpLocks/>
          </p:cNvGrpSpPr>
          <p:nvPr/>
        </p:nvGrpSpPr>
        <p:grpSpPr bwMode="auto">
          <a:xfrm>
            <a:off x="609600" y="974725"/>
            <a:ext cx="3657600" cy="3121025"/>
            <a:chOff x="384" y="614"/>
            <a:chExt cx="2304" cy="1966"/>
          </a:xfrm>
        </p:grpSpPr>
        <p:pic>
          <p:nvPicPr>
            <p:cNvPr id="227334" name="Picture 6" descr="FG23_002A"/>
            <p:cNvPicPr>
              <a:picLocks noChangeAspect="1" noChangeArrowheads="1"/>
            </p:cNvPicPr>
            <p:nvPr/>
          </p:nvPicPr>
          <p:blipFill>
            <a:blip r:embed="rId3"/>
            <a:srcRect/>
            <a:stretch>
              <a:fillRect/>
            </a:stretch>
          </p:blipFill>
          <p:spPr bwMode="auto">
            <a:xfrm>
              <a:off x="384" y="852"/>
              <a:ext cx="2304" cy="1728"/>
            </a:xfrm>
            <a:prstGeom prst="rect">
              <a:avLst/>
            </a:prstGeom>
            <a:noFill/>
          </p:spPr>
        </p:pic>
        <p:sp>
          <p:nvSpPr>
            <p:cNvPr id="227335" name="Text Box 7"/>
            <p:cNvSpPr txBox="1">
              <a:spLocks noChangeArrowheads="1"/>
            </p:cNvSpPr>
            <p:nvPr/>
          </p:nvSpPr>
          <p:spPr bwMode="auto">
            <a:xfrm>
              <a:off x="1566" y="614"/>
              <a:ext cx="306" cy="2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CC0000"/>
                  </a:solidFill>
                  <a:latin typeface="Arial Narrow" charset="0"/>
                </a:rPr>
                <a:t>2m</a:t>
              </a:r>
            </a:p>
          </p:txBody>
        </p:sp>
        <p:sp>
          <p:nvSpPr>
            <p:cNvPr id="227336" name="Text Box 8"/>
            <p:cNvSpPr txBox="1">
              <a:spLocks noChangeArrowheads="1"/>
            </p:cNvSpPr>
            <p:nvPr/>
          </p:nvSpPr>
          <p:spPr bwMode="auto">
            <a:xfrm>
              <a:off x="1111" y="614"/>
              <a:ext cx="233" cy="2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CC0000"/>
                  </a:solidFill>
                  <a:latin typeface="Arial Narrow" charset="0"/>
                </a:rPr>
                <a:t>m</a:t>
              </a:r>
            </a:p>
          </p:txBody>
        </p:sp>
      </p:grpSp>
      <p:sp>
        <p:nvSpPr>
          <p:cNvPr id="227337" name="Rectangle 9"/>
          <p:cNvSpPr>
            <a:spLocks noChangeArrowheads="1"/>
          </p:cNvSpPr>
          <p:nvPr/>
        </p:nvSpPr>
        <p:spPr bwMode="auto">
          <a:xfrm>
            <a:off x="-76200" y="4114800"/>
            <a:ext cx="4876800" cy="2209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000">
                <a:solidFill>
                  <a:schemeClr val="accent2"/>
                </a:solidFill>
                <a:latin typeface="Arial Narrow" charset="0"/>
              </a:rPr>
              <a:t>What are the potential energies of the rocks?</a:t>
            </a:r>
          </a:p>
          <a:p>
            <a:pPr marL="742950" lvl="1" indent="-285750">
              <a:spcBef>
                <a:spcPct val="20000"/>
              </a:spcBef>
              <a:buFontTx/>
              <a:buChar char="–"/>
            </a:pPr>
            <a:r>
              <a:rPr lang="en-US" sz="1800">
                <a:solidFill>
                  <a:srgbClr val="660066"/>
                </a:solidFill>
                <a:latin typeface="Arial Narrow" charset="0"/>
                <a:ea typeface="ＭＳ Ｐゴシック" charset="-128"/>
              </a:rPr>
              <a:t>mgh and 2mgh</a:t>
            </a:r>
          </a:p>
          <a:p>
            <a:pPr marL="342900" indent="-342900">
              <a:spcBef>
                <a:spcPct val="20000"/>
              </a:spcBef>
              <a:buFontTx/>
              <a:buChar char="•"/>
            </a:pPr>
            <a:r>
              <a:rPr lang="en-US" sz="2000">
                <a:solidFill>
                  <a:schemeClr val="accent2"/>
                </a:solidFill>
                <a:latin typeface="Arial Narrow" charset="0"/>
              </a:rPr>
              <a:t>Which rock has a bigger potential energy?</a:t>
            </a:r>
          </a:p>
          <a:p>
            <a:pPr marL="742950" lvl="1" indent="-285750">
              <a:spcBef>
                <a:spcPct val="20000"/>
              </a:spcBef>
              <a:buFontTx/>
              <a:buChar char="–"/>
            </a:pPr>
            <a:r>
              <a:rPr lang="en-US" sz="1800">
                <a:solidFill>
                  <a:srgbClr val="660066"/>
                </a:solidFill>
                <a:latin typeface="Arial Narrow" charset="0"/>
                <a:ea typeface="ＭＳ Ｐゴシック" charset="-128"/>
              </a:rPr>
              <a:t>The rock with a larger mass</a:t>
            </a:r>
          </a:p>
          <a:p>
            <a:pPr marL="342900" indent="-342900">
              <a:spcBef>
                <a:spcPct val="20000"/>
              </a:spcBef>
              <a:buFontTx/>
              <a:buChar char="•"/>
            </a:pPr>
            <a:r>
              <a:rPr lang="en-US" sz="2000">
                <a:solidFill>
                  <a:schemeClr val="accent2"/>
                </a:solidFill>
                <a:latin typeface="Arial Narrow" charset="0"/>
              </a:rPr>
              <a:t>Why?</a:t>
            </a:r>
          </a:p>
          <a:p>
            <a:pPr marL="742950" lvl="1" indent="-285750">
              <a:spcBef>
                <a:spcPct val="20000"/>
              </a:spcBef>
              <a:buFontTx/>
              <a:buChar char="–"/>
            </a:pPr>
            <a:r>
              <a:rPr lang="en-US" sz="1800">
                <a:solidFill>
                  <a:srgbClr val="660066"/>
                </a:solidFill>
                <a:latin typeface="Arial Narrow" charset="0"/>
                <a:ea typeface="ＭＳ Ｐゴシック" charset="-128"/>
              </a:rPr>
              <a:t>It’s got a bigger mass.</a:t>
            </a:r>
          </a:p>
        </p:txBody>
      </p:sp>
      <p:sp>
        <p:nvSpPr>
          <p:cNvPr id="227338" name="Rectangle 10"/>
          <p:cNvSpPr>
            <a:spLocks noChangeArrowheads="1"/>
          </p:cNvSpPr>
          <p:nvPr/>
        </p:nvSpPr>
        <p:spPr bwMode="auto">
          <a:xfrm>
            <a:off x="4343400" y="4114800"/>
            <a:ext cx="4953000" cy="2209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000">
                <a:solidFill>
                  <a:schemeClr val="accent2"/>
                </a:solidFill>
                <a:latin typeface="Arial Narrow" charset="0"/>
              </a:rPr>
              <a:t>What are the potential energies of the charges?</a:t>
            </a:r>
          </a:p>
          <a:p>
            <a:pPr marL="742950" lvl="1" indent="-285750">
              <a:spcBef>
                <a:spcPct val="20000"/>
              </a:spcBef>
              <a:buFontTx/>
              <a:buChar char="–"/>
            </a:pPr>
            <a:r>
              <a:rPr lang="en-US" sz="1800">
                <a:solidFill>
                  <a:srgbClr val="660066"/>
                </a:solidFill>
                <a:latin typeface="Arial Narrow" charset="0"/>
                <a:ea typeface="ＭＳ Ｐゴシック" charset="-128"/>
              </a:rPr>
              <a:t>QV</a:t>
            </a:r>
            <a:r>
              <a:rPr lang="en-US" sz="1800" baseline="-25000">
                <a:solidFill>
                  <a:srgbClr val="660066"/>
                </a:solidFill>
                <a:latin typeface="Arial Narrow" charset="0"/>
                <a:ea typeface="ＭＳ Ｐゴシック" charset="-128"/>
              </a:rPr>
              <a:t>ba</a:t>
            </a:r>
            <a:r>
              <a:rPr lang="en-US" sz="1800">
                <a:solidFill>
                  <a:srgbClr val="660066"/>
                </a:solidFill>
                <a:latin typeface="Arial Narrow" charset="0"/>
                <a:ea typeface="ＭＳ Ｐゴシック" charset="-128"/>
              </a:rPr>
              <a:t> and 2QV</a:t>
            </a:r>
            <a:r>
              <a:rPr lang="en-US" sz="1800" baseline="-25000">
                <a:solidFill>
                  <a:srgbClr val="660066"/>
                </a:solidFill>
                <a:latin typeface="Arial Narrow" charset="0"/>
                <a:ea typeface="ＭＳ Ｐゴシック" charset="-128"/>
              </a:rPr>
              <a:t>ba</a:t>
            </a:r>
            <a:r>
              <a:rPr lang="en-US" sz="1800">
                <a:solidFill>
                  <a:srgbClr val="660066"/>
                </a:solidFill>
                <a:latin typeface="Arial Narrow" charset="0"/>
                <a:ea typeface="ＭＳ Ｐゴシック" charset="-128"/>
              </a:rPr>
              <a:t> </a:t>
            </a:r>
          </a:p>
          <a:p>
            <a:pPr marL="342900" indent="-342900">
              <a:spcBef>
                <a:spcPct val="20000"/>
              </a:spcBef>
              <a:buFontTx/>
              <a:buChar char="•"/>
            </a:pPr>
            <a:r>
              <a:rPr lang="en-US" sz="2000">
                <a:solidFill>
                  <a:schemeClr val="accent2"/>
                </a:solidFill>
                <a:latin typeface="Arial Narrow" charset="0"/>
              </a:rPr>
              <a:t>Which object has a bigger potential energy?</a:t>
            </a:r>
          </a:p>
          <a:p>
            <a:pPr marL="742950" lvl="1" indent="-285750">
              <a:spcBef>
                <a:spcPct val="20000"/>
              </a:spcBef>
              <a:buFontTx/>
              <a:buChar char="–"/>
            </a:pPr>
            <a:r>
              <a:rPr lang="en-US" sz="1800">
                <a:solidFill>
                  <a:srgbClr val="660066"/>
                </a:solidFill>
                <a:latin typeface="Arial Narrow" charset="0"/>
                <a:ea typeface="ＭＳ Ｐゴシック" charset="-128"/>
              </a:rPr>
              <a:t>The object with a larger charge.</a:t>
            </a:r>
          </a:p>
          <a:p>
            <a:pPr marL="342900" indent="-342900">
              <a:spcBef>
                <a:spcPct val="20000"/>
              </a:spcBef>
              <a:buFontTx/>
              <a:buChar char="•"/>
            </a:pPr>
            <a:r>
              <a:rPr lang="en-US" sz="2000">
                <a:solidFill>
                  <a:schemeClr val="accent2"/>
                </a:solidFill>
                <a:latin typeface="Arial Narrow" charset="0"/>
              </a:rPr>
              <a:t>Why?</a:t>
            </a:r>
          </a:p>
          <a:p>
            <a:pPr marL="742950" lvl="1" indent="-285750">
              <a:spcBef>
                <a:spcPct val="20000"/>
              </a:spcBef>
              <a:buFontTx/>
              <a:buChar char="–"/>
            </a:pPr>
            <a:r>
              <a:rPr lang="en-US" sz="1800">
                <a:solidFill>
                  <a:srgbClr val="660066"/>
                </a:solidFill>
                <a:latin typeface="Arial Narrow" charset="0"/>
                <a:ea typeface="ＭＳ Ｐゴシック" charset="-128"/>
              </a:rPr>
              <a:t>It’s got a bigger charge.</a:t>
            </a:r>
          </a:p>
        </p:txBody>
      </p:sp>
      <p:sp>
        <p:nvSpPr>
          <p:cNvPr id="227339" name="Rectangle 11"/>
          <p:cNvSpPr>
            <a:spLocks noChangeArrowheads="1"/>
          </p:cNvSpPr>
          <p:nvPr/>
        </p:nvSpPr>
        <p:spPr bwMode="auto">
          <a:xfrm>
            <a:off x="252413" y="6308725"/>
            <a:ext cx="8691562" cy="425450"/>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The potential is the same but the heavier rock or larger charge can do a greater work. </a:t>
            </a:r>
          </a:p>
        </p:txBody>
      </p:sp>
    </p:spTree>
    <p:extLst>
      <p:ext uri="{BB962C8B-B14F-4D97-AF65-F5344CB8AC3E}">
        <p14:creationId xmlns:p14="http://schemas.microsoft.com/office/powerpoint/2010/main" val="141030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7331">
                                            <p:txEl>
                                              <p:pRg st="0" end="0"/>
                                            </p:txEl>
                                          </p:spTgt>
                                        </p:tgtEl>
                                        <p:attrNameLst>
                                          <p:attrName>style.visibility</p:attrName>
                                        </p:attrNameLst>
                                      </p:cBhvr>
                                      <p:to>
                                        <p:strVal val="visible"/>
                                      </p:to>
                                    </p:set>
                                    <p:animEffect transition="in" filter="wipe(left)">
                                      <p:cBhvr>
                                        <p:cTn id="7" dur="500"/>
                                        <p:tgtEl>
                                          <p:spTgt spid="2273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70" decel="100000"/>
                                        <p:tgtEl>
                                          <p:spTgt spid="2"/>
                                        </p:tgtEl>
                                      </p:cBhvr>
                                    </p:animEffect>
                                    <p:animScale>
                                      <p:cBhvr>
                                        <p:cTn id="13" dur="770" decel="100000"/>
                                        <p:tgtEl>
                                          <p:spTgt spid="2"/>
                                        </p:tgtEl>
                                      </p:cBhvr>
                                      <p:from x="10000" y="10000"/>
                                      <p:to x="200000" y="450000"/>
                                    </p:animScale>
                                    <p:animScale>
                                      <p:cBhvr>
                                        <p:cTn id="14" dur="1230" accel="100000" fill="hold">
                                          <p:stCondLst>
                                            <p:cond delay="770"/>
                                          </p:stCondLst>
                                        </p:cTn>
                                        <p:tgtEl>
                                          <p:spTgt spid="2"/>
                                        </p:tgtEl>
                                      </p:cBhvr>
                                      <p:from x="200000" y="450000"/>
                                      <p:to x="100000" y="100000"/>
                                    </p:animScale>
                                    <p:set>
                                      <p:cBhvr>
                                        <p:cTn id="15" dur="770" fill="hold"/>
                                        <p:tgtEl>
                                          <p:spTgt spid="2"/>
                                        </p:tgtEl>
                                        <p:attrNameLst>
                                          <p:attrName>ppt_x</p:attrName>
                                        </p:attrNameLst>
                                      </p:cBhvr>
                                      <p:to>
                                        <p:strVal val="(0.5)"/>
                                      </p:to>
                                    </p:set>
                                    <p:anim from="(0.5)" to="(#ppt_x)" calcmode="lin" valueType="num">
                                      <p:cBhvr>
                                        <p:cTn id="16" dur="1230" accel="100000" fill="hold">
                                          <p:stCondLst>
                                            <p:cond delay="770"/>
                                          </p:stCondLst>
                                        </p:cTn>
                                        <p:tgtEl>
                                          <p:spTgt spid="2"/>
                                        </p:tgtEl>
                                        <p:attrNameLst>
                                          <p:attrName>ppt_x</p:attrName>
                                        </p:attrNameLst>
                                      </p:cBhvr>
                                    </p:anim>
                                    <p:set>
                                      <p:cBhvr>
                                        <p:cTn id="17" dur="770" fill="hold"/>
                                        <p:tgtEl>
                                          <p:spTgt spid="2"/>
                                        </p:tgtEl>
                                        <p:attrNameLst>
                                          <p:attrName>ppt_y</p:attrName>
                                        </p:attrNameLst>
                                      </p:cBhvr>
                                      <p:to>
                                        <p:strVal val="(#ppt_y+0.4)"/>
                                      </p:to>
                                    </p:set>
                                    <p:anim from="(#ppt_y+0.4)" to="(#ppt_y)" calcmode="lin" valueType="num">
                                      <p:cBhvr>
                                        <p:cTn id="18" dur="1230" accel="100000" fill="hold">
                                          <p:stCondLst>
                                            <p:cond delay="770"/>
                                          </p:stCondLst>
                                        </p:cTn>
                                        <p:tgtEl>
                                          <p:spTgt spid="2"/>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227332"/>
                                        </p:tgtEl>
                                        <p:attrNameLst>
                                          <p:attrName>style.visibility</p:attrName>
                                        </p:attrNameLst>
                                      </p:cBhvr>
                                      <p:to>
                                        <p:strVal val="visible"/>
                                      </p:to>
                                    </p:set>
                                    <p:animEffect transition="in" filter="wipe(down)">
                                      <p:cBhvr>
                                        <p:cTn id="23" dur="580">
                                          <p:stCondLst>
                                            <p:cond delay="0"/>
                                          </p:stCondLst>
                                        </p:cTn>
                                        <p:tgtEl>
                                          <p:spTgt spid="227332"/>
                                        </p:tgtEl>
                                      </p:cBhvr>
                                    </p:animEffect>
                                    <p:anim calcmode="lin" valueType="num">
                                      <p:cBhvr>
                                        <p:cTn id="24" dur="1822" tmFilter="0,0; 0.14,0.36; 0.43,0.73; 0.71,0.91; 1.0,1.0">
                                          <p:stCondLst>
                                            <p:cond delay="0"/>
                                          </p:stCondLst>
                                        </p:cTn>
                                        <p:tgtEl>
                                          <p:spTgt spid="22733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2733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2733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2733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27332"/>
                                        </p:tgtEl>
                                        <p:attrNameLst>
                                          <p:attrName>ppt_y</p:attrName>
                                        </p:attrNameLst>
                                      </p:cBhvr>
                                      <p:tavLst>
                                        <p:tav tm="0" fmla="#ppt_y-sin(pi*$)/81">
                                          <p:val>
                                            <p:fltVal val="0"/>
                                          </p:val>
                                        </p:tav>
                                        <p:tav tm="100000">
                                          <p:val>
                                            <p:fltVal val="1"/>
                                          </p:val>
                                        </p:tav>
                                      </p:tavLst>
                                    </p:anim>
                                    <p:animScale>
                                      <p:cBhvr>
                                        <p:cTn id="29" dur="26">
                                          <p:stCondLst>
                                            <p:cond delay="650"/>
                                          </p:stCondLst>
                                        </p:cTn>
                                        <p:tgtEl>
                                          <p:spTgt spid="227332"/>
                                        </p:tgtEl>
                                      </p:cBhvr>
                                      <p:to x="100000" y="60000"/>
                                    </p:animScale>
                                    <p:animScale>
                                      <p:cBhvr>
                                        <p:cTn id="30" dur="166" decel="50000">
                                          <p:stCondLst>
                                            <p:cond delay="676"/>
                                          </p:stCondLst>
                                        </p:cTn>
                                        <p:tgtEl>
                                          <p:spTgt spid="227332"/>
                                        </p:tgtEl>
                                      </p:cBhvr>
                                      <p:to x="100000" y="100000"/>
                                    </p:animScale>
                                    <p:animScale>
                                      <p:cBhvr>
                                        <p:cTn id="31" dur="26">
                                          <p:stCondLst>
                                            <p:cond delay="1312"/>
                                          </p:stCondLst>
                                        </p:cTn>
                                        <p:tgtEl>
                                          <p:spTgt spid="227332"/>
                                        </p:tgtEl>
                                      </p:cBhvr>
                                      <p:to x="100000" y="80000"/>
                                    </p:animScale>
                                    <p:animScale>
                                      <p:cBhvr>
                                        <p:cTn id="32" dur="166" decel="50000">
                                          <p:stCondLst>
                                            <p:cond delay="1338"/>
                                          </p:stCondLst>
                                        </p:cTn>
                                        <p:tgtEl>
                                          <p:spTgt spid="227332"/>
                                        </p:tgtEl>
                                      </p:cBhvr>
                                      <p:to x="100000" y="100000"/>
                                    </p:animScale>
                                    <p:animScale>
                                      <p:cBhvr>
                                        <p:cTn id="33" dur="26">
                                          <p:stCondLst>
                                            <p:cond delay="1642"/>
                                          </p:stCondLst>
                                        </p:cTn>
                                        <p:tgtEl>
                                          <p:spTgt spid="227332"/>
                                        </p:tgtEl>
                                      </p:cBhvr>
                                      <p:to x="100000" y="90000"/>
                                    </p:animScale>
                                    <p:animScale>
                                      <p:cBhvr>
                                        <p:cTn id="34" dur="166" decel="50000">
                                          <p:stCondLst>
                                            <p:cond delay="1668"/>
                                          </p:stCondLst>
                                        </p:cTn>
                                        <p:tgtEl>
                                          <p:spTgt spid="227332"/>
                                        </p:tgtEl>
                                      </p:cBhvr>
                                      <p:to x="100000" y="100000"/>
                                    </p:animScale>
                                    <p:animScale>
                                      <p:cBhvr>
                                        <p:cTn id="35" dur="26">
                                          <p:stCondLst>
                                            <p:cond delay="1808"/>
                                          </p:stCondLst>
                                        </p:cTn>
                                        <p:tgtEl>
                                          <p:spTgt spid="227332"/>
                                        </p:tgtEl>
                                      </p:cBhvr>
                                      <p:to x="100000" y="95000"/>
                                    </p:animScale>
                                    <p:animScale>
                                      <p:cBhvr>
                                        <p:cTn id="36" dur="166" decel="50000">
                                          <p:stCondLst>
                                            <p:cond delay="1834"/>
                                          </p:stCondLst>
                                        </p:cTn>
                                        <p:tgtEl>
                                          <p:spTgt spid="227332"/>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227337">
                                            <p:txEl>
                                              <p:pRg st="0" end="0"/>
                                            </p:txEl>
                                          </p:spTgt>
                                        </p:tgtEl>
                                        <p:attrNameLst>
                                          <p:attrName>style.visibility</p:attrName>
                                        </p:attrNameLst>
                                      </p:cBhvr>
                                      <p:to>
                                        <p:strVal val="visible"/>
                                      </p:to>
                                    </p:set>
                                    <p:animEffect transition="in" filter="wipe(left)">
                                      <p:cBhvr>
                                        <p:cTn id="41" dur="500"/>
                                        <p:tgtEl>
                                          <p:spTgt spid="227337">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227338">
                                            <p:txEl>
                                              <p:pRg st="0" end="0"/>
                                            </p:txEl>
                                          </p:spTgt>
                                        </p:tgtEl>
                                        <p:attrNameLst>
                                          <p:attrName>style.visibility</p:attrName>
                                        </p:attrNameLst>
                                      </p:cBhvr>
                                      <p:to>
                                        <p:strVal val="visible"/>
                                      </p:to>
                                    </p:set>
                                    <p:animEffect transition="in" filter="wipe(left)">
                                      <p:cBhvr>
                                        <p:cTn id="46" dur="500"/>
                                        <p:tgtEl>
                                          <p:spTgt spid="227338">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227337">
                                            <p:txEl>
                                              <p:pRg st="1" end="1"/>
                                            </p:txEl>
                                          </p:spTgt>
                                        </p:tgtEl>
                                        <p:attrNameLst>
                                          <p:attrName>style.visibility</p:attrName>
                                        </p:attrNameLst>
                                      </p:cBhvr>
                                      <p:to>
                                        <p:strVal val="visible"/>
                                      </p:to>
                                    </p:set>
                                    <p:animEffect transition="in" filter="wipe(left)">
                                      <p:cBhvr>
                                        <p:cTn id="51" dur="500"/>
                                        <p:tgtEl>
                                          <p:spTgt spid="227337">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227338">
                                            <p:txEl>
                                              <p:pRg st="1" end="1"/>
                                            </p:txEl>
                                          </p:spTgt>
                                        </p:tgtEl>
                                        <p:attrNameLst>
                                          <p:attrName>style.visibility</p:attrName>
                                        </p:attrNameLst>
                                      </p:cBhvr>
                                      <p:to>
                                        <p:strVal val="visible"/>
                                      </p:to>
                                    </p:set>
                                    <p:animEffect transition="in" filter="wipe(left)">
                                      <p:cBhvr>
                                        <p:cTn id="56" dur="500"/>
                                        <p:tgtEl>
                                          <p:spTgt spid="227338">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227337">
                                            <p:txEl>
                                              <p:pRg st="2" end="2"/>
                                            </p:txEl>
                                          </p:spTgt>
                                        </p:tgtEl>
                                        <p:attrNameLst>
                                          <p:attrName>style.visibility</p:attrName>
                                        </p:attrNameLst>
                                      </p:cBhvr>
                                      <p:to>
                                        <p:strVal val="visible"/>
                                      </p:to>
                                    </p:set>
                                    <p:animEffect transition="in" filter="wipe(left)">
                                      <p:cBhvr>
                                        <p:cTn id="61" dur="500"/>
                                        <p:tgtEl>
                                          <p:spTgt spid="227337">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227337">
                                            <p:txEl>
                                              <p:pRg st="3" end="3"/>
                                            </p:txEl>
                                          </p:spTgt>
                                        </p:tgtEl>
                                        <p:attrNameLst>
                                          <p:attrName>style.visibility</p:attrName>
                                        </p:attrNameLst>
                                      </p:cBhvr>
                                      <p:to>
                                        <p:strVal val="visible"/>
                                      </p:to>
                                    </p:set>
                                    <p:animEffect transition="in" filter="wipe(left)">
                                      <p:cBhvr>
                                        <p:cTn id="66" dur="500"/>
                                        <p:tgtEl>
                                          <p:spTgt spid="227337">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227337">
                                            <p:txEl>
                                              <p:pRg st="4" end="4"/>
                                            </p:txEl>
                                          </p:spTgt>
                                        </p:tgtEl>
                                        <p:attrNameLst>
                                          <p:attrName>style.visibility</p:attrName>
                                        </p:attrNameLst>
                                      </p:cBhvr>
                                      <p:to>
                                        <p:strVal val="visible"/>
                                      </p:to>
                                    </p:set>
                                    <p:animEffect transition="in" filter="wipe(left)">
                                      <p:cBhvr>
                                        <p:cTn id="71" dur="500"/>
                                        <p:tgtEl>
                                          <p:spTgt spid="227337">
                                            <p:txEl>
                                              <p:pRg st="4" end="4"/>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227337">
                                            <p:txEl>
                                              <p:pRg st="5" end="5"/>
                                            </p:txEl>
                                          </p:spTgt>
                                        </p:tgtEl>
                                        <p:attrNameLst>
                                          <p:attrName>style.visibility</p:attrName>
                                        </p:attrNameLst>
                                      </p:cBhvr>
                                      <p:to>
                                        <p:strVal val="visible"/>
                                      </p:to>
                                    </p:set>
                                    <p:animEffect transition="in" filter="wipe(left)">
                                      <p:cBhvr>
                                        <p:cTn id="76" dur="500"/>
                                        <p:tgtEl>
                                          <p:spTgt spid="227337">
                                            <p:txEl>
                                              <p:pRg st="5" end="5"/>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iterate type="wd">
                                    <p:tmPct val="10000"/>
                                  </p:iterate>
                                  <p:childTnLst>
                                    <p:set>
                                      <p:cBhvr>
                                        <p:cTn id="80" dur="1" fill="hold">
                                          <p:stCondLst>
                                            <p:cond delay="0"/>
                                          </p:stCondLst>
                                        </p:cTn>
                                        <p:tgtEl>
                                          <p:spTgt spid="227338">
                                            <p:txEl>
                                              <p:pRg st="2" end="2"/>
                                            </p:txEl>
                                          </p:spTgt>
                                        </p:tgtEl>
                                        <p:attrNameLst>
                                          <p:attrName>style.visibility</p:attrName>
                                        </p:attrNameLst>
                                      </p:cBhvr>
                                      <p:to>
                                        <p:strVal val="visible"/>
                                      </p:to>
                                    </p:set>
                                    <p:animEffect transition="in" filter="wipe(left)">
                                      <p:cBhvr>
                                        <p:cTn id="81" dur="500"/>
                                        <p:tgtEl>
                                          <p:spTgt spid="227338">
                                            <p:txEl>
                                              <p:pRg st="2" end="2"/>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iterate type="wd">
                                    <p:tmPct val="10000"/>
                                  </p:iterate>
                                  <p:childTnLst>
                                    <p:set>
                                      <p:cBhvr>
                                        <p:cTn id="85" dur="1" fill="hold">
                                          <p:stCondLst>
                                            <p:cond delay="0"/>
                                          </p:stCondLst>
                                        </p:cTn>
                                        <p:tgtEl>
                                          <p:spTgt spid="227338">
                                            <p:txEl>
                                              <p:pRg st="3" end="3"/>
                                            </p:txEl>
                                          </p:spTgt>
                                        </p:tgtEl>
                                        <p:attrNameLst>
                                          <p:attrName>style.visibility</p:attrName>
                                        </p:attrNameLst>
                                      </p:cBhvr>
                                      <p:to>
                                        <p:strVal val="visible"/>
                                      </p:to>
                                    </p:set>
                                    <p:animEffect transition="in" filter="wipe(left)">
                                      <p:cBhvr>
                                        <p:cTn id="86" dur="500"/>
                                        <p:tgtEl>
                                          <p:spTgt spid="227338">
                                            <p:txEl>
                                              <p:pRg st="3" end="3"/>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iterate type="wd">
                                    <p:tmPct val="10000"/>
                                  </p:iterate>
                                  <p:childTnLst>
                                    <p:set>
                                      <p:cBhvr>
                                        <p:cTn id="90" dur="1" fill="hold">
                                          <p:stCondLst>
                                            <p:cond delay="0"/>
                                          </p:stCondLst>
                                        </p:cTn>
                                        <p:tgtEl>
                                          <p:spTgt spid="227338">
                                            <p:txEl>
                                              <p:pRg st="4" end="4"/>
                                            </p:txEl>
                                          </p:spTgt>
                                        </p:tgtEl>
                                        <p:attrNameLst>
                                          <p:attrName>style.visibility</p:attrName>
                                        </p:attrNameLst>
                                      </p:cBhvr>
                                      <p:to>
                                        <p:strVal val="visible"/>
                                      </p:to>
                                    </p:set>
                                    <p:animEffect transition="in" filter="wipe(left)">
                                      <p:cBhvr>
                                        <p:cTn id="91" dur="500"/>
                                        <p:tgtEl>
                                          <p:spTgt spid="227338">
                                            <p:txEl>
                                              <p:pRg st="4" end="4"/>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iterate type="wd">
                                    <p:tmPct val="10000"/>
                                  </p:iterate>
                                  <p:childTnLst>
                                    <p:set>
                                      <p:cBhvr>
                                        <p:cTn id="95" dur="1" fill="hold">
                                          <p:stCondLst>
                                            <p:cond delay="0"/>
                                          </p:stCondLst>
                                        </p:cTn>
                                        <p:tgtEl>
                                          <p:spTgt spid="227338">
                                            <p:txEl>
                                              <p:pRg st="5" end="5"/>
                                            </p:txEl>
                                          </p:spTgt>
                                        </p:tgtEl>
                                        <p:attrNameLst>
                                          <p:attrName>style.visibility</p:attrName>
                                        </p:attrNameLst>
                                      </p:cBhvr>
                                      <p:to>
                                        <p:strVal val="visible"/>
                                      </p:to>
                                    </p:set>
                                    <p:animEffect transition="in" filter="wipe(left)">
                                      <p:cBhvr>
                                        <p:cTn id="96" dur="500"/>
                                        <p:tgtEl>
                                          <p:spTgt spid="227338">
                                            <p:txEl>
                                              <p:pRg st="5" end="5"/>
                                            </p:txEl>
                                          </p:spTgt>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227339"/>
                                        </p:tgtEl>
                                        <p:attrNameLst>
                                          <p:attrName>style.visibility</p:attrName>
                                        </p:attrNameLst>
                                      </p:cBhvr>
                                      <p:to>
                                        <p:strVal val="visible"/>
                                      </p:to>
                                    </p:set>
                                    <p:animEffect transition="in" filter="wipe(down)">
                                      <p:cBhvr>
                                        <p:cTn id="101" dur="500"/>
                                        <p:tgtEl>
                                          <p:spTgt spid="227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p:bldP spid="227337" grpId="0" build="p"/>
      <p:bldP spid="227338" grpId="0" build="p"/>
      <p:bldP spid="22733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Tuesday, June 16, 2020</a:t>
            </a:r>
          </a:p>
        </p:txBody>
      </p:sp>
      <p:sp>
        <p:nvSpPr>
          <p:cNvPr id="6" name="Footer Placeholder 4"/>
          <p:cNvSpPr>
            <a:spLocks noGrp="1"/>
          </p:cNvSpPr>
          <p:nvPr>
            <p:ph type="ftr" sz="quarter" idx="11"/>
          </p:nvPr>
        </p:nvSpPr>
        <p:spPr/>
        <p:txBody>
          <a:bodyPr/>
          <a:lstStyle/>
          <a:p>
            <a:r>
              <a:rPr lang="de-DE"/>
              <a:t>PHYS 1444-001, Summer 2020                    Dr. Jaehoon Yu</a:t>
            </a:r>
            <a:endParaRPr lang="en-US"/>
          </a:p>
        </p:txBody>
      </p:sp>
      <p:sp>
        <p:nvSpPr>
          <p:cNvPr id="7" name="Slide Number Placeholder 5"/>
          <p:cNvSpPr>
            <a:spLocks noGrp="1"/>
          </p:cNvSpPr>
          <p:nvPr>
            <p:ph type="sldNum" sz="quarter" idx="12"/>
          </p:nvPr>
        </p:nvSpPr>
        <p:spPr/>
        <p:txBody>
          <a:bodyPr/>
          <a:lstStyle/>
          <a:p>
            <a:fld id="{C7FB85AD-B157-1D42-90E5-4531C831B7AE}" type="slidenum">
              <a:rPr lang="en-US"/>
              <a:pPr/>
              <a:t>29</a:t>
            </a:fld>
            <a:endParaRPr lang="en-US"/>
          </a:p>
        </p:txBody>
      </p:sp>
      <p:sp>
        <p:nvSpPr>
          <p:cNvPr id="228354" name="Rectangle 2"/>
          <p:cNvSpPr>
            <a:spLocks noGrp="1" noChangeArrowheads="1"/>
          </p:cNvSpPr>
          <p:nvPr>
            <p:ph type="title"/>
          </p:nvPr>
        </p:nvSpPr>
        <p:spPr>
          <a:xfrm>
            <a:off x="381000" y="0"/>
            <a:ext cx="8382000" cy="685800"/>
          </a:xfrm>
        </p:spPr>
        <p:txBody>
          <a:bodyPr/>
          <a:lstStyle/>
          <a:p>
            <a:r>
              <a:rPr lang="en-US"/>
              <a:t>Electric Potential and Potential Energy </a:t>
            </a:r>
          </a:p>
        </p:txBody>
      </p:sp>
      <p:sp>
        <p:nvSpPr>
          <p:cNvPr id="228355" name="Rectangle 3"/>
          <p:cNvSpPr>
            <a:spLocks noChangeArrowheads="1"/>
          </p:cNvSpPr>
          <p:nvPr/>
        </p:nvSpPr>
        <p:spPr bwMode="auto">
          <a:xfrm>
            <a:off x="304800" y="762000"/>
            <a:ext cx="8534400" cy="50292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The electric potential difference gives potential energy or the possibility to perform work based on the charge of the object.</a:t>
            </a:r>
          </a:p>
          <a:p>
            <a:pPr marL="342900" indent="-342900">
              <a:spcBef>
                <a:spcPct val="20000"/>
              </a:spcBef>
              <a:buFontTx/>
              <a:buChar char="•"/>
            </a:pPr>
            <a:r>
              <a:rPr lang="en-US" sz="2800" dirty="0">
                <a:solidFill>
                  <a:schemeClr val="accent2"/>
                </a:solidFill>
                <a:latin typeface="Arial Narrow" charset="0"/>
              </a:rPr>
              <a:t>So what is happening in a battery or a generator?</a:t>
            </a:r>
          </a:p>
          <a:p>
            <a:pPr marL="742950" lvl="1" indent="-285750">
              <a:spcBef>
                <a:spcPct val="20000"/>
              </a:spcBef>
              <a:buFontTx/>
              <a:buChar char="–"/>
            </a:pPr>
            <a:r>
              <a:rPr lang="en-US" dirty="0">
                <a:solidFill>
                  <a:srgbClr val="660066"/>
                </a:solidFill>
                <a:latin typeface="Arial Narrow" charset="0"/>
                <a:ea typeface="ＭＳ Ｐゴシック" charset="-128"/>
              </a:rPr>
              <a:t>They maintain a potential difference.</a:t>
            </a:r>
          </a:p>
          <a:p>
            <a:pPr marL="742950" lvl="1" indent="-285750">
              <a:spcBef>
                <a:spcPct val="20000"/>
              </a:spcBef>
              <a:buFontTx/>
              <a:buChar char="–"/>
            </a:pPr>
            <a:r>
              <a:rPr lang="en-US" dirty="0">
                <a:solidFill>
                  <a:srgbClr val="660066"/>
                </a:solidFill>
                <a:latin typeface="Arial Narrow" charset="0"/>
                <a:ea typeface="ＭＳ Ｐゴシック" charset="-128"/>
              </a:rPr>
              <a:t>The actual amount of energy used or transformed depends on how much charge flows.</a:t>
            </a:r>
          </a:p>
          <a:p>
            <a:pPr marL="742950" lvl="1" indent="-285750">
              <a:spcBef>
                <a:spcPct val="20000"/>
              </a:spcBef>
              <a:buFontTx/>
              <a:buChar char="–"/>
            </a:pPr>
            <a:r>
              <a:rPr lang="en-US" dirty="0">
                <a:solidFill>
                  <a:srgbClr val="660066"/>
                </a:solidFill>
                <a:latin typeface="Arial Narrow" charset="0"/>
                <a:ea typeface="ＭＳ Ｐゴシック" charset="-128"/>
              </a:rPr>
              <a:t>What is the potential difference maintained by a car’s battery?</a:t>
            </a:r>
          </a:p>
          <a:p>
            <a:pPr marL="1143000" lvl="2" indent="-228600">
              <a:spcBef>
                <a:spcPct val="20000"/>
              </a:spcBef>
              <a:buFontTx/>
              <a:buChar char="•"/>
            </a:pPr>
            <a:r>
              <a:rPr lang="en-US" sz="2000" dirty="0">
                <a:solidFill>
                  <a:srgbClr val="003300"/>
                </a:solidFill>
                <a:latin typeface="Arial Narrow" charset="0"/>
                <a:ea typeface="ＭＳ Ｐゴシック" charset="-128"/>
              </a:rPr>
              <a:t>12Volts</a:t>
            </a:r>
          </a:p>
          <a:p>
            <a:pPr marL="742950" lvl="1" indent="-285750">
              <a:spcBef>
                <a:spcPct val="20000"/>
              </a:spcBef>
              <a:buFontTx/>
              <a:buChar char="–"/>
            </a:pPr>
            <a:r>
              <a:rPr lang="en-US" dirty="0">
                <a:solidFill>
                  <a:srgbClr val="660066"/>
                </a:solidFill>
                <a:latin typeface="Arial Narrow" charset="0"/>
                <a:ea typeface="ＭＳ Ｐゴシック" charset="-128"/>
              </a:rPr>
              <a:t>If for a given period, 5C charge flows through the headlight lamp, what is the total energy transformed?</a:t>
            </a:r>
          </a:p>
          <a:p>
            <a:pPr marL="1143000" lvl="2" indent="-228600">
              <a:spcBef>
                <a:spcPct val="20000"/>
              </a:spcBef>
              <a:buFontTx/>
              <a:buChar char="•"/>
            </a:pPr>
            <a:r>
              <a:rPr lang="en-US" sz="2000" dirty="0" err="1">
                <a:solidFill>
                  <a:srgbClr val="003300"/>
                </a:solidFill>
                <a:latin typeface="Arial Narrow" charset="0"/>
                <a:ea typeface="ＭＳ Ｐゴシック" charset="-128"/>
              </a:rPr>
              <a:t>E</a:t>
            </a:r>
            <a:r>
              <a:rPr lang="en-US" sz="2000" baseline="-25000" dirty="0" err="1">
                <a:solidFill>
                  <a:srgbClr val="003300"/>
                </a:solidFill>
                <a:latin typeface="Arial Narrow" charset="0"/>
                <a:ea typeface="ＭＳ Ｐゴシック" charset="-128"/>
              </a:rPr>
              <a:t>tot</a:t>
            </a:r>
            <a:r>
              <a:rPr lang="en-US" sz="2000" dirty="0">
                <a:solidFill>
                  <a:srgbClr val="003300"/>
                </a:solidFill>
                <a:latin typeface="Arial Narrow" charset="0"/>
                <a:ea typeface="ＭＳ Ｐゴシック" charset="-128"/>
              </a:rPr>
              <a:t>=5C*12V=60   Umm… What is the unit? </a:t>
            </a:r>
          </a:p>
          <a:p>
            <a:pPr marL="742950" lvl="1" indent="-285750">
              <a:spcBef>
                <a:spcPct val="20000"/>
              </a:spcBef>
              <a:buFontTx/>
              <a:buChar char="–"/>
            </a:pPr>
            <a:r>
              <a:rPr lang="en-US" dirty="0">
                <a:solidFill>
                  <a:srgbClr val="660066"/>
                </a:solidFill>
                <a:latin typeface="Arial Narrow" charset="0"/>
                <a:ea typeface="ＭＳ Ｐゴシック" charset="-128"/>
              </a:rPr>
              <a:t>If it is left on twice as long?  </a:t>
            </a:r>
            <a:r>
              <a:rPr lang="en-US" dirty="0" err="1">
                <a:solidFill>
                  <a:srgbClr val="660066"/>
                </a:solidFill>
                <a:latin typeface="Arial Narrow" charset="0"/>
                <a:ea typeface="ＭＳ Ｐゴシック" charset="-128"/>
              </a:rPr>
              <a:t>E</a:t>
            </a:r>
            <a:r>
              <a:rPr lang="en-US" baseline="-25000" dirty="0" err="1">
                <a:solidFill>
                  <a:srgbClr val="660066"/>
                </a:solidFill>
                <a:latin typeface="Arial Narrow" charset="0"/>
                <a:ea typeface="ＭＳ Ｐゴシック" charset="-128"/>
              </a:rPr>
              <a:t>tot</a:t>
            </a:r>
            <a:r>
              <a:rPr lang="en-US" dirty="0">
                <a:solidFill>
                  <a:srgbClr val="660066"/>
                </a:solidFill>
                <a:latin typeface="Arial Narrow" charset="0"/>
                <a:ea typeface="ＭＳ Ｐゴシック" charset="-128"/>
              </a:rPr>
              <a:t>=10C*12V=120J.</a:t>
            </a:r>
          </a:p>
        </p:txBody>
      </p:sp>
      <p:sp>
        <p:nvSpPr>
          <p:cNvPr id="228356" name="Text Box 4"/>
          <p:cNvSpPr txBox="1">
            <a:spLocks noChangeArrowheads="1"/>
          </p:cNvSpPr>
          <p:nvPr/>
        </p:nvSpPr>
        <p:spPr bwMode="auto">
          <a:xfrm>
            <a:off x="5710238" y="5013325"/>
            <a:ext cx="842962"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b="1" dirty="0">
                <a:solidFill>
                  <a:srgbClr val="CC0000"/>
                </a:solidFill>
                <a:latin typeface="Arial Narrow" charset="0"/>
              </a:rPr>
              <a:t>Joules</a:t>
            </a:r>
          </a:p>
        </p:txBody>
      </p:sp>
    </p:spTree>
    <p:extLst>
      <p:ext uri="{BB962C8B-B14F-4D97-AF65-F5344CB8AC3E}">
        <p14:creationId xmlns:p14="http://schemas.microsoft.com/office/powerpoint/2010/main" val="125258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8355">
                                            <p:txEl>
                                              <p:pRg st="0" end="0"/>
                                            </p:txEl>
                                          </p:spTgt>
                                        </p:tgtEl>
                                        <p:attrNameLst>
                                          <p:attrName>style.visibility</p:attrName>
                                        </p:attrNameLst>
                                      </p:cBhvr>
                                      <p:to>
                                        <p:strVal val="visible"/>
                                      </p:to>
                                    </p:set>
                                    <p:animEffect transition="in" filter="wipe(left)">
                                      <p:cBhvr>
                                        <p:cTn id="7" dur="500"/>
                                        <p:tgtEl>
                                          <p:spTgt spid="228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28355">
                                            <p:txEl>
                                              <p:pRg st="1" end="1"/>
                                            </p:txEl>
                                          </p:spTgt>
                                        </p:tgtEl>
                                        <p:attrNameLst>
                                          <p:attrName>style.visibility</p:attrName>
                                        </p:attrNameLst>
                                      </p:cBhvr>
                                      <p:to>
                                        <p:strVal val="visible"/>
                                      </p:to>
                                    </p:set>
                                    <p:animEffect transition="in" filter="wipe(left)">
                                      <p:cBhvr>
                                        <p:cTn id="12" dur="500"/>
                                        <p:tgtEl>
                                          <p:spTgt spid="2283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28355">
                                            <p:txEl>
                                              <p:pRg st="2" end="2"/>
                                            </p:txEl>
                                          </p:spTgt>
                                        </p:tgtEl>
                                        <p:attrNameLst>
                                          <p:attrName>style.visibility</p:attrName>
                                        </p:attrNameLst>
                                      </p:cBhvr>
                                      <p:to>
                                        <p:strVal val="visible"/>
                                      </p:to>
                                    </p:set>
                                    <p:animEffect transition="in" filter="wipe(left)">
                                      <p:cBhvr>
                                        <p:cTn id="17" dur="500"/>
                                        <p:tgtEl>
                                          <p:spTgt spid="2283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28355">
                                            <p:txEl>
                                              <p:pRg st="3" end="3"/>
                                            </p:txEl>
                                          </p:spTgt>
                                        </p:tgtEl>
                                        <p:attrNameLst>
                                          <p:attrName>style.visibility</p:attrName>
                                        </p:attrNameLst>
                                      </p:cBhvr>
                                      <p:to>
                                        <p:strVal val="visible"/>
                                      </p:to>
                                    </p:set>
                                    <p:animEffect transition="in" filter="wipe(left)">
                                      <p:cBhvr>
                                        <p:cTn id="22" dur="500"/>
                                        <p:tgtEl>
                                          <p:spTgt spid="2283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8355">
                                            <p:txEl>
                                              <p:pRg st="4" end="4"/>
                                            </p:txEl>
                                          </p:spTgt>
                                        </p:tgtEl>
                                        <p:attrNameLst>
                                          <p:attrName>style.visibility</p:attrName>
                                        </p:attrNameLst>
                                      </p:cBhvr>
                                      <p:to>
                                        <p:strVal val="visible"/>
                                      </p:to>
                                    </p:set>
                                    <p:animEffect transition="in" filter="wipe(left)">
                                      <p:cBhvr>
                                        <p:cTn id="27" dur="500"/>
                                        <p:tgtEl>
                                          <p:spTgt spid="2283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8355">
                                            <p:txEl>
                                              <p:pRg st="5" end="5"/>
                                            </p:txEl>
                                          </p:spTgt>
                                        </p:tgtEl>
                                        <p:attrNameLst>
                                          <p:attrName>style.visibility</p:attrName>
                                        </p:attrNameLst>
                                      </p:cBhvr>
                                      <p:to>
                                        <p:strVal val="visible"/>
                                      </p:to>
                                    </p:set>
                                    <p:animEffect transition="in" filter="wipe(left)">
                                      <p:cBhvr>
                                        <p:cTn id="32" dur="500"/>
                                        <p:tgtEl>
                                          <p:spTgt spid="2283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8355">
                                            <p:txEl>
                                              <p:pRg st="6" end="6"/>
                                            </p:txEl>
                                          </p:spTgt>
                                        </p:tgtEl>
                                        <p:attrNameLst>
                                          <p:attrName>style.visibility</p:attrName>
                                        </p:attrNameLst>
                                      </p:cBhvr>
                                      <p:to>
                                        <p:strVal val="visible"/>
                                      </p:to>
                                    </p:set>
                                    <p:animEffect transition="in" filter="wipe(left)">
                                      <p:cBhvr>
                                        <p:cTn id="37" dur="500"/>
                                        <p:tgtEl>
                                          <p:spTgt spid="22835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228355">
                                            <p:txEl>
                                              <p:pRg st="7" end="7"/>
                                            </p:txEl>
                                          </p:spTgt>
                                        </p:tgtEl>
                                        <p:attrNameLst>
                                          <p:attrName>style.visibility</p:attrName>
                                        </p:attrNameLst>
                                      </p:cBhvr>
                                      <p:to>
                                        <p:strVal val="visible"/>
                                      </p:to>
                                    </p:set>
                                    <p:animEffect transition="in" filter="wipe(left)">
                                      <p:cBhvr>
                                        <p:cTn id="42" dur="500"/>
                                        <p:tgtEl>
                                          <p:spTgt spid="22835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grpId="0" nodeType="clickEffect">
                                  <p:stCondLst>
                                    <p:cond delay="0"/>
                                  </p:stCondLst>
                                  <p:iterate type="lt">
                                    <p:tmPct val="10000"/>
                                  </p:iterate>
                                  <p:childTnLst>
                                    <p:set>
                                      <p:cBhvr>
                                        <p:cTn id="46" dur="1" fill="hold">
                                          <p:stCondLst>
                                            <p:cond delay="0"/>
                                          </p:stCondLst>
                                        </p:cTn>
                                        <p:tgtEl>
                                          <p:spTgt spid="228356"/>
                                        </p:tgtEl>
                                        <p:attrNameLst>
                                          <p:attrName>style.visibility</p:attrName>
                                        </p:attrNameLst>
                                      </p:cBhvr>
                                      <p:to>
                                        <p:strVal val="visible"/>
                                      </p:to>
                                    </p:set>
                                    <p:animEffect transition="in" filter="fade">
                                      <p:cBhvr>
                                        <p:cTn id="47" dur="2000"/>
                                        <p:tgtEl>
                                          <p:spTgt spid="228356"/>
                                        </p:tgtEl>
                                      </p:cBhvr>
                                    </p:animEffect>
                                    <p:anim calcmode="lin" valueType="num">
                                      <p:cBhvr>
                                        <p:cTn id="48" dur="2000" fill="hold"/>
                                        <p:tgtEl>
                                          <p:spTgt spid="228356"/>
                                        </p:tgtEl>
                                        <p:attrNameLst>
                                          <p:attrName>style.rotation</p:attrName>
                                        </p:attrNameLst>
                                      </p:cBhvr>
                                      <p:tavLst>
                                        <p:tav tm="0">
                                          <p:val>
                                            <p:fltVal val="720"/>
                                          </p:val>
                                        </p:tav>
                                        <p:tav tm="100000">
                                          <p:val>
                                            <p:fltVal val="0"/>
                                          </p:val>
                                        </p:tav>
                                      </p:tavLst>
                                    </p:anim>
                                    <p:anim calcmode="lin" valueType="num">
                                      <p:cBhvr>
                                        <p:cTn id="49" dur="2000" fill="hold"/>
                                        <p:tgtEl>
                                          <p:spTgt spid="228356"/>
                                        </p:tgtEl>
                                        <p:attrNameLst>
                                          <p:attrName>ppt_h</p:attrName>
                                        </p:attrNameLst>
                                      </p:cBhvr>
                                      <p:tavLst>
                                        <p:tav tm="0">
                                          <p:val>
                                            <p:fltVal val="0"/>
                                          </p:val>
                                        </p:tav>
                                        <p:tav tm="100000">
                                          <p:val>
                                            <p:strVal val="#ppt_h"/>
                                          </p:val>
                                        </p:tav>
                                      </p:tavLst>
                                    </p:anim>
                                    <p:anim calcmode="lin" valueType="num">
                                      <p:cBhvr>
                                        <p:cTn id="50" dur="2000" fill="hold"/>
                                        <p:tgtEl>
                                          <p:spTgt spid="228356"/>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28355">
                                            <p:txEl>
                                              <p:pRg st="8" end="8"/>
                                            </p:txEl>
                                          </p:spTgt>
                                        </p:tgtEl>
                                        <p:attrNameLst>
                                          <p:attrName>style.visibility</p:attrName>
                                        </p:attrNameLst>
                                      </p:cBhvr>
                                      <p:to>
                                        <p:strVal val="visible"/>
                                      </p:to>
                                    </p:set>
                                    <p:animEffect transition="in" filter="wipe(left)">
                                      <p:cBhvr>
                                        <p:cTn id="55" dur="500"/>
                                        <p:tgtEl>
                                          <p:spTgt spid="22835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p:bldP spid="22835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 y="0"/>
            <a:ext cx="8534400" cy="762000"/>
          </a:xfrm>
        </p:spPr>
        <p:txBody>
          <a:bodyPr/>
          <a:lstStyle/>
          <a:p>
            <a:r>
              <a:rPr lang="en-US" dirty="0">
                <a:latin typeface="Arial Narrow" charset="0"/>
                <a:ea typeface="ＭＳ Ｐゴシック" charset="0"/>
                <a:cs typeface="ＭＳ Ｐゴシック" charset="0"/>
              </a:rPr>
              <a:t>Reminder: SP#2 – Angels &amp; Demons</a:t>
            </a:r>
          </a:p>
        </p:txBody>
      </p:sp>
      <p:sp>
        <p:nvSpPr>
          <p:cNvPr id="3" name="Content Placeholder 2"/>
          <p:cNvSpPr>
            <a:spLocks noGrp="1"/>
          </p:cNvSpPr>
          <p:nvPr>
            <p:ph idx="1"/>
          </p:nvPr>
        </p:nvSpPr>
        <p:spPr>
          <a:xfrm>
            <a:off x="304800" y="609600"/>
            <a:ext cx="8534400" cy="5638800"/>
          </a:xfrm>
        </p:spPr>
        <p:txBody>
          <a:bodyPr/>
          <a:lstStyle/>
          <a:p>
            <a:r>
              <a:rPr lang="en-US" sz="2400" dirty="0">
                <a:latin typeface="Arial Narrow" charset="0"/>
                <a:ea typeface="ＭＳ Ｐゴシック" charset="0"/>
                <a:cs typeface="ＭＳ Ｐゴシック" charset="0"/>
              </a:rPr>
              <a:t>Compute the total possible energy released from an annihilation of x-grams of anti-matter and the same quantity of matter, where x is the last two digits of your SS# or DL#. (20 points)</a:t>
            </a:r>
          </a:p>
          <a:p>
            <a:pPr lvl="1"/>
            <a:r>
              <a:rPr lang="en-US" sz="2000" dirty="0">
                <a:latin typeface="Arial Narrow" charset="0"/>
                <a:ea typeface="ＭＳ Ｐゴシック" charset="0"/>
              </a:rPr>
              <a:t>Use the famous Einstein’s formula for mass-energy equivalence</a:t>
            </a:r>
          </a:p>
          <a:p>
            <a:r>
              <a:rPr lang="en-US" sz="2400" dirty="0">
                <a:latin typeface="Arial Narrow" charset="0"/>
                <a:ea typeface="ＭＳ Ｐゴシック" charset="0"/>
                <a:cs typeface="ＭＳ Ｐゴシック" charset="0"/>
              </a:rPr>
              <a:t>Compute the power output of this annihilation when the energy is released in x ns, where x is again the first two digits of your SS# or DL#. (10 points)</a:t>
            </a:r>
          </a:p>
          <a:p>
            <a:r>
              <a:rPr lang="en-US" sz="2400" dirty="0">
                <a:latin typeface="Arial Narrow" charset="0"/>
                <a:ea typeface="ＭＳ Ｐゴシック" charset="0"/>
                <a:cs typeface="ＭＳ Ｐゴシック" charset="0"/>
              </a:rPr>
              <a:t>Compute how many cups of gasoline (8MJ) this energy corresponds to. (5 points)</a:t>
            </a:r>
          </a:p>
          <a:p>
            <a:r>
              <a:rPr lang="en-US" sz="2400" dirty="0">
                <a:latin typeface="Arial Narrow" charset="0"/>
                <a:ea typeface="ＭＳ Ｐゴシック" charset="0"/>
                <a:cs typeface="ＭＳ Ｐゴシック" charset="0"/>
              </a:rPr>
              <a:t>Compute how many months of world electricity usage (3.6GJ/</a:t>
            </a:r>
            <a:r>
              <a:rPr lang="en-US" sz="2400" dirty="0" err="1">
                <a:latin typeface="Arial Narrow" charset="0"/>
                <a:ea typeface="ＭＳ Ｐゴシック" charset="0"/>
                <a:cs typeface="ＭＳ Ｐゴシック" charset="0"/>
              </a:rPr>
              <a:t>mo</a:t>
            </a:r>
            <a:r>
              <a:rPr lang="en-US" sz="2400" dirty="0">
                <a:latin typeface="Arial Narrow" charset="0"/>
                <a:ea typeface="ＭＳ Ｐゴシック" charset="0"/>
                <a:cs typeface="ＭＳ Ｐゴシック" charset="0"/>
              </a:rPr>
              <a:t>) this energy corresponds to. (5 points)</a:t>
            </a:r>
          </a:p>
          <a:p>
            <a:r>
              <a:rPr lang="en-US" sz="2400" dirty="0">
                <a:latin typeface="Arial Narrow" charset="0"/>
                <a:ea typeface="ＭＳ Ｐゴシック" charset="0"/>
                <a:cs typeface="ＭＳ Ｐゴシック" charset="0"/>
              </a:rPr>
              <a:t>Due by the beginning of the class Wednesday, June. 17</a:t>
            </a:r>
          </a:p>
          <a:p>
            <a:pPr lvl="1"/>
            <a:r>
              <a:rPr lang="en-US" sz="2000" dirty="0">
                <a:latin typeface="Arial Narrow" charset="0"/>
                <a:ea typeface="ＭＳ Ｐゴシック" charset="0"/>
                <a:cs typeface="ＭＳ Ｐゴシック" charset="0"/>
              </a:rPr>
              <a:t>All pages must be in one PDF file with the name SP2-first-last-summer20.pdf in an email with the subject “Special Project 2, PHYS1444”</a:t>
            </a:r>
          </a:p>
        </p:txBody>
      </p:sp>
      <p:sp>
        <p:nvSpPr>
          <p:cNvPr id="20484" name="Date Placeholder 3"/>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Tuesday, June 16, 2020</a:t>
            </a:r>
          </a:p>
        </p:txBody>
      </p:sp>
      <p:sp>
        <p:nvSpPr>
          <p:cNvPr id="20485"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1444-001, Summer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3677565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Date Placeholder 3"/>
          <p:cNvSpPr>
            <a:spLocks noGrp="1"/>
          </p:cNvSpPr>
          <p:nvPr>
            <p:ph type="dt" sz="half" idx="10"/>
          </p:nvPr>
        </p:nvSpPr>
        <p:spPr/>
        <p:txBody>
          <a:bodyPr/>
          <a:lstStyle/>
          <a:p>
            <a:r>
              <a:rPr lang="en-US"/>
              <a:t>Tuesday, June 16, 2020</a:t>
            </a:r>
          </a:p>
        </p:txBody>
      </p:sp>
      <p:sp>
        <p:nvSpPr>
          <p:cNvPr id="39" name="Footer Placeholder 4"/>
          <p:cNvSpPr>
            <a:spLocks noGrp="1"/>
          </p:cNvSpPr>
          <p:nvPr>
            <p:ph type="ftr" sz="quarter" idx="11"/>
          </p:nvPr>
        </p:nvSpPr>
        <p:spPr/>
        <p:txBody>
          <a:bodyPr/>
          <a:lstStyle/>
          <a:p>
            <a:r>
              <a:rPr lang="de-DE"/>
              <a:t>PHYS 1444-001, Summer 2020                    Dr. Jaehoon Yu</a:t>
            </a:r>
            <a:endParaRPr lang="en-US"/>
          </a:p>
        </p:txBody>
      </p:sp>
      <p:sp>
        <p:nvSpPr>
          <p:cNvPr id="40" name="Slide Number Placeholder 5"/>
          <p:cNvSpPr>
            <a:spLocks noGrp="1"/>
          </p:cNvSpPr>
          <p:nvPr>
            <p:ph type="sldNum" sz="quarter" idx="12"/>
          </p:nvPr>
        </p:nvSpPr>
        <p:spPr/>
        <p:txBody>
          <a:bodyPr/>
          <a:lstStyle/>
          <a:p>
            <a:fld id="{42044AD4-DBB6-8D49-A093-942F98192D5B}" type="slidenum">
              <a:rPr lang="en-US"/>
              <a:pPr/>
              <a:t>30</a:t>
            </a:fld>
            <a:endParaRPr lang="en-US"/>
          </a:p>
        </p:txBody>
      </p:sp>
      <p:sp>
        <p:nvSpPr>
          <p:cNvPr id="233474" name="Rectangle 2"/>
          <p:cNvSpPr>
            <a:spLocks noGrp="1" noChangeArrowheads="1"/>
          </p:cNvSpPr>
          <p:nvPr>
            <p:ph type="title"/>
          </p:nvPr>
        </p:nvSpPr>
        <p:spPr>
          <a:xfrm>
            <a:off x="685800" y="0"/>
            <a:ext cx="7772400" cy="685800"/>
          </a:xfrm>
        </p:spPr>
        <p:txBody>
          <a:bodyPr/>
          <a:lstStyle/>
          <a:p>
            <a:r>
              <a:rPr lang="en-US" dirty="0"/>
              <a:t>Some Typical Voltages </a:t>
            </a:r>
          </a:p>
        </p:txBody>
      </p:sp>
      <p:graphicFrame>
        <p:nvGraphicFramePr>
          <p:cNvPr id="233532" name="Group 60"/>
          <p:cNvGraphicFramePr>
            <a:graphicFrameLocks noGrp="1"/>
          </p:cNvGraphicFramePr>
          <p:nvPr>
            <p:ph idx="1"/>
          </p:nvPr>
        </p:nvGraphicFramePr>
        <p:xfrm>
          <a:off x="685800" y="609600"/>
          <a:ext cx="7772400" cy="4572000"/>
        </p:xfrm>
        <a:graphic>
          <a:graphicData uri="http://schemas.openxmlformats.org/drawingml/2006/table">
            <a:tbl>
              <a:tblPr/>
              <a:tblGrid>
                <a:gridCol w="49530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369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A50021"/>
                          </a:solidFill>
                          <a:effectLst/>
                          <a:latin typeface="Arial Narrow" charset="0"/>
                        </a:rPr>
                        <a:t>Sources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rgbClr val="A50021"/>
                          </a:solidFill>
                          <a:effectLst/>
                          <a:latin typeface="Arial Narrow" charset="0"/>
                        </a:rPr>
                        <a:t>Approximate Voltage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Thundercloud to ground (~5km)</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8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High-Voltage Power Lines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6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Power supply for TV tube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4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Automobile ignition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4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Household outlet</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2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Automobile battery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12 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Flashlight battery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1.5 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Resting potential across nerve membrane</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10</a:t>
                      </a:r>
                      <a:r>
                        <a:rPr kumimoji="0" lang="en-US" sz="2400" b="0" i="0" u="none" strike="noStrike" cap="none" normalizeH="0" baseline="30000">
                          <a:ln>
                            <a:noFill/>
                          </a:ln>
                          <a:solidFill>
                            <a:schemeClr val="accent2"/>
                          </a:solidFill>
                          <a:effectLst/>
                          <a:latin typeface="Arial Narrow" charset="0"/>
                        </a:rPr>
                        <a:t>-1 </a:t>
                      </a:r>
                      <a:r>
                        <a:rPr kumimoji="0" lang="en-US" sz="2400" b="0" i="0" u="none" strike="noStrike" cap="none" normalizeH="0" baseline="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68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rPr>
                        <a:t>Potential changes on skin (EKG and EEG)</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accent2"/>
                          </a:solidFill>
                          <a:effectLst/>
                          <a:latin typeface="Arial Narrow" charset="0"/>
                        </a:rPr>
                        <a:t>10</a:t>
                      </a:r>
                      <a:r>
                        <a:rPr kumimoji="0" lang="en-US" sz="2400" b="0" i="0" u="none" strike="noStrike" cap="none" normalizeH="0" baseline="30000" dirty="0">
                          <a:ln>
                            <a:noFill/>
                          </a:ln>
                          <a:solidFill>
                            <a:schemeClr val="accent2"/>
                          </a:solidFill>
                          <a:effectLst/>
                          <a:latin typeface="Arial Narrow" charset="0"/>
                        </a:rPr>
                        <a:t>-4 </a:t>
                      </a:r>
                      <a:r>
                        <a:rPr kumimoji="0" lang="en-US" sz="2400" b="0" i="0" u="none" strike="noStrike" cap="none" normalizeH="0" baseline="0" dirty="0">
                          <a:ln>
                            <a:noFill/>
                          </a:ln>
                          <a:solidFill>
                            <a:schemeClr val="accent2"/>
                          </a:solidFill>
                          <a:effectLst/>
                          <a:latin typeface="Arial Narrow" charset="0"/>
                        </a:rPr>
                        <a:t>V</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609600" y="5308937"/>
            <a:ext cx="8229600" cy="1015663"/>
          </a:xfrm>
          <a:prstGeom prst="rect">
            <a:avLst/>
          </a:prstGeom>
          <a:noFill/>
        </p:spPr>
        <p:txBody>
          <a:bodyPr wrap="square" rtlCol="0">
            <a:spAutoFit/>
          </a:bodyPr>
          <a:lstStyle/>
          <a:p>
            <a:r>
              <a:rPr lang="en-US" sz="2000" dirty="0">
                <a:solidFill>
                  <a:srgbClr val="000090"/>
                </a:solidFill>
                <a:latin typeface="+mj-lt"/>
              </a:rPr>
              <a:t>In a typical lightening strike, 15C of electrons are released in 500</a:t>
            </a:r>
            <a:r>
              <a:rPr lang="en-US" sz="2000" dirty="0">
                <a:solidFill>
                  <a:srgbClr val="000090"/>
                </a:solidFill>
                <a:latin typeface="Symbol" charset="2"/>
                <a:cs typeface="Symbol" charset="2"/>
              </a:rPr>
              <a:t>μ</a:t>
            </a:r>
            <a:r>
              <a:rPr lang="en-US" sz="2000" dirty="0">
                <a:solidFill>
                  <a:srgbClr val="000090"/>
                </a:solidFill>
                <a:latin typeface="+mj-lt"/>
              </a:rPr>
              <a:t>s.   What is the total kinetic energy of these electrons when they strike ground?  What is the power released during this strike?  What do you think will happen to a tree hit by this lightening?</a:t>
            </a:r>
          </a:p>
        </p:txBody>
      </p:sp>
    </p:spTree>
    <p:extLst>
      <p:ext uri="{BB962C8B-B14F-4D97-AF65-F5344CB8AC3E}">
        <p14:creationId xmlns:p14="http://schemas.microsoft.com/office/powerpoint/2010/main" val="75376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33532"/>
                                        </p:tgtEl>
                                        <p:attrNameLst>
                                          <p:attrName>style.visibility</p:attrName>
                                        </p:attrNameLst>
                                      </p:cBhvr>
                                      <p:to>
                                        <p:strVal val="visible"/>
                                      </p:to>
                                    </p:set>
                                    <p:anim calcmode="lin" valueType="num">
                                      <p:cBhvr>
                                        <p:cTn id="7" dur="1000" fill="hold"/>
                                        <p:tgtEl>
                                          <p:spTgt spid="233532"/>
                                        </p:tgtEl>
                                        <p:attrNameLst>
                                          <p:attrName>ppt_w</p:attrName>
                                        </p:attrNameLst>
                                      </p:cBhvr>
                                      <p:tavLst>
                                        <p:tav tm="0">
                                          <p:val>
                                            <p:fltVal val="0"/>
                                          </p:val>
                                        </p:tav>
                                        <p:tav tm="100000">
                                          <p:val>
                                            <p:strVal val="#ppt_w"/>
                                          </p:val>
                                        </p:tav>
                                      </p:tavLst>
                                    </p:anim>
                                    <p:anim calcmode="lin" valueType="num">
                                      <p:cBhvr>
                                        <p:cTn id="8" dur="1000" fill="hold"/>
                                        <p:tgtEl>
                                          <p:spTgt spid="233532"/>
                                        </p:tgtEl>
                                        <p:attrNameLst>
                                          <p:attrName>ppt_h</p:attrName>
                                        </p:attrNameLst>
                                      </p:cBhvr>
                                      <p:tavLst>
                                        <p:tav tm="0">
                                          <p:val>
                                            <p:fltVal val="0"/>
                                          </p:val>
                                        </p:tav>
                                        <p:tav tm="100000">
                                          <p:val>
                                            <p:strVal val="#ppt_h"/>
                                          </p:val>
                                        </p:tav>
                                      </p:tavLst>
                                    </p:anim>
                                    <p:anim calcmode="lin" valueType="num">
                                      <p:cBhvr>
                                        <p:cTn id="9" dur="1000" fill="hold"/>
                                        <p:tgtEl>
                                          <p:spTgt spid="233532"/>
                                        </p:tgtEl>
                                        <p:attrNameLst>
                                          <p:attrName>style.rotation</p:attrName>
                                        </p:attrNameLst>
                                      </p:cBhvr>
                                      <p:tavLst>
                                        <p:tav tm="0">
                                          <p:val>
                                            <p:fltVal val="90"/>
                                          </p:val>
                                        </p:tav>
                                        <p:tav tm="100000">
                                          <p:val>
                                            <p:fltVal val="0"/>
                                          </p:val>
                                        </p:tav>
                                      </p:tavLst>
                                    </p:anim>
                                    <p:animEffect transition="in" filter="fade">
                                      <p:cBhvr>
                                        <p:cTn id="10" dur="1000"/>
                                        <p:tgtEl>
                                          <p:spTgt spid="23353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type="wd">
                                    <p:tmPct val="10000"/>
                                  </p:iterate>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Tuesday, June 16, 2020</a:t>
            </a:r>
          </a:p>
        </p:txBody>
      </p:sp>
      <p:sp>
        <p:nvSpPr>
          <p:cNvPr id="11" name="Footer Placeholder 4"/>
          <p:cNvSpPr>
            <a:spLocks noGrp="1"/>
          </p:cNvSpPr>
          <p:nvPr>
            <p:ph type="ftr" sz="quarter" idx="11"/>
          </p:nvPr>
        </p:nvSpPr>
        <p:spPr/>
        <p:txBody>
          <a:bodyPr/>
          <a:lstStyle/>
          <a:p>
            <a:r>
              <a:rPr lang="de-DE"/>
              <a:t>PHYS 1444-001, Summer 2020                    Dr. Jaehoon Yu</a:t>
            </a:r>
            <a:endParaRPr lang="en-US"/>
          </a:p>
        </p:txBody>
      </p:sp>
      <p:sp>
        <p:nvSpPr>
          <p:cNvPr id="12" name="Slide Number Placeholder 5"/>
          <p:cNvSpPr>
            <a:spLocks noGrp="1"/>
          </p:cNvSpPr>
          <p:nvPr>
            <p:ph type="sldNum" sz="quarter" idx="12"/>
          </p:nvPr>
        </p:nvSpPr>
        <p:spPr/>
        <p:txBody>
          <a:bodyPr/>
          <a:lstStyle/>
          <a:p>
            <a:fld id="{DFE60DE2-ADC3-CB4F-9B68-46E3FFA4ACF0}" type="slidenum">
              <a:rPr lang="en-US"/>
              <a:pPr/>
              <a:t>31</a:t>
            </a:fld>
            <a:endParaRPr lang="en-US"/>
          </a:p>
        </p:txBody>
      </p:sp>
      <p:pic>
        <p:nvPicPr>
          <p:cNvPr id="229378" name="Picture 2" descr="FG23_003"/>
          <p:cNvPicPr>
            <a:picLocks noChangeAspect="1" noChangeArrowheads="1"/>
          </p:cNvPicPr>
          <p:nvPr/>
        </p:nvPicPr>
        <p:blipFill>
          <a:blip r:embed="rId3"/>
          <a:srcRect/>
          <a:stretch>
            <a:fillRect/>
          </a:stretch>
        </p:blipFill>
        <p:spPr bwMode="auto">
          <a:xfrm>
            <a:off x="6324600" y="381000"/>
            <a:ext cx="2819400" cy="2895600"/>
          </a:xfrm>
          <a:prstGeom prst="rect">
            <a:avLst/>
          </a:prstGeom>
          <a:noFill/>
        </p:spPr>
      </p:pic>
      <p:sp>
        <p:nvSpPr>
          <p:cNvPr id="229379" name="Rectangle 3"/>
          <p:cNvSpPr>
            <a:spLocks noGrp="1" noChangeArrowheads="1"/>
          </p:cNvSpPr>
          <p:nvPr>
            <p:ph type="title"/>
          </p:nvPr>
        </p:nvSpPr>
        <p:spPr>
          <a:xfrm>
            <a:off x="228600" y="0"/>
            <a:ext cx="8686800" cy="762000"/>
          </a:xfrm>
        </p:spPr>
        <p:txBody>
          <a:bodyPr/>
          <a:lstStyle/>
          <a:p>
            <a:r>
              <a:rPr lang="en-US"/>
              <a:t>Example 23 – 2 </a:t>
            </a:r>
          </a:p>
        </p:txBody>
      </p:sp>
      <p:sp>
        <p:nvSpPr>
          <p:cNvPr id="229380" name="Text Box 4"/>
          <p:cNvSpPr txBox="1">
            <a:spLocks noChangeArrowheads="1"/>
          </p:cNvSpPr>
          <p:nvPr/>
        </p:nvSpPr>
        <p:spPr bwMode="auto">
          <a:xfrm>
            <a:off x="152400" y="762000"/>
            <a:ext cx="6705600" cy="19208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Electrons in TV tube: </a:t>
            </a:r>
            <a:r>
              <a:rPr lang="en-US" sz="2000">
                <a:solidFill>
                  <a:schemeClr val="accent2"/>
                </a:solidFill>
                <a:latin typeface="Arial Narrow" charset="0"/>
              </a:rPr>
              <a:t>Suppose an electron in the picture tube of a television set is accelerated from rest through a potential difference V</a:t>
            </a:r>
            <a:r>
              <a:rPr lang="en-US" sz="2000" baseline="-25000">
                <a:solidFill>
                  <a:schemeClr val="accent2"/>
                </a:solidFill>
                <a:latin typeface="Arial Narrow" charset="0"/>
              </a:rPr>
              <a:t>ba</a:t>
            </a:r>
            <a:r>
              <a:rPr lang="en-US" sz="2000">
                <a:solidFill>
                  <a:schemeClr val="accent2"/>
                </a:solidFill>
                <a:latin typeface="Arial Narrow" charset="0"/>
              </a:rPr>
              <a:t>=+5000V.  (a) What is the change in potential energy of the electron? (b) What is the speed of the electron (m=9.1x10</a:t>
            </a:r>
            <a:r>
              <a:rPr lang="en-US" sz="2000" baseline="30000">
                <a:solidFill>
                  <a:schemeClr val="accent2"/>
                </a:solidFill>
                <a:latin typeface="Arial Narrow" charset="0"/>
              </a:rPr>
              <a:t>-31</a:t>
            </a:r>
            <a:r>
              <a:rPr lang="en-US" sz="2000">
                <a:solidFill>
                  <a:schemeClr val="accent2"/>
                </a:solidFill>
                <a:latin typeface="Arial Narrow" charset="0"/>
              </a:rPr>
              <a:t>kg) as a result of this acceleration?   (c) Repeat for a proton (m=1.67x10</a:t>
            </a:r>
            <a:r>
              <a:rPr lang="en-US" sz="2000" baseline="30000">
                <a:solidFill>
                  <a:schemeClr val="accent2"/>
                </a:solidFill>
                <a:latin typeface="Arial Narrow" charset="0"/>
              </a:rPr>
              <a:t>-27</a:t>
            </a:r>
            <a:r>
              <a:rPr lang="en-US" sz="2000">
                <a:solidFill>
                  <a:schemeClr val="accent2"/>
                </a:solidFill>
                <a:latin typeface="Arial Narrow" charset="0"/>
              </a:rPr>
              <a:t>kg) that accelerates through a potential difference of V</a:t>
            </a:r>
            <a:r>
              <a:rPr lang="en-US" sz="2000" baseline="-25000">
                <a:solidFill>
                  <a:schemeClr val="accent2"/>
                </a:solidFill>
                <a:latin typeface="Arial Narrow" charset="0"/>
              </a:rPr>
              <a:t>ba</a:t>
            </a:r>
            <a:r>
              <a:rPr lang="en-US" sz="2000">
                <a:solidFill>
                  <a:schemeClr val="accent2"/>
                </a:solidFill>
                <a:latin typeface="Arial Narrow" charset="0"/>
              </a:rPr>
              <a:t>=-5000V. </a:t>
            </a:r>
          </a:p>
        </p:txBody>
      </p:sp>
      <p:sp>
        <p:nvSpPr>
          <p:cNvPr id="229381" name="Rectangle 5"/>
          <p:cNvSpPr>
            <a:spLocks noGrp="1" noChangeArrowheads="1"/>
          </p:cNvSpPr>
          <p:nvPr>
            <p:ph type="body" idx="1"/>
          </p:nvPr>
        </p:nvSpPr>
        <p:spPr>
          <a:xfrm>
            <a:off x="228600" y="3048000"/>
            <a:ext cx="6400800" cy="1752600"/>
          </a:xfrm>
        </p:spPr>
        <p:txBody>
          <a:bodyPr/>
          <a:lstStyle/>
          <a:p>
            <a:pPr>
              <a:lnSpc>
                <a:spcPct val="90000"/>
              </a:lnSpc>
            </a:pPr>
            <a:r>
              <a:rPr lang="en-US" sz="2400"/>
              <a:t>(a) What is the charge of an electron?</a:t>
            </a:r>
          </a:p>
          <a:p>
            <a:pPr lvl="1">
              <a:lnSpc>
                <a:spcPct val="90000"/>
              </a:lnSpc>
            </a:pPr>
            <a:r>
              <a:rPr lang="en-US" sz="2000"/>
              <a:t> </a:t>
            </a:r>
          </a:p>
          <a:p>
            <a:pPr>
              <a:lnSpc>
                <a:spcPct val="90000"/>
              </a:lnSpc>
            </a:pPr>
            <a:endParaRPr lang="en-US" sz="2400"/>
          </a:p>
          <a:p>
            <a:pPr>
              <a:lnSpc>
                <a:spcPct val="90000"/>
              </a:lnSpc>
            </a:pPr>
            <a:r>
              <a:rPr lang="en-US" sz="2400"/>
              <a:t>So what is the change of its potential energy?</a:t>
            </a:r>
          </a:p>
        </p:txBody>
      </p:sp>
      <p:graphicFrame>
        <p:nvGraphicFramePr>
          <p:cNvPr id="229382" name="Object 6"/>
          <p:cNvGraphicFramePr>
            <a:graphicFrameLocks noChangeAspect="1"/>
          </p:cNvGraphicFramePr>
          <p:nvPr/>
        </p:nvGraphicFramePr>
        <p:xfrm>
          <a:off x="290513" y="4899025"/>
          <a:ext cx="896937" cy="360363"/>
        </p:xfrm>
        <a:graphic>
          <a:graphicData uri="http://schemas.openxmlformats.org/presentationml/2006/ole">
            <mc:AlternateContent xmlns:mc="http://schemas.openxmlformats.org/markup-compatibility/2006">
              <mc:Choice xmlns:v="urn:schemas-microsoft-com:vml" Requires="v">
                <p:oleObj spid="_x0000_s81213" name="Equation" r:id="rId4" imgW="368300" imgH="152400" progId="Equation.DSMT4">
                  <p:embed/>
                </p:oleObj>
              </mc:Choice>
              <mc:Fallback>
                <p:oleObj name="Equation" r:id="rId4" imgW="368300" imgH="152400" progId="Equation.DSMT4">
                  <p:embed/>
                  <p:pic>
                    <p:nvPicPr>
                      <p:cNvPr id="229382" name="Object 6"/>
                      <p:cNvPicPr>
                        <a:picLocks noChangeAspect="1" noChangeArrowheads="1"/>
                      </p:cNvPicPr>
                      <p:nvPr/>
                    </p:nvPicPr>
                    <p:blipFill>
                      <a:blip r:embed="rId5"/>
                      <a:srcRect/>
                      <a:stretch>
                        <a:fillRect/>
                      </a:stretch>
                    </p:blipFill>
                    <p:spPr bwMode="auto">
                      <a:xfrm>
                        <a:off x="290513" y="4899025"/>
                        <a:ext cx="896937" cy="3603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9383" name="Object 7"/>
          <p:cNvGraphicFramePr>
            <a:graphicFrameLocks noChangeAspect="1"/>
          </p:cNvGraphicFramePr>
          <p:nvPr/>
        </p:nvGraphicFramePr>
        <p:xfrm>
          <a:off x="1128713" y="4797425"/>
          <a:ext cx="1020762" cy="539750"/>
        </p:xfrm>
        <a:graphic>
          <a:graphicData uri="http://schemas.openxmlformats.org/presentationml/2006/ole">
            <mc:AlternateContent xmlns:mc="http://schemas.openxmlformats.org/markup-compatibility/2006">
              <mc:Choice xmlns:v="urn:schemas-microsoft-com:vml" Requires="v">
                <p:oleObj spid="_x0000_s81214" name="Equation" r:id="rId6" imgW="419100" imgH="228600" progId="Equation.DSMT4">
                  <p:embed/>
                </p:oleObj>
              </mc:Choice>
              <mc:Fallback>
                <p:oleObj name="Equation" r:id="rId6" imgW="419100" imgH="228600" progId="Equation.DSMT4">
                  <p:embed/>
                  <p:pic>
                    <p:nvPicPr>
                      <p:cNvPr id="229383" name="Object 7"/>
                      <p:cNvPicPr>
                        <a:picLocks noChangeAspect="1" noChangeArrowheads="1"/>
                      </p:cNvPicPr>
                      <p:nvPr/>
                    </p:nvPicPr>
                    <p:blipFill>
                      <a:blip r:embed="rId7"/>
                      <a:srcRect/>
                      <a:stretch>
                        <a:fillRect/>
                      </a:stretch>
                    </p:blipFill>
                    <p:spPr bwMode="auto">
                      <a:xfrm>
                        <a:off x="1128713" y="4797425"/>
                        <a:ext cx="1020762" cy="539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9384" name="Object 8"/>
          <p:cNvGraphicFramePr>
            <a:graphicFrameLocks noChangeAspect="1"/>
          </p:cNvGraphicFramePr>
          <p:nvPr/>
        </p:nvGraphicFramePr>
        <p:xfrm>
          <a:off x="2101850" y="4721225"/>
          <a:ext cx="6692900" cy="719138"/>
        </p:xfrm>
        <a:graphic>
          <a:graphicData uri="http://schemas.openxmlformats.org/presentationml/2006/ole">
            <mc:AlternateContent xmlns:mc="http://schemas.openxmlformats.org/markup-compatibility/2006">
              <mc:Choice xmlns:v="urn:schemas-microsoft-com:vml" Requires="v">
                <p:oleObj spid="_x0000_s81215" name="Equation" r:id="rId8" imgW="2743200" imgH="304800" progId="Equation.DSMT4">
                  <p:embed/>
                </p:oleObj>
              </mc:Choice>
              <mc:Fallback>
                <p:oleObj name="Equation" r:id="rId8" imgW="2743200" imgH="304800" progId="Equation.DSMT4">
                  <p:embed/>
                  <p:pic>
                    <p:nvPicPr>
                      <p:cNvPr id="229384" name="Object 8"/>
                      <p:cNvPicPr>
                        <a:picLocks noChangeAspect="1" noChangeArrowheads="1"/>
                      </p:cNvPicPr>
                      <p:nvPr/>
                    </p:nvPicPr>
                    <p:blipFill>
                      <a:blip r:embed="rId9"/>
                      <a:srcRect/>
                      <a:stretch>
                        <a:fillRect/>
                      </a:stretch>
                    </p:blipFill>
                    <p:spPr bwMode="auto">
                      <a:xfrm>
                        <a:off x="2101850" y="4721225"/>
                        <a:ext cx="6692900" cy="7191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29385" name="Object 9"/>
          <p:cNvGraphicFramePr>
            <a:graphicFrameLocks noChangeAspect="1"/>
          </p:cNvGraphicFramePr>
          <p:nvPr/>
        </p:nvGraphicFramePr>
        <p:xfrm>
          <a:off x="1130300" y="3389313"/>
          <a:ext cx="2084388" cy="433387"/>
        </p:xfrm>
        <a:graphic>
          <a:graphicData uri="http://schemas.openxmlformats.org/presentationml/2006/ole">
            <mc:AlternateContent xmlns:mc="http://schemas.openxmlformats.org/markup-compatibility/2006">
              <mc:Choice xmlns:v="urn:schemas-microsoft-com:vml" Requires="v">
                <p:oleObj spid="_x0000_s81216" name="Equation" r:id="rId10" imgW="1003300" imgH="215900" progId="Equation.DSMT4">
                  <p:embed/>
                </p:oleObj>
              </mc:Choice>
              <mc:Fallback>
                <p:oleObj name="Equation" r:id="rId10" imgW="1003300" imgH="215900" progId="Equation.DSMT4">
                  <p:embed/>
                  <p:pic>
                    <p:nvPicPr>
                      <p:cNvPr id="229385" name="Object 9"/>
                      <p:cNvPicPr>
                        <a:picLocks noChangeAspect="1" noChangeArrowheads="1"/>
                      </p:cNvPicPr>
                      <p:nvPr/>
                    </p:nvPicPr>
                    <p:blipFill>
                      <a:blip r:embed="rId11"/>
                      <a:srcRect/>
                      <a:stretch>
                        <a:fillRect/>
                      </a:stretch>
                    </p:blipFill>
                    <p:spPr bwMode="auto">
                      <a:xfrm>
                        <a:off x="1130300" y="3389313"/>
                        <a:ext cx="2084388" cy="4333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1891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29380"/>
                                        </p:tgtEl>
                                        <p:attrNameLst>
                                          <p:attrName>style.visibility</p:attrName>
                                        </p:attrNameLst>
                                      </p:cBhvr>
                                      <p:to>
                                        <p:strVal val="visible"/>
                                      </p:to>
                                    </p:set>
                                    <p:animEffect transition="in" filter="wipe(left)">
                                      <p:cBhvr>
                                        <p:cTn id="7" dur="500"/>
                                        <p:tgtEl>
                                          <p:spTgt spid="22938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9378"/>
                                        </p:tgtEl>
                                        <p:attrNameLst>
                                          <p:attrName>style.visibility</p:attrName>
                                        </p:attrNameLst>
                                      </p:cBhvr>
                                      <p:to>
                                        <p:strVal val="visible"/>
                                      </p:to>
                                    </p:set>
                                    <p:anim calcmode="lin" valueType="num">
                                      <p:cBhvr>
                                        <p:cTn id="12" dur="500" fill="hold"/>
                                        <p:tgtEl>
                                          <p:spTgt spid="229378"/>
                                        </p:tgtEl>
                                        <p:attrNameLst>
                                          <p:attrName>ppt_w</p:attrName>
                                        </p:attrNameLst>
                                      </p:cBhvr>
                                      <p:tavLst>
                                        <p:tav tm="0">
                                          <p:val>
                                            <p:fltVal val="0"/>
                                          </p:val>
                                        </p:tav>
                                        <p:tav tm="100000">
                                          <p:val>
                                            <p:strVal val="#ppt_w"/>
                                          </p:val>
                                        </p:tav>
                                      </p:tavLst>
                                    </p:anim>
                                    <p:anim calcmode="lin" valueType="num">
                                      <p:cBhvr>
                                        <p:cTn id="13" dur="500" fill="hold"/>
                                        <p:tgtEl>
                                          <p:spTgt spid="229378"/>
                                        </p:tgtEl>
                                        <p:attrNameLst>
                                          <p:attrName>ppt_h</p:attrName>
                                        </p:attrNameLst>
                                      </p:cBhvr>
                                      <p:tavLst>
                                        <p:tav tm="0">
                                          <p:val>
                                            <p:fltVal val="0"/>
                                          </p:val>
                                        </p:tav>
                                        <p:tav tm="100000">
                                          <p:val>
                                            <p:strVal val="#ppt_h"/>
                                          </p:val>
                                        </p:tav>
                                      </p:tavLst>
                                    </p:anim>
                                    <p:animEffect transition="in" filter="fade">
                                      <p:cBhvr>
                                        <p:cTn id="14" dur="500"/>
                                        <p:tgtEl>
                                          <p:spTgt spid="22937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229381">
                                            <p:txEl>
                                              <p:pRg st="0" end="0"/>
                                            </p:txEl>
                                          </p:spTgt>
                                        </p:tgtEl>
                                        <p:attrNameLst>
                                          <p:attrName>style.visibility</p:attrName>
                                        </p:attrNameLst>
                                      </p:cBhvr>
                                      <p:to>
                                        <p:strVal val="visible"/>
                                      </p:to>
                                    </p:set>
                                    <p:animEffect transition="in" filter="wipe(left)">
                                      <p:cBhvr>
                                        <p:cTn id="19" dur="500"/>
                                        <p:tgtEl>
                                          <p:spTgt spid="22938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1" nodeType="clickEffect">
                                  <p:stCondLst>
                                    <p:cond delay="0"/>
                                  </p:stCondLst>
                                  <p:iterate type="wd">
                                    <p:tmPct val="0"/>
                                  </p:iterate>
                                  <p:childTnLst>
                                    <p:set>
                                      <p:cBhvr>
                                        <p:cTn id="23" dur="1" fill="hold">
                                          <p:stCondLst>
                                            <p:cond delay="0"/>
                                          </p:stCondLst>
                                        </p:cTn>
                                        <p:tgtEl>
                                          <p:spTgt spid="229381">
                                            <p:txEl>
                                              <p:pRg st="0" end="0"/>
                                            </p:txEl>
                                          </p:spTgt>
                                        </p:tgtEl>
                                        <p:attrNameLst>
                                          <p:attrName>style.visibility</p:attrName>
                                        </p:attrNameLst>
                                      </p:cBhvr>
                                      <p:to>
                                        <p:strVal val="visible"/>
                                      </p:to>
                                    </p:set>
                                    <p:animEffect transition="in" filter="wipe(left)">
                                      <p:cBhvr>
                                        <p:cTn id="24" dur="500"/>
                                        <p:tgtEl>
                                          <p:spTgt spid="229381">
                                            <p:txEl>
                                              <p:pRg st="0" end="0"/>
                                            </p:txEl>
                                          </p:spTgt>
                                        </p:tgtEl>
                                      </p:cBhvr>
                                    </p:animEffect>
                                  </p:childTnLst>
                                </p:cTn>
                              </p:par>
                              <p:par>
                                <p:cTn id="25" presetID="22" presetClass="entr" presetSubtype="8" fill="hold" grpId="1" nodeType="withEffect">
                                  <p:stCondLst>
                                    <p:cond delay="0"/>
                                  </p:stCondLst>
                                  <p:childTnLst>
                                    <p:set>
                                      <p:cBhvr>
                                        <p:cTn id="26" dur="1" fill="hold">
                                          <p:stCondLst>
                                            <p:cond delay="0"/>
                                          </p:stCondLst>
                                        </p:cTn>
                                        <p:tgtEl>
                                          <p:spTgt spid="229381">
                                            <p:txEl>
                                              <p:pRg st="1" end="1"/>
                                            </p:txEl>
                                          </p:spTgt>
                                        </p:tgtEl>
                                        <p:attrNameLst>
                                          <p:attrName>style.visibility</p:attrName>
                                        </p:attrNameLst>
                                      </p:cBhvr>
                                      <p:to>
                                        <p:strVal val="visible"/>
                                      </p:to>
                                    </p:set>
                                    <p:animEffect transition="in" filter="wipe(left)">
                                      <p:cBhvr>
                                        <p:cTn id="27" dur="500"/>
                                        <p:tgtEl>
                                          <p:spTgt spid="229381">
                                            <p:txEl>
                                              <p:pRg st="1" end="1"/>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229385"/>
                                        </p:tgtEl>
                                        <p:attrNameLst>
                                          <p:attrName>style.visibility</p:attrName>
                                        </p:attrNameLst>
                                      </p:cBhvr>
                                      <p:to>
                                        <p:strVal val="visible"/>
                                      </p:to>
                                    </p:set>
                                    <p:animEffect transition="in" filter="wipe(left)">
                                      <p:cBhvr>
                                        <p:cTn id="30" dur="500"/>
                                        <p:tgtEl>
                                          <p:spTgt spid="22938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1" nodeType="clickEffect">
                                  <p:stCondLst>
                                    <p:cond delay="0"/>
                                  </p:stCondLst>
                                  <p:iterate type="wd">
                                    <p:tmPct val="0"/>
                                  </p:iterate>
                                  <p:childTnLst>
                                    <p:set>
                                      <p:cBhvr>
                                        <p:cTn id="34" dur="1" fill="hold">
                                          <p:stCondLst>
                                            <p:cond delay="0"/>
                                          </p:stCondLst>
                                        </p:cTn>
                                        <p:tgtEl>
                                          <p:spTgt spid="229381">
                                            <p:txEl>
                                              <p:pRg st="3" end="3"/>
                                            </p:txEl>
                                          </p:spTgt>
                                        </p:tgtEl>
                                        <p:attrNameLst>
                                          <p:attrName>style.visibility</p:attrName>
                                        </p:attrNameLst>
                                      </p:cBhvr>
                                      <p:to>
                                        <p:strVal val="visible"/>
                                      </p:to>
                                    </p:set>
                                    <p:animEffect transition="in" filter="wipe(left)">
                                      <p:cBhvr>
                                        <p:cTn id="35" dur="500"/>
                                        <p:tgtEl>
                                          <p:spTgt spid="229381">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29382"/>
                                        </p:tgtEl>
                                        <p:attrNameLst>
                                          <p:attrName>style.visibility</p:attrName>
                                        </p:attrNameLst>
                                      </p:cBhvr>
                                      <p:to>
                                        <p:strVal val="visible"/>
                                      </p:to>
                                    </p:set>
                                    <p:animEffect transition="in" filter="wipe(left)">
                                      <p:cBhvr>
                                        <p:cTn id="40" dur="500"/>
                                        <p:tgtEl>
                                          <p:spTgt spid="22938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29383"/>
                                        </p:tgtEl>
                                        <p:attrNameLst>
                                          <p:attrName>style.visibility</p:attrName>
                                        </p:attrNameLst>
                                      </p:cBhvr>
                                      <p:to>
                                        <p:strVal val="visible"/>
                                      </p:to>
                                    </p:set>
                                    <p:animEffect transition="in" filter="wipe(left)">
                                      <p:cBhvr>
                                        <p:cTn id="45" dur="500"/>
                                        <p:tgtEl>
                                          <p:spTgt spid="22938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29384"/>
                                        </p:tgtEl>
                                        <p:attrNameLst>
                                          <p:attrName>style.visibility</p:attrName>
                                        </p:attrNameLst>
                                      </p:cBhvr>
                                      <p:to>
                                        <p:strVal val="visible"/>
                                      </p:to>
                                    </p:set>
                                    <p:animEffect transition="in" filter="wipe(left)">
                                      <p:cBhvr>
                                        <p:cTn id="50" dur="500"/>
                                        <p:tgtEl>
                                          <p:spTgt spid="229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p:bldP spid="229381" grpId="0" build="p"/>
      <p:bldP spid="229381" grpI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a:t>Tuesday, June 16, 2020</a:t>
            </a:r>
          </a:p>
        </p:txBody>
      </p:sp>
      <p:sp>
        <p:nvSpPr>
          <p:cNvPr id="21" name="Footer Placeholder 4"/>
          <p:cNvSpPr>
            <a:spLocks noGrp="1"/>
          </p:cNvSpPr>
          <p:nvPr>
            <p:ph type="ftr" sz="quarter" idx="11"/>
          </p:nvPr>
        </p:nvSpPr>
        <p:spPr/>
        <p:txBody>
          <a:bodyPr/>
          <a:lstStyle/>
          <a:p>
            <a:r>
              <a:rPr lang="de-DE"/>
              <a:t>PHYS 1444-001, Summer 2020                    Dr. Jaehoon Yu</a:t>
            </a:r>
            <a:endParaRPr lang="en-US"/>
          </a:p>
        </p:txBody>
      </p:sp>
      <p:sp>
        <p:nvSpPr>
          <p:cNvPr id="22" name="Slide Number Placeholder 5"/>
          <p:cNvSpPr>
            <a:spLocks noGrp="1"/>
          </p:cNvSpPr>
          <p:nvPr>
            <p:ph type="sldNum" sz="quarter" idx="12"/>
          </p:nvPr>
        </p:nvSpPr>
        <p:spPr/>
        <p:txBody>
          <a:bodyPr/>
          <a:lstStyle/>
          <a:p>
            <a:fld id="{565C2E95-96D0-3042-A2F0-4441097FEA15}" type="slidenum">
              <a:rPr lang="en-US"/>
              <a:pPr/>
              <a:t>32</a:t>
            </a:fld>
            <a:endParaRPr lang="en-US"/>
          </a:p>
        </p:txBody>
      </p:sp>
      <p:sp>
        <p:nvSpPr>
          <p:cNvPr id="230402" name="Rectangle 2"/>
          <p:cNvSpPr>
            <a:spLocks noGrp="1" noChangeArrowheads="1"/>
          </p:cNvSpPr>
          <p:nvPr>
            <p:ph type="title"/>
          </p:nvPr>
        </p:nvSpPr>
        <p:spPr>
          <a:xfrm>
            <a:off x="228600" y="0"/>
            <a:ext cx="8686800" cy="762000"/>
          </a:xfrm>
        </p:spPr>
        <p:txBody>
          <a:bodyPr/>
          <a:lstStyle/>
          <a:p>
            <a:r>
              <a:rPr lang="en-US"/>
              <a:t>Example 23 – 2 </a:t>
            </a:r>
          </a:p>
        </p:txBody>
      </p:sp>
      <p:sp>
        <p:nvSpPr>
          <p:cNvPr id="230403" name="Rectangle 3"/>
          <p:cNvSpPr>
            <a:spLocks noGrp="1" noChangeArrowheads="1"/>
          </p:cNvSpPr>
          <p:nvPr>
            <p:ph type="body" idx="1"/>
          </p:nvPr>
        </p:nvSpPr>
        <p:spPr>
          <a:xfrm>
            <a:off x="304800" y="609600"/>
            <a:ext cx="8458200" cy="1371600"/>
          </a:xfrm>
        </p:spPr>
        <p:txBody>
          <a:bodyPr/>
          <a:lstStyle/>
          <a:p>
            <a:r>
              <a:rPr lang="en-US" sz="2800"/>
              <a:t>(b) Speed of the electron?</a:t>
            </a:r>
          </a:p>
          <a:p>
            <a:pPr lvl="1"/>
            <a:r>
              <a:rPr lang="en-US" sz="2400"/>
              <a:t>The entire potential energy of the electron turns to its kinetic energy.   Thus the equation is</a:t>
            </a:r>
          </a:p>
        </p:txBody>
      </p:sp>
      <p:graphicFrame>
        <p:nvGraphicFramePr>
          <p:cNvPr id="230404" name="Object 4"/>
          <p:cNvGraphicFramePr>
            <a:graphicFrameLocks noChangeAspect="1"/>
          </p:cNvGraphicFramePr>
          <p:nvPr/>
        </p:nvGraphicFramePr>
        <p:xfrm>
          <a:off x="785813" y="3144838"/>
          <a:ext cx="609600" cy="484187"/>
        </p:xfrm>
        <a:graphic>
          <a:graphicData uri="http://schemas.openxmlformats.org/presentationml/2006/ole">
            <mc:AlternateContent xmlns:mc="http://schemas.openxmlformats.org/markup-compatibility/2006">
              <mc:Choice xmlns:v="urn:schemas-microsoft-com:vml" Requires="v">
                <p:oleObj spid="_x0000_s87439" name="Equation" r:id="rId3" imgW="279400" imgH="228600" progId="Equation.DSMT4">
                  <p:embed/>
                </p:oleObj>
              </mc:Choice>
              <mc:Fallback>
                <p:oleObj name="Equation" r:id="rId3" imgW="279400" imgH="228600" progId="Equation.DSMT4">
                  <p:embed/>
                  <p:pic>
                    <p:nvPicPr>
                      <p:cNvPr id="230404" name="Object 4"/>
                      <p:cNvPicPr>
                        <a:picLocks noChangeAspect="1" noChangeArrowheads="1"/>
                      </p:cNvPicPr>
                      <p:nvPr/>
                    </p:nvPicPr>
                    <p:blipFill>
                      <a:blip r:embed="rId4"/>
                      <a:srcRect/>
                      <a:stretch>
                        <a:fillRect/>
                      </a:stretch>
                    </p:blipFill>
                    <p:spPr bwMode="auto">
                      <a:xfrm>
                        <a:off x="785813" y="3144838"/>
                        <a:ext cx="609600" cy="4841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05" name="Object 5"/>
          <p:cNvGraphicFramePr>
            <a:graphicFrameLocks noChangeAspect="1"/>
          </p:cNvGraphicFramePr>
          <p:nvPr/>
        </p:nvGraphicFramePr>
        <p:xfrm>
          <a:off x="762000" y="2006600"/>
          <a:ext cx="866775" cy="358775"/>
        </p:xfrm>
        <a:graphic>
          <a:graphicData uri="http://schemas.openxmlformats.org/presentationml/2006/ole">
            <mc:AlternateContent xmlns:mc="http://schemas.openxmlformats.org/markup-compatibility/2006">
              <mc:Choice xmlns:v="urn:schemas-microsoft-com:vml" Requires="v">
                <p:oleObj spid="_x0000_s87440" name="Equation" r:id="rId5" imgW="355600" imgH="152400" progId="Equation.DSMT4">
                  <p:embed/>
                </p:oleObj>
              </mc:Choice>
              <mc:Fallback>
                <p:oleObj name="Equation" r:id="rId5" imgW="355600" imgH="152400" progId="Equation.DSMT4">
                  <p:embed/>
                  <p:pic>
                    <p:nvPicPr>
                      <p:cNvPr id="230405" name="Object 5"/>
                      <p:cNvPicPr>
                        <a:picLocks noChangeAspect="1" noChangeArrowheads="1"/>
                      </p:cNvPicPr>
                      <p:nvPr/>
                    </p:nvPicPr>
                    <p:blipFill>
                      <a:blip r:embed="rId6"/>
                      <a:srcRect/>
                      <a:stretch>
                        <a:fillRect/>
                      </a:stretch>
                    </p:blipFill>
                    <p:spPr bwMode="auto">
                      <a:xfrm>
                        <a:off x="762000" y="2006600"/>
                        <a:ext cx="866775"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30406" name="Rectangle 6"/>
          <p:cNvSpPr>
            <a:spLocks noChangeArrowheads="1"/>
          </p:cNvSpPr>
          <p:nvPr/>
        </p:nvSpPr>
        <p:spPr bwMode="auto">
          <a:xfrm>
            <a:off x="304800" y="3886200"/>
            <a:ext cx="8458200" cy="609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dirty="0">
                <a:solidFill>
                  <a:schemeClr val="accent2"/>
                </a:solidFill>
                <a:latin typeface="Arial Narrow" charset="0"/>
              </a:rPr>
              <a:t>(C) Speed of the proton?</a:t>
            </a:r>
          </a:p>
        </p:txBody>
      </p:sp>
      <p:graphicFrame>
        <p:nvGraphicFramePr>
          <p:cNvPr id="230407" name="Object 7"/>
          <p:cNvGraphicFramePr>
            <a:graphicFrameLocks noChangeAspect="1"/>
          </p:cNvGraphicFramePr>
          <p:nvPr/>
        </p:nvGraphicFramePr>
        <p:xfrm>
          <a:off x="838200" y="5373688"/>
          <a:ext cx="712788" cy="598487"/>
        </p:xfrm>
        <a:graphic>
          <a:graphicData uri="http://schemas.openxmlformats.org/presentationml/2006/ole">
            <mc:AlternateContent xmlns:mc="http://schemas.openxmlformats.org/markup-compatibility/2006">
              <mc:Choice xmlns:v="urn:schemas-microsoft-com:vml" Requires="v">
                <p:oleObj spid="_x0000_s87441" name="Equation" r:id="rId7" imgW="292100" imgH="254000" progId="Equation.DSMT4">
                  <p:embed/>
                </p:oleObj>
              </mc:Choice>
              <mc:Fallback>
                <p:oleObj name="Equation" r:id="rId7" imgW="292100" imgH="254000" progId="Equation.DSMT4">
                  <p:embed/>
                  <p:pic>
                    <p:nvPicPr>
                      <p:cNvPr id="230407" name="Object 7"/>
                      <p:cNvPicPr>
                        <a:picLocks noChangeAspect="1" noChangeArrowheads="1"/>
                      </p:cNvPicPr>
                      <p:nvPr/>
                    </p:nvPicPr>
                    <p:blipFill>
                      <a:blip r:embed="rId8"/>
                      <a:srcRect/>
                      <a:stretch>
                        <a:fillRect/>
                      </a:stretch>
                    </p:blipFill>
                    <p:spPr bwMode="auto">
                      <a:xfrm>
                        <a:off x="838200" y="5373688"/>
                        <a:ext cx="712788" cy="5984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08" name="Object 8"/>
          <p:cNvGraphicFramePr>
            <a:graphicFrameLocks noChangeAspect="1"/>
          </p:cNvGraphicFramePr>
          <p:nvPr/>
        </p:nvGraphicFramePr>
        <p:xfrm>
          <a:off x="304800" y="4572000"/>
          <a:ext cx="868363" cy="358775"/>
        </p:xfrm>
        <a:graphic>
          <a:graphicData uri="http://schemas.openxmlformats.org/presentationml/2006/ole">
            <mc:AlternateContent xmlns:mc="http://schemas.openxmlformats.org/markup-compatibility/2006">
              <mc:Choice xmlns:v="urn:schemas-microsoft-com:vml" Requires="v">
                <p:oleObj spid="_x0000_s87442" name="Equation" r:id="rId9" imgW="355600" imgH="152400" progId="Equation.DSMT4">
                  <p:embed/>
                </p:oleObj>
              </mc:Choice>
              <mc:Fallback>
                <p:oleObj name="Equation" r:id="rId9" imgW="355600" imgH="152400" progId="Equation.DSMT4">
                  <p:embed/>
                  <p:pic>
                    <p:nvPicPr>
                      <p:cNvPr id="230408" name="Object 8"/>
                      <p:cNvPicPr>
                        <a:picLocks noChangeAspect="1" noChangeArrowheads="1"/>
                      </p:cNvPicPr>
                      <p:nvPr/>
                    </p:nvPicPr>
                    <p:blipFill>
                      <a:blip r:embed="rId10"/>
                      <a:srcRect/>
                      <a:stretch>
                        <a:fillRect/>
                      </a:stretch>
                    </p:blipFill>
                    <p:spPr bwMode="auto">
                      <a:xfrm>
                        <a:off x="304800" y="4572000"/>
                        <a:ext cx="868363"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09" name="Object 9"/>
          <p:cNvGraphicFramePr>
            <a:graphicFrameLocks noChangeAspect="1"/>
          </p:cNvGraphicFramePr>
          <p:nvPr/>
        </p:nvGraphicFramePr>
        <p:xfrm>
          <a:off x="1538288" y="1738313"/>
          <a:ext cx="1766887" cy="896937"/>
        </p:xfrm>
        <a:graphic>
          <a:graphicData uri="http://schemas.openxmlformats.org/presentationml/2006/ole">
            <mc:AlternateContent xmlns:mc="http://schemas.openxmlformats.org/markup-compatibility/2006">
              <mc:Choice xmlns:v="urn:schemas-microsoft-com:vml" Requires="v">
                <p:oleObj spid="_x0000_s87443" name="Equation" r:id="rId11" imgW="723900" imgH="381000" progId="Equation.DSMT4">
                  <p:embed/>
                </p:oleObj>
              </mc:Choice>
              <mc:Fallback>
                <p:oleObj name="Equation" r:id="rId11" imgW="723900" imgH="381000" progId="Equation.DSMT4">
                  <p:embed/>
                  <p:pic>
                    <p:nvPicPr>
                      <p:cNvPr id="230409" name="Object 9"/>
                      <p:cNvPicPr>
                        <a:picLocks noChangeAspect="1" noChangeArrowheads="1"/>
                      </p:cNvPicPr>
                      <p:nvPr/>
                    </p:nvPicPr>
                    <p:blipFill>
                      <a:blip r:embed="rId12"/>
                      <a:srcRect/>
                      <a:stretch>
                        <a:fillRect/>
                      </a:stretch>
                    </p:blipFill>
                    <p:spPr bwMode="auto">
                      <a:xfrm>
                        <a:off x="1538288" y="1738313"/>
                        <a:ext cx="1766887" cy="8969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0" name="Object 10"/>
          <p:cNvGraphicFramePr>
            <a:graphicFrameLocks noChangeAspect="1"/>
          </p:cNvGraphicFramePr>
          <p:nvPr/>
        </p:nvGraphicFramePr>
        <p:xfrm>
          <a:off x="3276600" y="1995488"/>
          <a:ext cx="682625" cy="358775"/>
        </p:xfrm>
        <a:graphic>
          <a:graphicData uri="http://schemas.openxmlformats.org/presentationml/2006/ole">
            <mc:AlternateContent xmlns:mc="http://schemas.openxmlformats.org/markup-compatibility/2006">
              <mc:Choice xmlns:v="urn:schemas-microsoft-com:vml" Requires="v">
                <p:oleObj spid="_x0000_s87444" name="Equation" r:id="rId13" imgW="279400" imgH="152400" progId="Equation.DSMT4">
                  <p:embed/>
                </p:oleObj>
              </mc:Choice>
              <mc:Fallback>
                <p:oleObj name="Equation" r:id="rId13" imgW="279400" imgH="152400" progId="Equation.DSMT4">
                  <p:embed/>
                  <p:pic>
                    <p:nvPicPr>
                      <p:cNvPr id="230410" name="Object 10"/>
                      <p:cNvPicPr>
                        <a:picLocks noChangeAspect="1" noChangeArrowheads="1"/>
                      </p:cNvPicPr>
                      <p:nvPr/>
                    </p:nvPicPr>
                    <p:blipFill>
                      <a:blip r:embed="rId14"/>
                      <a:srcRect/>
                      <a:stretch>
                        <a:fillRect/>
                      </a:stretch>
                    </p:blipFill>
                    <p:spPr bwMode="auto">
                      <a:xfrm>
                        <a:off x="3276600" y="1995488"/>
                        <a:ext cx="682625"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1" name="Object 11"/>
          <p:cNvGraphicFramePr>
            <a:graphicFrameLocks noChangeAspect="1"/>
          </p:cNvGraphicFramePr>
          <p:nvPr/>
        </p:nvGraphicFramePr>
        <p:xfrm>
          <a:off x="3886200" y="1995488"/>
          <a:ext cx="1084263" cy="358775"/>
        </p:xfrm>
        <a:graphic>
          <a:graphicData uri="http://schemas.openxmlformats.org/presentationml/2006/ole">
            <mc:AlternateContent xmlns:mc="http://schemas.openxmlformats.org/markup-compatibility/2006">
              <mc:Choice xmlns:v="urn:schemas-microsoft-com:vml" Requires="v">
                <p:oleObj spid="_x0000_s87445" name="Equation" r:id="rId15" imgW="444500" imgH="152400" progId="Equation.DSMT4">
                  <p:embed/>
                </p:oleObj>
              </mc:Choice>
              <mc:Fallback>
                <p:oleObj name="Equation" r:id="rId15" imgW="444500" imgH="152400" progId="Equation.DSMT4">
                  <p:embed/>
                  <p:pic>
                    <p:nvPicPr>
                      <p:cNvPr id="230411" name="Object 11"/>
                      <p:cNvPicPr>
                        <a:picLocks noChangeAspect="1" noChangeArrowheads="1"/>
                      </p:cNvPicPr>
                      <p:nvPr/>
                    </p:nvPicPr>
                    <p:blipFill>
                      <a:blip r:embed="rId16"/>
                      <a:srcRect/>
                      <a:stretch>
                        <a:fillRect/>
                      </a:stretch>
                    </p:blipFill>
                    <p:spPr bwMode="auto">
                      <a:xfrm>
                        <a:off x="3886200" y="1995488"/>
                        <a:ext cx="1084263" cy="3587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2" name="Object 12"/>
          <p:cNvGraphicFramePr>
            <a:graphicFrameLocks noChangeAspect="1"/>
          </p:cNvGraphicFramePr>
          <p:nvPr/>
        </p:nvGraphicFramePr>
        <p:xfrm>
          <a:off x="4903788" y="1930400"/>
          <a:ext cx="1208087" cy="538163"/>
        </p:xfrm>
        <a:graphic>
          <a:graphicData uri="http://schemas.openxmlformats.org/presentationml/2006/ole">
            <mc:AlternateContent xmlns:mc="http://schemas.openxmlformats.org/markup-compatibility/2006">
              <mc:Choice xmlns:v="urn:schemas-microsoft-com:vml" Requires="v">
                <p:oleObj spid="_x0000_s87446" name="Equation" r:id="rId17" imgW="495300" imgH="228600" progId="Equation.DSMT4">
                  <p:embed/>
                </p:oleObj>
              </mc:Choice>
              <mc:Fallback>
                <p:oleObj name="Equation" r:id="rId17" imgW="495300" imgH="228600" progId="Equation.DSMT4">
                  <p:embed/>
                  <p:pic>
                    <p:nvPicPr>
                      <p:cNvPr id="230412" name="Object 12"/>
                      <p:cNvPicPr>
                        <a:picLocks noChangeAspect="1" noChangeArrowheads="1"/>
                      </p:cNvPicPr>
                      <p:nvPr/>
                    </p:nvPicPr>
                    <p:blipFill>
                      <a:blip r:embed="rId18"/>
                      <a:srcRect/>
                      <a:stretch>
                        <a:fillRect/>
                      </a:stretch>
                    </p:blipFill>
                    <p:spPr bwMode="auto">
                      <a:xfrm>
                        <a:off x="4903788" y="1930400"/>
                        <a:ext cx="1208087" cy="5381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3" name="Object 13"/>
          <p:cNvGraphicFramePr>
            <a:graphicFrameLocks noChangeAspect="1"/>
          </p:cNvGraphicFramePr>
          <p:nvPr/>
        </p:nvGraphicFramePr>
        <p:xfrm>
          <a:off x="3109913" y="2343150"/>
          <a:ext cx="5133975" cy="655638"/>
        </p:xfrm>
        <a:graphic>
          <a:graphicData uri="http://schemas.openxmlformats.org/presentationml/2006/ole">
            <mc:AlternateContent xmlns:mc="http://schemas.openxmlformats.org/markup-compatibility/2006">
              <mc:Choice xmlns:v="urn:schemas-microsoft-com:vml" Requires="v">
                <p:oleObj spid="_x0000_s87447" name="Equation" r:id="rId19" imgW="2298700" imgH="304800" progId="Equation.DSMT4">
                  <p:embed/>
                </p:oleObj>
              </mc:Choice>
              <mc:Fallback>
                <p:oleObj name="Equation" r:id="rId19" imgW="2298700" imgH="304800" progId="Equation.DSMT4">
                  <p:embed/>
                  <p:pic>
                    <p:nvPicPr>
                      <p:cNvPr id="230413" name="Object 13"/>
                      <p:cNvPicPr>
                        <a:picLocks noChangeAspect="1" noChangeArrowheads="1"/>
                      </p:cNvPicPr>
                      <p:nvPr/>
                    </p:nvPicPr>
                    <p:blipFill>
                      <a:blip r:embed="rId20"/>
                      <a:srcRect/>
                      <a:stretch>
                        <a:fillRect/>
                      </a:stretch>
                    </p:blipFill>
                    <p:spPr bwMode="auto">
                      <a:xfrm>
                        <a:off x="3109913" y="2343150"/>
                        <a:ext cx="5133975" cy="6556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4" name="Object 14"/>
          <p:cNvGraphicFramePr>
            <a:graphicFrameLocks noChangeAspect="1"/>
          </p:cNvGraphicFramePr>
          <p:nvPr/>
        </p:nvGraphicFramePr>
        <p:xfrm>
          <a:off x="1357313" y="2976563"/>
          <a:ext cx="1609725" cy="992187"/>
        </p:xfrm>
        <a:graphic>
          <a:graphicData uri="http://schemas.openxmlformats.org/presentationml/2006/ole">
            <mc:AlternateContent xmlns:mc="http://schemas.openxmlformats.org/markup-compatibility/2006">
              <mc:Choice xmlns:v="urn:schemas-microsoft-com:vml" Requires="v">
                <p:oleObj spid="_x0000_s87448" name="Equation" r:id="rId21" imgW="736600" imgH="469900" progId="Equation.DSMT4">
                  <p:embed/>
                </p:oleObj>
              </mc:Choice>
              <mc:Fallback>
                <p:oleObj name="Equation" r:id="rId21" imgW="736600" imgH="469900" progId="Equation.DSMT4">
                  <p:embed/>
                  <p:pic>
                    <p:nvPicPr>
                      <p:cNvPr id="230414" name="Object 14"/>
                      <p:cNvPicPr>
                        <a:picLocks noChangeAspect="1" noChangeArrowheads="1"/>
                      </p:cNvPicPr>
                      <p:nvPr/>
                    </p:nvPicPr>
                    <p:blipFill>
                      <a:blip r:embed="rId22"/>
                      <a:srcRect/>
                      <a:stretch>
                        <a:fillRect/>
                      </a:stretch>
                    </p:blipFill>
                    <p:spPr bwMode="auto">
                      <a:xfrm>
                        <a:off x="1357313" y="2976563"/>
                        <a:ext cx="1609725" cy="9921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5" name="Object 15"/>
          <p:cNvGraphicFramePr>
            <a:graphicFrameLocks noChangeAspect="1"/>
          </p:cNvGraphicFramePr>
          <p:nvPr/>
        </p:nvGraphicFramePr>
        <p:xfrm>
          <a:off x="3059113" y="2936875"/>
          <a:ext cx="3992562" cy="963613"/>
        </p:xfrm>
        <a:graphic>
          <a:graphicData uri="http://schemas.openxmlformats.org/presentationml/2006/ole">
            <mc:AlternateContent xmlns:mc="http://schemas.openxmlformats.org/markup-compatibility/2006">
              <mc:Choice xmlns:v="urn:schemas-microsoft-com:vml" Requires="v">
                <p:oleObj spid="_x0000_s87449" name="Equation" r:id="rId23" imgW="1828800" imgH="457200" progId="Equation.DSMT4">
                  <p:embed/>
                </p:oleObj>
              </mc:Choice>
              <mc:Fallback>
                <p:oleObj name="Equation" r:id="rId23" imgW="1828800" imgH="457200" progId="Equation.DSMT4">
                  <p:embed/>
                  <p:pic>
                    <p:nvPicPr>
                      <p:cNvPr id="230415" name="Object 15"/>
                      <p:cNvPicPr>
                        <a:picLocks noChangeAspect="1" noChangeArrowheads="1"/>
                      </p:cNvPicPr>
                      <p:nvPr/>
                    </p:nvPicPr>
                    <p:blipFill>
                      <a:blip r:embed="rId24"/>
                      <a:srcRect/>
                      <a:stretch>
                        <a:fillRect/>
                      </a:stretch>
                    </p:blipFill>
                    <p:spPr bwMode="auto">
                      <a:xfrm>
                        <a:off x="3059113" y="2936875"/>
                        <a:ext cx="3992562" cy="9636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6" name="Object 16"/>
          <p:cNvGraphicFramePr>
            <a:graphicFrameLocks noChangeAspect="1"/>
          </p:cNvGraphicFramePr>
          <p:nvPr/>
        </p:nvGraphicFramePr>
        <p:xfrm>
          <a:off x="1158875" y="4300538"/>
          <a:ext cx="1827213" cy="896937"/>
        </p:xfrm>
        <a:graphic>
          <a:graphicData uri="http://schemas.openxmlformats.org/presentationml/2006/ole">
            <mc:AlternateContent xmlns:mc="http://schemas.openxmlformats.org/markup-compatibility/2006">
              <mc:Choice xmlns:v="urn:schemas-microsoft-com:vml" Requires="v">
                <p:oleObj spid="_x0000_s87450" name="Equation" r:id="rId25" imgW="749300" imgH="381000" progId="Equation.DSMT4">
                  <p:embed/>
                </p:oleObj>
              </mc:Choice>
              <mc:Fallback>
                <p:oleObj name="Equation" r:id="rId25" imgW="749300" imgH="381000" progId="Equation.DSMT4">
                  <p:embed/>
                  <p:pic>
                    <p:nvPicPr>
                      <p:cNvPr id="230416" name="Object 16"/>
                      <p:cNvPicPr>
                        <a:picLocks noChangeAspect="1" noChangeArrowheads="1"/>
                      </p:cNvPicPr>
                      <p:nvPr/>
                    </p:nvPicPr>
                    <p:blipFill>
                      <a:blip r:embed="rId26"/>
                      <a:srcRect/>
                      <a:stretch>
                        <a:fillRect/>
                      </a:stretch>
                    </p:blipFill>
                    <p:spPr bwMode="auto">
                      <a:xfrm>
                        <a:off x="1158875" y="4300538"/>
                        <a:ext cx="1827213" cy="8969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7" name="Object 17"/>
          <p:cNvGraphicFramePr>
            <a:graphicFrameLocks noChangeAspect="1"/>
          </p:cNvGraphicFramePr>
          <p:nvPr/>
        </p:nvGraphicFramePr>
        <p:xfrm>
          <a:off x="2971800" y="4572000"/>
          <a:ext cx="598488" cy="315912"/>
        </p:xfrm>
        <a:graphic>
          <a:graphicData uri="http://schemas.openxmlformats.org/presentationml/2006/ole">
            <mc:AlternateContent xmlns:mc="http://schemas.openxmlformats.org/markup-compatibility/2006">
              <mc:Choice xmlns:v="urn:schemas-microsoft-com:vml" Requires="v">
                <p:oleObj spid="_x0000_s87451" name="Equation" r:id="rId27" imgW="279400" imgH="152400" progId="Equation.DSMT4">
                  <p:embed/>
                </p:oleObj>
              </mc:Choice>
              <mc:Fallback>
                <p:oleObj name="Equation" r:id="rId27" imgW="279400" imgH="152400" progId="Equation.DSMT4">
                  <p:embed/>
                  <p:pic>
                    <p:nvPicPr>
                      <p:cNvPr id="230417" name="Object 17"/>
                      <p:cNvPicPr>
                        <a:picLocks noChangeAspect="1" noChangeArrowheads="1"/>
                      </p:cNvPicPr>
                      <p:nvPr/>
                    </p:nvPicPr>
                    <p:blipFill>
                      <a:blip r:embed="rId28"/>
                      <a:srcRect/>
                      <a:stretch>
                        <a:fillRect/>
                      </a:stretch>
                    </p:blipFill>
                    <p:spPr bwMode="auto">
                      <a:xfrm>
                        <a:off x="2971800" y="4572000"/>
                        <a:ext cx="598488" cy="3159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8" name="Object 18"/>
          <p:cNvGraphicFramePr>
            <a:graphicFrameLocks noChangeAspect="1"/>
          </p:cNvGraphicFramePr>
          <p:nvPr/>
        </p:nvGraphicFramePr>
        <p:xfrm>
          <a:off x="1420813" y="5137150"/>
          <a:ext cx="1795462" cy="1163638"/>
        </p:xfrm>
        <a:graphic>
          <a:graphicData uri="http://schemas.openxmlformats.org/presentationml/2006/ole">
            <mc:AlternateContent xmlns:mc="http://schemas.openxmlformats.org/markup-compatibility/2006">
              <mc:Choice xmlns:v="urn:schemas-microsoft-com:vml" Requires="v">
                <p:oleObj spid="_x0000_s87452" name="Equation" r:id="rId29" imgW="736600" imgH="495300" progId="Equation.DSMT4">
                  <p:embed/>
                </p:oleObj>
              </mc:Choice>
              <mc:Fallback>
                <p:oleObj name="Equation" r:id="rId29" imgW="736600" imgH="495300" progId="Equation.DSMT4">
                  <p:embed/>
                  <p:pic>
                    <p:nvPicPr>
                      <p:cNvPr id="230418" name="Object 18"/>
                      <p:cNvPicPr>
                        <a:picLocks noChangeAspect="1" noChangeArrowheads="1"/>
                      </p:cNvPicPr>
                      <p:nvPr/>
                    </p:nvPicPr>
                    <p:blipFill>
                      <a:blip r:embed="rId30"/>
                      <a:srcRect/>
                      <a:stretch>
                        <a:fillRect/>
                      </a:stretch>
                    </p:blipFill>
                    <p:spPr bwMode="auto">
                      <a:xfrm>
                        <a:off x="1420813" y="5137150"/>
                        <a:ext cx="1795462" cy="11636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30419" name="Object 19"/>
          <p:cNvGraphicFramePr>
            <a:graphicFrameLocks noChangeAspect="1"/>
          </p:cNvGraphicFramePr>
          <p:nvPr/>
        </p:nvGraphicFramePr>
        <p:xfrm>
          <a:off x="3086100" y="5091113"/>
          <a:ext cx="4429125" cy="1076325"/>
        </p:xfrm>
        <a:graphic>
          <a:graphicData uri="http://schemas.openxmlformats.org/presentationml/2006/ole">
            <mc:AlternateContent xmlns:mc="http://schemas.openxmlformats.org/markup-compatibility/2006">
              <mc:Choice xmlns:v="urn:schemas-microsoft-com:vml" Requires="v">
                <p:oleObj spid="_x0000_s87453" name="Equation" r:id="rId31" imgW="1816100" imgH="457200" progId="Equation.DSMT4">
                  <p:embed/>
                </p:oleObj>
              </mc:Choice>
              <mc:Fallback>
                <p:oleObj name="Equation" r:id="rId31" imgW="1816100" imgH="457200" progId="Equation.DSMT4">
                  <p:embed/>
                  <p:pic>
                    <p:nvPicPr>
                      <p:cNvPr id="230419" name="Object 19"/>
                      <p:cNvPicPr>
                        <a:picLocks noChangeAspect="1" noChangeArrowheads="1"/>
                      </p:cNvPicPr>
                      <p:nvPr/>
                    </p:nvPicPr>
                    <p:blipFill>
                      <a:blip r:embed="rId32"/>
                      <a:srcRect/>
                      <a:stretch>
                        <a:fillRect/>
                      </a:stretch>
                    </p:blipFill>
                    <p:spPr bwMode="auto">
                      <a:xfrm>
                        <a:off x="3086100" y="5091113"/>
                        <a:ext cx="4429125" cy="1076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85713" name="Object 17"/>
          <p:cNvGraphicFramePr>
            <a:graphicFrameLocks noChangeAspect="1"/>
          </p:cNvGraphicFramePr>
          <p:nvPr/>
        </p:nvGraphicFramePr>
        <p:xfrm>
          <a:off x="3581400" y="4572000"/>
          <a:ext cx="954087" cy="314325"/>
        </p:xfrm>
        <a:graphic>
          <a:graphicData uri="http://schemas.openxmlformats.org/presentationml/2006/ole">
            <mc:AlternateContent xmlns:mc="http://schemas.openxmlformats.org/markup-compatibility/2006">
              <mc:Choice xmlns:v="urn:schemas-microsoft-com:vml" Requires="v">
                <p:oleObj spid="_x0000_s87454" name="Equation" r:id="rId33" imgW="444500" imgH="152400" progId="Equation.DSMT4">
                  <p:embed/>
                </p:oleObj>
              </mc:Choice>
              <mc:Fallback>
                <p:oleObj name="Equation" r:id="rId33" imgW="444500" imgH="152400" progId="Equation.DSMT4">
                  <p:embed/>
                  <p:pic>
                    <p:nvPicPr>
                      <p:cNvPr id="285713" name="Object 17"/>
                      <p:cNvPicPr>
                        <a:picLocks noChangeAspect="1" noChangeArrowheads="1"/>
                      </p:cNvPicPr>
                      <p:nvPr/>
                    </p:nvPicPr>
                    <p:blipFill>
                      <a:blip r:embed="rId34"/>
                      <a:srcRect/>
                      <a:stretch>
                        <a:fillRect/>
                      </a:stretch>
                    </p:blipFill>
                    <p:spPr bwMode="auto">
                      <a:xfrm>
                        <a:off x="3581400" y="4572000"/>
                        <a:ext cx="954087" cy="3143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85714" name="Object 18"/>
          <p:cNvGraphicFramePr>
            <a:graphicFrameLocks noChangeAspect="1"/>
          </p:cNvGraphicFramePr>
          <p:nvPr/>
        </p:nvGraphicFramePr>
        <p:xfrm>
          <a:off x="4489450" y="4495800"/>
          <a:ext cx="2125663" cy="577850"/>
        </p:xfrm>
        <a:graphic>
          <a:graphicData uri="http://schemas.openxmlformats.org/presentationml/2006/ole">
            <mc:AlternateContent xmlns:mc="http://schemas.openxmlformats.org/markup-compatibility/2006">
              <mc:Choice xmlns:v="urn:schemas-microsoft-com:vml" Requires="v">
                <p:oleObj spid="_x0000_s87455" name="Equation" r:id="rId35" imgW="990600" imgH="279400" progId="Equation.DSMT4">
                  <p:embed/>
                </p:oleObj>
              </mc:Choice>
              <mc:Fallback>
                <p:oleObj name="Equation" r:id="rId35" imgW="990600" imgH="279400" progId="Equation.DSMT4">
                  <p:embed/>
                  <p:pic>
                    <p:nvPicPr>
                      <p:cNvPr id="285714" name="Object 18"/>
                      <p:cNvPicPr>
                        <a:picLocks noChangeAspect="1" noChangeArrowheads="1"/>
                      </p:cNvPicPr>
                      <p:nvPr/>
                    </p:nvPicPr>
                    <p:blipFill>
                      <a:blip r:embed="rId36"/>
                      <a:srcRect/>
                      <a:stretch>
                        <a:fillRect/>
                      </a:stretch>
                    </p:blipFill>
                    <p:spPr bwMode="auto">
                      <a:xfrm>
                        <a:off x="4489450" y="4495800"/>
                        <a:ext cx="2125663" cy="5778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85715" name="Object 19"/>
          <p:cNvGraphicFramePr>
            <a:graphicFrameLocks noChangeAspect="1"/>
          </p:cNvGraphicFramePr>
          <p:nvPr/>
        </p:nvGraphicFramePr>
        <p:xfrm>
          <a:off x="6594475" y="4495800"/>
          <a:ext cx="2535238" cy="525463"/>
        </p:xfrm>
        <a:graphic>
          <a:graphicData uri="http://schemas.openxmlformats.org/presentationml/2006/ole">
            <mc:AlternateContent xmlns:mc="http://schemas.openxmlformats.org/markup-compatibility/2006">
              <mc:Choice xmlns:v="urn:schemas-microsoft-com:vml" Requires="v">
                <p:oleObj spid="_x0000_s87456" name="Equation" r:id="rId37" imgW="1181100" imgH="254000" progId="Equation.DSMT4">
                  <p:embed/>
                </p:oleObj>
              </mc:Choice>
              <mc:Fallback>
                <p:oleObj name="Equation" r:id="rId37" imgW="1181100" imgH="254000" progId="Equation.DSMT4">
                  <p:embed/>
                  <p:pic>
                    <p:nvPicPr>
                      <p:cNvPr id="285715" name="Object 19"/>
                      <p:cNvPicPr>
                        <a:picLocks noChangeAspect="1" noChangeArrowheads="1"/>
                      </p:cNvPicPr>
                      <p:nvPr/>
                    </p:nvPicPr>
                    <p:blipFill>
                      <a:blip r:embed="rId38"/>
                      <a:srcRect/>
                      <a:stretch>
                        <a:fillRect/>
                      </a:stretch>
                    </p:blipFill>
                    <p:spPr bwMode="auto">
                      <a:xfrm>
                        <a:off x="6594475" y="4495800"/>
                        <a:ext cx="2535238" cy="5254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654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30403">
                                            <p:txEl>
                                              <p:pRg st="0" end="0"/>
                                            </p:txEl>
                                          </p:spTgt>
                                        </p:tgtEl>
                                        <p:attrNameLst>
                                          <p:attrName>style.visibility</p:attrName>
                                        </p:attrNameLst>
                                      </p:cBhvr>
                                      <p:to>
                                        <p:strVal val="visible"/>
                                      </p:to>
                                    </p:set>
                                    <p:animEffect transition="in" filter="wipe(left)">
                                      <p:cBhvr>
                                        <p:cTn id="7" dur="500"/>
                                        <p:tgtEl>
                                          <p:spTgt spid="230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30403">
                                            <p:txEl>
                                              <p:pRg st="1" end="1"/>
                                            </p:txEl>
                                          </p:spTgt>
                                        </p:tgtEl>
                                        <p:attrNameLst>
                                          <p:attrName>style.visibility</p:attrName>
                                        </p:attrNameLst>
                                      </p:cBhvr>
                                      <p:to>
                                        <p:strVal val="visible"/>
                                      </p:to>
                                    </p:set>
                                    <p:animEffect transition="in" filter="wipe(left)">
                                      <p:cBhvr>
                                        <p:cTn id="12" dur="500"/>
                                        <p:tgtEl>
                                          <p:spTgt spid="2304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0405"/>
                                        </p:tgtEl>
                                        <p:attrNameLst>
                                          <p:attrName>style.visibility</p:attrName>
                                        </p:attrNameLst>
                                      </p:cBhvr>
                                      <p:to>
                                        <p:strVal val="visible"/>
                                      </p:to>
                                    </p:set>
                                    <p:animEffect transition="in" filter="wipe(left)">
                                      <p:cBhvr>
                                        <p:cTn id="17" dur="500"/>
                                        <p:tgtEl>
                                          <p:spTgt spid="23040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0409"/>
                                        </p:tgtEl>
                                        <p:attrNameLst>
                                          <p:attrName>style.visibility</p:attrName>
                                        </p:attrNameLst>
                                      </p:cBhvr>
                                      <p:to>
                                        <p:strVal val="visible"/>
                                      </p:to>
                                    </p:set>
                                    <p:animEffect transition="in" filter="wipe(left)">
                                      <p:cBhvr>
                                        <p:cTn id="22" dur="500"/>
                                        <p:tgtEl>
                                          <p:spTgt spid="23040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0410"/>
                                        </p:tgtEl>
                                        <p:attrNameLst>
                                          <p:attrName>style.visibility</p:attrName>
                                        </p:attrNameLst>
                                      </p:cBhvr>
                                      <p:to>
                                        <p:strVal val="visible"/>
                                      </p:to>
                                    </p:set>
                                    <p:animEffect transition="in" filter="wipe(left)">
                                      <p:cBhvr>
                                        <p:cTn id="27" dur="500"/>
                                        <p:tgtEl>
                                          <p:spTgt spid="2304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0411"/>
                                        </p:tgtEl>
                                        <p:attrNameLst>
                                          <p:attrName>style.visibility</p:attrName>
                                        </p:attrNameLst>
                                      </p:cBhvr>
                                      <p:to>
                                        <p:strVal val="visible"/>
                                      </p:to>
                                    </p:set>
                                    <p:animEffect transition="in" filter="wipe(left)">
                                      <p:cBhvr>
                                        <p:cTn id="32" dur="500"/>
                                        <p:tgtEl>
                                          <p:spTgt spid="2304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30412"/>
                                        </p:tgtEl>
                                        <p:attrNameLst>
                                          <p:attrName>style.visibility</p:attrName>
                                        </p:attrNameLst>
                                      </p:cBhvr>
                                      <p:to>
                                        <p:strVal val="visible"/>
                                      </p:to>
                                    </p:set>
                                    <p:animEffect transition="in" filter="wipe(left)">
                                      <p:cBhvr>
                                        <p:cTn id="37" dur="500"/>
                                        <p:tgtEl>
                                          <p:spTgt spid="2304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30413"/>
                                        </p:tgtEl>
                                        <p:attrNameLst>
                                          <p:attrName>style.visibility</p:attrName>
                                        </p:attrNameLst>
                                      </p:cBhvr>
                                      <p:to>
                                        <p:strVal val="visible"/>
                                      </p:to>
                                    </p:set>
                                    <p:animEffect transition="in" filter="wipe(left)">
                                      <p:cBhvr>
                                        <p:cTn id="42" dur="500"/>
                                        <p:tgtEl>
                                          <p:spTgt spid="2304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0404"/>
                                        </p:tgtEl>
                                        <p:attrNameLst>
                                          <p:attrName>style.visibility</p:attrName>
                                        </p:attrNameLst>
                                      </p:cBhvr>
                                      <p:to>
                                        <p:strVal val="visible"/>
                                      </p:to>
                                    </p:set>
                                    <p:animEffect transition="in" filter="wipe(left)">
                                      <p:cBhvr>
                                        <p:cTn id="47" dur="500"/>
                                        <p:tgtEl>
                                          <p:spTgt spid="23040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30414"/>
                                        </p:tgtEl>
                                        <p:attrNameLst>
                                          <p:attrName>style.visibility</p:attrName>
                                        </p:attrNameLst>
                                      </p:cBhvr>
                                      <p:to>
                                        <p:strVal val="visible"/>
                                      </p:to>
                                    </p:set>
                                    <p:animEffect transition="in" filter="wipe(left)">
                                      <p:cBhvr>
                                        <p:cTn id="52" dur="500"/>
                                        <p:tgtEl>
                                          <p:spTgt spid="2304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30415"/>
                                        </p:tgtEl>
                                        <p:attrNameLst>
                                          <p:attrName>style.visibility</p:attrName>
                                        </p:attrNameLst>
                                      </p:cBhvr>
                                      <p:to>
                                        <p:strVal val="visible"/>
                                      </p:to>
                                    </p:set>
                                    <p:animEffect transition="in" filter="wipe(left)">
                                      <p:cBhvr>
                                        <p:cTn id="57" dur="500"/>
                                        <p:tgtEl>
                                          <p:spTgt spid="2304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230406">
                                            <p:txEl>
                                              <p:pRg st="0" end="0"/>
                                            </p:txEl>
                                          </p:spTgt>
                                        </p:tgtEl>
                                        <p:attrNameLst>
                                          <p:attrName>style.visibility</p:attrName>
                                        </p:attrNameLst>
                                      </p:cBhvr>
                                      <p:to>
                                        <p:strVal val="visible"/>
                                      </p:to>
                                    </p:set>
                                    <p:animEffect transition="in" filter="wipe(left)">
                                      <p:cBhvr>
                                        <p:cTn id="62" dur="500"/>
                                        <p:tgtEl>
                                          <p:spTgt spid="23040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30408"/>
                                        </p:tgtEl>
                                        <p:attrNameLst>
                                          <p:attrName>style.visibility</p:attrName>
                                        </p:attrNameLst>
                                      </p:cBhvr>
                                      <p:to>
                                        <p:strVal val="visible"/>
                                      </p:to>
                                    </p:set>
                                    <p:animEffect transition="in" filter="wipe(left)">
                                      <p:cBhvr>
                                        <p:cTn id="67" dur="500"/>
                                        <p:tgtEl>
                                          <p:spTgt spid="23040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30416"/>
                                        </p:tgtEl>
                                        <p:attrNameLst>
                                          <p:attrName>style.visibility</p:attrName>
                                        </p:attrNameLst>
                                      </p:cBhvr>
                                      <p:to>
                                        <p:strVal val="visible"/>
                                      </p:to>
                                    </p:set>
                                    <p:animEffect transition="in" filter="wipe(left)">
                                      <p:cBhvr>
                                        <p:cTn id="72" dur="500"/>
                                        <p:tgtEl>
                                          <p:spTgt spid="23041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230417"/>
                                        </p:tgtEl>
                                        <p:attrNameLst>
                                          <p:attrName>style.visibility</p:attrName>
                                        </p:attrNameLst>
                                      </p:cBhvr>
                                      <p:to>
                                        <p:strVal val="visible"/>
                                      </p:to>
                                    </p:set>
                                    <p:animEffect transition="in" filter="wipe(left)">
                                      <p:cBhvr>
                                        <p:cTn id="77" dur="500"/>
                                        <p:tgtEl>
                                          <p:spTgt spid="23041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285713"/>
                                        </p:tgtEl>
                                        <p:attrNameLst>
                                          <p:attrName>style.visibility</p:attrName>
                                        </p:attrNameLst>
                                      </p:cBhvr>
                                      <p:to>
                                        <p:strVal val="visible"/>
                                      </p:to>
                                    </p:set>
                                    <p:animEffect transition="in" filter="wipe(left)">
                                      <p:cBhvr>
                                        <p:cTn id="82" dur="500"/>
                                        <p:tgtEl>
                                          <p:spTgt spid="28571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285714"/>
                                        </p:tgtEl>
                                        <p:attrNameLst>
                                          <p:attrName>style.visibility</p:attrName>
                                        </p:attrNameLst>
                                      </p:cBhvr>
                                      <p:to>
                                        <p:strVal val="visible"/>
                                      </p:to>
                                    </p:set>
                                    <p:animEffect transition="in" filter="wipe(left)">
                                      <p:cBhvr>
                                        <p:cTn id="87" dur="500"/>
                                        <p:tgtEl>
                                          <p:spTgt spid="285714"/>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85715"/>
                                        </p:tgtEl>
                                        <p:attrNameLst>
                                          <p:attrName>style.visibility</p:attrName>
                                        </p:attrNameLst>
                                      </p:cBhvr>
                                      <p:to>
                                        <p:strVal val="visible"/>
                                      </p:to>
                                    </p:set>
                                    <p:animEffect transition="in" filter="wipe(left)">
                                      <p:cBhvr>
                                        <p:cTn id="92" dur="500"/>
                                        <p:tgtEl>
                                          <p:spTgt spid="285715"/>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230407"/>
                                        </p:tgtEl>
                                        <p:attrNameLst>
                                          <p:attrName>style.visibility</p:attrName>
                                        </p:attrNameLst>
                                      </p:cBhvr>
                                      <p:to>
                                        <p:strVal val="visible"/>
                                      </p:to>
                                    </p:set>
                                    <p:animEffect transition="in" filter="wipe(left)">
                                      <p:cBhvr>
                                        <p:cTn id="97" dur="500"/>
                                        <p:tgtEl>
                                          <p:spTgt spid="23040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230418"/>
                                        </p:tgtEl>
                                        <p:attrNameLst>
                                          <p:attrName>style.visibility</p:attrName>
                                        </p:attrNameLst>
                                      </p:cBhvr>
                                      <p:to>
                                        <p:strVal val="visible"/>
                                      </p:to>
                                    </p:set>
                                    <p:animEffect transition="in" filter="wipe(left)">
                                      <p:cBhvr>
                                        <p:cTn id="102" dur="500"/>
                                        <p:tgtEl>
                                          <p:spTgt spid="23041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230419"/>
                                        </p:tgtEl>
                                        <p:attrNameLst>
                                          <p:attrName>style.visibility</p:attrName>
                                        </p:attrNameLst>
                                      </p:cBhvr>
                                      <p:to>
                                        <p:strVal val="visible"/>
                                      </p:to>
                                    </p:set>
                                    <p:animEffect transition="in" filter="wipe(left)">
                                      <p:cBhvr>
                                        <p:cTn id="107" dur="500"/>
                                        <p:tgtEl>
                                          <p:spTgt spid="230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p:bldP spid="23040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FG22_004">
            <a:extLst>
              <a:ext uri="{FF2B5EF4-FFF2-40B4-BE49-F238E27FC236}">
                <a16:creationId xmlns:a16="http://schemas.microsoft.com/office/drawing/2014/main" id="{985814B4-2A61-3744-B0ED-487DD2866C97}"/>
              </a:ext>
            </a:extLst>
          </p:cNvPr>
          <p:cNvPicPr>
            <a:picLocks noChangeAspect="1" noChangeArrowheads="1"/>
          </p:cNvPicPr>
          <p:nvPr/>
        </p:nvPicPr>
        <p:blipFill>
          <a:blip r:embed="rId3"/>
          <a:srcRect/>
          <a:stretch>
            <a:fillRect/>
          </a:stretch>
        </p:blipFill>
        <p:spPr bwMode="auto">
          <a:xfrm>
            <a:off x="5181600" y="4572000"/>
            <a:ext cx="3418302" cy="2563727"/>
          </a:xfrm>
          <a:prstGeom prst="rect">
            <a:avLst/>
          </a:prstGeom>
          <a:noFill/>
        </p:spPr>
      </p:pic>
      <p:sp>
        <p:nvSpPr>
          <p:cNvPr id="7" name="Date Placeholder 3"/>
          <p:cNvSpPr>
            <a:spLocks noGrp="1"/>
          </p:cNvSpPr>
          <p:nvPr>
            <p:ph type="dt" sz="half" idx="10"/>
          </p:nvPr>
        </p:nvSpPr>
        <p:spPr/>
        <p:txBody>
          <a:bodyPr/>
          <a:lstStyle/>
          <a:p>
            <a:r>
              <a:rPr lang="en-US"/>
              <a:t>Tuesday, June 16, 2020</a:t>
            </a:r>
          </a:p>
        </p:txBody>
      </p:sp>
      <p:sp>
        <p:nvSpPr>
          <p:cNvPr id="8" name="Footer Placeholder 4"/>
          <p:cNvSpPr>
            <a:spLocks noGrp="1"/>
          </p:cNvSpPr>
          <p:nvPr>
            <p:ph type="ftr" sz="quarter" idx="11"/>
          </p:nvPr>
        </p:nvSpPr>
        <p:spPr/>
        <p:txBody>
          <a:bodyPr/>
          <a:lstStyle/>
          <a:p>
            <a:r>
              <a:rPr lang="de-DE"/>
              <a:t>PHYS 1444-001, Summer 2020                    Dr. Jaehoon Yu</a:t>
            </a:r>
            <a:endParaRPr lang="en-US"/>
          </a:p>
        </p:txBody>
      </p:sp>
      <p:sp>
        <p:nvSpPr>
          <p:cNvPr id="9" name="Slide Number Placeholder 5"/>
          <p:cNvSpPr>
            <a:spLocks noGrp="1"/>
          </p:cNvSpPr>
          <p:nvPr>
            <p:ph type="sldNum" sz="quarter" idx="12"/>
          </p:nvPr>
        </p:nvSpPr>
        <p:spPr/>
        <p:txBody>
          <a:bodyPr/>
          <a:lstStyle/>
          <a:p>
            <a:fld id="{D48C67DE-9B62-5B49-AE41-94562FDA6966}" type="slidenum">
              <a:rPr lang="en-US"/>
              <a:pPr/>
              <a:t>4</a:t>
            </a:fld>
            <a:endParaRPr lang="en-US" dirty="0"/>
          </a:p>
        </p:txBody>
      </p:sp>
      <p:sp>
        <p:nvSpPr>
          <p:cNvPr id="197635" name="Rectangle 3"/>
          <p:cNvSpPr>
            <a:spLocks noGrp="1" noChangeArrowheads="1"/>
          </p:cNvSpPr>
          <p:nvPr>
            <p:ph type="title"/>
          </p:nvPr>
        </p:nvSpPr>
        <p:spPr>
          <a:xfrm>
            <a:off x="457200" y="0"/>
            <a:ext cx="8077200" cy="685800"/>
          </a:xfrm>
        </p:spPr>
        <p:txBody>
          <a:bodyPr/>
          <a:lstStyle/>
          <a:p>
            <a:r>
              <a:rPr lang="en-US" b="1" dirty="0"/>
              <a:t>Electric Flux Recap</a:t>
            </a:r>
          </a:p>
        </p:txBody>
      </p:sp>
      <p:sp>
        <p:nvSpPr>
          <p:cNvPr id="197636" name="Rectangle 4"/>
          <p:cNvSpPr>
            <a:spLocks noGrp="1" noChangeArrowheads="1"/>
          </p:cNvSpPr>
          <p:nvPr>
            <p:ph type="body" idx="1"/>
          </p:nvPr>
        </p:nvSpPr>
        <p:spPr>
          <a:xfrm>
            <a:off x="152400" y="609600"/>
            <a:ext cx="8686800" cy="5715000"/>
          </a:xfrm>
        </p:spPr>
        <p:txBody>
          <a:bodyPr/>
          <a:lstStyle/>
          <a:p>
            <a:pPr>
              <a:lnSpc>
                <a:spcPct val="90000"/>
              </a:lnSpc>
            </a:pPr>
            <a:r>
              <a:rPr lang="en-US" sz="2800" dirty="0">
                <a:sym typeface="Wingdings" charset="2"/>
              </a:rPr>
              <a:t>The electric flux is defined as                   .  (What kind? poll 1)</a:t>
            </a:r>
          </a:p>
          <a:p>
            <a:pPr lvl="1">
              <a:lnSpc>
                <a:spcPct val="90000"/>
              </a:lnSpc>
            </a:pPr>
            <a:r>
              <a:rPr lang="en-US" sz="2000" dirty="0">
                <a:sym typeface="Wingdings" charset="2"/>
              </a:rPr>
              <a:t>Electric flux can be interpreted as the total amount of field that passes through the area perpendicular to the field and is proportional to the field strength for the given surface area.  </a:t>
            </a:r>
          </a:p>
          <a:p>
            <a:pPr>
              <a:lnSpc>
                <a:spcPct val="90000"/>
              </a:lnSpc>
            </a:pPr>
            <a:r>
              <a:rPr lang="en-US" sz="2800" dirty="0">
                <a:sym typeface="Wingdings" charset="2"/>
              </a:rPr>
              <a:t>Then the electric flux through the surface are defined as</a:t>
            </a:r>
          </a:p>
          <a:p>
            <a:pPr marL="0" indent="0">
              <a:lnSpc>
                <a:spcPct val="90000"/>
              </a:lnSpc>
              <a:buNone/>
            </a:pPr>
            <a:r>
              <a:rPr lang="en-US" sz="2800" dirty="0">
                <a:sym typeface="Wingdings" charset="2"/>
              </a:rPr>
              <a:t> </a:t>
            </a:r>
          </a:p>
          <a:p>
            <a:pPr>
              <a:lnSpc>
                <a:spcPct val="90000"/>
              </a:lnSpc>
            </a:pPr>
            <a:endParaRPr lang="en-US" sz="2800" dirty="0">
              <a:sym typeface="Wingdings" charset="2"/>
            </a:endParaRPr>
          </a:p>
          <a:p>
            <a:pPr>
              <a:lnSpc>
                <a:spcPct val="90000"/>
              </a:lnSpc>
            </a:pPr>
            <a:endParaRPr lang="en-US" sz="2800" dirty="0">
              <a:sym typeface="Wingdings" charset="2"/>
            </a:endParaRPr>
          </a:p>
          <a:p>
            <a:pPr lvl="1"/>
            <a:r>
              <a:rPr lang="en-US" sz="2200" dirty="0">
                <a:latin typeface="Arial Narrow" charset="0"/>
                <a:sym typeface="Wingdings" charset="2"/>
              </a:rPr>
              <a:t>For the line coming into the volume, |</a:t>
            </a:r>
            <a:r>
              <a:rPr lang="en-US" sz="2200" dirty="0" err="1">
                <a:latin typeface="Symbol" charset="2"/>
                <a:sym typeface="Wingdings" charset="2"/>
              </a:rPr>
              <a:t>θ</a:t>
            </a:r>
            <a:r>
              <a:rPr lang="en-US" sz="2200" dirty="0">
                <a:latin typeface="Symbol" charset="2"/>
                <a:sym typeface="Wingdings" charset="2"/>
              </a:rPr>
              <a:t>|&gt;π</a:t>
            </a:r>
            <a:r>
              <a:rPr lang="en-US" sz="2200" dirty="0">
                <a:latin typeface="Arial Narrow" charset="0"/>
                <a:sym typeface="Wingdings" charset="2"/>
              </a:rPr>
              <a:t>/2 and </a:t>
            </a:r>
            <a:r>
              <a:rPr lang="en-US" sz="2200" dirty="0" err="1">
                <a:latin typeface="Arial Narrow" charset="0"/>
                <a:sym typeface="Wingdings" charset="2"/>
              </a:rPr>
              <a:t>cos</a:t>
            </a:r>
            <a:r>
              <a:rPr lang="en-US" sz="2200" dirty="0" err="1">
                <a:latin typeface="Symbol" charset="2"/>
                <a:sym typeface="Wingdings" charset="2"/>
              </a:rPr>
              <a:t>θ</a:t>
            </a:r>
            <a:r>
              <a:rPr lang="en-US" sz="2200" dirty="0">
                <a:latin typeface="Arial Narrow" charset="0"/>
                <a:sym typeface="Wingdings" charset="2"/>
              </a:rPr>
              <a:t>&lt;0.  The flux </a:t>
            </a:r>
            <a:r>
              <a:rPr lang="en-US" sz="2200" dirty="0">
                <a:latin typeface="Symbol" charset="2"/>
                <a:sym typeface="Wingdings" charset="2"/>
              </a:rPr>
              <a:t>Φ</a:t>
            </a:r>
            <a:r>
              <a:rPr lang="en-US" sz="2200" baseline="-25000" dirty="0">
                <a:latin typeface="Arial Narrow" charset="0"/>
                <a:sym typeface="Wingdings" charset="2"/>
              </a:rPr>
              <a:t>E  </a:t>
            </a:r>
            <a:r>
              <a:rPr lang="en-US" sz="2200" dirty="0">
                <a:latin typeface="Arial Narrow" charset="0"/>
                <a:sym typeface="Wingdings" charset="2"/>
              </a:rPr>
              <a:t>is negative.</a:t>
            </a:r>
          </a:p>
          <a:p>
            <a:pPr lvl="1"/>
            <a:r>
              <a:rPr lang="en-US" sz="2200" dirty="0">
                <a:latin typeface="Arial Narrow" charset="0"/>
                <a:sym typeface="Wingdings" charset="2"/>
              </a:rPr>
              <a:t>For the line leaving the volume, |</a:t>
            </a:r>
            <a:r>
              <a:rPr lang="en-US" sz="2200" dirty="0" err="1">
                <a:latin typeface="Symbol" charset="2"/>
                <a:sym typeface="Wingdings" charset="2"/>
              </a:rPr>
              <a:t>θ</a:t>
            </a:r>
            <a:r>
              <a:rPr lang="en-US" sz="2200" dirty="0">
                <a:latin typeface="Symbol" charset="2"/>
                <a:sym typeface="Wingdings" charset="2"/>
              </a:rPr>
              <a:t>|&lt;π</a:t>
            </a:r>
            <a:r>
              <a:rPr lang="en-US" sz="2200" dirty="0">
                <a:latin typeface="Arial Narrow" charset="0"/>
                <a:sym typeface="Wingdings" charset="2"/>
              </a:rPr>
              <a:t>/2 and </a:t>
            </a:r>
            <a:r>
              <a:rPr lang="en-US" sz="2200" dirty="0" err="1">
                <a:latin typeface="Arial Narrow" charset="0"/>
                <a:sym typeface="Wingdings" charset="2"/>
              </a:rPr>
              <a:t>cos</a:t>
            </a:r>
            <a:r>
              <a:rPr lang="en-US" sz="2200" dirty="0" err="1">
                <a:latin typeface="Symbol" charset="2"/>
                <a:sym typeface="Wingdings" charset="2"/>
              </a:rPr>
              <a:t>θ</a:t>
            </a:r>
            <a:r>
              <a:rPr lang="en-US" sz="2200" dirty="0">
                <a:latin typeface="Arial Narrow" charset="0"/>
                <a:sym typeface="Wingdings" charset="2"/>
              </a:rPr>
              <a:t>&gt;0. The flux </a:t>
            </a:r>
            <a:r>
              <a:rPr lang="en-US" sz="2200" dirty="0">
                <a:latin typeface="Symbol" charset="2"/>
                <a:sym typeface="Wingdings" charset="2"/>
              </a:rPr>
              <a:t>Φ</a:t>
            </a:r>
            <a:r>
              <a:rPr lang="en-US" sz="2200" baseline="-25000" dirty="0">
                <a:latin typeface="Arial Narrow" charset="0"/>
                <a:sym typeface="Wingdings" charset="2"/>
              </a:rPr>
              <a:t>E </a:t>
            </a:r>
            <a:r>
              <a:rPr lang="en-US" sz="2200" dirty="0">
                <a:latin typeface="Arial Narrow" charset="0"/>
                <a:sym typeface="Wingdings" charset="2"/>
              </a:rPr>
              <a:t>is positive.</a:t>
            </a:r>
          </a:p>
          <a:p>
            <a:pPr lvl="1"/>
            <a:r>
              <a:rPr lang="en-US" sz="2200" dirty="0">
                <a:latin typeface="Arial Narrow" charset="0"/>
                <a:sym typeface="Wingdings" charset="2"/>
              </a:rPr>
              <a:t>If </a:t>
            </a:r>
            <a:r>
              <a:rPr lang="en-US" sz="2200" dirty="0">
                <a:latin typeface="Symbol" charset="2"/>
                <a:sym typeface="Wingdings" charset="2"/>
              </a:rPr>
              <a:t>Φ</a:t>
            </a:r>
            <a:r>
              <a:rPr lang="en-US" sz="2200" baseline="-25000" dirty="0">
                <a:latin typeface="Arial Narrow" charset="0"/>
                <a:sym typeface="Wingdings" charset="2"/>
              </a:rPr>
              <a:t>E</a:t>
            </a:r>
            <a:r>
              <a:rPr lang="en-US" sz="2200" dirty="0">
                <a:latin typeface="Arial Narrow" charset="0"/>
                <a:sym typeface="Wingdings" charset="2"/>
              </a:rPr>
              <a:t>&gt;0, there is net flux out of the volume.</a:t>
            </a:r>
          </a:p>
          <a:p>
            <a:pPr lvl="1"/>
            <a:r>
              <a:rPr lang="en-US" sz="2200" dirty="0">
                <a:latin typeface="Arial Narrow" charset="0"/>
                <a:sym typeface="Wingdings" charset="2"/>
              </a:rPr>
              <a:t>If </a:t>
            </a:r>
            <a:r>
              <a:rPr lang="en-US" sz="2200" dirty="0">
                <a:latin typeface="Symbol" charset="2"/>
                <a:sym typeface="Wingdings" charset="2"/>
              </a:rPr>
              <a:t>Φ</a:t>
            </a:r>
            <a:r>
              <a:rPr lang="en-US" sz="2200" baseline="-25000" dirty="0">
                <a:latin typeface="Arial Narrow" charset="0"/>
                <a:sym typeface="Wingdings" charset="2"/>
              </a:rPr>
              <a:t>E</a:t>
            </a:r>
            <a:r>
              <a:rPr lang="en-US" sz="2200" dirty="0">
                <a:latin typeface="Arial Narrow" charset="0"/>
                <a:sym typeface="Wingdings" charset="2"/>
              </a:rPr>
              <a:t>&lt;0, there is flux into the volume.</a:t>
            </a:r>
          </a:p>
          <a:p>
            <a:r>
              <a:rPr lang="en-US" sz="2800" dirty="0">
                <a:latin typeface="Arial Narrow" charset="0"/>
                <a:sym typeface="Wingdings" charset="2"/>
              </a:rPr>
              <a:t>What can change the flux? (Poll 6)</a:t>
            </a:r>
            <a:endParaRPr lang="en-US" sz="2800" dirty="0">
              <a:sym typeface="Wingdings" charset="2"/>
            </a:endParaRPr>
          </a:p>
          <a:p>
            <a:pPr>
              <a:lnSpc>
                <a:spcPct val="90000"/>
              </a:lnSpc>
            </a:pPr>
            <a:endParaRPr lang="en-US" sz="2400" dirty="0">
              <a:sym typeface="Wingdings" charset="2"/>
            </a:endParaRPr>
          </a:p>
        </p:txBody>
      </p:sp>
      <p:graphicFrame>
        <p:nvGraphicFramePr>
          <p:cNvPr id="197637" name="Object 5"/>
          <p:cNvGraphicFramePr>
            <a:graphicFrameLocks noChangeAspect="1"/>
          </p:cNvGraphicFramePr>
          <p:nvPr>
            <p:extLst>
              <p:ext uri="{D42A27DB-BD31-4B8C-83A1-F6EECF244321}">
                <p14:modId xmlns:p14="http://schemas.microsoft.com/office/powerpoint/2010/main" val="239982357"/>
              </p:ext>
            </p:extLst>
          </p:nvPr>
        </p:nvGraphicFramePr>
        <p:xfrm>
          <a:off x="4419600" y="591972"/>
          <a:ext cx="1447800" cy="551028"/>
        </p:xfrm>
        <a:graphic>
          <a:graphicData uri="http://schemas.openxmlformats.org/presentationml/2006/ole">
            <mc:AlternateContent xmlns:mc="http://schemas.openxmlformats.org/markup-compatibility/2006">
              <mc:Choice xmlns:v="urn:schemas-microsoft-com:vml" Requires="v">
                <p:oleObj spid="_x0000_s45384" name="Equation" r:id="rId4" imgW="635000" imgH="241300" progId="Equation.DSMT4">
                  <p:embed/>
                </p:oleObj>
              </mc:Choice>
              <mc:Fallback>
                <p:oleObj name="Equation" r:id="rId4" imgW="635000" imgH="241300" progId="Equation.DSMT4">
                  <p:embed/>
                  <p:pic>
                    <p:nvPicPr>
                      <p:cNvPr id="197637" name="Object 5"/>
                      <p:cNvPicPr>
                        <a:picLocks noChangeAspect="1" noChangeArrowheads="1"/>
                      </p:cNvPicPr>
                      <p:nvPr/>
                    </p:nvPicPr>
                    <p:blipFill>
                      <a:blip r:embed="rId5"/>
                      <a:srcRect/>
                      <a:stretch>
                        <a:fillRect/>
                      </a:stretch>
                    </p:blipFill>
                    <p:spPr bwMode="auto">
                      <a:xfrm>
                        <a:off x="4419600" y="591972"/>
                        <a:ext cx="1447800" cy="55102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 name="Slide Number Placeholder 5">
            <a:extLst>
              <a:ext uri="{FF2B5EF4-FFF2-40B4-BE49-F238E27FC236}">
                <a16:creationId xmlns:a16="http://schemas.microsoft.com/office/drawing/2014/main" id="{F9CF159F-B8C7-C04D-9F45-5EAABBA79106}"/>
              </a:ext>
            </a:extLst>
          </p:cNvPr>
          <p:cNvSpPr txBox="1">
            <a:spLocks/>
          </p:cNvSpPr>
          <p:nvPr/>
        </p:nvSpPr>
        <p:spPr bwMode="auto">
          <a:xfrm>
            <a:off x="3525837" y="33369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fontAlgn="base">
              <a:spcBef>
                <a:spcPct val="0"/>
              </a:spcBef>
              <a:spcAft>
                <a:spcPct val="0"/>
              </a:spcAft>
              <a:defRPr sz="1400" b="1" kern="1200" smtClean="0">
                <a:solidFill>
                  <a:srgbClr val="A5002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a:lstStyle>
          <a:p>
            <a:fld id="{AECF7DE2-543C-C34E-943C-33ED9B92B1C3}" type="slidenum">
              <a:rPr lang="en-US" smtClean="0"/>
              <a:pPr/>
              <a:t>4</a:t>
            </a:fld>
            <a:endParaRPr lang="en-US"/>
          </a:p>
        </p:txBody>
      </p:sp>
      <p:graphicFrame>
        <p:nvGraphicFramePr>
          <p:cNvPr id="11" name="Object 6">
            <a:extLst>
              <a:ext uri="{FF2B5EF4-FFF2-40B4-BE49-F238E27FC236}">
                <a16:creationId xmlns:a16="http://schemas.microsoft.com/office/drawing/2014/main" id="{F4D8C021-2439-BA48-AC87-17519EA13815}"/>
              </a:ext>
            </a:extLst>
          </p:cNvPr>
          <p:cNvGraphicFramePr>
            <a:graphicFrameLocks noChangeAspect="1"/>
          </p:cNvGraphicFramePr>
          <p:nvPr>
            <p:extLst>
              <p:ext uri="{D42A27DB-BD31-4B8C-83A1-F6EECF244321}">
                <p14:modId xmlns:p14="http://schemas.microsoft.com/office/powerpoint/2010/main" val="1201401979"/>
              </p:ext>
            </p:extLst>
          </p:nvPr>
        </p:nvGraphicFramePr>
        <p:xfrm>
          <a:off x="2749550" y="2325688"/>
          <a:ext cx="1955800" cy="722312"/>
        </p:xfrm>
        <a:graphic>
          <a:graphicData uri="http://schemas.openxmlformats.org/presentationml/2006/ole">
            <mc:AlternateContent xmlns:mc="http://schemas.openxmlformats.org/markup-compatibility/2006">
              <mc:Choice xmlns:v="urn:schemas-microsoft-com:vml" Requires="v">
                <p:oleObj spid="_x0000_s45385" name="Equation" r:id="rId6" imgW="825500" imgH="304800" progId="Equation.DSMT4">
                  <p:embed/>
                </p:oleObj>
              </mc:Choice>
              <mc:Fallback>
                <p:oleObj name="Equation" r:id="rId6" imgW="825500" imgH="304800" progId="Equation.DSMT4">
                  <p:embed/>
                  <p:pic>
                    <p:nvPicPr>
                      <p:cNvPr id="203782" name="Object 6"/>
                      <p:cNvPicPr>
                        <a:picLocks noChangeAspect="1" noChangeArrowheads="1"/>
                      </p:cNvPicPr>
                      <p:nvPr/>
                    </p:nvPicPr>
                    <p:blipFill>
                      <a:blip r:embed="rId7"/>
                      <a:srcRect/>
                      <a:stretch>
                        <a:fillRect/>
                      </a:stretch>
                    </p:blipFill>
                    <p:spPr bwMode="auto">
                      <a:xfrm>
                        <a:off x="2749550" y="2325688"/>
                        <a:ext cx="1955800" cy="7223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2" name="Object 7">
            <a:extLst>
              <a:ext uri="{FF2B5EF4-FFF2-40B4-BE49-F238E27FC236}">
                <a16:creationId xmlns:a16="http://schemas.microsoft.com/office/drawing/2014/main" id="{18EA21E4-5CAA-874C-A416-CAC2DF5844C0}"/>
              </a:ext>
            </a:extLst>
          </p:cNvPr>
          <p:cNvGraphicFramePr>
            <a:graphicFrameLocks noChangeAspect="1"/>
          </p:cNvGraphicFramePr>
          <p:nvPr>
            <p:extLst>
              <p:ext uri="{D42A27DB-BD31-4B8C-83A1-F6EECF244321}">
                <p14:modId xmlns:p14="http://schemas.microsoft.com/office/powerpoint/2010/main" val="3580063374"/>
              </p:ext>
            </p:extLst>
          </p:nvPr>
        </p:nvGraphicFramePr>
        <p:xfrm>
          <a:off x="2667000" y="3087688"/>
          <a:ext cx="1985962" cy="722312"/>
        </p:xfrm>
        <a:graphic>
          <a:graphicData uri="http://schemas.openxmlformats.org/presentationml/2006/ole">
            <mc:AlternateContent xmlns:mc="http://schemas.openxmlformats.org/markup-compatibility/2006">
              <mc:Choice xmlns:v="urn:schemas-microsoft-com:vml" Requires="v">
                <p:oleObj spid="_x0000_s45386" name="Equation" r:id="rId8" imgW="838200" imgH="304800" progId="Equation.DSMT4">
                  <p:embed/>
                </p:oleObj>
              </mc:Choice>
              <mc:Fallback>
                <p:oleObj name="Equation" r:id="rId8" imgW="838200" imgH="304800" progId="Equation.DSMT4">
                  <p:embed/>
                  <p:pic>
                    <p:nvPicPr>
                      <p:cNvPr id="203783" name="Object 7"/>
                      <p:cNvPicPr>
                        <a:picLocks noChangeAspect="1" noChangeArrowheads="1"/>
                      </p:cNvPicPr>
                      <p:nvPr/>
                    </p:nvPicPr>
                    <p:blipFill>
                      <a:blip r:embed="rId9"/>
                      <a:srcRect/>
                      <a:stretch>
                        <a:fillRect/>
                      </a:stretch>
                    </p:blipFill>
                    <p:spPr bwMode="auto">
                      <a:xfrm>
                        <a:off x="2667000" y="3087688"/>
                        <a:ext cx="1985962" cy="722312"/>
                      </a:xfrm>
                      <a:prstGeom prst="rect">
                        <a:avLst/>
                      </a:prstGeom>
                      <a:solidFill>
                        <a:schemeClr val="bg1"/>
                      </a:solidFill>
                    </p:spPr>
                  </p:pic>
                </p:oleObj>
              </mc:Fallback>
            </mc:AlternateContent>
          </a:graphicData>
        </a:graphic>
      </p:graphicFrame>
      <p:sp>
        <p:nvSpPr>
          <p:cNvPr id="13" name="Text Box 8">
            <a:extLst>
              <a:ext uri="{FF2B5EF4-FFF2-40B4-BE49-F238E27FC236}">
                <a16:creationId xmlns:a16="http://schemas.microsoft.com/office/drawing/2014/main" id="{4DC928C1-6294-AA4B-BAB2-CEE9DA616075}"/>
              </a:ext>
            </a:extLst>
          </p:cNvPr>
          <p:cNvSpPr txBox="1">
            <a:spLocks noChangeArrowheads="1"/>
          </p:cNvSpPr>
          <p:nvPr/>
        </p:nvSpPr>
        <p:spPr bwMode="auto">
          <a:xfrm>
            <a:off x="4745037" y="2406650"/>
            <a:ext cx="14478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open surface</a:t>
            </a:r>
          </a:p>
        </p:txBody>
      </p:sp>
      <p:sp>
        <p:nvSpPr>
          <p:cNvPr id="14" name="Text Box 9">
            <a:extLst>
              <a:ext uri="{FF2B5EF4-FFF2-40B4-BE49-F238E27FC236}">
                <a16:creationId xmlns:a16="http://schemas.microsoft.com/office/drawing/2014/main" id="{9A98AA89-0A66-2843-9423-051FD63E68DE}"/>
              </a:ext>
            </a:extLst>
          </p:cNvPr>
          <p:cNvSpPr txBox="1">
            <a:spLocks noChangeArrowheads="1"/>
          </p:cNvSpPr>
          <p:nvPr/>
        </p:nvSpPr>
        <p:spPr bwMode="auto">
          <a:xfrm>
            <a:off x="4897437" y="3032125"/>
            <a:ext cx="1066800" cy="701675"/>
          </a:xfrm>
          <a:prstGeom prst="rect">
            <a:avLst/>
          </a:prstGeom>
          <a:solidFill>
            <a:schemeClr val="bg1"/>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enclosed surface</a:t>
            </a:r>
          </a:p>
        </p:txBody>
      </p:sp>
    </p:spTree>
    <p:extLst>
      <p:ext uri="{BB962C8B-B14F-4D97-AF65-F5344CB8AC3E}">
        <p14:creationId xmlns:p14="http://schemas.microsoft.com/office/powerpoint/2010/main" val="340407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7636">
                                            <p:txEl>
                                              <p:pRg st="0" end="0"/>
                                            </p:txEl>
                                          </p:spTgt>
                                        </p:tgtEl>
                                        <p:attrNameLst>
                                          <p:attrName>style.visibility</p:attrName>
                                        </p:attrNameLst>
                                      </p:cBhvr>
                                      <p:to>
                                        <p:strVal val="visible"/>
                                      </p:to>
                                    </p:set>
                                    <p:animEffect transition="in" filter="wipe(left)">
                                      <p:cBhvr>
                                        <p:cTn id="7" dur="500"/>
                                        <p:tgtEl>
                                          <p:spTgt spid="1976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197637"/>
                                        </p:tgtEl>
                                        <p:attrNameLst>
                                          <p:attrName>style.visibility</p:attrName>
                                        </p:attrNameLst>
                                      </p:cBhvr>
                                      <p:to>
                                        <p:strVal val="visible"/>
                                      </p:to>
                                    </p:set>
                                    <p:animEffect transition="in" filter="wipe(left)">
                                      <p:cBhvr>
                                        <p:cTn id="12" dur="500"/>
                                        <p:tgtEl>
                                          <p:spTgt spid="1976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97636">
                                            <p:txEl>
                                              <p:pRg st="1" end="1"/>
                                            </p:txEl>
                                          </p:spTgt>
                                        </p:tgtEl>
                                        <p:attrNameLst>
                                          <p:attrName>style.visibility</p:attrName>
                                        </p:attrNameLst>
                                      </p:cBhvr>
                                      <p:to>
                                        <p:strVal val="visible"/>
                                      </p:to>
                                    </p:set>
                                    <p:animEffect transition="in" filter="wipe(left)">
                                      <p:cBhvr>
                                        <p:cTn id="17" dur="500"/>
                                        <p:tgtEl>
                                          <p:spTgt spid="19763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97636">
                                            <p:txEl>
                                              <p:pRg st="2" end="2"/>
                                            </p:txEl>
                                          </p:spTgt>
                                        </p:tgtEl>
                                        <p:attrNameLst>
                                          <p:attrName>style.visibility</p:attrName>
                                        </p:attrNameLst>
                                      </p:cBhvr>
                                      <p:to>
                                        <p:strVal val="visible"/>
                                      </p:to>
                                    </p:set>
                                    <p:animEffect transition="in" filter="wipe(left)">
                                      <p:cBhvr>
                                        <p:cTn id="22" dur="500"/>
                                        <p:tgtEl>
                                          <p:spTgt spid="19763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97636">
                                            <p:txEl>
                                              <p:pRg st="3" end="3"/>
                                            </p:txEl>
                                          </p:spTgt>
                                        </p:tgtEl>
                                        <p:attrNameLst>
                                          <p:attrName>style.visibility</p:attrName>
                                        </p:attrNameLst>
                                      </p:cBhvr>
                                      <p:to>
                                        <p:strVal val="visible"/>
                                      </p:to>
                                    </p:set>
                                    <p:animEffect transition="in" filter="wipe(left)">
                                      <p:cBhvr>
                                        <p:cTn id="27" dur="500"/>
                                        <p:tgtEl>
                                          <p:spTgt spid="197636">
                                            <p:txEl>
                                              <p:pRg st="3" end="3"/>
                                            </p:txEl>
                                          </p:spTgt>
                                        </p:tgtEl>
                                      </p:cBhvr>
                                    </p:animEffect>
                                  </p:childTnLst>
                                </p:cTn>
                              </p:par>
                              <p:par>
                                <p:cTn id="28" presetID="22" presetClass="entr" presetSubtype="8" fill="hold" grpId="0" nodeType="withEffect">
                                  <p:stCondLst>
                                    <p:cond delay="0"/>
                                  </p:stCondLst>
                                  <p:iterate type="wd">
                                    <p:tmPct val="10000"/>
                                  </p:iterate>
                                  <p:childTnLst>
                                    <p:set>
                                      <p:cBhvr>
                                        <p:cTn id="29" dur="1" fill="hold">
                                          <p:stCondLst>
                                            <p:cond delay="0"/>
                                          </p:stCondLst>
                                        </p:cTn>
                                        <p:tgtEl>
                                          <p:spTgt spid="197636">
                                            <p:txEl>
                                              <p:pRg st="6" end="6"/>
                                            </p:txEl>
                                          </p:spTgt>
                                        </p:tgtEl>
                                        <p:attrNameLst>
                                          <p:attrName>style.visibility</p:attrName>
                                        </p:attrNameLst>
                                      </p:cBhvr>
                                      <p:to>
                                        <p:strVal val="visible"/>
                                      </p:to>
                                    </p:set>
                                    <p:animEffect transition="in" filter="wipe(left)">
                                      <p:cBhvr>
                                        <p:cTn id="30" dur="500"/>
                                        <p:tgtEl>
                                          <p:spTgt spid="197636">
                                            <p:txEl>
                                              <p:pRg st="6" end="6"/>
                                            </p:txEl>
                                          </p:spTgt>
                                        </p:tgtEl>
                                      </p:cBhvr>
                                    </p:animEffect>
                                  </p:childTnLst>
                                </p:cTn>
                              </p:par>
                              <p:par>
                                <p:cTn id="31" presetID="22" presetClass="entr" presetSubtype="8" fill="hold" grpId="0" nodeType="withEffect">
                                  <p:stCondLst>
                                    <p:cond delay="0"/>
                                  </p:stCondLst>
                                  <p:iterate type="wd">
                                    <p:tmPct val="10000"/>
                                  </p:iterate>
                                  <p:childTnLst>
                                    <p:set>
                                      <p:cBhvr>
                                        <p:cTn id="32" dur="1" fill="hold">
                                          <p:stCondLst>
                                            <p:cond delay="0"/>
                                          </p:stCondLst>
                                        </p:cTn>
                                        <p:tgtEl>
                                          <p:spTgt spid="197636">
                                            <p:txEl>
                                              <p:pRg st="7" end="7"/>
                                            </p:txEl>
                                          </p:spTgt>
                                        </p:tgtEl>
                                        <p:attrNameLst>
                                          <p:attrName>style.visibility</p:attrName>
                                        </p:attrNameLst>
                                      </p:cBhvr>
                                      <p:to>
                                        <p:strVal val="visible"/>
                                      </p:to>
                                    </p:set>
                                    <p:animEffect transition="in" filter="wipe(left)">
                                      <p:cBhvr>
                                        <p:cTn id="33" dur="500"/>
                                        <p:tgtEl>
                                          <p:spTgt spid="197636">
                                            <p:txEl>
                                              <p:pRg st="7" end="7"/>
                                            </p:txEl>
                                          </p:spTgt>
                                        </p:tgtEl>
                                      </p:cBhvr>
                                    </p:animEffect>
                                  </p:childTnLst>
                                </p:cTn>
                              </p:par>
                              <p:par>
                                <p:cTn id="34" presetID="22" presetClass="entr" presetSubtype="8" fill="hold" grpId="0" nodeType="withEffect">
                                  <p:stCondLst>
                                    <p:cond delay="0"/>
                                  </p:stCondLst>
                                  <p:iterate type="wd">
                                    <p:tmPct val="10000"/>
                                  </p:iterate>
                                  <p:childTnLst>
                                    <p:set>
                                      <p:cBhvr>
                                        <p:cTn id="35" dur="1" fill="hold">
                                          <p:stCondLst>
                                            <p:cond delay="0"/>
                                          </p:stCondLst>
                                        </p:cTn>
                                        <p:tgtEl>
                                          <p:spTgt spid="197636">
                                            <p:txEl>
                                              <p:pRg st="8" end="8"/>
                                            </p:txEl>
                                          </p:spTgt>
                                        </p:tgtEl>
                                        <p:attrNameLst>
                                          <p:attrName>style.visibility</p:attrName>
                                        </p:attrNameLst>
                                      </p:cBhvr>
                                      <p:to>
                                        <p:strVal val="visible"/>
                                      </p:to>
                                    </p:set>
                                    <p:animEffect transition="in" filter="wipe(left)">
                                      <p:cBhvr>
                                        <p:cTn id="36" dur="500"/>
                                        <p:tgtEl>
                                          <p:spTgt spid="197636">
                                            <p:txEl>
                                              <p:pRg st="8" end="8"/>
                                            </p:txEl>
                                          </p:spTgt>
                                        </p:tgtEl>
                                      </p:cBhvr>
                                    </p:animEffect>
                                  </p:childTnLst>
                                </p:cTn>
                              </p:par>
                              <p:par>
                                <p:cTn id="37" presetID="22" presetClass="entr" presetSubtype="8" fill="hold" grpId="0" nodeType="withEffect">
                                  <p:stCondLst>
                                    <p:cond delay="0"/>
                                  </p:stCondLst>
                                  <p:iterate type="wd">
                                    <p:tmPct val="10000"/>
                                  </p:iterate>
                                  <p:childTnLst>
                                    <p:set>
                                      <p:cBhvr>
                                        <p:cTn id="38" dur="1" fill="hold">
                                          <p:stCondLst>
                                            <p:cond delay="0"/>
                                          </p:stCondLst>
                                        </p:cTn>
                                        <p:tgtEl>
                                          <p:spTgt spid="197636">
                                            <p:txEl>
                                              <p:pRg st="9" end="9"/>
                                            </p:txEl>
                                          </p:spTgt>
                                        </p:tgtEl>
                                        <p:attrNameLst>
                                          <p:attrName>style.visibility</p:attrName>
                                        </p:attrNameLst>
                                      </p:cBhvr>
                                      <p:to>
                                        <p:strVal val="visible"/>
                                      </p:to>
                                    </p:set>
                                    <p:animEffect transition="in" filter="wipe(left)">
                                      <p:cBhvr>
                                        <p:cTn id="39" dur="500"/>
                                        <p:tgtEl>
                                          <p:spTgt spid="197636">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197636">
                                            <p:txEl>
                                              <p:pRg st="10" end="10"/>
                                            </p:txEl>
                                          </p:spTgt>
                                        </p:tgtEl>
                                        <p:attrNameLst>
                                          <p:attrName>style.visibility</p:attrName>
                                        </p:attrNameLst>
                                      </p:cBhvr>
                                      <p:to>
                                        <p:strVal val="visible"/>
                                      </p:to>
                                    </p:set>
                                    <p:animEffect transition="in" filter="wipe(left)">
                                      <p:cBhvr>
                                        <p:cTn id="44" dur="500"/>
                                        <p:tgtEl>
                                          <p:spTgt spid="197636">
                                            <p:txEl>
                                              <p:pRg st="10" end="1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14"/>
                                        </p:tgtEl>
                                        <p:attrNameLst>
                                          <p:attrName>style.visibility</p:attrName>
                                        </p:attrNameLst>
                                      </p:cBhvr>
                                      <p:to>
                                        <p:strVal val="visible"/>
                                      </p:to>
                                    </p:set>
                                    <p:animEffect transition="in" filter="wipe(left)">
                                      <p:cBhvr>
                                        <p:cTn id="64" dur="500"/>
                                        <p:tgtEl>
                                          <p:spTgt spid="14"/>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uiExpand="1" build="p"/>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a:t>Tuesday, June 16, 2020</a:t>
            </a:r>
          </a:p>
        </p:txBody>
      </p:sp>
      <p:sp>
        <p:nvSpPr>
          <p:cNvPr id="12" name="Footer Placeholder 4"/>
          <p:cNvSpPr>
            <a:spLocks noGrp="1"/>
          </p:cNvSpPr>
          <p:nvPr>
            <p:ph type="ftr" sz="quarter" idx="11"/>
          </p:nvPr>
        </p:nvSpPr>
        <p:spPr/>
        <p:txBody>
          <a:bodyPr/>
          <a:lstStyle/>
          <a:p>
            <a:r>
              <a:rPr lang="de-DE"/>
              <a:t>PHYS 1444-001, Summer 2020                    Dr. Jaehoon Yu</a:t>
            </a:r>
            <a:endParaRPr lang="en-US"/>
          </a:p>
        </p:txBody>
      </p:sp>
      <p:sp>
        <p:nvSpPr>
          <p:cNvPr id="13" name="Slide Number Placeholder 5"/>
          <p:cNvSpPr>
            <a:spLocks noGrp="1"/>
          </p:cNvSpPr>
          <p:nvPr>
            <p:ph type="sldNum" sz="quarter" idx="12"/>
          </p:nvPr>
        </p:nvSpPr>
        <p:spPr/>
        <p:txBody>
          <a:bodyPr/>
          <a:lstStyle/>
          <a:p>
            <a:fld id="{F9B5C29B-0438-7546-A5C5-7B4E9EEDE26F}" type="slidenum">
              <a:rPr lang="en-US"/>
              <a:pPr/>
              <a:t>5</a:t>
            </a:fld>
            <a:endParaRPr lang="en-US"/>
          </a:p>
        </p:txBody>
      </p:sp>
      <p:pic>
        <p:nvPicPr>
          <p:cNvPr id="207874" name="Picture 2" descr="FG22_005"/>
          <p:cNvPicPr>
            <a:picLocks noChangeAspect="1" noChangeArrowheads="1"/>
          </p:cNvPicPr>
          <p:nvPr/>
        </p:nvPicPr>
        <p:blipFill>
          <a:blip r:embed="rId4"/>
          <a:srcRect/>
          <a:stretch>
            <a:fillRect/>
          </a:stretch>
        </p:blipFill>
        <p:spPr bwMode="auto">
          <a:xfrm>
            <a:off x="1828800" y="876300"/>
            <a:ext cx="5334000" cy="2324100"/>
          </a:xfrm>
          <a:prstGeom prst="rect">
            <a:avLst/>
          </a:prstGeom>
          <a:noFill/>
        </p:spPr>
      </p:pic>
      <p:sp>
        <p:nvSpPr>
          <p:cNvPr id="207875" name="Rectangle 3"/>
          <p:cNvSpPr>
            <a:spLocks noGrp="1" noChangeArrowheads="1"/>
          </p:cNvSpPr>
          <p:nvPr>
            <p:ph type="title"/>
          </p:nvPr>
        </p:nvSpPr>
        <p:spPr>
          <a:xfrm>
            <a:off x="533400" y="0"/>
            <a:ext cx="8077200" cy="685800"/>
          </a:xfrm>
        </p:spPr>
        <p:txBody>
          <a:bodyPr/>
          <a:lstStyle/>
          <a:p>
            <a:r>
              <a:rPr lang="en-US" dirty="0"/>
              <a:t>Gauss’ Law</a:t>
            </a:r>
          </a:p>
        </p:txBody>
      </p:sp>
      <p:sp>
        <p:nvSpPr>
          <p:cNvPr id="207876" name="Rectangle 4"/>
          <p:cNvSpPr>
            <a:spLocks noGrp="1" noChangeArrowheads="1"/>
          </p:cNvSpPr>
          <p:nvPr>
            <p:ph type="body" idx="1"/>
          </p:nvPr>
        </p:nvSpPr>
        <p:spPr>
          <a:xfrm>
            <a:off x="533400" y="609600"/>
            <a:ext cx="7924800" cy="5943600"/>
          </a:xfrm>
        </p:spPr>
        <p:txBody>
          <a:bodyPr/>
          <a:lstStyle/>
          <a:p>
            <a:r>
              <a:rPr lang="en-US" dirty="0"/>
              <a:t>Let’s consider the case in the figure below.</a:t>
            </a:r>
          </a:p>
          <a:p>
            <a:endParaRPr lang="en-US" dirty="0"/>
          </a:p>
          <a:p>
            <a:endParaRPr lang="en-US" dirty="0"/>
          </a:p>
          <a:p>
            <a:pPr marL="0" indent="0">
              <a:buNone/>
            </a:pPr>
            <a:endParaRPr lang="en-US" dirty="0"/>
          </a:p>
          <a:p>
            <a:r>
              <a:rPr lang="en-US" dirty="0"/>
              <a:t>What are the results of the closed integral of the Gaussian surfaces A</a:t>
            </a:r>
            <a:r>
              <a:rPr lang="en-US" baseline="-25000" dirty="0"/>
              <a:t>1</a:t>
            </a:r>
            <a:r>
              <a:rPr lang="en-US" dirty="0"/>
              <a:t> and A</a:t>
            </a:r>
            <a:r>
              <a:rPr lang="en-US" baseline="-25000" dirty="0"/>
              <a:t>2</a:t>
            </a:r>
            <a:r>
              <a:rPr lang="en-US" dirty="0"/>
              <a:t>? (poll 4)</a:t>
            </a:r>
          </a:p>
          <a:p>
            <a:pPr lvl="1"/>
            <a:r>
              <a:rPr lang="en-US" dirty="0">
                <a:sym typeface="Wingdings" charset="2"/>
              </a:rPr>
              <a:t>For A</a:t>
            </a:r>
            <a:r>
              <a:rPr lang="en-US" baseline="-25000" dirty="0">
                <a:sym typeface="Wingdings" charset="2"/>
              </a:rPr>
              <a:t>1</a:t>
            </a:r>
          </a:p>
          <a:p>
            <a:pPr lvl="1"/>
            <a:endParaRPr lang="en-US" dirty="0">
              <a:sym typeface="Wingdings" charset="2"/>
            </a:endParaRPr>
          </a:p>
          <a:p>
            <a:pPr lvl="1"/>
            <a:r>
              <a:rPr lang="en-US" dirty="0">
                <a:sym typeface="Wingdings" charset="2"/>
              </a:rPr>
              <a:t>For A</a:t>
            </a:r>
            <a:r>
              <a:rPr lang="en-US" baseline="-25000" dirty="0">
                <a:sym typeface="Wingdings" charset="2"/>
              </a:rPr>
              <a:t>2</a:t>
            </a:r>
          </a:p>
        </p:txBody>
      </p:sp>
      <p:graphicFrame>
        <p:nvGraphicFramePr>
          <p:cNvPr id="207877" name="Object 5"/>
          <p:cNvGraphicFramePr>
            <a:graphicFrameLocks noChangeAspect="1"/>
          </p:cNvGraphicFramePr>
          <p:nvPr>
            <p:extLst>
              <p:ext uri="{D42A27DB-BD31-4B8C-83A1-F6EECF244321}">
                <p14:modId xmlns:p14="http://schemas.microsoft.com/office/powerpoint/2010/main" val="2840515553"/>
              </p:ext>
            </p:extLst>
          </p:nvPr>
        </p:nvGraphicFramePr>
        <p:xfrm>
          <a:off x="2438400" y="4129088"/>
          <a:ext cx="1343025" cy="685800"/>
        </p:xfrm>
        <a:graphic>
          <a:graphicData uri="http://schemas.openxmlformats.org/presentationml/2006/ole">
            <mc:AlternateContent xmlns:mc="http://schemas.openxmlformats.org/markup-compatibility/2006">
              <mc:Choice xmlns:v="urn:schemas-microsoft-com:vml" Requires="v">
                <p:oleObj spid="_x0000_s49605" name="Equation" r:id="rId5" imgW="596900" imgH="304800" progId="Equation.DSMT4">
                  <p:embed/>
                </p:oleObj>
              </mc:Choice>
              <mc:Fallback>
                <p:oleObj name="Equation" r:id="rId5" imgW="596900" imgH="304800" progId="Equation.DSMT4">
                  <p:embed/>
                  <p:pic>
                    <p:nvPicPr>
                      <p:cNvPr id="207877" name="Object 5"/>
                      <p:cNvPicPr>
                        <a:picLocks noChangeAspect="1" noChangeArrowheads="1"/>
                      </p:cNvPicPr>
                      <p:nvPr/>
                    </p:nvPicPr>
                    <p:blipFill>
                      <a:blip r:embed="rId6"/>
                      <a:srcRect/>
                      <a:stretch>
                        <a:fillRect/>
                      </a:stretch>
                    </p:blipFill>
                    <p:spPr bwMode="auto">
                      <a:xfrm>
                        <a:off x="2438400" y="4129088"/>
                        <a:ext cx="1343025" cy="68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07878" name="Text Box 6"/>
          <p:cNvSpPr txBox="1">
            <a:spLocks noChangeArrowheads="1"/>
          </p:cNvSpPr>
          <p:nvPr/>
        </p:nvSpPr>
        <p:spPr bwMode="auto">
          <a:xfrm>
            <a:off x="3334881" y="1981200"/>
            <a:ext cx="322719" cy="457200"/>
          </a:xfrm>
          <a:prstGeom prst="rect">
            <a:avLst/>
          </a:prstGeom>
          <a:noFill/>
          <a:ln w="9525">
            <a:noFill/>
            <a:miter lim="800000"/>
            <a:headEnd/>
            <a:tailEnd/>
          </a:ln>
          <a:effectLst/>
        </p:spPr>
        <p:txBody>
          <a:bodyPr wrap="square">
            <a:prstTxWarp prst="textNoShape">
              <a:avLst/>
            </a:prstTxWarp>
            <a:spAutoFit/>
          </a:bodyPr>
          <a:lstStyle/>
          <a:p>
            <a:r>
              <a:rPr lang="en-US" dirty="0" err="1"/>
              <a:t>q</a:t>
            </a:r>
            <a:endParaRPr lang="en-US" dirty="0"/>
          </a:p>
        </p:txBody>
      </p:sp>
      <p:sp>
        <p:nvSpPr>
          <p:cNvPr id="207879" name="Text Box 7"/>
          <p:cNvSpPr txBox="1">
            <a:spLocks noChangeArrowheads="1"/>
          </p:cNvSpPr>
          <p:nvPr/>
        </p:nvSpPr>
        <p:spPr bwMode="auto">
          <a:xfrm>
            <a:off x="5943600" y="1828800"/>
            <a:ext cx="547144" cy="461665"/>
          </a:xfrm>
          <a:prstGeom prst="rect">
            <a:avLst/>
          </a:prstGeom>
          <a:noFill/>
          <a:ln w="9525">
            <a:noFill/>
            <a:miter lim="800000"/>
            <a:headEnd/>
            <a:tailEnd/>
          </a:ln>
          <a:effectLst/>
        </p:spPr>
        <p:txBody>
          <a:bodyPr wrap="square">
            <a:prstTxWarp prst="textNoShape">
              <a:avLst/>
            </a:prstTxWarp>
            <a:spAutoFit/>
          </a:bodyPr>
          <a:lstStyle/>
          <a:p>
            <a:r>
              <a:rPr lang="en-US" dirty="0" err="1"/>
              <a:t>q</a:t>
            </a:r>
            <a:r>
              <a:rPr lang="en-US" dirty="0"/>
              <a:t>’</a:t>
            </a:r>
          </a:p>
        </p:txBody>
      </p:sp>
      <p:graphicFrame>
        <p:nvGraphicFramePr>
          <p:cNvPr id="207880" name="Object 8"/>
          <p:cNvGraphicFramePr>
            <a:graphicFrameLocks noChangeAspect="1"/>
          </p:cNvGraphicFramePr>
          <p:nvPr>
            <p:extLst>
              <p:ext uri="{D42A27DB-BD31-4B8C-83A1-F6EECF244321}">
                <p14:modId xmlns:p14="http://schemas.microsoft.com/office/powerpoint/2010/main" val="4252120702"/>
              </p:ext>
            </p:extLst>
          </p:nvPr>
        </p:nvGraphicFramePr>
        <p:xfrm>
          <a:off x="2438400" y="4991100"/>
          <a:ext cx="1343025" cy="685800"/>
        </p:xfrm>
        <a:graphic>
          <a:graphicData uri="http://schemas.openxmlformats.org/presentationml/2006/ole">
            <mc:AlternateContent xmlns:mc="http://schemas.openxmlformats.org/markup-compatibility/2006">
              <mc:Choice xmlns:v="urn:schemas-microsoft-com:vml" Requires="v">
                <p:oleObj spid="_x0000_s49606" name="Equation" r:id="rId7" imgW="596900" imgH="304800" progId="Equation.DSMT4">
                  <p:embed/>
                </p:oleObj>
              </mc:Choice>
              <mc:Fallback>
                <p:oleObj name="Equation" r:id="rId7" imgW="596900" imgH="304800" progId="Equation.DSMT4">
                  <p:embed/>
                  <p:pic>
                    <p:nvPicPr>
                      <p:cNvPr id="207880" name="Object 8"/>
                      <p:cNvPicPr>
                        <a:picLocks noChangeAspect="1" noChangeArrowheads="1"/>
                      </p:cNvPicPr>
                      <p:nvPr/>
                    </p:nvPicPr>
                    <p:blipFill>
                      <a:blip r:embed="rId8"/>
                      <a:srcRect/>
                      <a:stretch>
                        <a:fillRect/>
                      </a:stretch>
                    </p:blipFill>
                    <p:spPr bwMode="auto">
                      <a:xfrm>
                        <a:off x="2438400" y="4991100"/>
                        <a:ext cx="1343025" cy="685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7881" name="Object 9"/>
          <p:cNvGraphicFramePr>
            <a:graphicFrameLocks noChangeAspect="1"/>
          </p:cNvGraphicFramePr>
          <p:nvPr>
            <p:extLst>
              <p:ext uri="{D42A27DB-BD31-4B8C-83A1-F6EECF244321}">
                <p14:modId xmlns:p14="http://schemas.microsoft.com/office/powerpoint/2010/main" val="670060295"/>
              </p:ext>
            </p:extLst>
          </p:nvPr>
        </p:nvGraphicFramePr>
        <p:xfrm>
          <a:off x="3810000" y="4038600"/>
          <a:ext cx="514350" cy="914400"/>
        </p:xfrm>
        <a:graphic>
          <a:graphicData uri="http://schemas.openxmlformats.org/presentationml/2006/ole">
            <mc:AlternateContent xmlns:mc="http://schemas.openxmlformats.org/markup-compatibility/2006">
              <mc:Choice xmlns:v="urn:schemas-microsoft-com:vml" Requires="v">
                <p:oleObj spid="_x0000_s49607" name="Equation" r:id="rId9" imgW="228600" imgH="406080" progId="Equation.DSMT4">
                  <p:embed/>
                </p:oleObj>
              </mc:Choice>
              <mc:Fallback>
                <p:oleObj name="Equation" r:id="rId9" imgW="228600" imgH="406080" progId="Equation.DSMT4">
                  <p:embed/>
                  <p:pic>
                    <p:nvPicPr>
                      <p:cNvPr id="207881"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10000" y="4038600"/>
                        <a:ext cx="514350"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07882" name="Object 10"/>
          <p:cNvGraphicFramePr>
            <a:graphicFrameLocks noChangeAspect="1"/>
          </p:cNvGraphicFramePr>
          <p:nvPr>
            <p:extLst>
              <p:ext uri="{D42A27DB-BD31-4B8C-83A1-F6EECF244321}">
                <p14:modId xmlns:p14="http://schemas.microsoft.com/office/powerpoint/2010/main" val="2406738173"/>
              </p:ext>
            </p:extLst>
          </p:nvPr>
        </p:nvGraphicFramePr>
        <p:xfrm>
          <a:off x="3743325" y="4876800"/>
          <a:ext cx="600075" cy="914400"/>
        </p:xfrm>
        <a:graphic>
          <a:graphicData uri="http://schemas.openxmlformats.org/presentationml/2006/ole">
            <mc:AlternateContent xmlns:mc="http://schemas.openxmlformats.org/markup-compatibility/2006">
              <mc:Choice xmlns:v="urn:schemas-microsoft-com:vml" Requires="v">
                <p:oleObj spid="_x0000_s49608" name="Equation" r:id="rId11" imgW="266400" imgH="406080" progId="Equation.DSMT4">
                  <p:embed/>
                </p:oleObj>
              </mc:Choice>
              <mc:Fallback>
                <p:oleObj name="Equation" r:id="rId11" imgW="266400" imgH="406080" progId="Equation.DSMT4">
                  <p:embed/>
                  <p:pic>
                    <p:nvPicPr>
                      <p:cNvPr id="207882"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43325" y="4876800"/>
                        <a:ext cx="600075"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8271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7876">
                                            <p:txEl>
                                              <p:pRg st="0" end="0"/>
                                            </p:txEl>
                                          </p:spTgt>
                                        </p:tgtEl>
                                        <p:attrNameLst>
                                          <p:attrName>style.visibility</p:attrName>
                                        </p:attrNameLst>
                                      </p:cBhvr>
                                      <p:to>
                                        <p:strVal val="visible"/>
                                      </p:to>
                                    </p:set>
                                    <p:animEffect transition="in" filter="wipe(left)">
                                      <p:cBhvr>
                                        <p:cTn id="7" dur="500"/>
                                        <p:tgtEl>
                                          <p:spTgt spid="2078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iterate type="wd">
                                    <p:tmPct val="10000"/>
                                  </p:iterate>
                                  <p:childTnLst>
                                    <p:set>
                                      <p:cBhvr>
                                        <p:cTn id="11" dur="1" fill="hold">
                                          <p:stCondLst>
                                            <p:cond delay="0"/>
                                          </p:stCondLst>
                                        </p:cTn>
                                        <p:tgtEl>
                                          <p:spTgt spid="207874"/>
                                        </p:tgtEl>
                                        <p:attrNameLst>
                                          <p:attrName>style.visibility</p:attrName>
                                        </p:attrNameLst>
                                      </p:cBhvr>
                                      <p:to>
                                        <p:strVal val="visible"/>
                                      </p:to>
                                    </p:set>
                                    <p:animScale>
                                      <p:cBhvr>
                                        <p:cTn id="12" dur="1000" decel="50000" fill="hold">
                                          <p:stCondLst>
                                            <p:cond delay="0"/>
                                          </p:stCondLst>
                                        </p:cTn>
                                        <p:tgtEl>
                                          <p:spTgt spid="2078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07874"/>
                                        </p:tgtEl>
                                        <p:attrNameLst>
                                          <p:attrName>ppt_x</p:attrName>
                                          <p:attrName>ppt_y</p:attrName>
                                        </p:attrNameLst>
                                      </p:cBhvr>
                                    </p:animMotion>
                                    <p:animEffect transition="in" filter="fade">
                                      <p:cBhvr>
                                        <p:cTn id="14" dur="1000"/>
                                        <p:tgtEl>
                                          <p:spTgt spid="20787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207878"/>
                                        </p:tgtEl>
                                        <p:attrNameLst>
                                          <p:attrName>style.visibility</p:attrName>
                                        </p:attrNameLst>
                                      </p:cBhvr>
                                      <p:to>
                                        <p:strVal val="visible"/>
                                      </p:to>
                                    </p:set>
                                    <p:anim calcmode="lin" valueType="num">
                                      <p:cBhvr>
                                        <p:cTn id="19" dur="500" fill="hold"/>
                                        <p:tgtEl>
                                          <p:spTgt spid="207878"/>
                                        </p:tgtEl>
                                        <p:attrNameLst>
                                          <p:attrName>ppt_w</p:attrName>
                                        </p:attrNameLst>
                                      </p:cBhvr>
                                      <p:tavLst>
                                        <p:tav tm="0">
                                          <p:val>
                                            <p:fltVal val="0"/>
                                          </p:val>
                                        </p:tav>
                                        <p:tav tm="100000">
                                          <p:val>
                                            <p:strVal val="#ppt_w"/>
                                          </p:val>
                                        </p:tav>
                                      </p:tavLst>
                                    </p:anim>
                                    <p:anim calcmode="lin" valueType="num">
                                      <p:cBhvr>
                                        <p:cTn id="20" dur="500" fill="hold"/>
                                        <p:tgtEl>
                                          <p:spTgt spid="207878"/>
                                        </p:tgtEl>
                                        <p:attrNameLst>
                                          <p:attrName>ppt_h</p:attrName>
                                        </p:attrNameLst>
                                      </p:cBhvr>
                                      <p:tavLst>
                                        <p:tav tm="0">
                                          <p:val>
                                            <p:fltVal val="0"/>
                                          </p:val>
                                        </p:tav>
                                        <p:tav tm="100000">
                                          <p:val>
                                            <p:strVal val="#ppt_h"/>
                                          </p:val>
                                        </p:tav>
                                      </p:tavLst>
                                    </p:anim>
                                    <p:animEffect transition="in" filter="fade">
                                      <p:cBhvr>
                                        <p:cTn id="21" dur="500"/>
                                        <p:tgtEl>
                                          <p:spTgt spid="207878"/>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207879"/>
                                        </p:tgtEl>
                                        <p:attrNameLst>
                                          <p:attrName>style.visibility</p:attrName>
                                        </p:attrNameLst>
                                      </p:cBhvr>
                                      <p:to>
                                        <p:strVal val="visible"/>
                                      </p:to>
                                    </p:set>
                                    <p:anim calcmode="lin" valueType="num">
                                      <p:cBhvr>
                                        <p:cTn id="24" dur="500" fill="hold"/>
                                        <p:tgtEl>
                                          <p:spTgt spid="207879"/>
                                        </p:tgtEl>
                                        <p:attrNameLst>
                                          <p:attrName>ppt_w</p:attrName>
                                        </p:attrNameLst>
                                      </p:cBhvr>
                                      <p:tavLst>
                                        <p:tav tm="0">
                                          <p:val>
                                            <p:fltVal val="0"/>
                                          </p:val>
                                        </p:tav>
                                        <p:tav tm="100000">
                                          <p:val>
                                            <p:strVal val="#ppt_w"/>
                                          </p:val>
                                        </p:tav>
                                      </p:tavLst>
                                    </p:anim>
                                    <p:anim calcmode="lin" valueType="num">
                                      <p:cBhvr>
                                        <p:cTn id="25" dur="500" fill="hold"/>
                                        <p:tgtEl>
                                          <p:spTgt spid="207879"/>
                                        </p:tgtEl>
                                        <p:attrNameLst>
                                          <p:attrName>ppt_h</p:attrName>
                                        </p:attrNameLst>
                                      </p:cBhvr>
                                      <p:tavLst>
                                        <p:tav tm="0">
                                          <p:val>
                                            <p:fltVal val="0"/>
                                          </p:val>
                                        </p:tav>
                                        <p:tav tm="100000">
                                          <p:val>
                                            <p:strVal val="#ppt_h"/>
                                          </p:val>
                                        </p:tav>
                                      </p:tavLst>
                                    </p:anim>
                                    <p:animEffect transition="in" filter="fade">
                                      <p:cBhvr>
                                        <p:cTn id="26" dur="500"/>
                                        <p:tgtEl>
                                          <p:spTgt spid="20787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07876">
                                            <p:txEl>
                                              <p:pRg st="4" end="4"/>
                                            </p:txEl>
                                          </p:spTgt>
                                        </p:tgtEl>
                                        <p:attrNameLst>
                                          <p:attrName>style.visibility</p:attrName>
                                        </p:attrNameLst>
                                      </p:cBhvr>
                                      <p:to>
                                        <p:strVal val="visible"/>
                                      </p:to>
                                    </p:set>
                                    <p:animEffect transition="in" filter="wipe(left)">
                                      <p:cBhvr>
                                        <p:cTn id="31" dur="500"/>
                                        <p:tgtEl>
                                          <p:spTgt spid="20787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207876">
                                            <p:txEl>
                                              <p:pRg st="5" end="5"/>
                                            </p:txEl>
                                          </p:spTgt>
                                        </p:tgtEl>
                                        <p:attrNameLst>
                                          <p:attrName>style.visibility</p:attrName>
                                        </p:attrNameLst>
                                      </p:cBhvr>
                                      <p:to>
                                        <p:strVal val="visible"/>
                                      </p:to>
                                    </p:set>
                                    <p:animEffect transition="in" filter="wipe(left)">
                                      <p:cBhvr>
                                        <p:cTn id="36" dur="500"/>
                                        <p:tgtEl>
                                          <p:spTgt spid="207876">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07877"/>
                                        </p:tgtEl>
                                        <p:attrNameLst>
                                          <p:attrName>style.visibility</p:attrName>
                                        </p:attrNameLst>
                                      </p:cBhvr>
                                      <p:to>
                                        <p:strVal val="visible"/>
                                      </p:to>
                                    </p:set>
                                    <p:animEffect transition="in" filter="wipe(left)">
                                      <p:cBhvr>
                                        <p:cTn id="41" dur="500"/>
                                        <p:tgtEl>
                                          <p:spTgt spid="20787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207876">
                                            <p:txEl>
                                              <p:pRg st="7" end="7"/>
                                            </p:txEl>
                                          </p:spTgt>
                                        </p:tgtEl>
                                        <p:attrNameLst>
                                          <p:attrName>style.visibility</p:attrName>
                                        </p:attrNameLst>
                                      </p:cBhvr>
                                      <p:to>
                                        <p:strVal val="visible"/>
                                      </p:to>
                                    </p:set>
                                    <p:animEffect transition="in" filter="wipe(left)">
                                      <p:cBhvr>
                                        <p:cTn id="46" dur="500"/>
                                        <p:tgtEl>
                                          <p:spTgt spid="207876">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07880"/>
                                        </p:tgtEl>
                                        <p:attrNameLst>
                                          <p:attrName>style.visibility</p:attrName>
                                        </p:attrNameLst>
                                      </p:cBhvr>
                                      <p:to>
                                        <p:strVal val="visible"/>
                                      </p:to>
                                    </p:set>
                                    <p:animEffect transition="in" filter="wipe(left)">
                                      <p:cBhvr>
                                        <p:cTn id="51" dur="500"/>
                                        <p:tgtEl>
                                          <p:spTgt spid="20788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07881"/>
                                        </p:tgtEl>
                                        <p:attrNameLst>
                                          <p:attrName>style.visibility</p:attrName>
                                        </p:attrNameLst>
                                      </p:cBhvr>
                                      <p:to>
                                        <p:strVal val="visible"/>
                                      </p:to>
                                    </p:set>
                                    <p:animEffect transition="in" filter="wipe(left)">
                                      <p:cBhvr>
                                        <p:cTn id="56" dur="500"/>
                                        <p:tgtEl>
                                          <p:spTgt spid="20788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07882"/>
                                        </p:tgtEl>
                                        <p:attrNameLst>
                                          <p:attrName>style.visibility</p:attrName>
                                        </p:attrNameLst>
                                      </p:cBhvr>
                                      <p:to>
                                        <p:strVal val="visible"/>
                                      </p:to>
                                    </p:set>
                                    <p:animEffect transition="in" filter="wipe(left)">
                                      <p:cBhvr>
                                        <p:cTn id="61" dur="500"/>
                                        <p:tgtEl>
                                          <p:spTgt spid="207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6" grpId="0" build="p"/>
      <p:bldP spid="207878" grpId="0"/>
      <p:bldP spid="20787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a:t>Tuesday, June 16, 2020</a:t>
            </a:r>
          </a:p>
        </p:txBody>
      </p:sp>
      <p:sp>
        <p:nvSpPr>
          <p:cNvPr id="17" name="Footer Placeholder 4"/>
          <p:cNvSpPr>
            <a:spLocks noGrp="1"/>
          </p:cNvSpPr>
          <p:nvPr>
            <p:ph type="ftr" sz="quarter" idx="11"/>
          </p:nvPr>
        </p:nvSpPr>
        <p:spPr/>
        <p:txBody>
          <a:bodyPr/>
          <a:lstStyle/>
          <a:p>
            <a:r>
              <a:rPr lang="de-DE"/>
              <a:t>PHYS 1444-001, Summer 2020                    Dr. Jaehoon Yu</a:t>
            </a:r>
            <a:endParaRPr lang="en-US"/>
          </a:p>
        </p:txBody>
      </p:sp>
      <p:sp>
        <p:nvSpPr>
          <p:cNvPr id="18" name="Slide Number Placeholder 5"/>
          <p:cNvSpPr>
            <a:spLocks noGrp="1"/>
          </p:cNvSpPr>
          <p:nvPr>
            <p:ph type="sldNum" sz="quarter" idx="12"/>
          </p:nvPr>
        </p:nvSpPr>
        <p:spPr/>
        <p:txBody>
          <a:bodyPr/>
          <a:lstStyle/>
          <a:p>
            <a:fld id="{4EDCFC4C-6E18-FD4E-93F6-E905DDAF783E}" type="slidenum">
              <a:rPr lang="en-US"/>
              <a:pPr/>
              <a:t>6</a:t>
            </a:fld>
            <a:endParaRPr lang="en-US"/>
          </a:p>
        </p:txBody>
      </p:sp>
      <p:pic>
        <p:nvPicPr>
          <p:cNvPr id="208898" name="Picture 2" descr="FG22_007"/>
          <p:cNvPicPr>
            <a:picLocks noChangeAspect="1" noChangeArrowheads="1"/>
          </p:cNvPicPr>
          <p:nvPr/>
        </p:nvPicPr>
        <p:blipFill>
          <a:blip r:embed="rId4"/>
          <a:srcRect/>
          <a:stretch>
            <a:fillRect/>
          </a:stretch>
        </p:blipFill>
        <p:spPr bwMode="auto">
          <a:xfrm>
            <a:off x="6400800" y="266700"/>
            <a:ext cx="3048000" cy="2286000"/>
          </a:xfrm>
          <a:prstGeom prst="rect">
            <a:avLst/>
          </a:prstGeom>
          <a:noFill/>
        </p:spPr>
      </p:pic>
      <p:sp>
        <p:nvSpPr>
          <p:cNvPr id="208899" name="Rectangle 3"/>
          <p:cNvSpPr>
            <a:spLocks noGrp="1" noChangeArrowheads="1"/>
          </p:cNvSpPr>
          <p:nvPr>
            <p:ph type="title"/>
          </p:nvPr>
        </p:nvSpPr>
        <p:spPr>
          <a:xfrm>
            <a:off x="39757" y="381000"/>
            <a:ext cx="7239000" cy="685800"/>
          </a:xfrm>
        </p:spPr>
        <p:txBody>
          <a:bodyPr/>
          <a:lstStyle/>
          <a:p>
            <a:r>
              <a:rPr lang="en-US" dirty="0"/>
              <a:t>Coulomb’s Law from Gauss’ Law</a:t>
            </a:r>
          </a:p>
        </p:txBody>
      </p:sp>
      <p:sp>
        <p:nvSpPr>
          <p:cNvPr id="208900" name="Rectangle 4"/>
          <p:cNvSpPr>
            <a:spLocks noGrp="1" noChangeArrowheads="1"/>
          </p:cNvSpPr>
          <p:nvPr>
            <p:ph type="body" idx="1"/>
          </p:nvPr>
        </p:nvSpPr>
        <p:spPr>
          <a:xfrm>
            <a:off x="76200" y="1295400"/>
            <a:ext cx="6934200" cy="1295400"/>
          </a:xfrm>
        </p:spPr>
        <p:txBody>
          <a:bodyPr/>
          <a:lstStyle/>
          <a:p>
            <a:r>
              <a:rPr lang="en-US" sz="2800" dirty="0"/>
              <a:t>Let’s consider a charge Q enclosed inside our imaginary Gaussian surface of sphere of radius r.</a:t>
            </a:r>
          </a:p>
        </p:txBody>
      </p:sp>
      <p:sp>
        <p:nvSpPr>
          <p:cNvPr id="208901" name="Rectangle 5"/>
          <p:cNvSpPr>
            <a:spLocks noChangeArrowheads="1"/>
          </p:cNvSpPr>
          <p:nvPr/>
        </p:nvSpPr>
        <p:spPr bwMode="auto">
          <a:xfrm>
            <a:off x="152400" y="2286000"/>
            <a:ext cx="8915400" cy="3048000"/>
          </a:xfrm>
          <a:prstGeom prst="rect">
            <a:avLst/>
          </a:prstGeom>
          <a:noFill/>
          <a:ln w="9525">
            <a:noFill/>
            <a:miter lim="800000"/>
            <a:headEnd/>
            <a:tailEnd/>
          </a:ln>
          <a:effectLst/>
        </p:spPr>
        <p:txBody>
          <a:bodyPr>
            <a:prstTxWarp prst="textNoShape">
              <a:avLst/>
            </a:prstTxWarp>
          </a:bodyPr>
          <a:lstStyle/>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Since we can choose any surface enclosing the charge, we choose the simplest possible one! </a:t>
            </a:r>
            <a:r>
              <a:rPr lang="en-US" dirty="0" err="1">
                <a:solidFill>
                  <a:srgbClr val="660066"/>
                </a:solidFill>
                <a:latin typeface="Arial Narrow" charset="0"/>
                <a:ea typeface="ＭＳ Ｐゴシック" charset="-128"/>
                <a:sym typeface="Wingdings" charset="2"/>
              </a:rPr>
              <a:t></a:t>
            </a:r>
            <a:endParaRPr lang="en-US" dirty="0">
              <a:solidFill>
                <a:srgbClr val="660066"/>
              </a:solidFill>
              <a:latin typeface="Arial Narrow" charset="0"/>
              <a:ea typeface="ＭＳ Ｐゴシック" charset="-128"/>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 surface is symmetric about the charge. </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What does this tell us about the field E? </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Have the same magnitude (uniform) at any point on the surface </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Points radially outward parallel to the area vector </a:t>
            </a:r>
            <a:r>
              <a:rPr lang="en-US" sz="2000" dirty="0" err="1">
                <a:solidFill>
                  <a:srgbClr val="003300"/>
                </a:solidFill>
                <a:latin typeface="Arial Narrow" charset="0"/>
                <a:ea typeface="ＭＳ Ｐゴシック" charset="-128"/>
                <a:sym typeface="Wingdings" charset="2"/>
              </a:rPr>
              <a:t>d</a:t>
            </a:r>
            <a:r>
              <a:rPr lang="en-US" sz="2000" b="1" dirty="0" err="1">
                <a:solidFill>
                  <a:srgbClr val="003300"/>
                </a:solidFill>
                <a:latin typeface="Arial Narrow" charset="0"/>
                <a:ea typeface="ＭＳ Ｐゴシック" charset="-128"/>
                <a:sym typeface="Wingdings" charset="2"/>
              </a:rPr>
              <a:t>A</a:t>
            </a:r>
            <a:r>
              <a:rPr lang="en-US" sz="2000" dirty="0" err="1">
                <a:solidFill>
                  <a:srgbClr val="003300"/>
                </a:solidFill>
                <a:latin typeface="Arial Narrow" charset="0"/>
                <a:ea typeface="ＭＳ Ｐゴシック" charset="-128"/>
                <a:sym typeface="Wingdings" charset="2"/>
              </a:rPr>
              <a:t>.</a:t>
            </a:r>
            <a:endParaRPr lang="en-US" sz="2000" dirty="0">
              <a:solidFill>
                <a:srgbClr val="003300"/>
              </a:solidFill>
              <a:latin typeface="Arial Narrow" charset="0"/>
              <a:ea typeface="ＭＳ Ｐゴシック" charset="-128"/>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 Gaussian integral can be written as </a:t>
            </a:r>
          </a:p>
        </p:txBody>
      </p:sp>
      <p:graphicFrame>
        <p:nvGraphicFramePr>
          <p:cNvPr id="208902" name="Object 6"/>
          <p:cNvGraphicFramePr>
            <a:graphicFrameLocks noChangeAspect="1"/>
          </p:cNvGraphicFramePr>
          <p:nvPr/>
        </p:nvGraphicFramePr>
        <p:xfrm>
          <a:off x="152400" y="5322888"/>
          <a:ext cx="1244600" cy="635000"/>
        </p:xfrm>
        <a:graphic>
          <a:graphicData uri="http://schemas.openxmlformats.org/presentationml/2006/ole">
            <mc:AlternateContent xmlns:mc="http://schemas.openxmlformats.org/markup-compatibility/2006">
              <mc:Choice xmlns:v="urn:schemas-microsoft-com:vml" Requires="v">
                <p:oleObj spid="_x0000_s51081" name="Equation" r:id="rId5" imgW="596900" imgH="304800" progId="Equation.DSMT4">
                  <p:embed/>
                </p:oleObj>
              </mc:Choice>
              <mc:Fallback>
                <p:oleObj name="Equation" r:id="rId5" imgW="596900" imgH="304800" progId="Equation.DSMT4">
                  <p:embed/>
                  <p:pic>
                    <p:nvPicPr>
                      <p:cNvPr id="208902" name="Object 6"/>
                      <p:cNvPicPr>
                        <a:picLocks noChangeAspect="1" noChangeArrowheads="1"/>
                      </p:cNvPicPr>
                      <p:nvPr/>
                    </p:nvPicPr>
                    <p:blipFill>
                      <a:blip r:embed="rId6"/>
                      <a:srcRect/>
                      <a:stretch>
                        <a:fillRect/>
                      </a:stretch>
                    </p:blipFill>
                    <p:spPr bwMode="auto">
                      <a:xfrm>
                        <a:off x="152400" y="5322888"/>
                        <a:ext cx="1244600" cy="6350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08903" name="AutoShape 7"/>
          <p:cNvSpPr>
            <a:spLocks noChangeArrowheads="1"/>
          </p:cNvSpPr>
          <p:nvPr/>
        </p:nvSpPr>
        <p:spPr bwMode="auto">
          <a:xfrm>
            <a:off x="6305550" y="4911725"/>
            <a:ext cx="781050" cy="1108075"/>
          </a:xfrm>
          <a:prstGeom prst="rightArrow">
            <a:avLst>
              <a:gd name="adj1" fmla="val 50000"/>
              <a:gd name="adj2" fmla="val 25000"/>
            </a:avLst>
          </a:prstGeom>
          <a:solidFill>
            <a:srgbClr val="FFFF99"/>
          </a:solidFill>
          <a:ln w="38100">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Solve </a:t>
            </a:r>
          </a:p>
          <a:p>
            <a:pPr algn="ctr"/>
            <a:r>
              <a:rPr lang="en-US" sz="1600" b="1">
                <a:solidFill>
                  <a:srgbClr val="CC0000"/>
                </a:solidFill>
                <a:latin typeface="Arial Narrow" charset="0"/>
              </a:rPr>
              <a:t>for  E</a:t>
            </a:r>
          </a:p>
        </p:txBody>
      </p:sp>
      <p:graphicFrame>
        <p:nvGraphicFramePr>
          <p:cNvPr id="208904" name="Object 8"/>
          <p:cNvGraphicFramePr>
            <a:graphicFrameLocks noChangeAspect="1"/>
          </p:cNvGraphicFramePr>
          <p:nvPr/>
        </p:nvGraphicFramePr>
        <p:xfrm>
          <a:off x="7239000" y="5257800"/>
          <a:ext cx="665163" cy="427038"/>
        </p:xfrm>
        <a:graphic>
          <a:graphicData uri="http://schemas.openxmlformats.org/presentationml/2006/ole">
            <mc:AlternateContent xmlns:mc="http://schemas.openxmlformats.org/markup-compatibility/2006">
              <mc:Choice xmlns:v="urn:schemas-microsoft-com:vml" Requires="v">
                <p:oleObj spid="_x0000_s51082" name="Equation" r:id="rId7" imgW="253800" imgH="152280" progId="Equation.DSMT4">
                  <p:embed/>
                </p:oleObj>
              </mc:Choice>
              <mc:Fallback>
                <p:oleObj name="Equation" r:id="rId7" imgW="253800" imgH="152280" progId="Equation.DSMT4">
                  <p:embed/>
                  <p:pic>
                    <p:nvPicPr>
                      <p:cNvPr id="208904"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5257800"/>
                        <a:ext cx="665163" cy="4270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08905" name="Text Box 9"/>
          <p:cNvSpPr txBox="1">
            <a:spLocks noChangeArrowheads="1"/>
          </p:cNvSpPr>
          <p:nvPr/>
        </p:nvSpPr>
        <p:spPr bwMode="auto">
          <a:xfrm>
            <a:off x="7343775" y="6096000"/>
            <a:ext cx="1495425" cy="609600"/>
          </a:xfrm>
          <a:prstGeom prst="rect">
            <a:avLst/>
          </a:prstGeom>
          <a:solidFill>
            <a:srgbClr val="FFFF99"/>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Electric Field of </a:t>
            </a:r>
          </a:p>
          <a:p>
            <a:r>
              <a:rPr lang="en-US" sz="1600" b="1">
                <a:solidFill>
                  <a:srgbClr val="CC0000"/>
                </a:solidFill>
                <a:latin typeface="Arial Narrow" charset="0"/>
              </a:rPr>
              <a:t>Coulomb’s Law</a:t>
            </a:r>
          </a:p>
        </p:txBody>
      </p:sp>
      <p:graphicFrame>
        <p:nvGraphicFramePr>
          <p:cNvPr id="208906" name="Object 10"/>
          <p:cNvGraphicFramePr>
            <a:graphicFrameLocks noChangeAspect="1"/>
          </p:cNvGraphicFramePr>
          <p:nvPr/>
        </p:nvGraphicFramePr>
        <p:xfrm>
          <a:off x="1404938" y="5322888"/>
          <a:ext cx="1136650" cy="635000"/>
        </p:xfrm>
        <a:graphic>
          <a:graphicData uri="http://schemas.openxmlformats.org/presentationml/2006/ole">
            <mc:AlternateContent xmlns:mc="http://schemas.openxmlformats.org/markup-compatibility/2006">
              <mc:Choice xmlns:v="urn:schemas-microsoft-com:vml" Requires="v">
                <p:oleObj spid="_x0000_s51083" name="Equation" r:id="rId9" imgW="546100" imgH="304800" progId="Equation.DSMT4">
                  <p:embed/>
                </p:oleObj>
              </mc:Choice>
              <mc:Fallback>
                <p:oleObj name="Equation" r:id="rId9" imgW="546100" imgH="304800" progId="Equation.DSMT4">
                  <p:embed/>
                  <p:pic>
                    <p:nvPicPr>
                      <p:cNvPr id="208906" name="Object 10"/>
                      <p:cNvPicPr>
                        <a:picLocks noChangeAspect="1" noChangeArrowheads="1"/>
                      </p:cNvPicPr>
                      <p:nvPr/>
                    </p:nvPicPr>
                    <p:blipFill>
                      <a:blip r:embed="rId10"/>
                      <a:srcRect/>
                      <a:stretch>
                        <a:fillRect/>
                      </a:stretch>
                    </p:blipFill>
                    <p:spPr bwMode="auto">
                      <a:xfrm>
                        <a:off x="1404938" y="5322888"/>
                        <a:ext cx="1136650" cy="6350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07" name="Object 11"/>
          <p:cNvGraphicFramePr>
            <a:graphicFrameLocks noChangeAspect="1"/>
          </p:cNvGraphicFramePr>
          <p:nvPr/>
        </p:nvGraphicFramePr>
        <p:xfrm>
          <a:off x="2425700" y="5321300"/>
          <a:ext cx="1112838" cy="635000"/>
        </p:xfrm>
        <a:graphic>
          <a:graphicData uri="http://schemas.openxmlformats.org/presentationml/2006/ole">
            <mc:AlternateContent xmlns:mc="http://schemas.openxmlformats.org/markup-compatibility/2006">
              <mc:Choice xmlns:v="urn:schemas-microsoft-com:vml" Requires="v">
                <p:oleObj spid="_x0000_s51084" name="Equation" r:id="rId11" imgW="533400" imgH="304800" progId="Equation.DSMT4">
                  <p:embed/>
                </p:oleObj>
              </mc:Choice>
              <mc:Fallback>
                <p:oleObj name="Equation" r:id="rId11" imgW="533400" imgH="304800" progId="Equation.DSMT4">
                  <p:embed/>
                  <p:pic>
                    <p:nvPicPr>
                      <p:cNvPr id="208907" name="Object 11"/>
                      <p:cNvPicPr>
                        <a:picLocks noChangeAspect="1" noChangeArrowheads="1"/>
                      </p:cNvPicPr>
                      <p:nvPr/>
                    </p:nvPicPr>
                    <p:blipFill>
                      <a:blip r:embed="rId12"/>
                      <a:srcRect/>
                      <a:stretch>
                        <a:fillRect/>
                      </a:stretch>
                    </p:blipFill>
                    <p:spPr bwMode="auto">
                      <a:xfrm>
                        <a:off x="2425700" y="5321300"/>
                        <a:ext cx="1112838" cy="6350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08" name="Object 12"/>
          <p:cNvGraphicFramePr>
            <a:graphicFrameLocks noChangeAspect="1"/>
          </p:cNvGraphicFramePr>
          <p:nvPr/>
        </p:nvGraphicFramePr>
        <p:xfrm>
          <a:off x="3505200" y="5337175"/>
          <a:ext cx="1376363" cy="633413"/>
        </p:xfrm>
        <a:graphic>
          <a:graphicData uri="http://schemas.openxmlformats.org/presentationml/2006/ole">
            <mc:AlternateContent xmlns:mc="http://schemas.openxmlformats.org/markup-compatibility/2006">
              <mc:Choice xmlns:v="urn:schemas-microsoft-com:vml" Requires="v">
                <p:oleObj spid="_x0000_s51085" name="Equation" r:id="rId13" imgW="660400" imgH="304800" progId="Equation.DSMT4">
                  <p:embed/>
                </p:oleObj>
              </mc:Choice>
              <mc:Fallback>
                <p:oleObj name="Equation" r:id="rId13" imgW="660400" imgH="304800" progId="Equation.DSMT4">
                  <p:embed/>
                  <p:pic>
                    <p:nvPicPr>
                      <p:cNvPr id="208908" name="Object 12"/>
                      <p:cNvPicPr>
                        <a:picLocks noChangeAspect="1" noChangeArrowheads="1"/>
                      </p:cNvPicPr>
                      <p:nvPr/>
                    </p:nvPicPr>
                    <p:blipFill>
                      <a:blip r:embed="rId14"/>
                      <a:srcRect/>
                      <a:stretch>
                        <a:fillRect/>
                      </a:stretch>
                    </p:blipFill>
                    <p:spPr bwMode="auto">
                      <a:xfrm>
                        <a:off x="3505200" y="5337175"/>
                        <a:ext cx="1376363" cy="633413"/>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09" name="Object 13"/>
          <p:cNvGraphicFramePr>
            <a:graphicFrameLocks noChangeAspect="1"/>
          </p:cNvGraphicFramePr>
          <p:nvPr/>
        </p:nvGraphicFramePr>
        <p:xfrm>
          <a:off x="4865688" y="5232400"/>
          <a:ext cx="925512" cy="898525"/>
        </p:xfrm>
        <a:graphic>
          <a:graphicData uri="http://schemas.openxmlformats.org/presentationml/2006/ole">
            <mc:AlternateContent xmlns:mc="http://schemas.openxmlformats.org/markup-compatibility/2006">
              <mc:Choice xmlns:v="urn:schemas-microsoft-com:vml" Requires="v">
                <p:oleObj spid="_x0000_s51086" name="Equation" r:id="rId15" imgW="444500" imgH="431800" progId="Equation.DSMT4">
                  <p:embed/>
                </p:oleObj>
              </mc:Choice>
              <mc:Fallback>
                <p:oleObj name="Equation" r:id="rId15" imgW="444500" imgH="431800" progId="Equation.DSMT4">
                  <p:embed/>
                  <p:pic>
                    <p:nvPicPr>
                      <p:cNvPr id="208909" name="Object 13"/>
                      <p:cNvPicPr>
                        <a:picLocks noChangeAspect="1" noChangeArrowheads="1"/>
                      </p:cNvPicPr>
                      <p:nvPr/>
                    </p:nvPicPr>
                    <p:blipFill>
                      <a:blip r:embed="rId16"/>
                      <a:srcRect/>
                      <a:stretch>
                        <a:fillRect/>
                      </a:stretch>
                    </p:blipFill>
                    <p:spPr bwMode="auto">
                      <a:xfrm>
                        <a:off x="4865688" y="5232400"/>
                        <a:ext cx="925512" cy="89852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10" name="Object 14"/>
          <p:cNvGraphicFramePr>
            <a:graphicFrameLocks noChangeAspect="1"/>
          </p:cNvGraphicFramePr>
          <p:nvPr/>
        </p:nvGraphicFramePr>
        <p:xfrm>
          <a:off x="5748338" y="5257800"/>
          <a:ext cx="423862" cy="846138"/>
        </p:xfrm>
        <a:graphic>
          <a:graphicData uri="http://schemas.openxmlformats.org/presentationml/2006/ole">
            <mc:AlternateContent xmlns:mc="http://schemas.openxmlformats.org/markup-compatibility/2006">
              <mc:Choice xmlns:v="urn:schemas-microsoft-com:vml" Requires="v">
                <p:oleObj spid="_x0000_s51087" name="Equation" r:id="rId17" imgW="203040" imgH="406080" progId="Equation.DSMT4">
                  <p:embed/>
                </p:oleObj>
              </mc:Choice>
              <mc:Fallback>
                <p:oleObj name="Equation" r:id="rId17" imgW="203040" imgH="406080" progId="Equation.DSMT4">
                  <p:embed/>
                  <p:pic>
                    <p:nvPicPr>
                      <p:cNvPr id="208910" name="Object 1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48338" y="5257800"/>
                        <a:ext cx="423862" cy="846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8911" name="Object 15"/>
          <p:cNvGraphicFramePr>
            <a:graphicFrameLocks noChangeAspect="1"/>
          </p:cNvGraphicFramePr>
          <p:nvPr/>
        </p:nvGraphicFramePr>
        <p:xfrm>
          <a:off x="7794625" y="4918075"/>
          <a:ext cx="1196975" cy="1211263"/>
        </p:xfrm>
        <a:graphic>
          <a:graphicData uri="http://schemas.openxmlformats.org/presentationml/2006/ole">
            <mc:AlternateContent xmlns:mc="http://schemas.openxmlformats.org/markup-compatibility/2006">
              <mc:Choice xmlns:v="urn:schemas-microsoft-com:vml" Requires="v">
                <p:oleObj spid="_x0000_s51088" name="Equation" r:id="rId19" imgW="457200" imgH="431800" progId="Equation.DSMT4">
                  <p:embed/>
                </p:oleObj>
              </mc:Choice>
              <mc:Fallback>
                <p:oleObj name="Equation" r:id="rId19" imgW="457200" imgH="431800" progId="Equation.DSMT4">
                  <p:embed/>
                  <p:pic>
                    <p:nvPicPr>
                      <p:cNvPr id="208911" name="Object 15"/>
                      <p:cNvPicPr>
                        <a:picLocks noChangeAspect="1" noChangeArrowheads="1"/>
                      </p:cNvPicPr>
                      <p:nvPr/>
                    </p:nvPicPr>
                    <p:blipFill>
                      <a:blip r:embed="rId20"/>
                      <a:srcRect/>
                      <a:stretch>
                        <a:fillRect/>
                      </a:stretch>
                    </p:blipFill>
                    <p:spPr bwMode="auto">
                      <a:xfrm>
                        <a:off x="7794625" y="4918075"/>
                        <a:ext cx="1196975" cy="1211263"/>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400513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8900">
                                            <p:txEl>
                                              <p:pRg st="0" end="0"/>
                                            </p:txEl>
                                          </p:spTgt>
                                        </p:tgtEl>
                                        <p:attrNameLst>
                                          <p:attrName>style.visibility</p:attrName>
                                        </p:attrNameLst>
                                      </p:cBhvr>
                                      <p:to>
                                        <p:strVal val="visible"/>
                                      </p:to>
                                    </p:set>
                                    <p:animEffect transition="in" filter="wipe(left)">
                                      <p:cBhvr>
                                        <p:cTn id="7" dur="500"/>
                                        <p:tgtEl>
                                          <p:spTgt spid="2089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08898"/>
                                        </p:tgtEl>
                                        <p:attrNameLst>
                                          <p:attrName>style.visibility</p:attrName>
                                        </p:attrNameLst>
                                      </p:cBhvr>
                                      <p:to>
                                        <p:strVal val="visible"/>
                                      </p:to>
                                    </p:set>
                                    <p:animEffect transition="in" filter="wipe(down)">
                                      <p:cBhvr>
                                        <p:cTn id="12" dur="580">
                                          <p:stCondLst>
                                            <p:cond delay="0"/>
                                          </p:stCondLst>
                                        </p:cTn>
                                        <p:tgtEl>
                                          <p:spTgt spid="208898"/>
                                        </p:tgtEl>
                                      </p:cBhvr>
                                    </p:animEffect>
                                    <p:anim calcmode="lin" valueType="num">
                                      <p:cBhvr>
                                        <p:cTn id="13" dur="1822" tmFilter="0,0; 0.14,0.36; 0.43,0.73; 0.71,0.91; 1.0,1.0">
                                          <p:stCondLst>
                                            <p:cond delay="0"/>
                                          </p:stCondLst>
                                        </p:cTn>
                                        <p:tgtEl>
                                          <p:spTgt spid="20889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0889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0889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0889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08898"/>
                                        </p:tgtEl>
                                        <p:attrNameLst>
                                          <p:attrName>ppt_y</p:attrName>
                                        </p:attrNameLst>
                                      </p:cBhvr>
                                      <p:tavLst>
                                        <p:tav tm="0" fmla="#ppt_y-sin(pi*$)/81">
                                          <p:val>
                                            <p:fltVal val="0"/>
                                          </p:val>
                                        </p:tav>
                                        <p:tav tm="100000">
                                          <p:val>
                                            <p:fltVal val="1"/>
                                          </p:val>
                                        </p:tav>
                                      </p:tavLst>
                                    </p:anim>
                                    <p:animScale>
                                      <p:cBhvr>
                                        <p:cTn id="18" dur="26">
                                          <p:stCondLst>
                                            <p:cond delay="650"/>
                                          </p:stCondLst>
                                        </p:cTn>
                                        <p:tgtEl>
                                          <p:spTgt spid="208898"/>
                                        </p:tgtEl>
                                      </p:cBhvr>
                                      <p:to x="100000" y="60000"/>
                                    </p:animScale>
                                    <p:animScale>
                                      <p:cBhvr>
                                        <p:cTn id="19" dur="166" decel="50000">
                                          <p:stCondLst>
                                            <p:cond delay="676"/>
                                          </p:stCondLst>
                                        </p:cTn>
                                        <p:tgtEl>
                                          <p:spTgt spid="208898"/>
                                        </p:tgtEl>
                                      </p:cBhvr>
                                      <p:to x="100000" y="100000"/>
                                    </p:animScale>
                                    <p:animScale>
                                      <p:cBhvr>
                                        <p:cTn id="20" dur="26">
                                          <p:stCondLst>
                                            <p:cond delay="1312"/>
                                          </p:stCondLst>
                                        </p:cTn>
                                        <p:tgtEl>
                                          <p:spTgt spid="208898"/>
                                        </p:tgtEl>
                                      </p:cBhvr>
                                      <p:to x="100000" y="80000"/>
                                    </p:animScale>
                                    <p:animScale>
                                      <p:cBhvr>
                                        <p:cTn id="21" dur="166" decel="50000">
                                          <p:stCondLst>
                                            <p:cond delay="1338"/>
                                          </p:stCondLst>
                                        </p:cTn>
                                        <p:tgtEl>
                                          <p:spTgt spid="208898"/>
                                        </p:tgtEl>
                                      </p:cBhvr>
                                      <p:to x="100000" y="100000"/>
                                    </p:animScale>
                                    <p:animScale>
                                      <p:cBhvr>
                                        <p:cTn id="22" dur="26">
                                          <p:stCondLst>
                                            <p:cond delay="1642"/>
                                          </p:stCondLst>
                                        </p:cTn>
                                        <p:tgtEl>
                                          <p:spTgt spid="208898"/>
                                        </p:tgtEl>
                                      </p:cBhvr>
                                      <p:to x="100000" y="90000"/>
                                    </p:animScale>
                                    <p:animScale>
                                      <p:cBhvr>
                                        <p:cTn id="23" dur="166" decel="50000">
                                          <p:stCondLst>
                                            <p:cond delay="1668"/>
                                          </p:stCondLst>
                                        </p:cTn>
                                        <p:tgtEl>
                                          <p:spTgt spid="208898"/>
                                        </p:tgtEl>
                                      </p:cBhvr>
                                      <p:to x="100000" y="100000"/>
                                    </p:animScale>
                                    <p:animScale>
                                      <p:cBhvr>
                                        <p:cTn id="24" dur="26">
                                          <p:stCondLst>
                                            <p:cond delay="1808"/>
                                          </p:stCondLst>
                                        </p:cTn>
                                        <p:tgtEl>
                                          <p:spTgt spid="208898"/>
                                        </p:tgtEl>
                                      </p:cBhvr>
                                      <p:to x="100000" y="95000"/>
                                    </p:animScale>
                                    <p:animScale>
                                      <p:cBhvr>
                                        <p:cTn id="25" dur="166" decel="50000">
                                          <p:stCondLst>
                                            <p:cond delay="1834"/>
                                          </p:stCondLst>
                                        </p:cTn>
                                        <p:tgtEl>
                                          <p:spTgt spid="20889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08901">
                                            <p:txEl>
                                              <p:pRg st="0" end="0"/>
                                            </p:txEl>
                                          </p:spTgt>
                                        </p:tgtEl>
                                        <p:attrNameLst>
                                          <p:attrName>style.visibility</p:attrName>
                                        </p:attrNameLst>
                                      </p:cBhvr>
                                      <p:to>
                                        <p:strVal val="visible"/>
                                      </p:to>
                                    </p:set>
                                    <p:animEffect transition="in" filter="wipe(left)">
                                      <p:cBhvr>
                                        <p:cTn id="30" dur="500"/>
                                        <p:tgtEl>
                                          <p:spTgt spid="20890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08901">
                                            <p:txEl>
                                              <p:pRg st="1" end="1"/>
                                            </p:txEl>
                                          </p:spTgt>
                                        </p:tgtEl>
                                        <p:attrNameLst>
                                          <p:attrName>style.visibility</p:attrName>
                                        </p:attrNameLst>
                                      </p:cBhvr>
                                      <p:to>
                                        <p:strVal val="visible"/>
                                      </p:to>
                                    </p:set>
                                    <p:animEffect transition="in" filter="wipe(left)">
                                      <p:cBhvr>
                                        <p:cTn id="35" dur="500"/>
                                        <p:tgtEl>
                                          <p:spTgt spid="208901">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08901">
                                            <p:txEl>
                                              <p:pRg st="2" end="2"/>
                                            </p:txEl>
                                          </p:spTgt>
                                        </p:tgtEl>
                                        <p:attrNameLst>
                                          <p:attrName>style.visibility</p:attrName>
                                        </p:attrNameLst>
                                      </p:cBhvr>
                                      <p:to>
                                        <p:strVal val="visible"/>
                                      </p:to>
                                    </p:set>
                                    <p:animEffect transition="in" filter="wipe(left)">
                                      <p:cBhvr>
                                        <p:cTn id="40" dur="500"/>
                                        <p:tgtEl>
                                          <p:spTgt spid="208901">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208901">
                                            <p:txEl>
                                              <p:pRg st="3" end="3"/>
                                            </p:txEl>
                                          </p:spTgt>
                                        </p:tgtEl>
                                        <p:attrNameLst>
                                          <p:attrName>style.visibility</p:attrName>
                                        </p:attrNameLst>
                                      </p:cBhvr>
                                      <p:to>
                                        <p:strVal val="visible"/>
                                      </p:to>
                                    </p:set>
                                    <p:animEffect transition="in" filter="wipe(left)">
                                      <p:cBhvr>
                                        <p:cTn id="45" dur="500"/>
                                        <p:tgtEl>
                                          <p:spTgt spid="208901">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08901">
                                            <p:txEl>
                                              <p:pRg st="4" end="4"/>
                                            </p:txEl>
                                          </p:spTgt>
                                        </p:tgtEl>
                                        <p:attrNameLst>
                                          <p:attrName>style.visibility</p:attrName>
                                        </p:attrNameLst>
                                      </p:cBhvr>
                                      <p:to>
                                        <p:strVal val="visible"/>
                                      </p:to>
                                    </p:set>
                                    <p:animEffect transition="in" filter="wipe(left)">
                                      <p:cBhvr>
                                        <p:cTn id="50" dur="500"/>
                                        <p:tgtEl>
                                          <p:spTgt spid="208901">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208901">
                                            <p:txEl>
                                              <p:pRg st="5" end="5"/>
                                            </p:txEl>
                                          </p:spTgt>
                                        </p:tgtEl>
                                        <p:attrNameLst>
                                          <p:attrName>style.visibility</p:attrName>
                                        </p:attrNameLst>
                                      </p:cBhvr>
                                      <p:to>
                                        <p:strVal val="visible"/>
                                      </p:to>
                                    </p:set>
                                    <p:animEffect transition="in" filter="wipe(left)">
                                      <p:cBhvr>
                                        <p:cTn id="55" dur="500"/>
                                        <p:tgtEl>
                                          <p:spTgt spid="208901">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08902"/>
                                        </p:tgtEl>
                                        <p:attrNameLst>
                                          <p:attrName>style.visibility</p:attrName>
                                        </p:attrNameLst>
                                      </p:cBhvr>
                                      <p:to>
                                        <p:strVal val="visible"/>
                                      </p:to>
                                    </p:set>
                                    <p:animEffect transition="in" filter="wipe(left)">
                                      <p:cBhvr>
                                        <p:cTn id="60" dur="500"/>
                                        <p:tgtEl>
                                          <p:spTgt spid="20890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08906"/>
                                        </p:tgtEl>
                                        <p:attrNameLst>
                                          <p:attrName>style.visibility</p:attrName>
                                        </p:attrNameLst>
                                      </p:cBhvr>
                                      <p:to>
                                        <p:strVal val="visible"/>
                                      </p:to>
                                    </p:set>
                                    <p:animEffect transition="in" filter="wipe(left)">
                                      <p:cBhvr>
                                        <p:cTn id="65" dur="500"/>
                                        <p:tgtEl>
                                          <p:spTgt spid="20890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08907"/>
                                        </p:tgtEl>
                                        <p:attrNameLst>
                                          <p:attrName>style.visibility</p:attrName>
                                        </p:attrNameLst>
                                      </p:cBhvr>
                                      <p:to>
                                        <p:strVal val="visible"/>
                                      </p:to>
                                    </p:set>
                                    <p:animEffect transition="in" filter="wipe(left)">
                                      <p:cBhvr>
                                        <p:cTn id="70" dur="500"/>
                                        <p:tgtEl>
                                          <p:spTgt spid="20890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08908"/>
                                        </p:tgtEl>
                                        <p:attrNameLst>
                                          <p:attrName>style.visibility</p:attrName>
                                        </p:attrNameLst>
                                      </p:cBhvr>
                                      <p:to>
                                        <p:strVal val="visible"/>
                                      </p:to>
                                    </p:set>
                                    <p:animEffect transition="in" filter="wipe(left)">
                                      <p:cBhvr>
                                        <p:cTn id="75" dur="500"/>
                                        <p:tgtEl>
                                          <p:spTgt spid="20890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208909"/>
                                        </p:tgtEl>
                                        <p:attrNameLst>
                                          <p:attrName>style.visibility</p:attrName>
                                        </p:attrNameLst>
                                      </p:cBhvr>
                                      <p:to>
                                        <p:strVal val="visible"/>
                                      </p:to>
                                    </p:set>
                                    <p:animEffect transition="in" filter="wipe(left)">
                                      <p:cBhvr>
                                        <p:cTn id="80" dur="500"/>
                                        <p:tgtEl>
                                          <p:spTgt spid="208909"/>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208910"/>
                                        </p:tgtEl>
                                        <p:attrNameLst>
                                          <p:attrName>style.visibility</p:attrName>
                                        </p:attrNameLst>
                                      </p:cBhvr>
                                      <p:to>
                                        <p:strVal val="visible"/>
                                      </p:to>
                                    </p:set>
                                    <p:animEffect transition="in" filter="wipe(left)">
                                      <p:cBhvr>
                                        <p:cTn id="85" dur="500"/>
                                        <p:tgtEl>
                                          <p:spTgt spid="20891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208903"/>
                                        </p:tgtEl>
                                        <p:attrNameLst>
                                          <p:attrName>style.visibility</p:attrName>
                                        </p:attrNameLst>
                                      </p:cBhvr>
                                      <p:to>
                                        <p:strVal val="visible"/>
                                      </p:to>
                                    </p:set>
                                    <p:animEffect transition="in" filter="wipe(left)">
                                      <p:cBhvr>
                                        <p:cTn id="90" dur="500"/>
                                        <p:tgtEl>
                                          <p:spTgt spid="208903"/>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208904"/>
                                        </p:tgtEl>
                                        <p:attrNameLst>
                                          <p:attrName>style.visibility</p:attrName>
                                        </p:attrNameLst>
                                      </p:cBhvr>
                                      <p:to>
                                        <p:strVal val="visible"/>
                                      </p:to>
                                    </p:set>
                                    <p:animEffect transition="in" filter="wipe(left)">
                                      <p:cBhvr>
                                        <p:cTn id="95" dur="500"/>
                                        <p:tgtEl>
                                          <p:spTgt spid="208904"/>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208911"/>
                                        </p:tgtEl>
                                        <p:attrNameLst>
                                          <p:attrName>style.visibility</p:attrName>
                                        </p:attrNameLst>
                                      </p:cBhvr>
                                      <p:to>
                                        <p:strVal val="visible"/>
                                      </p:to>
                                    </p:set>
                                    <p:animEffect transition="in" filter="wipe(left)">
                                      <p:cBhvr>
                                        <p:cTn id="100" dur="500"/>
                                        <p:tgtEl>
                                          <p:spTgt spid="208911"/>
                                        </p:tgtEl>
                                      </p:cBhvr>
                                    </p:animEffect>
                                  </p:childTnLst>
                                </p:cTn>
                              </p:par>
                            </p:childTnLst>
                          </p:cTn>
                        </p:par>
                      </p:childTnLst>
                    </p:cTn>
                  </p:par>
                  <p:par>
                    <p:cTn id="101" fill="hold">
                      <p:stCondLst>
                        <p:cond delay="indefinite"/>
                      </p:stCondLst>
                      <p:childTnLst>
                        <p:par>
                          <p:cTn id="102" fill="hold">
                            <p:stCondLst>
                              <p:cond delay="0"/>
                            </p:stCondLst>
                            <p:childTnLst>
                              <p:par>
                                <p:cTn id="103" presetID="35" presetClass="entr" presetSubtype="0" fill="hold" grpId="0" nodeType="clickEffect">
                                  <p:stCondLst>
                                    <p:cond delay="0"/>
                                  </p:stCondLst>
                                  <p:iterate type="wd">
                                    <p:tmPct val="10000"/>
                                  </p:iterate>
                                  <p:childTnLst>
                                    <p:set>
                                      <p:cBhvr>
                                        <p:cTn id="104" dur="1" fill="hold">
                                          <p:stCondLst>
                                            <p:cond delay="0"/>
                                          </p:stCondLst>
                                        </p:cTn>
                                        <p:tgtEl>
                                          <p:spTgt spid="208905"/>
                                        </p:tgtEl>
                                        <p:attrNameLst>
                                          <p:attrName>style.visibility</p:attrName>
                                        </p:attrNameLst>
                                      </p:cBhvr>
                                      <p:to>
                                        <p:strVal val="visible"/>
                                      </p:to>
                                    </p:set>
                                    <p:animEffect transition="in" filter="fade">
                                      <p:cBhvr>
                                        <p:cTn id="105" dur="2000"/>
                                        <p:tgtEl>
                                          <p:spTgt spid="208905"/>
                                        </p:tgtEl>
                                      </p:cBhvr>
                                    </p:animEffect>
                                    <p:anim calcmode="lin" valueType="num">
                                      <p:cBhvr>
                                        <p:cTn id="106" dur="2000" fill="hold"/>
                                        <p:tgtEl>
                                          <p:spTgt spid="208905"/>
                                        </p:tgtEl>
                                        <p:attrNameLst>
                                          <p:attrName>style.rotation</p:attrName>
                                        </p:attrNameLst>
                                      </p:cBhvr>
                                      <p:tavLst>
                                        <p:tav tm="0">
                                          <p:val>
                                            <p:fltVal val="720"/>
                                          </p:val>
                                        </p:tav>
                                        <p:tav tm="100000">
                                          <p:val>
                                            <p:fltVal val="0"/>
                                          </p:val>
                                        </p:tav>
                                      </p:tavLst>
                                    </p:anim>
                                    <p:anim calcmode="lin" valueType="num">
                                      <p:cBhvr>
                                        <p:cTn id="107" dur="2000" fill="hold"/>
                                        <p:tgtEl>
                                          <p:spTgt spid="208905"/>
                                        </p:tgtEl>
                                        <p:attrNameLst>
                                          <p:attrName>ppt_h</p:attrName>
                                        </p:attrNameLst>
                                      </p:cBhvr>
                                      <p:tavLst>
                                        <p:tav tm="0">
                                          <p:val>
                                            <p:fltVal val="0"/>
                                          </p:val>
                                        </p:tav>
                                        <p:tav tm="100000">
                                          <p:val>
                                            <p:strVal val="#ppt_h"/>
                                          </p:val>
                                        </p:tav>
                                      </p:tavLst>
                                    </p:anim>
                                    <p:anim calcmode="lin" valueType="num">
                                      <p:cBhvr>
                                        <p:cTn id="108" dur="2000" fill="hold"/>
                                        <p:tgtEl>
                                          <p:spTgt spid="20890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03"/>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build="p"/>
      <p:bldP spid="208901" grpId="0" build="p"/>
      <p:bldP spid="208903" grpId="0" animBg="1"/>
      <p:bldP spid="20890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Tuesday, June 16, 2020</a:t>
            </a:r>
          </a:p>
        </p:txBody>
      </p:sp>
      <p:sp>
        <p:nvSpPr>
          <p:cNvPr id="15" name="Footer Placeholder 4"/>
          <p:cNvSpPr>
            <a:spLocks noGrp="1"/>
          </p:cNvSpPr>
          <p:nvPr>
            <p:ph type="ftr" sz="quarter" idx="11"/>
          </p:nvPr>
        </p:nvSpPr>
        <p:spPr/>
        <p:txBody>
          <a:bodyPr/>
          <a:lstStyle/>
          <a:p>
            <a:r>
              <a:rPr lang="de-DE"/>
              <a:t>PHYS 1444-001, Summer 2020                    Dr. Jaehoon Yu</a:t>
            </a:r>
            <a:endParaRPr lang="en-US"/>
          </a:p>
        </p:txBody>
      </p:sp>
      <p:sp>
        <p:nvSpPr>
          <p:cNvPr id="16" name="Slide Number Placeholder 5"/>
          <p:cNvSpPr>
            <a:spLocks noGrp="1"/>
          </p:cNvSpPr>
          <p:nvPr>
            <p:ph type="sldNum" sz="quarter" idx="12"/>
          </p:nvPr>
        </p:nvSpPr>
        <p:spPr/>
        <p:txBody>
          <a:bodyPr/>
          <a:lstStyle/>
          <a:p>
            <a:fld id="{49281944-574F-FF4B-8F60-DE60AF160DB9}" type="slidenum">
              <a:rPr lang="en-US"/>
              <a:pPr/>
              <a:t>7</a:t>
            </a:fld>
            <a:endParaRPr lang="en-US"/>
          </a:p>
        </p:txBody>
      </p:sp>
      <p:pic>
        <p:nvPicPr>
          <p:cNvPr id="209922" name="Picture 2" descr="FG22_007"/>
          <p:cNvPicPr>
            <a:picLocks noChangeAspect="1" noChangeArrowheads="1"/>
          </p:cNvPicPr>
          <p:nvPr/>
        </p:nvPicPr>
        <p:blipFill>
          <a:blip r:embed="rId4"/>
          <a:srcRect/>
          <a:stretch>
            <a:fillRect/>
          </a:stretch>
        </p:blipFill>
        <p:spPr bwMode="auto">
          <a:xfrm>
            <a:off x="6248400" y="152400"/>
            <a:ext cx="3200400" cy="2400300"/>
          </a:xfrm>
          <a:prstGeom prst="rect">
            <a:avLst/>
          </a:prstGeom>
          <a:noFill/>
        </p:spPr>
      </p:pic>
      <p:sp>
        <p:nvSpPr>
          <p:cNvPr id="209923" name="Rectangle 3"/>
          <p:cNvSpPr>
            <a:spLocks noGrp="1" noChangeArrowheads="1"/>
          </p:cNvSpPr>
          <p:nvPr>
            <p:ph type="title"/>
          </p:nvPr>
        </p:nvSpPr>
        <p:spPr>
          <a:xfrm>
            <a:off x="76200" y="228600"/>
            <a:ext cx="7239000" cy="685800"/>
          </a:xfrm>
        </p:spPr>
        <p:txBody>
          <a:bodyPr/>
          <a:lstStyle/>
          <a:p>
            <a:r>
              <a:rPr lang="en-US"/>
              <a:t>Gauss’ Law from Coulomb’s Law</a:t>
            </a:r>
          </a:p>
        </p:txBody>
      </p:sp>
      <p:sp>
        <p:nvSpPr>
          <p:cNvPr id="209924" name="Rectangle 4"/>
          <p:cNvSpPr>
            <a:spLocks noGrp="1" noChangeArrowheads="1"/>
          </p:cNvSpPr>
          <p:nvPr>
            <p:ph type="body" idx="1"/>
          </p:nvPr>
        </p:nvSpPr>
        <p:spPr>
          <a:xfrm>
            <a:off x="152400" y="1066800"/>
            <a:ext cx="7010400" cy="1905000"/>
          </a:xfrm>
        </p:spPr>
        <p:txBody>
          <a:bodyPr/>
          <a:lstStyle/>
          <a:p>
            <a:r>
              <a:rPr lang="en-US" sz="2800" dirty="0"/>
              <a:t>Let’s consider a single static point charge Q surrounded by an imaginary spherical surface.</a:t>
            </a:r>
          </a:p>
          <a:p>
            <a:r>
              <a:rPr lang="en-US" sz="2800" dirty="0">
                <a:sym typeface="Wingdings" charset="2"/>
              </a:rPr>
              <a:t>Coulomb’s law tells us that the electric field at a spherical surface of radius r is </a:t>
            </a:r>
            <a:endParaRPr lang="en-US" sz="2800" dirty="0"/>
          </a:p>
        </p:txBody>
      </p:sp>
      <p:sp>
        <p:nvSpPr>
          <p:cNvPr id="209925" name="Rectangle 5"/>
          <p:cNvSpPr>
            <a:spLocks noChangeArrowheads="1"/>
          </p:cNvSpPr>
          <p:nvPr/>
        </p:nvSpPr>
        <p:spPr bwMode="auto">
          <a:xfrm>
            <a:off x="228600" y="3429000"/>
            <a:ext cx="8915400" cy="68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a:solidFill>
                  <a:schemeClr val="accent2"/>
                </a:solidFill>
                <a:latin typeface="Arial Narrow" charset="0"/>
                <a:sym typeface="Wingdings" charset="2"/>
              </a:rPr>
              <a:t>Performing a closed integral over the surface, we obtain</a:t>
            </a:r>
          </a:p>
        </p:txBody>
      </p:sp>
      <p:graphicFrame>
        <p:nvGraphicFramePr>
          <p:cNvPr id="209926" name="Object 6"/>
          <p:cNvGraphicFramePr>
            <a:graphicFrameLocks noChangeAspect="1"/>
          </p:cNvGraphicFramePr>
          <p:nvPr/>
        </p:nvGraphicFramePr>
        <p:xfrm>
          <a:off x="457200" y="4019550"/>
          <a:ext cx="1317625" cy="800100"/>
        </p:xfrm>
        <a:graphic>
          <a:graphicData uri="http://schemas.openxmlformats.org/presentationml/2006/ole">
            <mc:AlternateContent xmlns:mc="http://schemas.openxmlformats.org/markup-compatibility/2006">
              <mc:Choice xmlns:v="urn:schemas-microsoft-com:vml" Requires="v">
                <p:oleObj spid="_x0000_s51992" name="Equation" r:id="rId5" imgW="596900" imgH="304800" progId="Equation.DSMT4">
                  <p:embed/>
                </p:oleObj>
              </mc:Choice>
              <mc:Fallback>
                <p:oleObj name="Equation" r:id="rId5" imgW="596900" imgH="304800" progId="Equation.DSMT4">
                  <p:embed/>
                  <p:pic>
                    <p:nvPicPr>
                      <p:cNvPr id="209926" name="Object 6"/>
                      <p:cNvPicPr>
                        <a:picLocks noChangeAspect="1" noChangeArrowheads="1"/>
                      </p:cNvPicPr>
                      <p:nvPr/>
                    </p:nvPicPr>
                    <p:blipFill>
                      <a:blip r:embed="rId6"/>
                      <a:srcRect/>
                      <a:stretch>
                        <a:fillRect/>
                      </a:stretch>
                    </p:blipFill>
                    <p:spPr bwMode="auto">
                      <a:xfrm>
                        <a:off x="457200" y="4019550"/>
                        <a:ext cx="1317625" cy="8001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09927" name="Text Box 7"/>
          <p:cNvSpPr txBox="1">
            <a:spLocks noChangeArrowheads="1"/>
          </p:cNvSpPr>
          <p:nvPr/>
        </p:nvSpPr>
        <p:spPr bwMode="auto">
          <a:xfrm>
            <a:off x="6553200" y="6048375"/>
            <a:ext cx="1368425" cy="425450"/>
          </a:xfrm>
          <a:prstGeom prst="rect">
            <a:avLst/>
          </a:prstGeom>
          <a:solidFill>
            <a:srgbClr val="FFFF99"/>
          </a:solidFill>
          <a:ln w="28575">
            <a:solidFill>
              <a:srgbClr val="CC0000"/>
            </a:solidFill>
            <a:miter lim="800000"/>
            <a:headEnd/>
            <a:tailEnd/>
          </a:ln>
          <a:effectLst/>
        </p:spPr>
        <p:txBody>
          <a:bodyPr wrap="none">
            <a:prstTxWarp prst="textNoShape">
              <a:avLst/>
            </a:prstTxWarp>
            <a:spAutoFit/>
          </a:bodyPr>
          <a:lstStyle/>
          <a:p>
            <a:r>
              <a:rPr lang="en-US" sz="2000" b="1">
                <a:solidFill>
                  <a:srgbClr val="CC0000"/>
                </a:solidFill>
                <a:latin typeface="Arial Narrow" charset="0"/>
              </a:rPr>
              <a:t>Gauss’ Law</a:t>
            </a:r>
          </a:p>
        </p:txBody>
      </p:sp>
      <p:graphicFrame>
        <p:nvGraphicFramePr>
          <p:cNvPr id="209928" name="Object 8"/>
          <p:cNvGraphicFramePr>
            <a:graphicFrameLocks noChangeAspect="1"/>
          </p:cNvGraphicFramePr>
          <p:nvPr/>
        </p:nvGraphicFramePr>
        <p:xfrm>
          <a:off x="4819650" y="2362200"/>
          <a:ext cx="1962150" cy="1139825"/>
        </p:xfrm>
        <a:graphic>
          <a:graphicData uri="http://schemas.openxmlformats.org/presentationml/2006/ole">
            <mc:AlternateContent xmlns:mc="http://schemas.openxmlformats.org/markup-compatibility/2006">
              <mc:Choice xmlns:v="urn:schemas-microsoft-com:vml" Requires="v">
                <p:oleObj spid="_x0000_s51993" name="Equation" r:id="rId7" imgW="749160" imgH="406080" progId="Equation.DSMT4">
                  <p:embed/>
                </p:oleObj>
              </mc:Choice>
              <mc:Fallback>
                <p:oleObj name="Equation" r:id="rId7" imgW="749160" imgH="406080" progId="Equation.DSMT4">
                  <p:embed/>
                  <p:pic>
                    <p:nvPicPr>
                      <p:cNvPr id="209928"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9650" y="2362200"/>
                        <a:ext cx="1962150" cy="113982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29" name="Object 9"/>
          <p:cNvGraphicFramePr>
            <a:graphicFrameLocks noChangeAspect="1"/>
          </p:cNvGraphicFramePr>
          <p:nvPr/>
        </p:nvGraphicFramePr>
        <p:xfrm>
          <a:off x="3865563" y="4937125"/>
          <a:ext cx="2216150" cy="1100138"/>
        </p:xfrm>
        <a:graphic>
          <a:graphicData uri="http://schemas.openxmlformats.org/presentationml/2006/ole">
            <mc:AlternateContent xmlns:mc="http://schemas.openxmlformats.org/markup-compatibility/2006">
              <mc:Choice xmlns:v="urn:schemas-microsoft-com:vml" Requires="v">
                <p:oleObj spid="_x0000_s51994" name="Equation" r:id="rId9" imgW="1003300" imgH="419100" progId="Equation.DSMT4">
                  <p:embed/>
                </p:oleObj>
              </mc:Choice>
              <mc:Fallback>
                <p:oleObj name="Equation" r:id="rId9" imgW="1003300" imgH="419100" progId="Equation.DSMT4">
                  <p:embed/>
                  <p:pic>
                    <p:nvPicPr>
                      <p:cNvPr id="209929" name="Object 9"/>
                      <p:cNvPicPr>
                        <a:picLocks noChangeAspect="1" noChangeArrowheads="1"/>
                      </p:cNvPicPr>
                      <p:nvPr/>
                    </p:nvPicPr>
                    <p:blipFill>
                      <a:blip r:embed="rId10"/>
                      <a:srcRect/>
                      <a:stretch>
                        <a:fillRect/>
                      </a:stretch>
                    </p:blipFill>
                    <p:spPr bwMode="auto">
                      <a:xfrm>
                        <a:off x="3865563" y="4937125"/>
                        <a:ext cx="2216150" cy="1100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30" name="Object 10"/>
          <p:cNvGraphicFramePr>
            <a:graphicFrameLocks noChangeAspect="1"/>
          </p:cNvGraphicFramePr>
          <p:nvPr/>
        </p:nvGraphicFramePr>
        <p:xfrm>
          <a:off x="1827213" y="3870325"/>
          <a:ext cx="2273300" cy="1100138"/>
        </p:xfrm>
        <a:graphic>
          <a:graphicData uri="http://schemas.openxmlformats.org/presentationml/2006/ole">
            <mc:AlternateContent xmlns:mc="http://schemas.openxmlformats.org/markup-compatibility/2006">
              <mc:Choice xmlns:v="urn:schemas-microsoft-com:vml" Requires="v">
                <p:oleObj spid="_x0000_s51995" name="Equation" r:id="rId11" imgW="1028700" imgH="419100" progId="Equation.DSMT4">
                  <p:embed/>
                </p:oleObj>
              </mc:Choice>
              <mc:Fallback>
                <p:oleObj name="Equation" r:id="rId11" imgW="1028700" imgH="419100" progId="Equation.DSMT4">
                  <p:embed/>
                  <p:pic>
                    <p:nvPicPr>
                      <p:cNvPr id="209930" name="Object 10"/>
                      <p:cNvPicPr>
                        <a:picLocks noChangeAspect="1" noChangeArrowheads="1"/>
                      </p:cNvPicPr>
                      <p:nvPr/>
                    </p:nvPicPr>
                    <p:blipFill>
                      <a:blip r:embed="rId12"/>
                      <a:srcRect/>
                      <a:stretch>
                        <a:fillRect/>
                      </a:stretch>
                    </p:blipFill>
                    <p:spPr bwMode="auto">
                      <a:xfrm>
                        <a:off x="1827213" y="3870325"/>
                        <a:ext cx="2273300" cy="1100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31" name="Object 11"/>
          <p:cNvGraphicFramePr>
            <a:graphicFrameLocks noChangeAspect="1"/>
          </p:cNvGraphicFramePr>
          <p:nvPr/>
        </p:nvGraphicFramePr>
        <p:xfrm>
          <a:off x="4113213" y="3870325"/>
          <a:ext cx="1739900" cy="1100138"/>
        </p:xfrm>
        <a:graphic>
          <a:graphicData uri="http://schemas.openxmlformats.org/presentationml/2006/ole">
            <mc:AlternateContent xmlns:mc="http://schemas.openxmlformats.org/markup-compatibility/2006">
              <mc:Choice xmlns:v="urn:schemas-microsoft-com:vml" Requires="v">
                <p:oleObj spid="_x0000_s51996" name="Equation" r:id="rId13" imgW="787400" imgH="419100" progId="Equation.DSMT4">
                  <p:embed/>
                </p:oleObj>
              </mc:Choice>
              <mc:Fallback>
                <p:oleObj name="Equation" r:id="rId13" imgW="787400" imgH="419100" progId="Equation.DSMT4">
                  <p:embed/>
                  <p:pic>
                    <p:nvPicPr>
                      <p:cNvPr id="209931" name="Object 11"/>
                      <p:cNvPicPr>
                        <a:picLocks noChangeAspect="1" noChangeArrowheads="1"/>
                      </p:cNvPicPr>
                      <p:nvPr/>
                    </p:nvPicPr>
                    <p:blipFill>
                      <a:blip r:embed="rId14"/>
                      <a:srcRect/>
                      <a:stretch>
                        <a:fillRect/>
                      </a:stretch>
                    </p:blipFill>
                    <p:spPr bwMode="auto">
                      <a:xfrm>
                        <a:off x="4113213" y="3870325"/>
                        <a:ext cx="1739900" cy="1100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32" name="Object 12"/>
          <p:cNvGraphicFramePr>
            <a:graphicFrameLocks noChangeAspect="1"/>
          </p:cNvGraphicFramePr>
          <p:nvPr/>
        </p:nvGraphicFramePr>
        <p:xfrm>
          <a:off x="6110288" y="4937125"/>
          <a:ext cx="2246312" cy="1100138"/>
        </p:xfrm>
        <a:graphic>
          <a:graphicData uri="http://schemas.openxmlformats.org/presentationml/2006/ole">
            <mc:AlternateContent xmlns:mc="http://schemas.openxmlformats.org/markup-compatibility/2006">
              <mc:Choice xmlns:v="urn:schemas-microsoft-com:vml" Requires="v">
                <p:oleObj spid="_x0000_s51997" name="Equation" r:id="rId15" imgW="1016000" imgH="419100" progId="Equation.DSMT4">
                  <p:embed/>
                </p:oleObj>
              </mc:Choice>
              <mc:Fallback>
                <p:oleObj name="Equation" r:id="rId15" imgW="1016000" imgH="419100" progId="Equation.DSMT4">
                  <p:embed/>
                  <p:pic>
                    <p:nvPicPr>
                      <p:cNvPr id="209932" name="Object 12"/>
                      <p:cNvPicPr>
                        <a:picLocks noChangeAspect="1" noChangeArrowheads="1"/>
                      </p:cNvPicPr>
                      <p:nvPr/>
                    </p:nvPicPr>
                    <p:blipFill>
                      <a:blip r:embed="rId16"/>
                      <a:srcRect/>
                      <a:stretch>
                        <a:fillRect/>
                      </a:stretch>
                    </p:blipFill>
                    <p:spPr bwMode="auto">
                      <a:xfrm>
                        <a:off x="6110288" y="4937125"/>
                        <a:ext cx="2246312" cy="1100138"/>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09933" name="Object 13"/>
          <p:cNvGraphicFramePr>
            <a:graphicFrameLocks noChangeAspect="1"/>
          </p:cNvGraphicFramePr>
          <p:nvPr/>
        </p:nvGraphicFramePr>
        <p:xfrm>
          <a:off x="8313738" y="4953000"/>
          <a:ext cx="449262" cy="1066800"/>
        </p:xfrm>
        <a:graphic>
          <a:graphicData uri="http://schemas.openxmlformats.org/presentationml/2006/ole">
            <mc:AlternateContent xmlns:mc="http://schemas.openxmlformats.org/markup-compatibility/2006">
              <mc:Choice xmlns:v="urn:schemas-microsoft-com:vml" Requires="v">
                <p:oleObj spid="_x0000_s51998" name="Equation" r:id="rId17" imgW="203040" imgH="406080" progId="Equation.DSMT4">
                  <p:embed/>
                </p:oleObj>
              </mc:Choice>
              <mc:Fallback>
                <p:oleObj name="Equation" r:id="rId17" imgW="203040" imgH="406080" progId="Equation.DSMT4">
                  <p:embed/>
                  <p:pic>
                    <p:nvPicPr>
                      <p:cNvPr id="209933"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13738" y="4953000"/>
                        <a:ext cx="449262" cy="10668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285182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9924">
                                            <p:txEl>
                                              <p:pRg st="0" end="0"/>
                                            </p:txEl>
                                          </p:spTgt>
                                        </p:tgtEl>
                                        <p:attrNameLst>
                                          <p:attrName>style.visibility</p:attrName>
                                        </p:attrNameLst>
                                      </p:cBhvr>
                                      <p:to>
                                        <p:strVal val="visible"/>
                                      </p:to>
                                    </p:set>
                                    <p:animEffect transition="in" filter="wipe(left)">
                                      <p:cBhvr>
                                        <p:cTn id="7" dur="500"/>
                                        <p:tgtEl>
                                          <p:spTgt spid="2099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09922"/>
                                        </p:tgtEl>
                                        <p:attrNameLst>
                                          <p:attrName>style.visibility</p:attrName>
                                        </p:attrNameLst>
                                      </p:cBhvr>
                                      <p:to>
                                        <p:strVal val="visible"/>
                                      </p:to>
                                    </p:set>
                                    <p:animEffect transition="in" filter="wipe(down)">
                                      <p:cBhvr>
                                        <p:cTn id="12" dur="580">
                                          <p:stCondLst>
                                            <p:cond delay="0"/>
                                          </p:stCondLst>
                                        </p:cTn>
                                        <p:tgtEl>
                                          <p:spTgt spid="209922"/>
                                        </p:tgtEl>
                                      </p:cBhvr>
                                    </p:animEffect>
                                    <p:anim calcmode="lin" valueType="num">
                                      <p:cBhvr>
                                        <p:cTn id="13" dur="1822" tmFilter="0,0; 0.14,0.36; 0.43,0.73; 0.71,0.91; 1.0,1.0">
                                          <p:stCondLst>
                                            <p:cond delay="0"/>
                                          </p:stCondLst>
                                        </p:cTn>
                                        <p:tgtEl>
                                          <p:spTgt spid="20992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0992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0992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0992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09922"/>
                                        </p:tgtEl>
                                        <p:attrNameLst>
                                          <p:attrName>ppt_y</p:attrName>
                                        </p:attrNameLst>
                                      </p:cBhvr>
                                      <p:tavLst>
                                        <p:tav tm="0" fmla="#ppt_y-sin(pi*$)/81">
                                          <p:val>
                                            <p:fltVal val="0"/>
                                          </p:val>
                                        </p:tav>
                                        <p:tav tm="100000">
                                          <p:val>
                                            <p:fltVal val="1"/>
                                          </p:val>
                                        </p:tav>
                                      </p:tavLst>
                                    </p:anim>
                                    <p:animScale>
                                      <p:cBhvr>
                                        <p:cTn id="18" dur="26">
                                          <p:stCondLst>
                                            <p:cond delay="650"/>
                                          </p:stCondLst>
                                        </p:cTn>
                                        <p:tgtEl>
                                          <p:spTgt spid="209922"/>
                                        </p:tgtEl>
                                      </p:cBhvr>
                                      <p:to x="100000" y="60000"/>
                                    </p:animScale>
                                    <p:animScale>
                                      <p:cBhvr>
                                        <p:cTn id="19" dur="166" decel="50000">
                                          <p:stCondLst>
                                            <p:cond delay="676"/>
                                          </p:stCondLst>
                                        </p:cTn>
                                        <p:tgtEl>
                                          <p:spTgt spid="209922"/>
                                        </p:tgtEl>
                                      </p:cBhvr>
                                      <p:to x="100000" y="100000"/>
                                    </p:animScale>
                                    <p:animScale>
                                      <p:cBhvr>
                                        <p:cTn id="20" dur="26">
                                          <p:stCondLst>
                                            <p:cond delay="1312"/>
                                          </p:stCondLst>
                                        </p:cTn>
                                        <p:tgtEl>
                                          <p:spTgt spid="209922"/>
                                        </p:tgtEl>
                                      </p:cBhvr>
                                      <p:to x="100000" y="80000"/>
                                    </p:animScale>
                                    <p:animScale>
                                      <p:cBhvr>
                                        <p:cTn id="21" dur="166" decel="50000">
                                          <p:stCondLst>
                                            <p:cond delay="1338"/>
                                          </p:stCondLst>
                                        </p:cTn>
                                        <p:tgtEl>
                                          <p:spTgt spid="209922"/>
                                        </p:tgtEl>
                                      </p:cBhvr>
                                      <p:to x="100000" y="100000"/>
                                    </p:animScale>
                                    <p:animScale>
                                      <p:cBhvr>
                                        <p:cTn id="22" dur="26">
                                          <p:stCondLst>
                                            <p:cond delay="1642"/>
                                          </p:stCondLst>
                                        </p:cTn>
                                        <p:tgtEl>
                                          <p:spTgt spid="209922"/>
                                        </p:tgtEl>
                                      </p:cBhvr>
                                      <p:to x="100000" y="90000"/>
                                    </p:animScale>
                                    <p:animScale>
                                      <p:cBhvr>
                                        <p:cTn id="23" dur="166" decel="50000">
                                          <p:stCondLst>
                                            <p:cond delay="1668"/>
                                          </p:stCondLst>
                                        </p:cTn>
                                        <p:tgtEl>
                                          <p:spTgt spid="209922"/>
                                        </p:tgtEl>
                                      </p:cBhvr>
                                      <p:to x="100000" y="100000"/>
                                    </p:animScale>
                                    <p:animScale>
                                      <p:cBhvr>
                                        <p:cTn id="24" dur="26">
                                          <p:stCondLst>
                                            <p:cond delay="1808"/>
                                          </p:stCondLst>
                                        </p:cTn>
                                        <p:tgtEl>
                                          <p:spTgt spid="209922"/>
                                        </p:tgtEl>
                                      </p:cBhvr>
                                      <p:to x="100000" y="95000"/>
                                    </p:animScale>
                                    <p:animScale>
                                      <p:cBhvr>
                                        <p:cTn id="25" dur="166" decel="50000">
                                          <p:stCondLst>
                                            <p:cond delay="1834"/>
                                          </p:stCondLst>
                                        </p:cTn>
                                        <p:tgtEl>
                                          <p:spTgt spid="20992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09924">
                                            <p:txEl>
                                              <p:pRg st="1" end="1"/>
                                            </p:txEl>
                                          </p:spTgt>
                                        </p:tgtEl>
                                        <p:attrNameLst>
                                          <p:attrName>style.visibility</p:attrName>
                                        </p:attrNameLst>
                                      </p:cBhvr>
                                      <p:to>
                                        <p:strVal val="visible"/>
                                      </p:to>
                                    </p:set>
                                    <p:animEffect transition="in" filter="wipe(left)">
                                      <p:cBhvr>
                                        <p:cTn id="30" dur="500"/>
                                        <p:tgtEl>
                                          <p:spTgt spid="20992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09928"/>
                                        </p:tgtEl>
                                        <p:attrNameLst>
                                          <p:attrName>style.visibility</p:attrName>
                                        </p:attrNameLst>
                                      </p:cBhvr>
                                      <p:to>
                                        <p:strVal val="visible"/>
                                      </p:to>
                                    </p:set>
                                    <p:animEffect transition="in" filter="wipe(left)">
                                      <p:cBhvr>
                                        <p:cTn id="35" dur="500"/>
                                        <p:tgtEl>
                                          <p:spTgt spid="2099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09925">
                                            <p:txEl>
                                              <p:pRg st="0" end="0"/>
                                            </p:txEl>
                                          </p:spTgt>
                                        </p:tgtEl>
                                        <p:attrNameLst>
                                          <p:attrName>style.visibility</p:attrName>
                                        </p:attrNameLst>
                                      </p:cBhvr>
                                      <p:to>
                                        <p:strVal val="visible"/>
                                      </p:to>
                                    </p:set>
                                    <p:animEffect transition="in" filter="wipe(left)">
                                      <p:cBhvr>
                                        <p:cTn id="40" dur="500"/>
                                        <p:tgtEl>
                                          <p:spTgt spid="20992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09926"/>
                                        </p:tgtEl>
                                        <p:attrNameLst>
                                          <p:attrName>style.visibility</p:attrName>
                                        </p:attrNameLst>
                                      </p:cBhvr>
                                      <p:to>
                                        <p:strVal val="visible"/>
                                      </p:to>
                                    </p:set>
                                    <p:animEffect transition="in" filter="wipe(left)">
                                      <p:cBhvr>
                                        <p:cTn id="45" dur="500"/>
                                        <p:tgtEl>
                                          <p:spTgt spid="20992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09930"/>
                                        </p:tgtEl>
                                        <p:attrNameLst>
                                          <p:attrName>style.visibility</p:attrName>
                                        </p:attrNameLst>
                                      </p:cBhvr>
                                      <p:to>
                                        <p:strVal val="visible"/>
                                      </p:to>
                                    </p:set>
                                    <p:animEffect transition="in" filter="wipe(left)">
                                      <p:cBhvr>
                                        <p:cTn id="50" dur="500"/>
                                        <p:tgtEl>
                                          <p:spTgt spid="20993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09931"/>
                                        </p:tgtEl>
                                        <p:attrNameLst>
                                          <p:attrName>style.visibility</p:attrName>
                                        </p:attrNameLst>
                                      </p:cBhvr>
                                      <p:to>
                                        <p:strVal val="visible"/>
                                      </p:to>
                                    </p:set>
                                    <p:animEffect transition="in" filter="wipe(left)">
                                      <p:cBhvr>
                                        <p:cTn id="55" dur="500"/>
                                        <p:tgtEl>
                                          <p:spTgt spid="20993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09929"/>
                                        </p:tgtEl>
                                        <p:attrNameLst>
                                          <p:attrName>style.visibility</p:attrName>
                                        </p:attrNameLst>
                                      </p:cBhvr>
                                      <p:to>
                                        <p:strVal val="visible"/>
                                      </p:to>
                                    </p:set>
                                    <p:animEffect transition="in" filter="wipe(left)">
                                      <p:cBhvr>
                                        <p:cTn id="60" dur="500"/>
                                        <p:tgtEl>
                                          <p:spTgt spid="20992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09932"/>
                                        </p:tgtEl>
                                        <p:attrNameLst>
                                          <p:attrName>style.visibility</p:attrName>
                                        </p:attrNameLst>
                                      </p:cBhvr>
                                      <p:to>
                                        <p:strVal val="visible"/>
                                      </p:to>
                                    </p:set>
                                    <p:animEffect transition="in" filter="wipe(left)">
                                      <p:cBhvr>
                                        <p:cTn id="65" dur="500"/>
                                        <p:tgtEl>
                                          <p:spTgt spid="20993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209933"/>
                                        </p:tgtEl>
                                        <p:attrNameLst>
                                          <p:attrName>style.visibility</p:attrName>
                                        </p:attrNameLst>
                                      </p:cBhvr>
                                      <p:to>
                                        <p:strVal val="visible"/>
                                      </p:to>
                                    </p:set>
                                    <p:animEffect transition="in" filter="wipe(left)">
                                      <p:cBhvr>
                                        <p:cTn id="70" dur="500"/>
                                        <p:tgtEl>
                                          <p:spTgt spid="209933"/>
                                        </p:tgtEl>
                                      </p:cBhvr>
                                    </p:animEffect>
                                  </p:childTnLst>
                                </p:cTn>
                              </p:par>
                            </p:childTnLst>
                          </p:cTn>
                        </p:par>
                      </p:childTnLst>
                    </p:cTn>
                  </p:par>
                  <p:par>
                    <p:cTn id="71" fill="hold">
                      <p:stCondLst>
                        <p:cond delay="indefinite"/>
                      </p:stCondLst>
                      <p:childTnLst>
                        <p:par>
                          <p:cTn id="72" fill="hold">
                            <p:stCondLst>
                              <p:cond delay="0"/>
                            </p:stCondLst>
                            <p:childTnLst>
                              <p:par>
                                <p:cTn id="73" presetID="35" presetClass="entr" presetSubtype="0" fill="hold" grpId="0" nodeType="clickEffect">
                                  <p:stCondLst>
                                    <p:cond delay="0"/>
                                  </p:stCondLst>
                                  <p:iterate type="wd">
                                    <p:tmPct val="10000"/>
                                  </p:iterate>
                                  <p:childTnLst>
                                    <p:set>
                                      <p:cBhvr>
                                        <p:cTn id="74" dur="1" fill="hold">
                                          <p:stCondLst>
                                            <p:cond delay="0"/>
                                          </p:stCondLst>
                                        </p:cTn>
                                        <p:tgtEl>
                                          <p:spTgt spid="209927"/>
                                        </p:tgtEl>
                                        <p:attrNameLst>
                                          <p:attrName>style.visibility</p:attrName>
                                        </p:attrNameLst>
                                      </p:cBhvr>
                                      <p:to>
                                        <p:strVal val="visible"/>
                                      </p:to>
                                    </p:set>
                                    <p:animEffect transition="in" filter="fade">
                                      <p:cBhvr>
                                        <p:cTn id="75" dur="2000"/>
                                        <p:tgtEl>
                                          <p:spTgt spid="209927"/>
                                        </p:tgtEl>
                                      </p:cBhvr>
                                    </p:animEffect>
                                    <p:anim calcmode="lin" valueType="num">
                                      <p:cBhvr>
                                        <p:cTn id="76" dur="2000" fill="hold"/>
                                        <p:tgtEl>
                                          <p:spTgt spid="209927"/>
                                        </p:tgtEl>
                                        <p:attrNameLst>
                                          <p:attrName>style.rotation</p:attrName>
                                        </p:attrNameLst>
                                      </p:cBhvr>
                                      <p:tavLst>
                                        <p:tav tm="0">
                                          <p:val>
                                            <p:fltVal val="720"/>
                                          </p:val>
                                        </p:tav>
                                        <p:tav tm="100000">
                                          <p:val>
                                            <p:fltVal val="0"/>
                                          </p:val>
                                        </p:tav>
                                      </p:tavLst>
                                    </p:anim>
                                    <p:anim calcmode="lin" valueType="num">
                                      <p:cBhvr>
                                        <p:cTn id="77" dur="2000" fill="hold"/>
                                        <p:tgtEl>
                                          <p:spTgt spid="209927"/>
                                        </p:tgtEl>
                                        <p:attrNameLst>
                                          <p:attrName>ppt_h</p:attrName>
                                        </p:attrNameLst>
                                      </p:cBhvr>
                                      <p:tavLst>
                                        <p:tav tm="0">
                                          <p:val>
                                            <p:fltVal val="0"/>
                                          </p:val>
                                        </p:tav>
                                        <p:tav tm="100000">
                                          <p:val>
                                            <p:strVal val="#ppt_h"/>
                                          </p:val>
                                        </p:tav>
                                      </p:tavLst>
                                    </p:anim>
                                    <p:anim calcmode="lin" valueType="num">
                                      <p:cBhvr>
                                        <p:cTn id="78" dur="2000" fill="hold"/>
                                        <p:tgtEl>
                                          <p:spTgt spid="20992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73"/>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4" grpId="0" build="p"/>
      <p:bldP spid="209925" grpId="0" build="p"/>
      <p:bldP spid="2099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a:t>Tuesday, June 16, 2020</a:t>
            </a:r>
          </a:p>
        </p:txBody>
      </p:sp>
      <p:sp>
        <p:nvSpPr>
          <p:cNvPr id="11" name="Footer Placeholder 4"/>
          <p:cNvSpPr>
            <a:spLocks noGrp="1"/>
          </p:cNvSpPr>
          <p:nvPr>
            <p:ph type="ftr" sz="quarter" idx="11"/>
          </p:nvPr>
        </p:nvSpPr>
        <p:spPr/>
        <p:txBody>
          <a:bodyPr/>
          <a:lstStyle/>
          <a:p>
            <a:r>
              <a:rPr lang="de-DE"/>
              <a:t>PHYS 1444-001, Summer 2020                    Dr. Jaehoon Yu</a:t>
            </a:r>
            <a:endParaRPr lang="en-US"/>
          </a:p>
        </p:txBody>
      </p:sp>
      <p:sp>
        <p:nvSpPr>
          <p:cNvPr id="12" name="Slide Number Placeholder 5"/>
          <p:cNvSpPr>
            <a:spLocks noGrp="1"/>
          </p:cNvSpPr>
          <p:nvPr>
            <p:ph type="sldNum" sz="quarter" idx="12"/>
          </p:nvPr>
        </p:nvSpPr>
        <p:spPr/>
        <p:txBody>
          <a:bodyPr/>
          <a:lstStyle/>
          <a:p>
            <a:fld id="{D9AB939F-5CDE-C344-9BEE-A94324778209}" type="slidenum">
              <a:rPr lang="en-US"/>
              <a:pPr/>
              <a:t>8</a:t>
            </a:fld>
            <a:endParaRPr lang="en-US"/>
          </a:p>
        </p:txBody>
      </p:sp>
      <p:pic>
        <p:nvPicPr>
          <p:cNvPr id="210946" name="Picture 2" descr="FG22_008"/>
          <p:cNvPicPr>
            <a:picLocks noChangeAspect="1" noChangeArrowheads="1"/>
          </p:cNvPicPr>
          <p:nvPr/>
        </p:nvPicPr>
        <p:blipFill>
          <a:blip r:embed="rId3"/>
          <a:srcRect/>
          <a:stretch>
            <a:fillRect/>
          </a:stretch>
        </p:blipFill>
        <p:spPr bwMode="auto">
          <a:xfrm>
            <a:off x="5943600" y="0"/>
            <a:ext cx="3657600" cy="2743200"/>
          </a:xfrm>
          <a:prstGeom prst="rect">
            <a:avLst/>
          </a:prstGeom>
          <a:noFill/>
        </p:spPr>
      </p:pic>
      <p:sp>
        <p:nvSpPr>
          <p:cNvPr id="210947" name="Rectangle 3"/>
          <p:cNvSpPr>
            <a:spLocks noGrp="1" noChangeArrowheads="1"/>
          </p:cNvSpPr>
          <p:nvPr>
            <p:ph type="title"/>
          </p:nvPr>
        </p:nvSpPr>
        <p:spPr>
          <a:xfrm>
            <a:off x="76200" y="228600"/>
            <a:ext cx="7239000" cy="685800"/>
          </a:xfrm>
        </p:spPr>
        <p:txBody>
          <a:bodyPr/>
          <a:lstStyle/>
          <a:p>
            <a:r>
              <a:rPr lang="en-US" dirty="0"/>
              <a:t>Gauss’ Law from Coulomb’s Law</a:t>
            </a:r>
            <a:br>
              <a:rPr lang="en-US" dirty="0"/>
            </a:br>
            <a:r>
              <a:rPr lang="en-US" dirty="0"/>
              <a:t>Irregular Surface</a:t>
            </a:r>
          </a:p>
        </p:txBody>
      </p:sp>
      <p:sp>
        <p:nvSpPr>
          <p:cNvPr id="210948" name="Rectangle 4"/>
          <p:cNvSpPr>
            <a:spLocks noGrp="1" noChangeArrowheads="1"/>
          </p:cNvSpPr>
          <p:nvPr>
            <p:ph type="body" idx="1"/>
          </p:nvPr>
        </p:nvSpPr>
        <p:spPr>
          <a:xfrm>
            <a:off x="76200" y="1219200"/>
            <a:ext cx="6781800" cy="1447800"/>
          </a:xfrm>
        </p:spPr>
        <p:txBody>
          <a:bodyPr/>
          <a:lstStyle/>
          <a:p>
            <a:pPr>
              <a:lnSpc>
                <a:spcPct val="90000"/>
              </a:lnSpc>
            </a:pPr>
            <a:r>
              <a:rPr lang="en-US" sz="2800"/>
              <a:t>Let’s consider the same single static point charge Q surrounded by a symmetric spherical surface A</a:t>
            </a:r>
            <a:r>
              <a:rPr lang="en-US" sz="2800" baseline="-25000"/>
              <a:t>1</a:t>
            </a:r>
            <a:r>
              <a:rPr lang="en-US" sz="2800"/>
              <a:t> and a randomly shaped surface A</a:t>
            </a:r>
            <a:r>
              <a:rPr lang="en-US" sz="2800" baseline="-25000"/>
              <a:t>2</a:t>
            </a:r>
            <a:r>
              <a:rPr lang="en-US" sz="2800"/>
              <a:t>.</a:t>
            </a:r>
          </a:p>
        </p:txBody>
      </p:sp>
      <p:sp>
        <p:nvSpPr>
          <p:cNvPr id="210949" name="Rectangle 5"/>
          <p:cNvSpPr>
            <a:spLocks noChangeArrowheads="1"/>
          </p:cNvSpPr>
          <p:nvPr/>
        </p:nvSpPr>
        <p:spPr bwMode="auto">
          <a:xfrm>
            <a:off x="76200" y="2438400"/>
            <a:ext cx="9067800" cy="43434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sym typeface="Wingdings" charset="2"/>
              </a:rPr>
              <a:t>What is the difference in the total number of field lines due to the charge Q, passing through the two surfaces?</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None.  What does this mean?</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The total number of field lines passing through the surface is the same no matter what the shape of the enclosed surface is.</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So we can write: </a:t>
            </a:r>
          </a:p>
          <a:p>
            <a:pPr marL="742950" lvl="1" indent="-285750">
              <a:spcBef>
                <a:spcPct val="20000"/>
              </a:spcBef>
              <a:buFontTx/>
              <a:buChar char="–"/>
            </a:pPr>
            <a:endParaRPr lang="en-US" dirty="0">
              <a:solidFill>
                <a:srgbClr val="660066"/>
              </a:solidFill>
              <a:latin typeface="Arial Narrow" charset="0"/>
              <a:ea typeface="ＭＳ Ｐゴシック" charset="-128"/>
              <a:sym typeface="Wingdings" charset="2"/>
            </a:endParaRP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What does this mean?</a:t>
            </a:r>
          </a:p>
          <a:p>
            <a:pPr marL="1143000" lvl="2" indent="-228600">
              <a:spcBef>
                <a:spcPct val="20000"/>
              </a:spcBef>
              <a:buFontTx/>
              <a:buChar char="•"/>
            </a:pPr>
            <a:r>
              <a:rPr lang="en-US" sz="2000" dirty="0">
                <a:solidFill>
                  <a:srgbClr val="003300"/>
                </a:solidFill>
                <a:latin typeface="Arial Narrow" charset="0"/>
                <a:ea typeface="ＭＳ Ｐゴシック" charset="-128"/>
                <a:sym typeface="Wingdings" charset="2"/>
              </a:rPr>
              <a:t>The flux due to the given enclosed charge is the same independent of the shape of the surface enclosing it is. </a:t>
            </a:r>
            <a:r>
              <a:rPr lang="en-US" sz="2000" dirty="0" err="1">
                <a:solidFill>
                  <a:srgbClr val="003300"/>
                </a:solidFill>
                <a:latin typeface="Arial Narrow" charset="0"/>
                <a:ea typeface="ＭＳ Ｐゴシック" charset="-128"/>
                <a:sym typeface="Wingdings" charset="2"/>
              </a:rPr>
              <a:t></a:t>
            </a:r>
            <a:r>
              <a:rPr lang="en-US" sz="2000" dirty="0">
                <a:solidFill>
                  <a:srgbClr val="003300"/>
                </a:solidFill>
                <a:latin typeface="Arial Narrow" charset="0"/>
                <a:ea typeface="ＭＳ Ｐゴシック" charset="-128"/>
                <a:sym typeface="Wingdings" charset="2"/>
              </a:rPr>
              <a:t> Gauss’ law,                     , is valid for any surface surrounding a single point charge Q.</a:t>
            </a:r>
          </a:p>
        </p:txBody>
      </p:sp>
      <p:graphicFrame>
        <p:nvGraphicFramePr>
          <p:cNvPr id="210950" name="Object 6"/>
          <p:cNvGraphicFramePr>
            <a:graphicFrameLocks noChangeAspect="1"/>
          </p:cNvGraphicFramePr>
          <p:nvPr/>
        </p:nvGraphicFramePr>
        <p:xfrm>
          <a:off x="2895600" y="4483100"/>
          <a:ext cx="1373188" cy="977900"/>
        </p:xfrm>
        <a:graphic>
          <a:graphicData uri="http://schemas.openxmlformats.org/presentationml/2006/ole">
            <mc:AlternateContent xmlns:mc="http://schemas.openxmlformats.org/markup-compatibility/2006">
              <mc:Choice xmlns:v="urn:schemas-microsoft-com:vml" Requires="v">
                <p:oleObj spid="_x0000_s52677" name="Equation" r:id="rId4" imgW="596900" imgH="419100" progId="Equation.DSMT4">
                  <p:embed/>
                </p:oleObj>
              </mc:Choice>
              <mc:Fallback>
                <p:oleObj name="Equation" r:id="rId4" imgW="596900" imgH="419100" progId="Equation.DSMT4">
                  <p:embed/>
                  <p:pic>
                    <p:nvPicPr>
                      <p:cNvPr id="210950" name="Object 6"/>
                      <p:cNvPicPr>
                        <a:picLocks noChangeAspect="1" noChangeArrowheads="1"/>
                      </p:cNvPicPr>
                      <p:nvPr/>
                    </p:nvPicPr>
                    <p:blipFill>
                      <a:blip r:embed="rId5"/>
                      <a:srcRect/>
                      <a:stretch>
                        <a:fillRect/>
                      </a:stretch>
                    </p:blipFill>
                    <p:spPr bwMode="auto">
                      <a:xfrm>
                        <a:off x="2895600" y="4483100"/>
                        <a:ext cx="1373188" cy="9779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0951" name="Object 7"/>
          <p:cNvGraphicFramePr>
            <a:graphicFrameLocks noChangeAspect="1"/>
          </p:cNvGraphicFramePr>
          <p:nvPr/>
        </p:nvGraphicFramePr>
        <p:xfrm>
          <a:off x="5257800" y="6011863"/>
          <a:ext cx="1081087" cy="565150"/>
        </p:xfrm>
        <a:graphic>
          <a:graphicData uri="http://schemas.openxmlformats.org/presentationml/2006/ole">
            <mc:AlternateContent xmlns:mc="http://schemas.openxmlformats.org/markup-compatibility/2006">
              <mc:Choice xmlns:v="urn:schemas-microsoft-com:vml" Requires="v">
                <p:oleObj spid="_x0000_s52678" name="Equation" r:id="rId6" imgW="774700" imgH="419100" progId="Equation.DSMT4">
                  <p:embed/>
                </p:oleObj>
              </mc:Choice>
              <mc:Fallback>
                <p:oleObj name="Equation" r:id="rId6" imgW="774700" imgH="419100" progId="Equation.DSMT4">
                  <p:embed/>
                  <p:pic>
                    <p:nvPicPr>
                      <p:cNvPr id="210951" name="Object 7"/>
                      <p:cNvPicPr>
                        <a:picLocks noChangeAspect="1" noChangeArrowheads="1"/>
                      </p:cNvPicPr>
                      <p:nvPr/>
                    </p:nvPicPr>
                    <p:blipFill>
                      <a:blip r:embed="rId7"/>
                      <a:srcRect/>
                      <a:stretch>
                        <a:fillRect/>
                      </a:stretch>
                    </p:blipFill>
                    <p:spPr bwMode="auto">
                      <a:xfrm>
                        <a:off x="5257800" y="6011863"/>
                        <a:ext cx="1081087" cy="56515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0952" name="Object 8"/>
          <p:cNvGraphicFramePr>
            <a:graphicFrameLocks noChangeAspect="1"/>
          </p:cNvGraphicFramePr>
          <p:nvPr/>
        </p:nvGraphicFramePr>
        <p:xfrm>
          <a:off x="4265613" y="4483100"/>
          <a:ext cx="1373187" cy="977900"/>
        </p:xfrm>
        <a:graphic>
          <a:graphicData uri="http://schemas.openxmlformats.org/presentationml/2006/ole">
            <mc:AlternateContent xmlns:mc="http://schemas.openxmlformats.org/markup-compatibility/2006">
              <mc:Choice xmlns:v="urn:schemas-microsoft-com:vml" Requires="v">
                <p:oleObj spid="_x0000_s52679" name="Equation" r:id="rId8" imgW="596900" imgH="419100" progId="Equation.DSMT4">
                  <p:embed/>
                </p:oleObj>
              </mc:Choice>
              <mc:Fallback>
                <p:oleObj name="Equation" r:id="rId8" imgW="596900" imgH="419100" progId="Equation.DSMT4">
                  <p:embed/>
                  <p:pic>
                    <p:nvPicPr>
                      <p:cNvPr id="210952" name="Object 8"/>
                      <p:cNvPicPr>
                        <a:picLocks noChangeAspect="1" noChangeArrowheads="1"/>
                      </p:cNvPicPr>
                      <p:nvPr/>
                    </p:nvPicPr>
                    <p:blipFill>
                      <a:blip r:embed="rId9"/>
                      <a:srcRect/>
                      <a:stretch>
                        <a:fillRect/>
                      </a:stretch>
                    </p:blipFill>
                    <p:spPr bwMode="auto">
                      <a:xfrm>
                        <a:off x="4265613" y="4483100"/>
                        <a:ext cx="1373187" cy="9779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0953" name="Object 9"/>
          <p:cNvGraphicFramePr>
            <a:graphicFrameLocks noChangeAspect="1"/>
          </p:cNvGraphicFramePr>
          <p:nvPr/>
        </p:nvGraphicFramePr>
        <p:xfrm>
          <a:off x="5638800" y="4419600"/>
          <a:ext cx="466725" cy="950913"/>
        </p:xfrm>
        <a:graphic>
          <a:graphicData uri="http://schemas.openxmlformats.org/presentationml/2006/ole">
            <mc:AlternateContent xmlns:mc="http://schemas.openxmlformats.org/markup-compatibility/2006">
              <mc:Choice xmlns:v="urn:schemas-microsoft-com:vml" Requires="v">
                <p:oleObj spid="_x0000_s52680" name="Equation" r:id="rId10" imgW="203040" imgH="406080" progId="Equation.DSMT4">
                  <p:embed/>
                </p:oleObj>
              </mc:Choice>
              <mc:Fallback>
                <p:oleObj name="Equation" r:id="rId10" imgW="203040" imgH="406080" progId="Equation.DSMT4">
                  <p:embed/>
                  <p:pic>
                    <p:nvPicPr>
                      <p:cNvPr id="210953"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4419600"/>
                        <a:ext cx="466725" cy="950913"/>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291912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0948">
                                            <p:txEl>
                                              <p:pRg st="0" end="0"/>
                                            </p:txEl>
                                          </p:spTgt>
                                        </p:tgtEl>
                                        <p:attrNameLst>
                                          <p:attrName>style.visibility</p:attrName>
                                        </p:attrNameLst>
                                      </p:cBhvr>
                                      <p:to>
                                        <p:strVal val="visible"/>
                                      </p:to>
                                    </p:set>
                                    <p:animEffect transition="in" filter="wipe(left)">
                                      <p:cBhvr>
                                        <p:cTn id="7" dur="500"/>
                                        <p:tgtEl>
                                          <p:spTgt spid="2109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210946"/>
                                        </p:tgtEl>
                                        <p:attrNameLst>
                                          <p:attrName>style.visibility</p:attrName>
                                        </p:attrNameLst>
                                      </p:cBhvr>
                                      <p:to>
                                        <p:strVal val="visible"/>
                                      </p:to>
                                    </p:set>
                                    <p:animEffect transition="in" filter="wipe(down)">
                                      <p:cBhvr>
                                        <p:cTn id="12" dur="580">
                                          <p:stCondLst>
                                            <p:cond delay="0"/>
                                          </p:stCondLst>
                                        </p:cTn>
                                        <p:tgtEl>
                                          <p:spTgt spid="210946"/>
                                        </p:tgtEl>
                                      </p:cBhvr>
                                    </p:animEffect>
                                    <p:anim calcmode="lin" valueType="num">
                                      <p:cBhvr>
                                        <p:cTn id="13" dur="1822" tmFilter="0,0; 0.14,0.36; 0.43,0.73; 0.71,0.91; 1.0,1.0">
                                          <p:stCondLst>
                                            <p:cond delay="0"/>
                                          </p:stCondLst>
                                        </p:cTn>
                                        <p:tgtEl>
                                          <p:spTgt spid="21094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1094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1094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1094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10946"/>
                                        </p:tgtEl>
                                        <p:attrNameLst>
                                          <p:attrName>ppt_y</p:attrName>
                                        </p:attrNameLst>
                                      </p:cBhvr>
                                      <p:tavLst>
                                        <p:tav tm="0" fmla="#ppt_y-sin(pi*$)/81">
                                          <p:val>
                                            <p:fltVal val="0"/>
                                          </p:val>
                                        </p:tav>
                                        <p:tav tm="100000">
                                          <p:val>
                                            <p:fltVal val="1"/>
                                          </p:val>
                                        </p:tav>
                                      </p:tavLst>
                                    </p:anim>
                                    <p:animScale>
                                      <p:cBhvr>
                                        <p:cTn id="18" dur="26">
                                          <p:stCondLst>
                                            <p:cond delay="650"/>
                                          </p:stCondLst>
                                        </p:cTn>
                                        <p:tgtEl>
                                          <p:spTgt spid="210946"/>
                                        </p:tgtEl>
                                      </p:cBhvr>
                                      <p:to x="100000" y="60000"/>
                                    </p:animScale>
                                    <p:animScale>
                                      <p:cBhvr>
                                        <p:cTn id="19" dur="166" decel="50000">
                                          <p:stCondLst>
                                            <p:cond delay="676"/>
                                          </p:stCondLst>
                                        </p:cTn>
                                        <p:tgtEl>
                                          <p:spTgt spid="210946"/>
                                        </p:tgtEl>
                                      </p:cBhvr>
                                      <p:to x="100000" y="100000"/>
                                    </p:animScale>
                                    <p:animScale>
                                      <p:cBhvr>
                                        <p:cTn id="20" dur="26">
                                          <p:stCondLst>
                                            <p:cond delay="1312"/>
                                          </p:stCondLst>
                                        </p:cTn>
                                        <p:tgtEl>
                                          <p:spTgt spid="210946"/>
                                        </p:tgtEl>
                                      </p:cBhvr>
                                      <p:to x="100000" y="80000"/>
                                    </p:animScale>
                                    <p:animScale>
                                      <p:cBhvr>
                                        <p:cTn id="21" dur="166" decel="50000">
                                          <p:stCondLst>
                                            <p:cond delay="1338"/>
                                          </p:stCondLst>
                                        </p:cTn>
                                        <p:tgtEl>
                                          <p:spTgt spid="210946"/>
                                        </p:tgtEl>
                                      </p:cBhvr>
                                      <p:to x="100000" y="100000"/>
                                    </p:animScale>
                                    <p:animScale>
                                      <p:cBhvr>
                                        <p:cTn id="22" dur="26">
                                          <p:stCondLst>
                                            <p:cond delay="1642"/>
                                          </p:stCondLst>
                                        </p:cTn>
                                        <p:tgtEl>
                                          <p:spTgt spid="210946"/>
                                        </p:tgtEl>
                                      </p:cBhvr>
                                      <p:to x="100000" y="90000"/>
                                    </p:animScale>
                                    <p:animScale>
                                      <p:cBhvr>
                                        <p:cTn id="23" dur="166" decel="50000">
                                          <p:stCondLst>
                                            <p:cond delay="1668"/>
                                          </p:stCondLst>
                                        </p:cTn>
                                        <p:tgtEl>
                                          <p:spTgt spid="210946"/>
                                        </p:tgtEl>
                                      </p:cBhvr>
                                      <p:to x="100000" y="100000"/>
                                    </p:animScale>
                                    <p:animScale>
                                      <p:cBhvr>
                                        <p:cTn id="24" dur="26">
                                          <p:stCondLst>
                                            <p:cond delay="1808"/>
                                          </p:stCondLst>
                                        </p:cTn>
                                        <p:tgtEl>
                                          <p:spTgt spid="210946"/>
                                        </p:tgtEl>
                                      </p:cBhvr>
                                      <p:to x="100000" y="95000"/>
                                    </p:animScale>
                                    <p:animScale>
                                      <p:cBhvr>
                                        <p:cTn id="25" dur="166" decel="50000">
                                          <p:stCondLst>
                                            <p:cond delay="1834"/>
                                          </p:stCondLst>
                                        </p:cTn>
                                        <p:tgtEl>
                                          <p:spTgt spid="21094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210949">
                                            <p:bg/>
                                          </p:spTgt>
                                        </p:tgtEl>
                                        <p:attrNameLst>
                                          <p:attrName>style.visibility</p:attrName>
                                        </p:attrNameLst>
                                      </p:cBhvr>
                                      <p:to>
                                        <p:strVal val="visible"/>
                                      </p:to>
                                    </p:set>
                                    <p:animEffect transition="in" filter="wipe(left)">
                                      <p:cBhvr>
                                        <p:cTn id="30" dur="500"/>
                                        <p:tgtEl>
                                          <p:spTgt spid="210949">
                                            <p:bg/>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210949">
                                            <p:txEl>
                                              <p:pRg st="0" end="0"/>
                                            </p:txEl>
                                          </p:spTgt>
                                        </p:tgtEl>
                                        <p:attrNameLst>
                                          <p:attrName>style.visibility</p:attrName>
                                        </p:attrNameLst>
                                      </p:cBhvr>
                                      <p:to>
                                        <p:strVal val="visible"/>
                                      </p:to>
                                    </p:set>
                                    <p:animEffect transition="in" filter="wipe(left)">
                                      <p:cBhvr>
                                        <p:cTn id="35" dur="500"/>
                                        <p:tgtEl>
                                          <p:spTgt spid="21094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210949">
                                            <p:txEl>
                                              <p:pRg st="1" end="1"/>
                                            </p:txEl>
                                          </p:spTgt>
                                        </p:tgtEl>
                                        <p:attrNameLst>
                                          <p:attrName>style.visibility</p:attrName>
                                        </p:attrNameLst>
                                      </p:cBhvr>
                                      <p:to>
                                        <p:strVal val="visible"/>
                                      </p:to>
                                    </p:set>
                                    <p:animEffect transition="in" filter="wipe(left)">
                                      <p:cBhvr>
                                        <p:cTn id="40" dur="500"/>
                                        <p:tgtEl>
                                          <p:spTgt spid="210949">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210949">
                                            <p:txEl>
                                              <p:pRg st="2" end="2"/>
                                            </p:txEl>
                                          </p:spTgt>
                                        </p:tgtEl>
                                        <p:attrNameLst>
                                          <p:attrName>style.visibility</p:attrName>
                                        </p:attrNameLst>
                                      </p:cBhvr>
                                      <p:to>
                                        <p:strVal val="visible"/>
                                      </p:to>
                                    </p:set>
                                    <p:animEffect transition="in" filter="wipe(left)">
                                      <p:cBhvr>
                                        <p:cTn id="45" dur="500"/>
                                        <p:tgtEl>
                                          <p:spTgt spid="210949">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210949">
                                            <p:txEl>
                                              <p:pRg st="3" end="3"/>
                                            </p:txEl>
                                          </p:spTgt>
                                        </p:tgtEl>
                                        <p:attrNameLst>
                                          <p:attrName>style.visibility</p:attrName>
                                        </p:attrNameLst>
                                      </p:cBhvr>
                                      <p:to>
                                        <p:strVal val="visible"/>
                                      </p:to>
                                    </p:set>
                                    <p:animEffect transition="in" filter="wipe(left)">
                                      <p:cBhvr>
                                        <p:cTn id="50" dur="500"/>
                                        <p:tgtEl>
                                          <p:spTgt spid="210949">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10950"/>
                                        </p:tgtEl>
                                        <p:attrNameLst>
                                          <p:attrName>style.visibility</p:attrName>
                                        </p:attrNameLst>
                                      </p:cBhvr>
                                      <p:to>
                                        <p:strVal val="visible"/>
                                      </p:to>
                                    </p:set>
                                    <p:animEffect transition="in" filter="wipe(left)">
                                      <p:cBhvr>
                                        <p:cTn id="55" dur="500"/>
                                        <p:tgtEl>
                                          <p:spTgt spid="21095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10952"/>
                                        </p:tgtEl>
                                        <p:attrNameLst>
                                          <p:attrName>style.visibility</p:attrName>
                                        </p:attrNameLst>
                                      </p:cBhvr>
                                      <p:to>
                                        <p:strVal val="visible"/>
                                      </p:to>
                                    </p:set>
                                    <p:animEffect transition="in" filter="wipe(left)">
                                      <p:cBhvr>
                                        <p:cTn id="60" dur="500"/>
                                        <p:tgtEl>
                                          <p:spTgt spid="21095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10953"/>
                                        </p:tgtEl>
                                        <p:attrNameLst>
                                          <p:attrName>style.visibility</p:attrName>
                                        </p:attrNameLst>
                                      </p:cBhvr>
                                      <p:to>
                                        <p:strVal val="visible"/>
                                      </p:to>
                                    </p:set>
                                    <p:animEffect transition="in" filter="wipe(left)">
                                      <p:cBhvr>
                                        <p:cTn id="65" dur="500"/>
                                        <p:tgtEl>
                                          <p:spTgt spid="21095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210949">
                                            <p:txEl>
                                              <p:pRg st="5" end="5"/>
                                            </p:txEl>
                                          </p:spTgt>
                                        </p:tgtEl>
                                        <p:attrNameLst>
                                          <p:attrName>style.visibility</p:attrName>
                                        </p:attrNameLst>
                                      </p:cBhvr>
                                      <p:to>
                                        <p:strVal val="visible"/>
                                      </p:to>
                                    </p:set>
                                    <p:animEffect transition="in" filter="wipe(left)">
                                      <p:cBhvr>
                                        <p:cTn id="70" dur="500"/>
                                        <p:tgtEl>
                                          <p:spTgt spid="210949">
                                            <p:txEl>
                                              <p:pRg st="5" end="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210949">
                                            <p:txEl>
                                              <p:pRg st="6" end="6"/>
                                            </p:txEl>
                                          </p:spTgt>
                                        </p:tgtEl>
                                        <p:attrNameLst>
                                          <p:attrName>style.visibility</p:attrName>
                                        </p:attrNameLst>
                                      </p:cBhvr>
                                      <p:to>
                                        <p:strVal val="visible"/>
                                      </p:to>
                                    </p:set>
                                    <p:animEffect transition="in" filter="wipe(left)">
                                      <p:cBhvr>
                                        <p:cTn id="75" dur="500"/>
                                        <p:tgtEl>
                                          <p:spTgt spid="210949">
                                            <p:txEl>
                                              <p:pRg st="6" end="6"/>
                                            </p:txEl>
                                          </p:spTgt>
                                        </p:tgtEl>
                                      </p:cBhvr>
                                    </p:animEffect>
                                  </p:childTnLst>
                                </p:cTn>
                              </p:par>
                            </p:childTnLst>
                          </p:cTn>
                        </p:par>
                        <p:par>
                          <p:cTn id="76" fill="hold">
                            <p:stCondLst>
                              <p:cond delay="2450"/>
                            </p:stCondLst>
                            <p:childTnLst>
                              <p:par>
                                <p:cTn id="77" presetID="22" presetClass="entr" presetSubtype="8" fill="hold" nodeType="afterEffect">
                                  <p:stCondLst>
                                    <p:cond delay="0"/>
                                  </p:stCondLst>
                                  <p:childTnLst>
                                    <p:set>
                                      <p:cBhvr>
                                        <p:cTn id="78" dur="1" fill="hold">
                                          <p:stCondLst>
                                            <p:cond delay="0"/>
                                          </p:stCondLst>
                                        </p:cTn>
                                        <p:tgtEl>
                                          <p:spTgt spid="210951"/>
                                        </p:tgtEl>
                                        <p:attrNameLst>
                                          <p:attrName>style.visibility</p:attrName>
                                        </p:attrNameLst>
                                      </p:cBhvr>
                                      <p:to>
                                        <p:strVal val="visible"/>
                                      </p:to>
                                    </p:set>
                                    <p:animEffect transition="in" filter="wipe(left)">
                                      <p:cBhvr>
                                        <p:cTn id="79" dur="500"/>
                                        <p:tgtEl>
                                          <p:spTgt spid="210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build="p"/>
      <p:bldP spid="210949"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Tuesday, June 16, 2020</a:t>
            </a:r>
          </a:p>
        </p:txBody>
      </p:sp>
      <p:sp>
        <p:nvSpPr>
          <p:cNvPr id="18" name="Footer Placeholder 4"/>
          <p:cNvSpPr>
            <a:spLocks noGrp="1"/>
          </p:cNvSpPr>
          <p:nvPr>
            <p:ph type="ftr" sz="quarter" idx="11"/>
          </p:nvPr>
        </p:nvSpPr>
        <p:spPr/>
        <p:txBody>
          <a:bodyPr/>
          <a:lstStyle/>
          <a:p>
            <a:r>
              <a:rPr lang="de-DE"/>
              <a:t>PHYS 1444-001, Summer 2020                    Dr. Jaehoon Yu</a:t>
            </a:r>
            <a:endParaRPr lang="en-US"/>
          </a:p>
        </p:txBody>
      </p:sp>
      <p:sp>
        <p:nvSpPr>
          <p:cNvPr id="19" name="Slide Number Placeholder 5"/>
          <p:cNvSpPr>
            <a:spLocks noGrp="1"/>
          </p:cNvSpPr>
          <p:nvPr>
            <p:ph type="sldNum" sz="quarter" idx="12"/>
          </p:nvPr>
        </p:nvSpPr>
        <p:spPr/>
        <p:txBody>
          <a:bodyPr/>
          <a:lstStyle/>
          <a:p>
            <a:fld id="{B004E6BB-AD62-244F-B62F-B078111CDD09}" type="slidenum">
              <a:rPr lang="en-US"/>
              <a:pPr/>
              <a:t>9</a:t>
            </a:fld>
            <a:endParaRPr lang="en-US"/>
          </a:p>
        </p:txBody>
      </p:sp>
      <p:sp>
        <p:nvSpPr>
          <p:cNvPr id="212994" name="Rectangle 2"/>
          <p:cNvSpPr>
            <a:spLocks noGrp="1" noChangeArrowheads="1"/>
          </p:cNvSpPr>
          <p:nvPr>
            <p:ph type="title"/>
          </p:nvPr>
        </p:nvSpPr>
        <p:spPr>
          <a:xfrm>
            <a:off x="228600" y="76200"/>
            <a:ext cx="8686800" cy="762000"/>
          </a:xfrm>
        </p:spPr>
        <p:txBody>
          <a:bodyPr/>
          <a:lstStyle/>
          <a:p>
            <a:r>
              <a:rPr lang="en-US"/>
              <a:t>Gauss’ Law w/ more than one charge</a:t>
            </a:r>
          </a:p>
        </p:txBody>
      </p:sp>
      <p:sp>
        <p:nvSpPr>
          <p:cNvPr id="212995" name="Rectangle 3"/>
          <p:cNvSpPr>
            <a:spLocks noGrp="1" noChangeArrowheads="1"/>
          </p:cNvSpPr>
          <p:nvPr>
            <p:ph type="body" idx="1"/>
          </p:nvPr>
        </p:nvSpPr>
        <p:spPr>
          <a:xfrm>
            <a:off x="152400" y="762000"/>
            <a:ext cx="8686800" cy="1219200"/>
          </a:xfrm>
        </p:spPr>
        <p:txBody>
          <a:bodyPr/>
          <a:lstStyle/>
          <a:p>
            <a:r>
              <a:rPr lang="en-US" dirty="0"/>
              <a:t>Let’s consider several charges inside a closed surface.</a:t>
            </a:r>
          </a:p>
          <a:p>
            <a:r>
              <a:rPr lang="en-US" dirty="0"/>
              <a:t>For each charge, Q</a:t>
            </a:r>
            <a:r>
              <a:rPr lang="en-US" i="1" baseline="-25000" dirty="0"/>
              <a:t>i</a:t>
            </a:r>
            <a:r>
              <a:rPr lang="en-US" dirty="0"/>
              <a:t> inside the chosen closed surface, </a:t>
            </a:r>
          </a:p>
        </p:txBody>
      </p:sp>
      <p:sp>
        <p:nvSpPr>
          <p:cNvPr id="212996" name="Rectangle 4"/>
          <p:cNvSpPr>
            <a:spLocks noChangeArrowheads="1"/>
          </p:cNvSpPr>
          <p:nvPr/>
        </p:nvSpPr>
        <p:spPr bwMode="auto">
          <a:xfrm>
            <a:off x="76200" y="2819400"/>
            <a:ext cx="9067800" cy="3124200"/>
          </a:xfrm>
          <a:prstGeom prst="rect">
            <a:avLst/>
          </a:prstGeom>
          <a:solidFill>
            <a:schemeClr val="bg1"/>
          </a:solid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sym typeface="Wingdings" charset="2"/>
              </a:rPr>
              <a:t>Since electric fields can be added </a:t>
            </a:r>
            <a:r>
              <a:rPr lang="en-US" sz="2800" dirty="0" err="1">
                <a:solidFill>
                  <a:schemeClr val="accent2"/>
                </a:solidFill>
                <a:latin typeface="Arial Narrow" charset="0"/>
                <a:sym typeface="Wingdings" charset="2"/>
              </a:rPr>
              <a:t>vectorially</a:t>
            </a:r>
            <a:r>
              <a:rPr lang="en-US" sz="2800" dirty="0">
                <a:solidFill>
                  <a:schemeClr val="accent2"/>
                </a:solidFill>
                <a:latin typeface="Arial Narrow" charset="0"/>
                <a:sym typeface="Wingdings" charset="2"/>
              </a:rPr>
              <a:t>, following the superposition principle, the total field </a:t>
            </a:r>
            <a:r>
              <a:rPr lang="en-US" sz="2800" b="1" dirty="0">
                <a:solidFill>
                  <a:schemeClr val="accent2"/>
                </a:solidFill>
                <a:latin typeface="Arial Narrow" charset="0"/>
                <a:sym typeface="Wingdings" charset="2"/>
              </a:rPr>
              <a:t>E</a:t>
            </a:r>
            <a:r>
              <a:rPr lang="en-US" sz="2800" dirty="0">
                <a:solidFill>
                  <a:schemeClr val="accent2"/>
                </a:solidFill>
                <a:latin typeface="Arial Narrow" charset="0"/>
                <a:sym typeface="Wingdings" charset="2"/>
              </a:rPr>
              <a:t> is equal to the sum of the fields due to each charge               and any external fields.    So</a:t>
            </a:r>
          </a:p>
          <a:p>
            <a:pPr marL="342900" indent="-342900">
              <a:spcBef>
                <a:spcPct val="20000"/>
              </a:spcBef>
              <a:buFontTx/>
              <a:buChar char="•"/>
            </a:pPr>
            <a:endParaRPr lang="en-US" sz="2800" dirty="0">
              <a:solidFill>
                <a:schemeClr val="accent2"/>
              </a:solidFill>
              <a:latin typeface="Arial Narrow" charset="0"/>
              <a:sym typeface="Wingdings" charset="2"/>
            </a:endParaRPr>
          </a:p>
          <a:p>
            <a:pPr marL="342900" indent="-342900">
              <a:spcBef>
                <a:spcPct val="20000"/>
              </a:spcBef>
              <a:buFontTx/>
              <a:buChar char="•"/>
            </a:pPr>
            <a:endParaRPr lang="en-US" sz="2800" dirty="0">
              <a:solidFill>
                <a:schemeClr val="accent2"/>
              </a:solidFill>
              <a:latin typeface="Arial Narrow" charset="0"/>
              <a:sym typeface="Wingdings" charset="2"/>
            </a:endParaRPr>
          </a:p>
          <a:p>
            <a:pPr marL="342900" indent="-342900">
              <a:spcBef>
                <a:spcPct val="20000"/>
              </a:spcBef>
              <a:buFontTx/>
              <a:buChar char="•"/>
            </a:pPr>
            <a:r>
              <a:rPr lang="en-US" sz="2800" dirty="0">
                <a:solidFill>
                  <a:schemeClr val="accent2"/>
                </a:solidFill>
                <a:latin typeface="Arial Narrow" charset="0"/>
                <a:sym typeface="Wingdings" charset="2"/>
              </a:rPr>
              <a:t>The value of the flux depends only on the charge enclosed in the surface!!  Gauss’ law. </a:t>
            </a:r>
          </a:p>
        </p:txBody>
      </p:sp>
      <p:graphicFrame>
        <p:nvGraphicFramePr>
          <p:cNvPr id="212997" name="Object 5"/>
          <p:cNvGraphicFramePr>
            <a:graphicFrameLocks noChangeAspect="1"/>
          </p:cNvGraphicFramePr>
          <p:nvPr/>
        </p:nvGraphicFramePr>
        <p:xfrm>
          <a:off x="1692275" y="2041525"/>
          <a:ext cx="1663700" cy="787400"/>
        </p:xfrm>
        <a:graphic>
          <a:graphicData uri="http://schemas.openxmlformats.org/presentationml/2006/ole">
            <mc:AlternateContent xmlns:mc="http://schemas.openxmlformats.org/markup-compatibility/2006">
              <mc:Choice xmlns:v="urn:schemas-microsoft-com:vml" Requires="v">
                <p:oleObj spid="_x0000_s54153" name="Equation" r:id="rId3" imgW="622300" imgH="304800" progId="Equation.DSMT4">
                  <p:embed/>
                </p:oleObj>
              </mc:Choice>
              <mc:Fallback>
                <p:oleObj name="Equation" r:id="rId3" imgW="622300" imgH="304800" progId="Equation.DSMT4">
                  <p:embed/>
                  <p:pic>
                    <p:nvPicPr>
                      <p:cNvPr id="212997" name="Object 5"/>
                      <p:cNvPicPr>
                        <a:picLocks noChangeAspect="1" noChangeArrowheads="1"/>
                      </p:cNvPicPr>
                      <p:nvPr/>
                    </p:nvPicPr>
                    <p:blipFill>
                      <a:blip r:embed="rId4"/>
                      <a:srcRect/>
                      <a:stretch>
                        <a:fillRect/>
                      </a:stretch>
                    </p:blipFill>
                    <p:spPr bwMode="auto">
                      <a:xfrm>
                        <a:off x="1692275" y="2041525"/>
                        <a:ext cx="1663700" cy="78740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12998" name="Text Box 6"/>
          <p:cNvSpPr txBox="1">
            <a:spLocks noChangeArrowheads="1"/>
          </p:cNvSpPr>
          <p:nvPr/>
        </p:nvSpPr>
        <p:spPr bwMode="auto">
          <a:xfrm>
            <a:off x="4911725" y="1905000"/>
            <a:ext cx="1450975" cy="396875"/>
          </a:xfrm>
          <a:prstGeom prst="rect">
            <a:avLst/>
          </a:prstGeom>
          <a:noFill/>
          <a:ln w="9525">
            <a:noFill/>
            <a:miter lim="800000"/>
            <a:headEnd/>
            <a:tailEnd/>
          </a:ln>
          <a:effectLst/>
        </p:spPr>
        <p:txBody>
          <a:bodyPr wrap="none">
            <a:prstTxWarp prst="textNoShape">
              <a:avLst/>
            </a:prstTxWarp>
            <a:spAutoFit/>
          </a:bodyPr>
          <a:lstStyle/>
          <a:p>
            <a:r>
              <a:rPr lang="en-US" sz="2000" b="1">
                <a:solidFill>
                  <a:srgbClr val="800000"/>
                </a:solidFill>
                <a:latin typeface="Arial Narrow" charset="0"/>
              </a:rPr>
              <a:t>What is       ?</a:t>
            </a:r>
          </a:p>
        </p:txBody>
      </p:sp>
      <p:sp>
        <p:nvSpPr>
          <p:cNvPr id="212999" name="Text Box 7"/>
          <p:cNvSpPr txBox="1">
            <a:spLocks noChangeArrowheads="1"/>
          </p:cNvSpPr>
          <p:nvPr/>
        </p:nvSpPr>
        <p:spPr bwMode="auto">
          <a:xfrm>
            <a:off x="4935538" y="2362200"/>
            <a:ext cx="4056062" cy="396875"/>
          </a:xfrm>
          <a:prstGeom prst="rect">
            <a:avLst/>
          </a:prstGeom>
          <a:solidFill>
            <a:srgbClr val="FFFF66"/>
          </a:solidFill>
          <a:ln w="9525">
            <a:noFill/>
            <a:miter lim="800000"/>
            <a:headEnd/>
            <a:tailEnd/>
          </a:ln>
          <a:effectLst/>
        </p:spPr>
        <p:txBody>
          <a:bodyPr wrap="none">
            <a:prstTxWarp prst="textNoShape">
              <a:avLst/>
            </a:prstTxWarp>
            <a:spAutoFit/>
          </a:bodyPr>
          <a:lstStyle/>
          <a:p>
            <a:r>
              <a:rPr lang="en-US" sz="2000" b="1">
                <a:solidFill>
                  <a:srgbClr val="800000"/>
                </a:solidFill>
                <a:latin typeface="Arial Narrow" charset="0"/>
              </a:rPr>
              <a:t>The electric field produced by Q</a:t>
            </a:r>
            <a:r>
              <a:rPr lang="en-US" sz="2000" b="1" i="1" baseline="-25000">
                <a:solidFill>
                  <a:srgbClr val="800000"/>
                </a:solidFill>
                <a:latin typeface="Arial Narrow" charset="0"/>
              </a:rPr>
              <a:t>i</a:t>
            </a:r>
            <a:r>
              <a:rPr lang="en-US" sz="2000" b="1">
                <a:solidFill>
                  <a:srgbClr val="800000"/>
                </a:solidFill>
                <a:latin typeface="Arial Narrow" charset="0"/>
              </a:rPr>
              <a:t> alone!</a:t>
            </a:r>
          </a:p>
        </p:txBody>
      </p:sp>
      <p:graphicFrame>
        <p:nvGraphicFramePr>
          <p:cNvPr id="213000" name="Object 8"/>
          <p:cNvGraphicFramePr>
            <a:graphicFrameLocks noChangeAspect="1"/>
          </p:cNvGraphicFramePr>
          <p:nvPr/>
        </p:nvGraphicFramePr>
        <p:xfrm>
          <a:off x="5786438" y="1828800"/>
          <a:ext cx="385762" cy="533400"/>
        </p:xfrm>
        <a:graphic>
          <a:graphicData uri="http://schemas.openxmlformats.org/presentationml/2006/ole">
            <mc:AlternateContent xmlns:mc="http://schemas.openxmlformats.org/markup-compatibility/2006">
              <mc:Choice xmlns:v="urn:schemas-microsoft-com:vml" Requires="v">
                <p:oleObj spid="_x0000_s54154" name="Equation" r:id="rId5" imgW="165100" imgH="228600" progId="Equation.DSMT4">
                  <p:embed/>
                </p:oleObj>
              </mc:Choice>
              <mc:Fallback>
                <p:oleObj name="Equation" r:id="rId5" imgW="165100" imgH="228600" progId="Equation.DSMT4">
                  <p:embed/>
                  <p:pic>
                    <p:nvPicPr>
                      <p:cNvPr id="213000" name="Object 8"/>
                      <p:cNvPicPr>
                        <a:picLocks noChangeAspect="1" noChangeArrowheads="1"/>
                      </p:cNvPicPr>
                      <p:nvPr/>
                    </p:nvPicPr>
                    <p:blipFill>
                      <a:blip r:embed="rId6"/>
                      <a:srcRect/>
                      <a:stretch>
                        <a:fillRect/>
                      </a:stretch>
                    </p:blipFill>
                    <p:spPr bwMode="auto">
                      <a:xfrm>
                        <a:off x="5786438" y="1828800"/>
                        <a:ext cx="385762"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1" name="Object 9"/>
          <p:cNvGraphicFramePr>
            <a:graphicFrameLocks noChangeAspect="1"/>
          </p:cNvGraphicFramePr>
          <p:nvPr/>
        </p:nvGraphicFramePr>
        <p:xfrm>
          <a:off x="3810000" y="3657600"/>
          <a:ext cx="1143000" cy="609600"/>
        </p:xfrm>
        <a:graphic>
          <a:graphicData uri="http://schemas.openxmlformats.org/presentationml/2006/ole">
            <mc:AlternateContent xmlns:mc="http://schemas.openxmlformats.org/markup-compatibility/2006">
              <mc:Choice xmlns:v="urn:schemas-microsoft-com:vml" Requires="v">
                <p:oleObj spid="_x0000_s54155" name="Equation" r:id="rId7" imgW="596900" imgH="254000" progId="Equation.DSMT4">
                  <p:embed/>
                </p:oleObj>
              </mc:Choice>
              <mc:Fallback>
                <p:oleObj name="Equation" r:id="rId7" imgW="596900" imgH="254000" progId="Equation.DSMT4">
                  <p:embed/>
                  <p:pic>
                    <p:nvPicPr>
                      <p:cNvPr id="213001" name="Object 9"/>
                      <p:cNvPicPr>
                        <a:picLocks noChangeAspect="1" noChangeArrowheads="1"/>
                      </p:cNvPicPr>
                      <p:nvPr/>
                    </p:nvPicPr>
                    <p:blipFill>
                      <a:blip r:embed="rId8"/>
                      <a:srcRect/>
                      <a:stretch>
                        <a:fillRect/>
                      </a:stretch>
                    </p:blipFill>
                    <p:spPr bwMode="auto">
                      <a:xfrm>
                        <a:off x="3810000" y="3657600"/>
                        <a:ext cx="1143000" cy="6096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2" name="Object 10"/>
          <p:cNvGraphicFramePr>
            <a:graphicFrameLocks noChangeAspect="1"/>
          </p:cNvGraphicFramePr>
          <p:nvPr/>
        </p:nvGraphicFramePr>
        <p:xfrm>
          <a:off x="457200" y="4324350"/>
          <a:ext cx="1503363" cy="742950"/>
        </p:xfrm>
        <a:graphic>
          <a:graphicData uri="http://schemas.openxmlformats.org/presentationml/2006/ole">
            <mc:AlternateContent xmlns:mc="http://schemas.openxmlformats.org/markup-compatibility/2006">
              <mc:Choice xmlns:v="urn:schemas-microsoft-com:vml" Requires="v">
                <p:oleObj spid="_x0000_s54156" name="Equation" r:id="rId9" imgW="596900" imgH="304800" progId="Equation.DSMT4">
                  <p:embed/>
                </p:oleObj>
              </mc:Choice>
              <mc:Fallback>
                <p:oleObj name="Equation" r:id="rId9" imgW="596900" imgH="304800" progId="Equation.DSMT4">
                  <p:embed/>
                  <p:pic>
                    <p:nvPicPr>
                      <p:cNvPr id="213002" name="Object 10"/>
                      <p:cNvPicPr>
                        <a:picLocks noChangeAspect="1" noChangeArrowheads="1"/>
                      </p:cNvPicPr>
                      <p:nvPr/>
                    </p:nvPicPr>
                    <p:blipFill>
                      <a:blip r:embed="rId10"/>
                      <a:srcRect/>
                      <a:stretch>
                        <a:fillRect/>
                      </a:stretch>
                    </p:blipFill>
                    <p:spPr bwMode="auto">
                      <a:xfrm>
                        <a:off x="457200" y="4324350"/>
                        <a:ext cx="1503363" cy="74295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
        <p:nvSpPr>
          <p:cNvPr id="213003" name="Text Box 11"/>
          <p:cNvSpPr txBox="1">
            <a:spLocks noChangeArrowheads="1"/>
          </p:cNvSpPr>
          <p:nvPr/>
        </p:nvSpPr>
        <p:spPr bwMode="auto">
          <a:xfrm>
            <a:off x="7162800" y="4038600"/>
            <a:ext cx="1539875" cy="396875"/>
          </a:xfrm>
          <a:prstGeom prst="rect">
            <a:avLst/>
          </a:prstGeom>
          <a:noFill/>
          <a:ln w="9525">
            <a:noFill/>
            <a:miter lim="800000"/>
            <a:headEnd/>
            <a:tailEnd/>
          </a:ln>
          <a:effectLst/>
        </p:spPr>
        <p:txBody>
          <a:bodyPr wrap="none">
            <a:prstTxWarp prst="textNoShape">
              <a:avLst/>
            </a:prstTxWarp>
            <a:spAutoFit/>
          </a:bodyPr>
          <a:lstStyle/>
          <a:p>
            <a:r>
              <a:rPr lang="en-US" sz="2000" b="1">
                <a:solidFill>
                  <a:srgbClr val="800000"/>
                </a:solidFill>
                <a:latin typeface="Arial Narrow" charset="0"/>
              </a:rPr>
              <a:t>What is Q</a:t>
            </a:r>
            <a:r>
              <a:rPr lang="en-US" sz="2000" b="1" baseline="-25000">
                <a:solidFill>
                  <a:srgbClr val="800000"/>
                </a:solidFill>
                <a:latin typeface="Arial Narrow" charset="0"/>
              </a:rPr>
              <a:t>encl</a:t>
            </a:r>
            <a:r>
              <a:rPr lang="en-US" sz="2000" b="1">
                <a:solidFill>
                  <a:srgbClr val="800000"/>
                </a:solidFill>
                <a:latin typeface="Arial Narrow" charset="0"/>
              </a:rPr>
              <a:t>?</a:t>
            </a:r>
          </a:p>
        </p:txBody>
      </p:sp>
      <p:sp>
        <p:nvSpPr>
          <p:cNvPr id="213004" name="Text Box 12"/>
          <p:cNvSpPr txBox="1">
            <a:spLocks noChangeArrowheads="1"/>
          </p:cNvSpPr>
          <p:nvPr/>
        </p:nvSpPr>
        <p:spPr bwMode="auto">
          <a:xfrm>
            <a:off x="7086600" y="4495800"/>
            <a:ext cx="19050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b="1">
                <a:solidFill>
                  <a:srgbClr val="800000"/>
                </a:solidFill>
                <a:latin typeface="Arial Narrow" charset="0"/>
              </a:rPr>
              <a:t>The total enclosed charge!</a:t>
            </a:r>
          </a:p>
        </p:txBody>
      </p:sp>
      <p:graphicFrame>
        <p:nvGraphicFramePr>
          <p:cNvPr id="213005" name="Object 13"/>
          <p:cNvGraphicFramePr>
            <a:graphicFrameLocks noChangeAspect="1"/>
          </p:cNvGraphicFramePr>
          <p:nvPr/>
        </p:nvGraphicFramePr>
        <p:xfrm>
          <a:off x="1971675" y="4324350"/>
          <a:ext cx="3101975" cy="742950"/>
        </p:xfrm>
        <a:graphic>
          <a:graphicData uri="http://schemas.openxmlformats.org/presentationml/2006/ole">
            <mc:AlternateContent xmlns:mc="http://schemas.openxmlformats.org/markup-compatibility/2006">
              <mc:Choice xmlns:v="urn:schemas-microsoft-com:vml" Requires="v">
                <p:oleObj spid="_x0000_s54157" name="Equation" r:id="rId11" imgW="1231900" imgH="304800" progId="Equation.DSMT4">
                  <p:embed/>
                </p:oleObj>
              </mc:Choice>
              <mc:Fallback>
                <p:oleObj name="Equation" r:id="rId11" imgW="1231900" imgH="304800" progId="Equation.DSMT4">
                  <p:embed/>
                  <p:pic>
                    <p:nvPicPr>
                      <p:cNvPr id="213005" name="Object 13"/>
                      <p:cNvPicPr>
                        <a:picLocks noChangeAspect="1" noChangeArrowheads="1"/>
                      </p:cNvPicPr>
                      <p:nvPr/>
                    </p:nvPicPr>
                    <p:blipFill>
                      <a:blip r:embed="rId12"/>
                      <a:srcRect/>
                      <a:stretch>
                        <a:fillRect/>
                      </a:stretch>
                    </p:blipFill>
                    <p:spPr bwMode="auto">
                      <a:xfrm>
                        <a:off x="1971675" y="4324350"/>
                        <a:ext cx="3101975" cy="742950"/>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3006" name="Object 14"/>
          <p:cNvGraphicFramePr>
            <a:graphicFrameLocks noChangeAspect="1"/>
          </p:cNvGraphicFramePr>
          <p:nvPr/>
        </p:nvGraphicFramePr>
        <p:xfrm>
          <a:off x="4999038" y="4129088"/>
          <a:ext cx="1249362" cy="1114425"/>
        </p:xfrm>
        <a:graphic>
          <a:graphicData uri="http://schemas.openxmlformats.org/presentationml/2006/ole">
            <mc:AlternateContent xmlns:mc="http://schemas.openxmlformats.org/markup-compatibility/2006">
              <mc:Choice xmlns:v="urn:schemas-microsoft-com:vml" Requires="v">
                <p:oleObj spid="_x0000_s54158" name="Equation" r:id="rId13" imgW="495300" imgH="457200" progId="Equation.DSMT4">
                  <p:embed/>
                </p:oleObj>
              </mc:Choice>
              <mc:Fallback>
                <p:oleObj name="Equation" r:id="rId13" imgW="495300" imgH="457200" progId="Equation.DSMT4">
                  <p:embed/>
                  <p:pic>
                    <p:nvPicPr>
                      <p:cNvPr id="213006" name="Object 14"/>
                      <p:cNvPicPr>
                        <a:picLocks noChangeAspect="1" noChangeArrowheads="1"/>
                      </p:cNvPicPr>
                      <p:nvPr/>
                    </p:nvPicPr>
                    <p:blipFill>
                      <a:blip r:embed="rId14"/>
                      <a:srcRect/>
                      <a:stretch>
                        <a:fillRect/>
                      </a:stretch>
                    </p:blipFill>
                    <p:spPr bwMode="auto">
                      <a:xfrm>
                        <a:off x="4999038" y="4129088"/>
                        <a:ext cx="1249362" cy="111442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3007" name="Object 15"/>
          <p:cNvGraphicFramePr>
            <a:graphicFrameLocks noChangeAspect="1"/>
          </p:cNvGraphicFramePr>
          <p:nvPr/>
        </p:nvGraphicFramePr>
        <p:xfrm>
          <a:off x="6172200" y="4237038"/>
          <a:ext cx="830263" cy="1052512"/>
        </p:xfrm>
        <a:graphic>
          <a:graphicData uri="http://schemas.openxmlformats.org/presentationml/2006/ole">
            <mc:AlternateContent xmlns:mc="http://schemas.openxmlformats.org/markup-compatibility/2006">
              <mc:Choice xmlns:v="urn:schemas-microsoft-com:vml" Requires="v">
                <p:oleObj spid="_x0000_s54159" name="Equation" r:id="rId15" imgW="330200" imgH="431800" progId="Equation.DSMT4">
                  <p:embed/>
                </p:oleObj>
              </mc:Choice>
              <mc:Fallback>
                <p:oleObj name="Equation" r:id="rId15" imgW="330200" imgH="431800" progId="Equation.DSMT4">
                  <p:embed/>
                  <p:pic>
                    <p:nvPicPr>
                      <p:cNvPr id="213007" name="Object 15"/>
                      <p:cNvPicPr>
                        <a:picLocks noChangeAspect="1" noChangeArrowheads="1"/>
                      </p:cNvPicPr>
                      <p:nvPr/>
                    </p:nvPicPr>
                    <p:blipFill>
                      <a:blip r:embed="rId16"/>
                      <a:srcRect/>
                      <a:stretch>
                        <a:fillRect/>
                      </a:stretch>
                    </p:blipFill>
                    <p:spPr bwMode="auto">
                      <a:xfrm>
                        <a:off x="6172200" y="4237038"/>
                        <a:ext cx="830263" cy="1052512"/>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graphicFrame>
        <p:nvGraphicFramePr>
          <p:cNvPr id="213008" name="Object 16"/>
          <p:cNvGraphicFramePr>
            <a:graphicFrameLocks noChangeAspect="1"/>
          </p:cNvGraphicFramePr>
          <p:nvPr/>
        </p:nvGraphicFramePr>
        <p:xfrm>
          <a:off x="3352800" y="1905000"/>
          <a:ext cx="542925" cy="1050925"/>
        </p:xfrm>
        <a:graphic>
          <a:graphicData uri="http://schemas.openxmlformats.org/presentationml/2006/ole">
            <mc:AlternateContent xmlns:mc="http://schemas.openxmlformats.org/markup-compatibility/2006">
              <mc:Choice xmlns:v="urn:schemas-microsoft-com:vml" Requires="v">
                <p:oleObj spid="_x0000_s54160" name="Equation" r:id="rId17" imgW="203040" imgH="406080" progId="Equation.DSMT4">
                  <p:embed/>
                </p:oleObj>
              </mc:Choice>
              <mc:Fallback>
                <p:oleObj name="Equation" r:id="rId17" imgW="203040" imgH="406080" progId="Equation.DSMT4">
                  <p:embed/>
                  <p:pic>
                    <p:nvPicPr>
                      <p:cNvPr id="213008" name="Object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52800" y="1905000"/>
                        <a:ext cx="542925" cy="1050925"/>
                      </a:xfrm>
                      <a:prstGeom prst="rect">
                        <a:avLst/>
                      </a:prstGeom>
                      <a:noFill/>
                      <a:extLst>
                        <a:ext uri="{909E8E84-426E-40dd-AFC4-6F175D3DCCD1}">
                          <a14:hiddenFill xmlns:a14="http://schemas.microsoft.com/office/drawing/2010/main" xmlns="">
                            <a:solidFill>
                              <a:schemeClr val="bg1"/>
                            </a:solidFill>
                          </a14:hiddenFill>
                        </a:ext>
                      </a:extLst>
                    </p:spPr>
                  </p:pic>
                </p:oleObj>
              </mc:Fallback>
            </mc:AlternateContent>
          </a:graphicData>
        </a:graphic>
      </p:graphicFrame>
    </p:spTree>
    <p:extLst>
      <p:ext uri="{BB962C8B-B14F-4D97-AF65-F5344CB8AC3E}">
        <p14:creationId xmlns:p14="http://schemas.microsoft.com/office/powerpoint/2010/main" val="281920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12995">
                                            <p:txEl>
                                              <p:pRg st="0" end="0"/>
                                            </p:txEl>
                                          </p:spTgt>
                                        </p:tgtEl>
                                        <p:attrNameLst>
                                          <p:attrName>style.visibility</p:attrName>
                                        </p:attrNameLst>
                                      </p:cBhvr>
                                      <p:to>
                                        <p:strVal val="visible"/>
                                      </p:to>
                                    </p:set>
                                    <p:animEffect transition="in" filter="wipe(left)">
                                      <p:cBhvr>
                                        <p:cTn id="7" dur="500"/>
                                        <p:tgtEl>
                                          <p:spTgt spid="212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12995">
                                            <p:txEl>
                                              <p:pRg st="1" end="1"/>
                                            </p:txEl>
                                          </p:spTgt>
                                        </p:tgtEl>
                                        <p:attrNameLst>
                                          <p:attrName>style.visibility</p:attrName>
                                        </p:attrNameLst>
                                      </p:cBhvr>
                                      <p:to>
                                        <p:strVal val="visible"/>
                                      </p:to>
                                    </p:set>
                                    <p:animEffect transition="in" filter="wipe(left)">
                                      <p:cBhvr>
                                        <p:cTn id="12" dur="500"/>
                                        <p:tgtEl>
                                          <p:spTgt spid="2129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2997"/>
                                        </p:tgtEl>
                                        <p:attrNameLst>
                                          <p:attrName>style.visibility</p:attrName>
                                        </p:attrNameLst>
                                      </p:cBhvr>
                                      <p:to>
                                        <p:strVal val="visible"/>
                                      </p:to>
                                    </p:set>
                                    <p:animEffect transition="in" filter="wipe(left)">
                                      <p:cBhvr>
                                        <p:cTn id="17" dur="500"/>
                                        <p:tgtEl>
                                          <p:spTgt spid="21299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3008"/>
                                        </p:tgtEl>
                                        <p:attrNameLst>
                                          <p:attrName>style.visibility</p:attrName>
                                        </p:attrNameLst>
                                      </p:cBhvr>
                                      <p:to>
                                        <p:strVal val="visible"/>
                                      </p:to>
                                    </p:set>
                                    <p:animEffect transition="in" filter="wipe(left)">
                                      <p:cBhvr>
                                        <p:cTn id="22" dur="500"/>
                                        <p:tgtEl>
                                          <p:spTgt spid="21300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12998"/>
                                        </p:tgtEl>
                                        <p:attrNameLst>
                                          <p:attrName>style.visibility</p:attrName>
                                        </p:attrNameLst>
                                      </p:cBhvr>
                                      <p:to>
                                        <p:strVal val="visible"/>
                                      </p:to>
                                    </p:set>
                                    <p:animEffect transition="in" filter="wipe(left)">
                                      <p:cBhvr>
                                        <p:cTn id="27" dur="500"/>
                                        <p:tgtEl>
                                          <p:spTgt spid="212998"/>
                                        </p:tgtEl>
                                      </p:cBhvr>
                                    </p:animEffect>
                                  </p:childTnLst>
                                </p:cTn>
                              </p:par>
                            </p:childTnLst>
                          </p:cTn>
                        </p:par>
                        <p:par>
                          <p:cTn id="28" fill="hold">
                            <p:stCondLst>
                              <p:cond delay="600"/>
                            </p:stCondLst>
                            <p:childTnLst>
                              <p:par>
                                <p:cTn id="29" presetID="22" presetClass="entr" presetSubtype="8" fill="hold" nodeType="afterEffect">
                                  <p:stCondLst>
                                    <p:cond delay="0"/>
                                  </p:stCondLst>
                                  <p:childTnLst>
                                    <p:set>
                                      <p:cBhvr>
                                        <p:cTn id="30" dur="1" fill="hold">
                                          <p:stCondLst>
                                            <p:cond delay="0"/>
                                          </p:stCondLst>
                                        </p:cTn>
                                        <p:tgtEl>
                                          <p:spTgt spid="213000"/>
                                        </p:tgtEl>
                                        <p:attrNameLst>
                                          <p:attrName>style.visibility</p:attrName>
                                        </p:attrNameLst>
                                      </p:cBhvr>
                                      <p:to>
                                        <p:strVal val="visible"/>
                                      </p:to>
                                    </p:set>
                                    <p:animEffect transition="in" filter="wipe(left)">
                                      <p:cBhvr>
                                        <p:cTn id="31" dur="500"/>
                                        <p:tgtEl>
                                          <p:spTgt spid="21300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212999"/>
                                        </p:tgtEl>
                                        <p:attrNameLst>
                                          <p:attrName>style.visibility</p:attrName>
                                        </p:attrNameLst>
                                      </p:cBhvr>
                                      <p:to>
                                        <p:strVal val="visible"/>
                                      </p:to>
                                    </p:set>
                                    <p:animEffect transition="in" filter="wipe(left)">
                                      <p:cBhvr>
                                        <p:cTn id="36" dur="500"/>
                                        <p:tgtEl>
                                          <p:spTgt spid="21299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212996">
                                            <p:txEl>
                                              <p:pRg st="0" end="0"/>
                                            </p:txEl>
                                          </p:spTgt>
                                        </p:tgtEl>
                                        <p:attrNameLst>
                                          <p:attrName>style.visibility</p:attrName>
                                        </p:attrNameLst>
                                      </p:cBhvr>
                                      <p:to>
                                        <p:strVal val="visible"/>
                                      </p:to>
                                    </p:set>
                                    <p:animEffect transition="in" filter="wipe(left)">
                                      <p:cBhvr>
                                        <p:cTn id="41" dur="500"/>
                                        <p:tgtEl>
                                          <p:spTgt spid="212996">
                                            <p:txEl>
                                              <p:pRg st="0" end="0"/>
                                            </p:txEl>
                                          </p:spTgt>
                                        </p:tgtEl>
                                      </p:cBhvr>
                                    </p:animEffect>
                                  </p:childTnLst>
                                </p:cTn>
                              </p:par>
                            </p:childTnLst>
                          </p:cTn>
                        </p:par>
                        <p:par>
                          <p:cTn id="42" fill="hold">
                            <p:stCondLst>
                              <p:cond delay="2200"/>
                            </p:stCondLst>
                            <p:childTnLst>
                              <p:par>
                                <p:cTn id="43" presetID="22" presetClass="entr" presetSubtype="8" fill="hold" nodeType="afterEffect">
                                  <p:stCondLst>
                                    <p:cond delay="0"/>
                                  </p:stCondLst>
                                  <p:childTnLst>
                                    <p:set>
                                      <p:cBhvr>
                                        <p:cTn id="44" dur="1" fill="hold">
                                          <p:stCondLst>
                                            <p:cond delay="0"/>
                                          </p:stCondLst>
                                        </p:cTn>
                                        <p:tgtEl>
                                          <p:spTgt spid="213001"/>
                                        </p:tgtEl>
                                        <p:attrNameLst>
                                          <p:attrName>style.visibility</p:attrName>
                                        </p:attrNameLst>
                                      </p:cBhvr>
                                      <p:to>
                                        <p:strVal val="visible"/>
                                      </p:to>
                                    </p:set>
                                    <p:animEffect transition="in" filter="wipe(left)">
                                      <p:cBhvr>
                                        <p:cTn id="45" dur="500"/>
                                        <p:tgtEl>
                                          <p:spTgt spid="21300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13002"/>
                                        </p:tgtEl>
                                        <p:attrNameLst>
                                          <p:attrName>style.visibility</p:attrName>
                                        </p:attrNameLst>
                                      </p:cBhvr>
                                      <p:to>
                                        <p:strVal val="visible"/>
                                      </p:to>
                                    </p:set>
                                    <p:animEffect transition="in" filter="wipe(left)">
                                      <p:cBhvr>
                                        <p:cTn id="50" dur="500"/>
                                        <p:tgtEl>
                                          <p:spTgt spid="21300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13005"/>
                                        </p:tgtEl>
                                        <p:attrNameLst>
                                          <p:attrName>style.visibility</p:attrName>
                                        </p:attrNameLst>
                                      </p:cBhvr>
                                      <p:to>
                                        <p:strVal val="visible"/>
                                      </p:to>
                                    </p:set>
                                    <p:animEffect transition="in" filter="wipe(left)">
                                      <p:cBhvr>
                                        <p:cTn id="55" dur="500"/>
                                        <p:tgtEl>
                                          <p:spTgt spid="21300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213006"/>
                                        </p:tgtEl>
                                        <p:attrNameLst>
                                          <p:attrName>style.visibility</p:attrName>
                                        </p:attrNameLst>
                                      </p:cBhvr>
                                      <p:to>
                                        <p:strVal val="visible"/>
                                      </p:to>
                                    </p:set>
                                    <p:animEffect transition="in" filter="wipe(left)">
                                      <p:cBhvr>
                                        <p:cTn id="60" dur="500"/>
                                        <p:tgtEl>
                                          <p:spTgt spid="213006"/>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213007"/>
                                        </p:tgtEl>
                                        <p:attrNameLst>
                                          <p:attrName>style.visibility</p:attrName>
                                        </p:attrNameLst>
                                      </p:cBhvr>
                                      <p:to>
                                        <p:strVal val="visible"/>
                                      </p:to>
                                    </p:set>
                                    <p:animEffect transition="in" filter="wipe(left)">
                                      <p:cBhvr>
                                        <p:cTn id="65" dur="500"/>
                                        <p:tgtEl>
                                          <p:spTgt spid="21300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213003"/>
                                        </p:tgtEl>
                                        <p:attrNameLst>
                                          <p:attrName>style.visibility</p:attrName>
                                        </p:attrNameLst>
                                      </p:cBhvr>
                                      <p:to>
                                        <p:strVal val="visible"/>
                                      </p:to>
                                    </p:set>
                                    <p:animEffect transition="in" filter="wipe(left)">
                                      <p:cBhvr>
                                        <p:cTn id="70" dur="500"/>
                                        <p:tgtEl>
                                          <p:spTgt spid="21300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213004"/>
                                        </p:tgtEl>
                                        <p:attrNameLst>
                                          <p:attrName>style.visibility</p:attrName>
                                        </p:attrNameLst>
                                      </p:cBhvr>
                                      <p:to>
                                        <p:strVal val="visible"/>
                                      </p:to>
                                    </p:set>
                                    <p:animEffect transition="in" filter="wipe(left)">
                                      <p:cBhvr>
                                        <p:cTn id="75" dur="500"/>
                                        <p:tgtEl>
                                          <p:spTgt spid="21300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212996">
                                            <p:txEl>
                                              <p:pRg st="3" end="3"/>
                                            </p:txEl>
                                          </p:spTgt>
                                        </p:tgtEl>
                                        <p:attrNameLst>
                                          <p:attrName>style.visibility</p:attrName>
                                        </p:attrNameLst>
                                      </p:cBhvr>
                                      <p:to>
                                        <p:strVal val="visible"/>
                                      </p:to>
                                    </p:set>
                                    <p:animEffect transition="in" filter="wipe(left)">
                                      <p:cBhvr>
                                        <p:cTn id="80" dur="500"/>
                                        <p:tgtEl>
                                          <p:spTgt spid="2129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p:bldP spid="212996" grpId="0" build="p"/>
      <p:bldP spid="212998" grpId="0"/>
      <p:bldP spid="212999" grpId="0" animBg="1"/>
      <p:bldP spid="213003" grpId="0"/>
      <p:bldP spid="213004"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15454</TotalTime>
  <Words>3939</Words>
  <Application>Microsoft Macintosh PowerPoint</Application>
  <PresentationFormat>On-screen Show (4:3)</PresentationFormat>
  <Paragraphs>430</Paragraphs>
  <Slides>32</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Arial</vt:lpstr>
      <vt:lpstr>Arial Narrow</vt:lpstr>
      <vt:lpstr>Monotype Corsiva</vt:lpstr>
      <vt:lpstr>Symbol</vt:lpstr>
      <vt:lpstr>Times New Roman</vt:lpstr>
      <vt:lpstr>phys1443-spring02</vt:lpstr>
      <vt:lpstr>Equation</vt:lpstr>
      <vt:lpstr>PHYS 1441 – Section 001 Lecture #6</vt:lpstr>
      <vt:lpstr>Announcements</vt:lpstr>
      <vt:lpstr>Reminder: SP#2 – Angels &amp; Demons</vt:lpstr>
      <vt:lpstr>Electric Flux Recap</vt:lpstr>
      <vt:lpstr>Gauss’ Law</vt:lpstr>
      <vt:lpstr>Coulomb’s Law from Gauss’ Law</vt:lpstr>
      <vt:lpstr>Gauss’ Law from Coulomb’s Law</vt:lpstr>
      <vt:lpstr>Gauss’ Law from Coulomb’s Law Irregular Surface</vt:lpstr>
      <vt:lpstr>Gauss’ Law w/ more than one charge</vt:lpstr>
      <vt:lpstr>So what is Gauss’ Law good for?</vt:lpstr>
      <vt:lpstr>Solving problems with Gauss’ Law</vt:lpstr>
      <vt:lpstr>Example 22 – 2 </vt:lpstr>
      <vt:lpstr>Example 22 – 6 </vt:lpstr>
      <vt:lpstr>A Brain Teaser of Electric Flux</vt:lpstr>
      <vt:lpstr>Gauss’ Law Summary</vt:lpstr>
      <vt:lpstr>Electric Dipoles</vt:lpstr>
      <vt:lpstr>Dipoles in an External Field</vt:lpstr>
      <vt:lpstr>Electric Field by a Dipole </vt:lpstr>
      <vt:lpstr>Dipole Electric Field from Afar</vt:lpstr>
      <vt:lpstr>Electric Potential Energy</vt:lpstr>
      <vt:lpstr>Electric Potential Energy</vt:lpstr>
      <vt:lpstr>Electric Potential Energy</vt:lpstr>
      <vt:lpstr>Electric Potential</vt:lpstr>
      <vt:lpstr>Electric Potential, cont’d</vt:lpstr>
      <vt:lpstr>A Few Things about the Electric Potential</vt:lpstr>
      <vt:lpstr>Example 23 – 1 </vt:lpstr>
      <vt:lpstr>Electric Potential and Potential Energy </vt:lpstr>
      <vt:lpstr>Comparisons of Potential Energies </vt:lpstr>
      <vt:lpstr>Electric Potential and Potential Energy </vt:lpstr>
      <vt:lpstr>Some Typical Voltages </vt:lpstr>
      <vt:lpstr>Example 23 – 2 </vt:lpstr>
      <vt:lpstr>Example 23 – 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632</cp:revision>
  <dcterms:created xsi:type="dcterms:W3CDTF">2012-01-19T04:21:20Z</dcterms:created>
  <dcterms:modified xsi:type="dcterms:W3CDTF">2020-06-16T19:14:54Z</dcterms:modified>
</cp:coreProperties>
</file>