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391" r:id="rId2"/>
    <p:sldId id="481" r:id="rId3"/>
    <p:sldId id="591" r:id="rId4"/>
    <p:sldId id="607" r:id="rId5"/>
    <p:sldId id="608" r:id="rId6"/>
    <p:sldId id="609" r:id="rId7"/>
    <p:sldId id="610" r:id="rId8"/>
    <p:sldId id="611" r:id="rId9"/>
    <p:sldId id="270" r:id="rId10"/>
    <p:sldId id="328" r:id="rId11"/>
    <p:sldId id="612" r:id="rId12"/>
    <p:sldId id="613" r:id="rId13"/>
    <p:sldId id="614" r:id="rId14"/>
    <p:sldId id="615" r:id="rId15"/>
    <p:sldId id="616" r:id="rId16"/>
    <p:sldId id="670" r:id="rId17"/>
    <p:sldId id="671" r:id="rId18"/>
    <p:sldId id="672" r:id="rId19"/>
    <p:sldId id="661" r:id="rId20"/>
    <p:sldId id="662" r:id="rId21"/>
    <p:sldId id="595" r:id="rId22"/>
    <p:sldId id="596" r:id="rId23"/>
    <p:sldId id="597" r:id="rId24"/>
    <p:sldId id="598" r:id="rId25"/>
    <p:sldId id="599" r:id="rId26"/>
    <p:sldId id="600" r:id="rId27"/>
    <p:sldId id="601" r:id="rId28"/>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02"/>
    <p:restoredTop sz="94660"/>
  </p:normalViewPr>
  <p:slideViewPr>
    <p:cSldViewPr>
      <p:cViewPr varScale="1">
        <p:scale>
          <a:sx n="131" d="100"/>
          <a:sy n="131" d="100"/>
        </p:scale>
        <p:origin x="184" y="4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 Id="rId5" Type="http://schemas.openxmlformats.org/officeDocument/2006/relationships/image" Target="../media/image7.emf"/><Relationship Id="rId4"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9.wmf"/><Relationship Id="rId7" Type="http://schemas.openxmlformats.org/officeDocument/2006/relationships/image" Target="../media/image83.wmf"/><Relationship Id="rId2" Type="http://schemas.openxmlformats.org/officeDocument/2006/relationships/image" Target="../media/image78.wmf"/><Relationship Id="rId1" Type="http://schemas.openxmlformats.org/officeDocument/2006/relationships/image" Target="../media/image77.wmf"/><Relationship Id="rId6" Type="http://schemas.openxmlformats.org/officeDocument/2006/relationships/image" Target="../media/image82.wmf"/><Relationship Id="rId5" Type="http://schemas.openxmlformats.org/officeDocument/2006/relationships/image" Target="../media/image81.wmf"/><Relationship Id="rId4" Type="http://schemas.openxmlformats.org/officeDocument/2006/relationships/image" Target="../media/image8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image" Target="../media/image85.emf"/><Relationship Id="rId1" Type="http://schemas.openxmlformats.org/officeDocument/2006/relationships/image" Target="../media/image84.emf"/><Relationship Id="rId6" Type="http://schemas.openxmlformats.org/officeDocument/2006/relationships/image" Target="../media/image89.emf"/><Relationship Id="rId5" Type="http://schemas.openxmlformats.org/officeDocument/2006/relationships/image" Target="../media/image88.emf"/><Relationship Id="rId4" Type="http://schemas.openxmlformats.org/officeDocument/2006/relationships/image" Target="../media/image87.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92.wmf"/><Relationship Id="rId1" Type="http://schemas.openxmlformats.org/officeDocument/2006/relationships/image" Target="../media/image91.wmf"/><Relationship Id="rId6" Type="http://schemas.openxmlformats.org/officeDocument/2006/relationships/image" Target="../media/image95.wmf"/><Relationship Id="rId5" Type="http://schemas.openxmlformats.org/officeDocument/2006/relationships/image" Target="../media/image94.wmf"/><Relationship Id="rId4" Type="http://schemas.openxmlformats.org/officeDocument/2006/relationships/image" Target="../media/image9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02.wmf"/><Relationship Id="rId7" Type="http://schemas.openxmlformats.org/officeDocument/2006/relationships/image" Target="../media/image106.emf"/><Relationship Id="rId2" Type="http://schemas.openxmlformats.org/officeDocument/2006/relationships/image" Target="../media/image101.wmf"/><Relationship Id="rId1" Type="http://schemas.openxmlformats.org/officeDocument/2006/relationships/image" Target="../media/image100.wmf"/><Relationship Id="rId6" Type="http://schemas.openxmlformats.org/officeDocument/2006/relationships/image" Target="../media/image105.emf"/><Relationship Id="rId5" Type="http://schemas.openxmlformats.org/officeDocument/2006/relationships/image" Target="../media/image104.emf"/><Relationship Id="rId4" Type="http://schemas.openxmlformats.org/officeDocument/2006/relationships/image" Target="../media/image103.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110.emf"/><Relationship Id="rId1" Type="http://schemas.openxmlformats.org/officeDocument/2006/relationships/image" Target="../media/image50.wmf"/><Relationship Id="rId6" Type="http://schemas.openxmlformats.org/officeDocument/2006/relationships/image" Target="../media/image114.emf"/><Relationship Id="rId5" Type="http://schemas.openxmlformats.org/officeDocument/2006/relationships/image" Target="../media/image113.emf"/><Relationship Id="rId4" Type="http://schemas.openxmlformats.org/officeDocument/2006/relationships/image" Target="../media/image112.e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122.emf"/><Relationship Id="rId3" Type="http://schemas.openxmlformats.org/officeDocument/2006/relationships/image" Target="../media/image117.wmf"/><Relationship Id="rId7" Type="http://schemas.openxmlformats.org/officeDocument/2006/relationships/image" Target="../media/image121.emf"/><Relationship Id="rId2" Type="http://schemas.openxmlformats.org/officeDocument/2006/relationships/image" Target="../media/image116.emf"/><Relationship Id="rId1" Type="http://schemas.openxmlformats.org/officeDocument/2006/relationships/image" Target="../media/image115.wmf"/><Relationship Id="rId6" Type="http://schemas.openxmlformats.org/officeDocument/2006/relationships/image" Target="../media/image120.emf"/><Relationship Id="rId5" Type="http://schemas.openxmlformats.org/officeDocument/2006/relationships/image" Target="../media/image119.wmf"/><Relationship Id="rId10" Type="http://schemas.openxmlformats.org/officeDocument/2006/relationships/image" Target="../media/image124.emf"/><Relationship Id="rId4" Type="http://schemas.openxmlformats.org/officeDocument/2006/relationships/image" Target="../media/image118.wmf"/><Relationship Id="rId9" Type="http://schemas.openxmlformats.org/officeDocument/2006/relationships/image" Target="../media/image123.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27.emf"/><Relationship Id="rId2" Type="http://schemas.openxmlformats.org/officeDocument/2006/relationships/image" Target="../media/image126.emf"/><Relationship Id="rId1" Type="http://schemas.openxmlformats.org/officeDocument/2006/relationships/image" Target="../media/image125.wmf"/><Relationship Id="rId4" Type="http://schemas.openxmlformats.org/officeDocument/2006/relationships/image" Target="../media/image128.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31.emf"/><Relationship Id="rId2" Type="http://schemas.openxmlformats.org/officeDocument/2006/relationships/image" Target="../media/image130.emf"/><Relationship Id="rId1" Type="http://schemas.openxmlformats.org/officeDocument/2006/relationships/image" Target="../media/image129.wmf"/><Relationship Id="rId4" Type="http://schemas.openxmlformats.org/officeDocument/2006/relationships/image" Target="../media/image132.e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140.wmf"/><Relationship Id="rId3" Type="http://schemas.openxmlformats.org/officeDocument/2006/relationships/image" Target="../media/image135.wmf"/><Relationship Id="rId7" Type="http://schemas.openxmlformats.org/officeDocument/2006/relationships/image" Target="../media/image139.emf"/><Relationship Id="rId2" Type="http://schemas.openxmlformats.org/officeDocument/2006/relationships/image" Target="../media/image134.wmf"/><Relationship Id="rId1" Type="http://schemas.openxmlformats.org/officeDocument/2006/relationships/image" Target="../media/image133.wmf"/><Relationship Id="rId6" Type="http://schemas.openxmlformats.org/officeDocument/2006/relationships/image" Target="../media/image138.wmf"/><Relationship Id="rId5" Type="http://schemas.openxmlformats.org/officeDocument/2006/relationships/image" Target="../media/image137.wmf"/><Relationship Id="rId10" Type="http://schemas.openxmlformats.org/officeDocument/2006/relationships/image" Target="../media/image142.emf"/><Relationship Id="rId4" Type="http://schemas.openxmlformats.org/officeDocument/2006/relationships/image" Target="../media/image136.emf"/><Relationship Id="rId9" Type="http://schemas.openxmlformats.org/officeDocument/2006/relationships/image" Target="../media/image141.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45.wmf"/><Relationship Id="rId2" Type="http://schemas.openxmlformats.org/officeDocument/2006/relationships/image" Target="../media/image144.wmf"/><Relationship Id="rId1" Type="http://schemas.openxmlformats.org/officeDocument/2006/relationships/image" Target="../media/image143.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image" Target="../media/image21.emf"/><Relationship Id="rId18" Type="http://schemas.openxmlformats.org/officeDocument/2006/relationships/image" Target="../media/image26.emf"/><Relationship Id="rId3" Type="http://schemas.openxmlformats.org/officeDocument/2006/relationships/image" Target="../media/image11.emf"/><Relationship Id="rId7" Type="http://schemas.openxmlformats.org/officeDocument/2006/relationships/image" Target="../media/image15.emf"/><Relationship Id="rId12" Type="http://schemas.openxmlformats.org/officeDocument/2006/relationships/image" Target="../media/image20.emf"/><Relationship Id="rId17" Type="http://schemas.openxmlformats.org/officeDocument/2006/relationships/image" Target="../media/image25.emf"/><Relationship Id="rId2" Type="http://schemas.openxmlformats.org/officeDocument/2006/relationships/image" Target="../media/image10.emf"/><Relationship Id="rId16" Type="http://schemas.openxmlformats.org/officeDocument/2006/relationships/image" Target="../media/image24.emf"/><Relationship Id="rId1" Type="http://schemas.openxmlformats.org/officeDocument/2006/relationships/image" Target="../media/image9.emf"/><Relationship Id="rId6" Type="http://schemas.openxmlformats.org/officeDocument/2006/relationships/image" Target="../media/image14.emf"/><Relationship Id="rId11" Type="http://schemas.openxmlformats.org/officeDocument/2006/relationships/image" Target="../media/image19.emf"/><Relationship Id="rId5" Type="http://schemas.openxmlformats.org/officeDocument/2006/relationships/image" Target="../media/image13.emf"/><Relationship Id="rId15" Type="http://schemas.openxmlformats.org/officeDocument/2006/relationships/image" Target="../media/image23.emf"/><Relationship Id="rId10" Type="http://schemas.openxmlformats.org/officeDocument/2006/relationships/image" Target="../media/image18.emf"/><Relationship Id="rId4" Type="http://schemas.openxmlformats.org/officeDocument/2006/relationships/image" Target="../media/image12.emf"/><Relationship Id="rId9" Type="http://schemas.openxmlformats.org/officeDocument/2006/relationships/image" Target="../media/image17.emf"/><Relationship Id="rId14"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4.emf"/><Relationship Id="rId13" Type="http://schemas.openxmlformats.org/officeDocument/2006/relationships/image" Target="../media/image39.emf"/><Relationship Id="rId3" Type="http://schemas.openxmlformats.org/officeDocument/2006/relationships/image" Target="../media/image29.wmf"/><Relationship Id="rId7" Type="http://schemas.openxmlformats.org/officeDocument/2006/relationships/image" Target="../media/image33.emf"/><Relationship Id="rId12" Type="http://schemas.openxmlformats.org/officeDocument/2006/relationships/image" Target="../media/image38.e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emf"/><Relationship Id="rId11" Type="http://schemas.openxmlformats.org/officeDocument/2006/relationships/image" Target="../media/image37.emf"/><Relationship Id="rId5" Type="http://schemas.openxmlformats.org/officeDocument/2006/relationships/image" Target="../media/image31.wmf"/><Relationship Id="rId10" Type="http://schemas.openxmlformats.org/officeDocument/2006/relationships/image" Target="../media/image36.emf"/><Relationship Id="rId4" Type="http://schemas.openxmlformats.org/officeDocument/2006/relationships/image" Target="../media/image30.wmf"/><Relationship Id="rId9" Type="http://schemas.openxmlformats.org/officeDocument/2006/relationships/image" Target="../media/image3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4.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image" Target="../media/image52.wmf"/><Relationship Id="rId7" Type="http://schemas.openxmlformats.org/officeDocument/2006/relationships/image" Target="../media/image56.emf"/><Relationship Id="rId2" Type="http://schemas.openxmlformats.org/officeDocument/2006/relationships/image" Target="../media/image51.emf"/><Relationship Id="rId1" Type="http://schemas.openxmlformats.org/officeDocument/2006/relationships/image" Target="../media/image50.wmf"/><Relationship Id="rId6" Type="http://schemas.openxmlformats.org/officeDocument/2006/relationships/image" Target="../media/image55.emf"/><Relationship Id="rId5" Type="http://schemas.openxmlformats.org/officeDocument/2006/relationships/image" Target="../media/image54.wmf"/><Relationship Id="rId4" Type="http://schemas.openxmlformats.org/officeDocument/2006/relationships/image" Target="../media/image5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emf"/><Relationship Id="rId1" Type="http://schemas.openxmlformats.org/officeDocument/2006/relationships/image" Target="../media/image59.wmf"/><Relationship Id="rId4" Type="http://schemas.openxmlformats.org/officeDocument/2006/relationships/image" Target="../media/image62.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image" Target="../media/image65.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76.emf"/><Relationship Id="rId3" Type="http://schemas.openxmlformats.org/officeDocument/2006/relationships/image" Target="../media/image71.wmf"/><Relationship Id="rId7" Type="http://schemas.openxmlformats.org/officeDocument/2006/relationships/image" Target="../media/image75.emf"/><Relationship Id="rId2" Type="http://schemas.openxmlformats.org/officeDocument/2006/relationships/image" Target="../media/image70.wmf"/><Relationship Id="rId1" Type="http://schemas.openxmlformats.org/officeDocument/2006/relationships/image" Target="../media/image69.wmf"/><Relationship Id="rId6" Type="http://schemas.openxmlformats.org/officeDocument/2006/relationships/image" Target="../media/image74.emf"/><Relationship Id="rId5" Type="http://schemas.openxmlformats.org/officeDocument/2006/relationships/image" Target="../media/image73.emf"/><Relationship Id="rId4" Type="http://schemas.openxmlformats.org/officeDocument/2006/relationships/image" Target="../media/image7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3</a:t>
            </a:fld>
            <a:endParaRPr lang="en-US"/>
          </a:p>
        </p:txBody>
      </p:sp>
    </p:spTree>
    <p:extLst>
      <p:ext uri="{BB962C8B-B14F-4D97-AF65-F5344CB8AC3E}">
        <p14:creationId xmlns:p14="http://schemas.microsoft.com/office/powerpoint/2010/main" val="202532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6</a:t>
            </a:fld>
            <a:endParaRPr lang="en-US"/>
          </a:p>
        </p:txBody>
      </p:sp>
    </p:spTree>
    <p:extLst>
      <p:ext uri="{BB962C8B-B14F-4D97-AF65-F5344CB8AC3E}">
        <p14:creationId xmlns:p14="http://schemas.microsoft.com/office/powerpoint/2010/main" val="2198006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9</a:t>
            </a:fld>
            <a:endParaRPr lang="en-US"/>
          </a:p>
        </p:txBody>
      </p:sp>
    </p:spTree>
    <p:extLst>
      <p:ext uri="{BB962C8B-B14F-4D97-AF65-F5344CB8AC3E}">
        <p14:creationId xmlns:p14="http://schemas.microsoft.com/office/powerpoint/2010/main" val="4005232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Wednesday, June 17, 2020</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June 17,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June 17,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June 17,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June 17,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Wednesday, June 17,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Wednesday, June 17,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June 17,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Wednesday, June 17, 2020</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Wednesday, June 17, 2020</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June 17,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June 17,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Wednesday, June 17,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1444-001, Summer 2020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54.wmf"/><Relationship Id="rId18" Type="http://schemas.openxmlformats.org/officeDocument/2006/relationships/oleObject" Target="../embeddings/oleObject50.bin"/><Relationship Id="rId3" Type="http://schemas.openxmlformats.org/officeDocument/2006/relationships/image" Target="../media/image58.jpeg"/><Relationship Id="rId7" Type="http://schemas.openxmlformats.org/officeDocument/2006/relationships/image" Target="../media/image51.emf"/><Relationship Id="rId12" Type="http://schemas.openxmlformats.org/officeDocument/2006/relationships/oleObject" Target="../embeddings/oleObject47.bin"/><Relationship Id="rId17" Type="http://schemas.openxmlformats.org/officeDocument/2006/relationships/image" Target="../media/image56.emf"/><Relationship Id="rId2" Type="http://schemas.openxmlformats.org/officeDocument/2006/relationships/slideLayout" Target="../slideLayouts/slideLayout2.xml"/><Relationship Id="rId16" Type="http://schemas.openxmlformats.org/officeDocument/2006/relationships/oleObject" Target="../embeddings/oleObject49.bin"/><Relationship Id="rId1" Type="http://schemas.openxmlformats.org/officeDocument/2006/relationships/vmlDrawing" Target="../drawings/vmlDrawing5.vml"/><Relationship Id="rId6" Type="http://schemas.openxmlformats.org/officeDocument/2006/relationships/oleObject" Target="../embeddings/oleObject44.bin"/><Relationship Id="rId11" Type="http://schemas.openxmlformats.org/officeDocument/2006/relationships/image" Target="../media/image53.wmf"/><Relationship Id="rId5" Type="http://schemas.openxmlformats.org/officeDocument/2006/relationships/image" Target="../media/image50.wmf"/><Relationship Id="rId15" Type="http://schemas.openxmlformats.org/officeDocument/2006/relationships/image" Target="../media/image55.emf"/><Relationship Id="rId10" Type="http://schemas.openxmlformats.org/officeDocument/2006/relationships/oleObject" Target="../embeddings/oleObject46.bin"/><Relationship Id="rId19" Type="http://schemas.openxmlformats.org/officeDocument/2006/relationships/image" Target="../media/image57.emf"/><Relationship Id="rId4" Type="http://schemas.openxmlformats.org/officeDocument/2006/relationships/oleObject" Target="../embeddings/oleObject43.bin"/><Relationship Id="rId9" Type="http://schemas.openxmlformats.org/officeDocument/2006/relationships/image" Target="../media/image52.wmf"/><Relationship Id="rId14" Type="http://schemas.openxmlformats.org/officeDocument/2006/relationships/oleObject" Target="../embeddings/oleObject48.bin"/></Relationships>
</file>

<file path=ppt/slides/_rels/slide12.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oleObject" Target="../embeddings/oleObject51.bin"/><Relationship Id="rId7"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60.emf"/><Relationship Id="rId11" Type="http://schemas.openxmlformats.org/officeDocument/2006/relationships/image" Target="../media/image58.jpeg"/><Relationship Id="rId5" Type="http://schemas.openxmlformats.org/officeDocument/2006/relationships/oleObject" Target="../embeddings/oleObject52.bin"/><Relationship Id="rId10" Type="http://schemas.openxmlformats.org/officeDocument/2006/relationships/image" Target="../media/image62.emf"/><Relationship Id="rId4" Type="http://schemas.openxmlformats.org/officeDocument/2006/relationships/image" Target="../media/image59.wmf"/><Relationship Id="rId9" Type="http://schemas.openxmlformats.org/officeDocument/2006/relationships/oleObject" Target="../embeddings/oleObject54.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image" Target="../media/image64.wmf"/><Relationship Id="rId5" Type="http://schemas.openxmlformats.org/officeDocument/2006/relationships/oleObject" Target="../embeddings/oleObject56.bin"/><Relationship Id="rId4" Type="http://schemas.openxmlformats.org/officeDocument/2006/relationships/image" Target="../media/image63.emf"/></Relationships>
</file>

<file path=ppt/slides/_rels/slide14.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image" Target="../media/image67.jpeg"/><Relationship Id="rId7"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65.emf"/><Relationship Id="rId5" Type="http://schemas.openxmlformats.org/officeDocument/2006/relationships/oleObject" Target="../embeddings/oleObject57.bin"/><Relationship Id="rId4" Type="http://schemas.openxmlformats.org/officeDocument/2006/relationships/image" Target="../media/image68.jpeg"/></Relationships>
</file>

<file path=ppt/slides/_rels/slide15.xml.rels><?xml version="1.0" encoding="UTF-8" standalone="yes"?>
<Relationships xmlns="http://schemas.openxmlformats.org/package/2006/relationships"><Relationship Id="rId8" Type="http://schemas.openxmlformats.org/officeDocument/2006/relationships/image" Target="../media/image71.wmf"/><Relationship Id="rId13" Type="http://schemas.openxmlformats.org/officeDocument/2006/relationships/oleObject" Target="../embeddings/oleObject64.bin"/><Relationship Id="rId18" Type="http://schemas.openxmlformats.org/officeDocument/2006/relationships/image" Target="../media/image76.emf"/><Relationship Id="rId3" Type="http://schemas.openxmlformats.org/officeDocument/2006/relationships/oleObject" Target="../embeddings/oleObject59.bin"/><Relationship Id="rId7" Type="http://schemas.openxmlformats.org/officeDocument/2006/relationships/oleObject" Target="../embeddings/oleObject61.bin"/><Relationship Id="rId12" Type="http://schemas.openxmlformats.org/officeDocument/2006/relationships/image" Target="../media/image73.emf"/><Relationship Id="rId17" Type="http://schemas.openxmlformats.org/officeDocument/2006/relationships/oleObject" Target="../embeddings/oleObject66.bin"/><Relationship Id="rId2" Type="http://schemas.openxmlformats.org/officeDocument/2006/relationships/slideLayout" Target="../slideLayouts/slideLayout2.xml"/><Relationship Id="rId16" Type="http://schemas.openxmlformats.org/officeDocument/2006/relationships/image" Target="../media/image75.emf"/><Relationship Id="rId1" Type="http://schemas.openxmlformats.org/officeDocument/2006/relationships/vmlDrawing" Target="../drawings/vmlDrawing9.vml"/><Relationship Id="rId6" Type="http://schemas.openxmlformats.org/officeDocument/2006/relationships/image" Target="../media/image70.wmf"/><Relationship Id="rId11" Type="http://schemas.openxmlformats.org/officeDocument/2006/relationships/oleObject" Target="../embeddings/oleObject63.bin"/><Relationship Id="rId5" Type="http://schemas.openxmlformats.org/officeDocument/2006/relationships/oleObject" Target="../embeddings/oleObject60.bin"/><Relationship Id="rId15" Type="http://schemas.openxmlformats.org/officeDocument/2006/relationships/oleObject" Target="../embeddings/oleObject65.bin"/><Relationship Id="rId10" Type="http://schemas.openxmlformats.org/officeDocument/2006/relationships/image" Target="../media/image72.emf"/><Relationship Id="rId4" Type="http://schemas.openxmlformats.org/officeDocument/2006/relationships/image" Target="../media/image69.wmf"/><Relationship Id="rId9" Type="http://schemas.openxmlformats.org/officeDocument/2006/relationships/oleObject" Target="../embeddings/oleObject62.bin"/><Relationship Id="rId14" Type="http://schemas.openxmlformats.org/officeDocument/2006/relationships/image" Target="../media/image74.emf"/></Relationships>
</file>

<file path=ppt/slides/_rels/slide16.xml.rels><?xml version="1.0" encoding="UTF-8" standalone="yes"?>
<Relationships xmlns="http://schemas.openxmlformats.org/package/2006/relationships"><Relationship Id="rId8" Type="http://schemas.openxmlformats.org/officeDocument/2006/relationships/image" Target="../media/image79.wmf"/><Relationship Id="rId13" Type="http://schemas.openxmlformats.org/officeDocument/2006/relationships/oleObject" Target="../embeddings/oleObject72.bin"/><Relationship Id="rId3" Type="http://schemas.openxmlformats.org/officeDocument/2006/relationships/oleObject" Target="../embeddings/oleObject67.bin"/><Relationship Id="rId7" Type="http://schemas.openxmlformats.org/officeDocument/2006/relationships/oleObject" Target="../embeddings/oleObject69.bin"/><Relationship Id="rId12" Type="http://schemas.openxmlformats.org/officeDocument/2006/relationships/image" Target="../media/image81.wmf"/><Relationship Id="rId2" Type="http://schemas.openxmlformats.org/officeDocument/2006/relationships/slideLayout" Target="../slideLayouts/slideLayout2.xml"/><Relationship Id="rId16" Type="http://schemas.openxmlformats.org/officeDocument/2006/relationships/image" Target="../media/image83.wmf"/><Relationship Id="rId1" Type="http://schemas.openxmlformats.org/officeDocument/2006/relationships/vmlDrawing" Target="../drawings/vmlDrawing10.vml"/><Relationship Id="rId6" Type="http://schemas.openxmlformats.org/officeDocument/2006/relationships/image" Target="../media/image78.wmf"/><Relationship Id="rId11" Type="http://schemas.openxmlformats.org/officeDocument/2006/relationships/oleObject" Target="../embeddings/oleObject71.bin"/><Relationship Id="rId5" Type="http://schemas.openxmlformats.org/officeDocument/2006/relationships/oleObject" Target="../embeddings/oleObject68.bin"/><Relationship Id="rId15" Type="http://schemas.openxmlformats.org/officeDocument/2006/relationships/oleObject" Target="../embeddings/oleObject73.bin"/><Relationship Id="rId10" Type="http://schemas.openxmlformats.org/officeDocument/2006/relationships/image" Target="../media/image80.wmf"/><Relationship Id="rId4" Type="http://schemas.openxmlformats.org/officeDocument/2006/relationships/image" Target="../media/image77.wmf"/><Relationship Id="rId9" Type="http://schemas.openxmlformats.org/officeDocument/2006/relationships/oleObject" Target="../embeddings/oleObject70.bin"/><Relationship Id="rId14" Type="http://schemas.openxmlformats.org/officeDocument/2006/relationships/image" Target="../media/image82.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76.bin"/><Relationship Id="rId13" Type="http://schemas.openxmlformats.org/officeDocument/2006/relationships/image" Target="../media/image88.emf"/><Relationship Id="rId3" Type="http://schemas.openxmlformats.org/officeDocument/2006/relationships/image" Target="../media/image90.jpeg"/><Relationship Id="rId7" Type="http://schemas.openxmlformats.org/officeDocument/2006/relationships/image" Target="../media/image85.emf"/><Relationship Id="rId12"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75.bin"/><Relationship Id="rId11" Type="http://schemas.openxmlformats.org/officeDocument/2006/relationships/image" Target="../media/image87.emf"/><Relationship Id="rId5" Type="http://schemas.openxmlformats.org/officeDocument/2006/relationships/image" Target="../media/image84.emf"/><Relationship Id="rId15" Type="http://schemas.openxmlformats.org/officeDocument/2006/relationships/image" Target="../media/image89.emf"/><Relationship Id="rId10" Type="http://schemas.openxmlformats.org/officeDocument/2006/relationships/oleObject" Target="../embeddings/oleObject77.bin"/><Relationship Id="rId4" Type="http://schemas.openxmlformats.org/officeDocument/2006/relationships/oleObject" Target="../embeddings/oleObject74.bin"/><Relationship Id="rId9" Type="http://schemas.openxmlformats.org/officeDocument/2006/relationships/image" Target="../media/image86.emf"/><Relationship Id="rId14" Type="http://schemas.openxmlformats.org/officeDocument/2006/relationships/oleObject" Target="../embeddings/oleObject79.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82.bin"/><Relationship Id="rId13" Type="http://schemas.openxmlformats.org/officeDocument/2006/relationships/image" Target="../media/image94.wmf"/><Relationship Id="rId3" Type="http://schemas.openxmlformats.org/officeDocument/2006/relationships/image" Target="../media/image96.jpeg"/><Relationship Id="rId7" Type="http://schemas.openxmlformats.org/officeDocument/2006/relationships/image" Target="../media/image92.wmf"/><Relationship Id="rId12" Type="http://schemas.openxmlformats.org/officeDocument/2006/relationships/oleObject" Target="../embeddings/oleObject84.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81.bin"/><Relationship Id="rId11" Type="http://schemas.openxmlformats.org/officeDocument/2006/relationships/image" Target="../media/image93.wmf"/><Relationship Id="rId5" Type="http://schemas.openxmlformats.org/officeDocument/2006/relationships/image" Target="../media/image91.wmf"/><Relationship Id="rId15" Type="http://schemas.openxmlformats.org/officeDocument/2006/relationships/image" Target="../media/image95.wmf"/><Relationship Id="rId10" Type="http://schemas.openxmlformats.org/officeDocument/2006/relationships/oleObject" Target="../embeddings/oleObject83.bin"/><Relationship Id="rId4" Type="http://schemas.openxmlformats.org/officeDocument/2006/relationships/oleObject" Target="../embeddings/oleObject80.bin"/><Relationship Id="rId9" Type="http://schemas.openxmlformats.org/officeDocument/2006/relationships/image" Target="../media/image83.wmf"/><Relationship Id="rId14" Type="http://schemas.openxmlformats.org/officeDocument/2006/relationships/oleObject" Target="../embeddings/oleObject85.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2.xml"/><Relationship Id="rId4" Type="http://schemas.openxmlformats.org/officeDocument/2006/relationships/image" Target="../media/image99.jpe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88.bin"/><Relationship Id="rId13" Type="http://schemas.openxmlformats.org/officeDocument/2006/relationships/image" Target="../media/image104.emf"/><Relationship Id="rId18" Type="http://schemas.openxmlformats.org/officeDocument/2006/relationships/image" Target="../media/image108.emf"/><Relationship Id="rId3" Type="http://schemas.openxmlformats.org/officeDocument/2006/relationships/image" Target="../media/image107.jpeg"/><Relationship Id="rId7" Type="http://schemas.openxmlformats.org/officeDocument/2006/relationships/image" Target="../media/image101.wmf"/><Relationship Id="rId12" Type="http://schemas.openxmlformats.org/officeDocument/2006/relationships/oleObject" Target="../embeddings/oleObject90.bin"/><Relationship Id="rId17" Type="http://schemas.openxmlformats.org/officeDocument/2006/relationships/image" Target="../media/image106.emf"/><Relationship Id="rId2" Type="http://schemas.openxmlformats.org/officeDocument/2006/relationships/slideLayout" Target="../slideLayouts/slideLayout2.xml"/><Relationship Id="rId16" Type="http://schemas.openxmlformats.org/officeDocument/2006/relationships/oleObject" Target="../embeddings/oleObject92.bin"/><Relationship Id="rId1" Type="http://schemas.openxmlformats.org/officeDocument/2006/relationships/vmlDrawing" Target="../drawings/vmlDrawing13.vml"/><Relationship Id="rId6" Type="http://schemas.openxmlformats.org/officeDocument/2006/relationships/oleObject" Target="../embeddings/oleObject87.bin"/><Relationship Id="rId11" Type="http://schemas.openxmlformats.org/officeDocument/2006/relationships/image" Target="../media/image103.emf"/><Relationship Id="rId5" Type="http://schemas.openxmlformats.org/officeDocument/2006/relationships/image" Target="../media/image100.wmf"/><Relationship Id="rId15" Type="http://schemas.openxmlformats.org/officeDocument/2006/relationships/image" Target="../media/image105.emf"/><Relationship Id="rId10" Type="http://schemas.openxmlformats.org/officeDocument/2006/relationships/oleObject" Target="../embeddings/oleObject89.bin"/><Relationship Id="rId19" Type="http://schemas.openxmlformats.org/officeDocument/2006/relationships/image" Target="../media/image109.emf"/><Relationship Id="rId4" Type="http://schemas.openxmlformats.org/officeDocument/2006/relationships/oleObject" Target="../embeddings/oleObject86.bin"/><Relationship Id="rId9" Type="http://schemas.openxmlformats.org/officeDocument/2006/relationships/image" Target="../media/image102.wmf"/><Relationship Id="rId14" Type="http://schemas.openxmlformats.org/officeDocument/2006/relationships/oleObject" Target="../embeddings/oleObject91.bin"/></Relationships>
</file>

<file path=ppt/slides/_rels/slide22.xml.rels><?xml version="1.0" encoding="UTF-8" standalone="yes"?>
<Relationships xmlns="http://schemas.openxmlformats.org/package/2006/relationships"><Relationship Id="rId8" Type="http://schemas.openxmlformats.org/officeDocument/2006/relationships/image" Target="../media/image111.wmf"/><Relationship Id="rId13" Type="http://schemas.openxmlformats.org/officeDocument/2006/relationships/oleObject" Target="../embeddings/oleObject98.bin"/><Relationship Id="rId3" Type="http://schemas.openxmlformats.org/officeDocument/2006/relationships/oleObject" Target="../embeddings/oleObject93.bin"/><Relationship Id="rId7" Type="http://schemas.openxmlformats.org/officeDocument/2006/relationships/oleObject" Target="../embeddings/oleObject95.bin"/><Relationship Id="rId12" Type="http://schemas.openxmlformats.org/officeDocument/2006/relationships/image" Target="../media/image113.e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110.emf"/><Relationship Id="rId11" Type="http://schemas.openxmlformats.org/officeDocument/2006/relationships/oleObject" Target="../embeddings/oleObject97.bin"/><Relationship Id="rId5" Type="http://schemas.openxmlformats.org/officeDocument/2006/relationships/oleObject" Target="../embeddings/oleObject94.bin"/><Relationship Id="rId10" Type="http://schemas.openxmlformats.org/officeDocument/2006/relationships/image" Target="../media/image112.emf"/><Relationship Id="rId4" Type="http://schemas.openxmlformats.org/officeDocument/2006/relationships/image" Target="../media/image50.wmf"/><Relationship Id="rId9" Type="http://schemas.openxmlformats.org/officeDocument/2006/relationships/oleObject" Target="../embeddings/oleObject96.bin"/><Relationship Id="rId14" Type="http://schemas.openxmlformats.org/officeDocument/2006/relationships/image" Target="../media/image114.emf"/></Relationships>
</file>

<file path=ppt/slides/_rels/slide23.xml.rels><?xml version="1.0" encoding="UTF-8" standalone="yes"?>
<Relationships xmlns="http://schemas.openxmlformats.org/package/2006/relationships"><Relationship Id="rId8" Type="http://schemas.openxmlformats.org/officeDocument/2006/relationships/image" Target="../media/image117.wmf"/><Relationship Id="rId13" Type="http://schemas.openxmlformats.org/officeDocument/2006/relationships/oleObject" Target="../embeddings/oleObject104.bin"/><Relationship Id="rId18" Type="http://schemas.openxmlformats.org/officeDocument/2006/relationships/image" Target="../media/image122.emf"/><Relationship Id="rId3" Type="http://schemas.openxmlformats.org/officeDocument/2006/relationships/oleObject" Target="../embeddings/oleObject99.bin"/><Relationship Id="rId21" Type="http://schemas.openxmlformats.org/officeDocument/2006/relationships/oleObject" Target="../embeddings/oleObject108.bin"/><Relationship Id="rId7" Type="http://schemas.openxmlformats.org/officeDocument/2006/relationships/oleObject" Target="../embeddings/oleObject101.bin"/><Relationship Id="rId12" Type="http://schemas.openxmlformats.org/officeDocument/2006/relationships/image" Target="../media/image119.wmf"/><Relationship Id="rId17" Type="http://schemas.openxmlformats.org/officeDocument/2006/relationships/oleObject" Target="../embeddings/oleObject106.bin"/><Relationship Id="rId2" Type="http://schemas.openxmlformats.org/officeDocument/2006/relationships/slideLayout" Target="../slideLayouts/slideLayout2.xml"/><Relationship Id="rId16" Type="http://schemas.openxmlformats.org/officeDocument/2006/relationships/image" Target="../media/image121.emf"/><Relationship Id="rId20" Type="http://schemas.openxmlformats.org/officeDocument/2006/relationships/image" Target="../media/image123.emf"/><Relationship Id="rId1" Type="http://schemas.openxmlformats.org/officeDocument/2006/relationships/vmlDrawing" Target="../drawings/vmlDrawing15.vml"/><Relationship Id="rId6" Type="http://schemas.openxmlformats.org/officeDocument/2006/relationships/image" Target="../media/image116.emf"/><Relationship Id="rId11" Type="http://schemas.openxmlformats.org/officeDocument/2006/relationships/oleObject" Target="../embeddings/oleObject103.bin"/><Relationship Id="rId5" Type="http://schemas.openxmlformats.org/officeDocument/2006/relationships/oleObject" Target="../embeddings/oleObject100.bin"/><Relationship Id="rId15" Type="http://schemas.openxmlformats.org/officeDocument/2006/relationships/oleObject" Target="../embeddings/oleObject105.bin"/><Relationship Id="rId10" Type="http://schemas.openxmlformats.org/officeDocument/2006/relationships/image" Target="../media/image118.wmf"/><Relationship Id="rId19" Type="http://schemas.openxmlformats.org/officeDocument/2006/relationships/oleObject" Target="../embeddings/oleObject107.bin"/><Relationship Id="rId4" Type="http://schemas.openxmlformats.org/officeDocument/2006/relationships/image" Target="../media/image115.wmf"/><Relationship Id="rId9" Type="http://schemas.openxmlformats.org/officeDocument/2006/relationships/oleObject" Target="../embeddings/oleObject102.bin"/><Relationship Id="rId14" Type="http://schemas.openxmlformats.org/officeDocument/2006/relationships/image" Target="../media/image120.emf"/><Relationship Id="rId22" Type="http://schemas.openxmlformats.org/officeDocument/2006/relationships/image" Target="../media/image124.emf"/></Relationships>
</file>

<file path=ppt/slides/_rels/slide24.xml.rels><?xml version="1.0" encoding="UTF-8" standalone="yes"?>
<Relationships xmlns="http://schemas.openxmlformats.org/package/2006/relationships"><Relationship Id="rId8" Type="http://schemas.openxmlformats.org/officeDocument/2006/relationships/image" Target="../media/image127.emf"/><Relationship Id="rId3" Type="http://schemas.openxmlformats.org/officeDocument/2006/relationships/oleObject" Target="../embeddings/oleObject109.bin"/><Relationship Id="rId7" Type="http://schemas.openxmlformats.org/officeDocument/2006/relationships/oleObject" Target="../embeddings/oleObject111.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126.emf"/><Relationship Id="rId5" Type="http://schemas.openxmlformats.org/officeDocument/2006/relationships/oleObject" Target="../embeddings/oleObject110.bin"/><Relationship Id="rId10" Type="http://schemas.openxmlformats.org/officeDocument/2006/relationships/image" Target="../media/image128.emf"/><Relationship Id="rId4" Type="http://schemas.openxmlformats.org/officeDocument/2006/relationships/image" Target="../media/image125.wmf"/><Relationship Id="rId9" Type="http://schemas.openxmlformats.org/officeDocument/2006/relationships/oleObject" Target="../embeddings/oleObject112.bin"/></Relationships>
</file>

<file path=ppt/slides/_rels/slide25.xml.rels><?xml version="1.0" encoding="UTF-8" standalone="yes"?>
<Relationships xmlns="http://schemas.openxmlformats.org/package/2006/relationships"><Relationship Id="rId8" Type="http://schemas.openxmlformats.org/officeDocument/2006/relationships/image" Target="../media/image131.emf"/><Relationship Id="rId3" Type="http://schemas.openxmlformats.org/officeDocument/2006/relationships/oleObject" Target="../embeddings/oleObject113.bin"/><Relationship Id="rId7" Type="http://schemas.openxmlformats.org/officeDocument/2006/relationships/oleObject" Target="../embeddings/oleObject115.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130.emf"/><Relationship Id="rId5" Type="http://schemas.openxmlformats.org/officeDocument/2006/relationships/oleObject" Target="../embeddings/oleObject114.bin"/><Relationship Id="rId10" Type="http://schemas.openxmlformats.org/officeDocument/2006/relationships/image" Target="../media/image132.emf"/><Relationship Id="rId4" Type="http://schemas.openxmlformats.org/officeDocument/2006/relationships/image" Target="../media/image129.wmf"/><Relationship Id="rId9" Type="http://schemas.openxmlformats.org/officeDocument/2006/relationships/oleObject" Target="../embeddings/oleObject116.bin"/></Relationships>
</file>

<file path=ppt/slides/_rels/slide26.xml.rels><?xml version="1.0" encoding="UTF-8" standalone="yes"?>
<Relationships xmlns="http://schemas.openxmlformats.org/package/2006/relationships"><Relationship Id="rId8" Type="http://schemas.openxmlformats.org/officeDocument/2006/relationships/image" Target="../media/image135.wmf"/><Relationship Id="rId13" Type="http://schemas.openxmlformats.org/officeDocument/2006/relationships/oleObject" Target="../embeddings/oleObject122.bin"/><Relationship Id="rId18" Type="http://schemas.openxmlformats.org/officeDocument/2006/relationships/image" Target="../media/image140.wmf"/><Relationship Id="rId3" Type="http://schemas.openxmlformats.org/officeDocument/2006/relationships/oleObject" Target="../embeddings/oleObject117.bin"/><Relationship Id="rId21" Type="http://schemas.openxmlformats.org/officeDocument/2006/relationships/oleObject" Target="../embeddings/oleObject126.bin"/><Relationship Id="rId7" Type="http://schemas.openxmlformats.org/officeDocument/2006/relationships/oleObject" Target="../embeddings/oleObject119.bin"/><Relationship Id="rId12" Type="http://schemas.openxmlformats.org/officeDocument/2006/relationships/image" Target="../media/image137.wmf"/><Relationship Id="rId17" Type="http://schemas.openxmlformats.org/officeDocument/2006/relationships/oleObject" Target="../embeddings/oleObject124.bin"/><Relationship Id="rId2" Type="http://schemas.openxmlformats.org/officeDocument/2006/relationships/slideLayout" Target="../slideLayouts/slideLayout2.xml"/><Relationship Id="rId16" Type="http://schemas.openxmlformats.org/officeDocument/2006/relationships/image" Target="../media/image139.emf"/><Relationship Id="rId20" Type="http://schemas.openxmlformats.org/officeDocument/2006/relationships/image" Target="../media/image141.wmf"/><Relationship Id="rId1" Type="http://schemas.openxmlformats.org/officeDocument/2006/relationships/vmlDrawing" Target="../drawings/vmlDrawing18.vml"/><Relationship Id="rId6" Type="http://schemas.openxmlformats.org/officeDocument/2006/relationships/image" Target="../media/image134.wmf"/><Relationship Id="rId11" Type="http://schemas.openxmlformats.org/officeDocument/2006/relationships/oleObject" Target="../embeddings/oleObject121.bin"/><Relationship Id="rId5" Type="http://schemas.openxmlformats.org/officeDocument/2006/relationships/oleObject" Target="../embeddings/oleObject118.bin"/><Relationship Id="rId15" Type="http://schemas.openxmlformats.org/officeDocument/2006/relationships/oleObject" Target="../embeddings/oleObject123.bin"/><Relationship Id="rId10" Type="http://schemas.openxmlformats.org/officeDocument/2006/relationships/image" Target="../media/image136.emf"/><Relationship Id="rId19" Type="http://schemas.openxmlformats.org/officeDocument/2006/relationships/oleObject" Target="../embeddings/oleObject125.bin"/><Relationship Id="rId4" Type="http://schemas.openxmlformats.org/officeDocument/2006/relationships/image" Target="../media/image133.wmf"/><Relationship Id="rId9" Type="http://schemas.openxmlformats.org/officeDocument/2006/relationships/oleObject" Target="../embeddings/oleObject120.bin"/><Relationship Id="rId14" Type="http://schemas.openxmlformats.org/officeDocument/2006/relationships/image" Target="../media/image138.wmf"/><Relationship Id="rId22" Type="http://schemas.openxmlformats.org/officeDocument/2006/relationships/image" Target="../media/image142.emf"/></Relationships>
</file>

<file path=ppt/slides/_rels/slide27.xml.rels><?xml version="1.0" encoding="UTF-8" standalone="yes"?>
<Relationships xmlns="http://schemas.openxmlformats.org/package/2006/relationships"><Relationship Id="rId8" Type="http://schemas.openxmlformats.org/officeDocument/2006/relationships/image" Target="../media/image145.wmf"/><Relationship Id="rId3" Type="http://schemas.openxmlformats.org/officeDocument/2006/relationships/oleObject" Target="../embeddings/oleObject127.bin"/><Relationship Id="rId7" Type="http://schemas.openxmlformats.org/officeDocument/2006/relationships/oleObject" Target="../embeddings/oleObject129.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144.wmf"/><Relationship Id="rId5" Type="http://schemas.openxmlformats.org/officeDocument/2006/relationships/oleObject" Target="../embeddings/oleObject128.bin"/><Relationship Id="rId4" Type="http://schemas.openxmlformats.org/officeDocument/2006/relationships/image" Target="../media/image143.wm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7.emf"/><Relationship Id="rId3" Type="http://schemas.openxmlformats.org/officeDocument/2006/relationships/image" Target="../media/image8.jpeg"/><Relationship Id="rId7" Type="http://schemas.openxmlformats.org/officeDocument/2006/relationships/image" Target="../media/image4.emf"/><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6.emf"/><Relationship Id="rId5" Type="http://schemas.openxmlformats.org/officeDocument/2006/relationships/image" Target="../media/image3.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5.emf"/></Relationships>
</file>

<file path=ppt/slides/_rels/slide5.xml.rels><?xml version="1.0" encoding="UTF-8" standalone="yes"?>
<Relationships xmlns="http://schemas.openxmlformats.org/package/2006/relationships"><Relationship Id="rId13" Type="http://schemas.openxmlformats.org/officeDocument/2006/relationships/oleObject" Target="../embeddings/oleObject11.bin"/><Relationship Id="rId18" Type="http://schemas.openxmlformats.org/officeDocument/2006/relationships/image" Target="../media/image16.emf"/><Relationship Id="rId26" Type="http://schemas.openxmlformats.org/officeDocument/2006/relationships/image" Target="../media/image20.emf"/><Relationship Id="rId21" Type="http://schemas.openxmlformats.org/officeDocument/2006/relationships/oleObject" Target="../embeddings/oleObject15.bin"/><Relationship Id="rId34" Type="http://schemas.openxmlformats.org/officeDocument/2006/relationships/image" Target="../media/image24.emf"/><Relationship Id="rId7" Type="http://schemas.openxmlformats.org/officeDocument/2006/relationships/oleObject" Target="../embeddings/oleObject8.bin"/><Relationship Id="rId12" Type="http://schemas.openxmlformats.org/officeDocument/2006/relationships/image" Target="../media/image13.emf"/><Relationship Id="rId17" Type="http://schemas.openxmlformats.org/officeDocument/2006/relationships/oleObject" Target="../embeddings/oleObject13.bin"/><Relationship Id="rId25" Type="http://schemas.openxmlformats.org/officeDocument/2006/relationships/oleObject" Target="../embeddings/oleObject17.bin"/><Relationship Id="rId33" Type="http://schemas.openxmlformats.org/officeDocument/2006/relationships/oleObject" Target="../embeddings/oleObject21.bin"/><Relationship Id="rId38" Type="http://schemas.openxmlformats.org/officeDocument/2006/relationships/image" Target="../media/image26.emf"/><Relationship Id="rId2" Type="http://schemas.openxmlformats.org/officeDocument/2006/relationships/slideLayout" Target="../slideLayouts/slideLayout2.xml"/><Relationship Id="rId16" Type="http://schemas.openxmlformats.org/officeDocument/2006/relationships/image" Target="../media/image15.emf"/><Relationship Id="rId20" Type="http://schemas.openxmlformats.org/officeDocument/2006/relationships/image" Target="../media/image17.emf"/><Relationship Id="rId29" Type="http://schemas.openxmlformats.org/officeDocument/2006/relationships/oleObject" Target="../embeddings/oleObject19.bin"/><Relationship Id="rId1" Type="http://schemas.openxmlformats.org/officeDocument/2006/relationships/vmlDrawing" Target="../drawings/vmlDrawing2.vml"/><Relationship Id="rId6" Type="http://schemas.openxmlformats.org/officeDocument/2006/relationships/image" Target="../media/image10.emf"/><Relationship Id="rId11" Type="http://schemas.openxmlformats.org/officeDocument/2006/relationships/oleObject" Target="../embeddings/oleObject10.bin"/><Relationship Id="rId24" Type="http://schemas.openxmlformats.org/officeDocument/2006/relationships/image" Target="../media/image19.emf"/><Relationship Id="rId32" Type="http://schemas.openxmlformats.org/officeDocument/2006/relationships/image" Target="../media/image23.emf"/><Relationship Id="rId37" Type="http://schemas.openxmlformats.org/officeDocument/2006/relationships/oleObject" Target="../embeddings/oleObject23.bin"/><Relationship Id="rId5" Type="http://schemas.openxmlformats.org/officeDocument/2006/relationships/oleObject" Target="../embeddings/oleObject7.bin"/><Relationship Id="rId15" Type="http://schemas.openxmlformats.org/officeDocument/2006/relationships/oleObject" Target="../embeddings/oleObject12.bin"/><Relationship Id="rId23" Type="http://schemas.openxmlformats.org/officeDocument/2006/relationships/oleObject" Target="../embeddings/oleObject16.bin"/><Relationship Id="rId28" Type="http://schemas.openxmlformats.org/officeDocument/2006/relationships/image" Target="../media/image21.emf"/><Relationship Id="rId36" Type="http://schemas.openxmlformats.org/officeDocument/2006/relationships/image" Target="../media/image25.emf"/><Relationship Id="rId10" Type="http://schemas.openxmlformats.org/officeDocument/2006/relationships/image" Target="../media/image12.emf"/><Relationship Id="rId19" Type="http://schemas.openxmlformats.org/officeDocument/2006/relationships/oleObject" Target="../embeddings/oleObject14.bin"/><Relationship Id="rId31" Type="http://schemas.openxmlformats.org/officeDocument/2006/relationships/oleObject" Target="../embeddings/oleObject20.bin"/><Relationship Id="rId4" Type="http://schemas.openxmlformats.org/officeDocument/2006/relationships/image" Target="../media/image9.emf"/><Relationship Id="rId9" Type="http://schemas.openxmlformats.org/officeDocument/2006/relationships/oleObject" Target="../embeddings/oleObject9.bin"/><Relationship Id="rId14" Type="http://schemas.openxmlformats.org/officeDocument/2006/relationships/image" Target="../media/image14.emf"/><Relationship Id="rId22" Type="http://schemas.openxmlformats.org/officeDocument/2006/relationships/image" Target="../media/image18.emf"/><Relationship Id="rId27" Type="http://schemas.openxmlformats.org/officeDocument/2006/relationships/oleObject" Target="../embeddings/oleObject18.bin"/><Relationship Id="rId30" Type="http://schemas.openxmlformats.org/officeDocument/2006/relationships/image" Target="../media/image22.emf"/><Relationship Id="rId35" Type="http://schemas.openxmlformats.org/officeDocument/2006/relationships/oleObject" Target="../embeddings/oleObject22.bin"/><Relationship Id="rId8" Type="http://schemas.openxmlformats.org/officeDocument/2006/relationships/image" Target="../media/image11.emf"/><Relationship Id="rId3"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31.wmf"/><Relationship Id="rId18" Type="http://schemas.openxmlformats.org/officeDocument/2006/relationships/oleObject" Target="../embeddings/oleObject31.bin"/><Relationship Id="rId26" Type="http://schemas.openxmlformats.org/officeDocument/2006/relationships/oleObject" Target="../embeddings/oleObject35.bin"/><Relationship Id="rId3" Type="http://schemas.openxmlformats.org/officeDocument/2006/relationships/image" Target="../media/image40.jpeg"/><Relationship Id="rId21" Type="http://schemas.openxmlformats.org/officeDocument/2006/relationships/image" Target="../media/image35.emf"/><Relationship Id="rId7" Type="http://schemas.openxmlformats.org/officeDocument/2006/relationships/image" Target="../media/image28.wmf"/><Relationship Id="rId12" Type="http://schemas.openxmlformats.org/officeDocument/2006/relationships/oleObject" Target="../embeddings/oleObject28.bin"/><Relationship Id="rId17" Type="http://schemas.openxmlformats.org/officeDocument/2006/relationships/image" Target="../media/image33.emf"/><Relationship Id="rId25" Type="http://schemas.openxmlformats.org/officeDocument/2006/relationships/image" Target="../media/image37.emf"/><Relationship Id="rId2" Type="http://schemas.openxmlformats.org/officeDocument/2006/relationships/slideLayout" Target="../slideLayouts/slideLayout2.xml"/><Relationship Id="rId16" Type="http://schemas.openxmlformats.org/officeDocument/2006/relationships/oleObject" Target="../embeddings/oleObject30.bin"/><Relationship Id="rId20" Type="http://schemas.openxmlformats.org/officeDocument/2006/relationships/oleObject" Target="../embeddings/oleObject32.bin"/><Relationship Id="rId29" Type="http://schemas.openxmlformats.org/officeDocument/2006/relationships/image" Target="../media/image39.emf"/><Relationship Id="rId1" Type="http://schemas.openxmlformats.org/officeDocument/2006/relationships/vmlDrawing" Target="../drawings/vmlDrawing3.vml"/><Relationship Id="rId6" Type="http://schemas.openxmlformats.org/officeDocument/2006/relationships/oleObject" Target="../embeddings/oleObject25.bin"/><Relationship Id="rId11" Type="http://schemas.openxmlformats.org/officeDocument/2006/relationships/image" Target="../media/image30.wmf"/><Relationship Id="rId24" Type="http://schemas.openxmlformats.org/officeDocument/2006/relationships/oleObject" Target="../embeddings/oleObject34.bin"/><Relationship Id="rId5" Type="http://schemas.openxmlformats.org/officeDocument/2006/relationships/image" Target="../media/image27.wmf"/><Relationship Id="rId15" Type="http://schemas.openxmlformats.org/officeDocument/2006/relationships/image" Target="../media/image32.emf"/><Relationship Id="rId23" Type="http://schemas.openxmlformats.org/officeDocument/2006/relationships/image" Target="../media/image36.emf"/><Relationship Id="rId28" Type="http://schemas.openxmlformats.org/officeDocument/2006/relationships/oleObject" Target="../embeddings/oleObject36.bin"/><Relationship Id="rId10" Type="http://schemas.openxmlformats.org/officeDocument/2006/relationships/oleObject" Target="../embeddings/oleObject27.bin"/><Relationship Id="rId19" Type="http://schemas.openxmlformats.org/officeDocument/2006/relationships/image" Target="../media/image34.emf"/><Relationship Id="rId4" Type="http://schemas.openxmlformats.org/officeDocument/2006/relationships/oleObject" Target="../embeddings/oleObject24.bin"/><Relationship Id="rId9" Type="http://schemas.openxmlformats.org/officeDocument/2006/relationships/image" Target="../media/image29.wmf"/><Relationship Id="rId14" Type="http://schemas.openxmlformats.org/officeDocument/2006/relationships/oleObject" Target="../embeddings/oleObject29.bin"/><Relationship Id="rId22" Type="http://schemas.openxmlformats.org/officeDocument/2006/relationships/oleObject" Target="../embeddings/oleObject33.bin"/><Relationship Id="rId27" Type="http://schemas.openxmlformats.org/officeDocument/2006/relationships/image" Target="../media/image38.e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45.wmf"/><Relationship Id="rId3" Type="http://schemas.openxmlformats.org/officeDocument/2006/relationships/image" Target="../media/image47.jpeg"/><Relationship Id="rId7" Type="http://schemas.openxmlformats.org/officeDocument/2006/relationships/image" Target="../media/image42.wmf"/><Relationship Id="rId12"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38.bin"/><Relationship Id="rId11" Type="http://schemas.openxmlformats.org/officeDocument/2006/relationships/image" Target="../media/image44.emf"/><Relationship Id="rId5" Type="http://schemas.openxmlformats.org/officeDocument/2006/relationships/image" Target="../media/image41.wmf"/><Relationship Id="rId15" Type="http://schemas.openxmlformats.org/officeDocument/2006/relationships/image" Target="../media/image46.wmf"/><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43.wmf"/><Relationship Id="rId14" Type="http://schemas.openxmlformats.org/officeDocument/2006/relationships/oleObject" Target="../embeddings/oleObject42.bin"/></Relationships>
</file>

<file path=ppt/slides/_rels/slide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Wednesday, June 17, 2020</a:t>
            </a:r>
          </a:p>
        </p:txBody>
      </p:sp>
      <p:sp>
        <p:nvSpPr>
          <p:cNvPr id="7" name="Rectangle 5"/>
          <p:cNvSpPr>
            <a:spLocks noGrp="1" noChangeArrowheads="1"/>
          </p:cNvSpPr>
          <p:nvPr>
            <p:ph type="ftr" sz="quarter" idx="11"/>
          </p:nvPr>
        </p:nvSpPr>
        <p:spPr/>
        <p:txBody>
          <a:bodyPr/>
          <a:lstStyle/>
          <a:p>
            <a:pPr>
              <a:defRPr/>
            </a:pPr>
            <a:r>
              <a:rPr lang="de-DE" dirty="0"/>
              <a:t>PHYS 1444-001, Summer 2020                    Dr. Jaehoon Yu</a:t>
            </a:r>
            <a:endParaRPr lang="en-US" dirty="0"/>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dirty="0">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1441 –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#7</a:t>
            </a:r>
          </a:p>
        </p:txBody>
      </p:sp>
      <p:sp>
        <p:nvSpPr>
          <p:cNvPr id="18438" name="Text Box 4"/>
          <p:cNvSpPr txBox="1">
            <a:spLocks noChangeArrowheads="1"/>
          </p:cNvSpPr>
          <p:nvPr/>
        </p:nvSpPr>
        <p:spPr bwMode="auto">
          <a:xfrm>
            <a:off x="2878171" y="1447800"/>
            <a:ext cx="3079690"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Wednesday, June 17, 2020</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8" name="Content Placeholder 2">
            <a:extLst>
              <a:ext uri="{FF2B5EF4-FFF2-40B4-BE49-F238E27FC236}">
                <a16:creationId xmlns:a16="http://schemas.microsoft.com/office/drawing/2014/main" id="{2061CFBC-B3F9-A340-AEF2-E0C673BD5EEE}"/>
              </a:ext>
            </a:extLst>
          </p:cNvPr>
          <p:cNvSpPr txBox="1">
            <a:spLocks/>
          </p:cNvSpPr>
          <p:nvPr/>
        </p:nvSpPr>
        <p:spPr bwMode="auto">
          <a:xfrm>
            <a:off x="952500" y="2133600"/>
            <a:ext cx="7505700" cy="39696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2800" kern="0" dirty="0">
                <a:latin typeface="Arial Narrow" charset="0"/>
              </a:rPr>
              <a:t>Chapter 23</a:t>
            </a:r>
            <a:endParaRPr lang="en-US" sz="2800" kern="0" dirty="0">
              <a:solidFill>
                <a:srgbClr val="003300"/>
              </a:solidFill>
              <a:latin typeface="Arial Narrow" charset="0"/>
            </a:endParaRPr>
          </a:p>
          <a:p>
            <a:pPr marL="990600" lvl="1" indent="-533400"/>
            <a:r>
              <a:rPr lang="en-US" sz="2400" dirty="0">
                <a:latin typeface="Arial Narrow" charset="0"/>
              </a:rPr>
              <a:t>V due to Charge Distributions</a:t>
            </a:r>
          </a:p>
          <a:p>
            <a:pPr marL="990600" lvl="1" indent="-533400"/>
            <a:r>
              <a:rPr lang="en-US" sz="2400" dirty="0" err="1">
                <a:latin typeface="Arial Narrow" charset="0"/>
              </a:rPr>
              <a:t>Equi</a:t>
            </a:r>
            <a:r>
              <a:rPr lang="en-US" sz="2400" dirty="0">
                <a:latin typeface="Arial Narrow" charset="0"/>
              </a:rPr>
              <a:t>-potential Lines and Surfaces</a:t>
            </a:r>
          </a:p>
          <a:p>
            <a:pPr marL="990600" lvl="1" indent="-533400"/>
            <a:r>
              <a:rPr lang="en-US" sz="2400" dirty="0">
                <a:latin typeface="Arial Narrow" charset="0"/>
              </a:rPr>
              <a:t>Electric Potential Energy</a:t>
            </a:r>
          </a:p>
          <a:p>
            <a:pPr marL="609600" indent="-609600" algn="l"/>
            <a:r>
              <a:rPr lang="en-US" sz="2800" dirty="0">
                <a:latin typeface="Arial Narrow" charset="0"/>
              </a:rPr>
              <a:t>Chapter 24 Capacitance etc..</a:t>
            </a:r>
            <a:endParaRPr lang="en-US" sz="2400" dirty="0">
              <a:solidFill>
                <a:srgbClr val="003300"/>
              </a:solidFill>
              <a:latin typeface="Arial Narrow" charset="0"/>
            </a:endParaRPr>
          </a:p>
          <a:p>
            <a:pPr marL="990600" lvl="1" indent="-533400"/>
            <a:r>
              <a:rPr lang="en-US" sz="2400" dirty="0">
                <a:latin typeface="Arial Narrow" charset="0"/>
              </a:rPr>
              <a:t>Capacitors </a:t>
            </a:r>
          </a:p>
          <a:p>
            <a:pPr marL="990600" lvl="1" indent="-533400"/>
            <a:r>
              <a:rPr lang="en-US" sz="2400" dirty="0">
                <a:latin typeface="Arial Narrow" charset="0"/>
              </a:rPr>
              <a:t>Capacitors in Series or Parallel</a:t>
            </a:r>
          </a:p>
        </p:txBody>
      </p:sp>
      <p:sp>
        <p:nvSpPr>
          <p:cNvPr id="10" name="Text Box 9">
            <a:extLst>
              <a:ext uri="{FF2B5EF4-FFF2-40B4-BE49-F238E27FC236}">
                <a16:creationId xmlns:a16="http://schemas.microsoft.com/office/drawing/2014/main" id="{BC09B4E8-1244-A049-BC0A-F12D518B489F}"/>
              </a:ext>
            </a:extLst>
          </p:cNvPr>
          <p:cNvSpPr txBox="1">
            <a:spLocks noChangeArrowheads="1"/>
          </p:cNvSpPr>
          <p:nvPr/>
        </p:nvSpPr>
        <p:spPr bwMode="auto">
          <a:xfrm>
            <a:off x="1375513" y="5638800"/>
            <a:ext cx="6339877"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pitchFamily="-84" charset="0"/>
              </a:rPr>
              <a:t>Today’s homework is #4, due 11pm, Monday, June 22!!</a:t>
            </a:r>
          </a:p>
        </p:txBody>
      </p:sp>
    </p:spTree>
    <p:extLst>
      <p:ext uri="{BB962C8B-B14F-4D97-AF65-F5344CB8AC3E}">
        <p14:creationId xmlns:p14="http://schemas.microsoft.com/office/powerpoint/2010/main" val="2604975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left)">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wipe(left)">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wipe(left)">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46" y="23715"/>
            <a:ext cx="9186507" cy="6878894"/>
          </a:xfrm>
          <a:prstGeom prst="rect">
            <a:avLst/>
          </a:prstGeom>
        </p:spPr>
      </p:pic>
      <p:sp>
        <p:nvSpPr>
          <p:cNvPr id="8" name="ZoneTexte 1"/>
          <p:cNvSpPr txBox="1">
            <a:spLocks noChangeArrowheads="1"/>
          </p:cNvSpPr>
          <p:nvPr/>
        </p:nvSpPr>
        <p:spPr bwMode="auto">
          <a:xfrm>
            <a:off x="114299" y="250824"/>
            <a:ext cx="89154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FontTx/>
              <a:buNone/>
            </a:pPr>
            <a:r>
              <a:rPr lang="fr-FR" altLang="en-US" sz="4800" b="1" dirty="0">
                <a:solidFill>
                  <a:schemeClr val="bg1"/>
                </a:solidFill>
                <a:latin typeface="Arial Narrow" charset="0"/>
                <a:ea typeface="Arial Narrow" charset="0"/>
                <a:cs typeface="Arial Narrow" charset="0"/>
              </a:rPr>
              <a:t>DUNE Prototype Detector @ CERN</a:t>
            </a:r>
            <a:endParaRPr lang="en-US" altLang="en-US" sz="4800" b="1" dirty="0">
              <a:solidFill>
                <a:schemeClr val="bg1"/>
              </a:solidFill>
              <a:latin typeface="Arial Narrow" charset="0"/>
              <a:ea typeface="Arial Narrow" charset="0"/>
              <a:cs typeface="Arial Narrow" charset="0"/>
            </a:endParaRPr>
          </a:p>
        </p:txBody>
      </p:sp>
      <p:grpSp>
        <p:nvGrpSpPr>
          <p:cNvPr id="16" name="Group 15"/>
          <p:cNvGrpSpPr/>
          <p:nvPr/>
        </p:nvGrpSpPr>
        <p:grpSpPr>
          <a:xfrm rot="16200000">
            <a:off x="6533682" y="1100241"/>
            <a:ext cx="511812" cy="4660632"/>
            <a:chOff x="1898408" y="2879620"/>
            <a:chExt cx="511812" cy="3505200"/>
          </a:xfrm>
        </p:grpSpPr>
        <p:cxnSp>
          <p:nvCxnSpPr>
            <p:cNvPr id="10" name="Straight Arrow Connector 9"/>
            <p:cNvCxnSpPr/>
            <p:nvPr/>
          </p:nvCxnSpPr>
          <p:spPr bwMode="auto">
            <a:xfrm>
              <a:off x="1898408" y="2879620"/>
              <a:ext cx="152400" cy="3505200"/>
            </a:xfrm>
            <a:prstGeom prst="straightConnector1">
              <a:avLst/>
            </a:prstGeom>
            <a:noFill/>
            <a:ln w="57150" cap="flat" cmpd="sng" algn="ctr">
              <a:solidFill>
                <a:schemeClr val="bg1"/>
              </a:solidFill>
              <a:prstDash val="solid"/>
              <a:round/>
              <a:headEnd type="triangle"/>
              <a:tailEnd type="triangle"/>
            </a:ln>
            <a:effectLst/>
          </p:spPr>
        </p:cxnSp>
        <p:sp>
          <p:nvSpPr>
            <p:cNvPr id="13" name="TextBox 12"/>
            <p:cNvSpPr txBox="1"/>
            <p:nvPr/>
          </p:nvSpPr>
          <p:spPr>
            <a:xfrm rot="5072025">
              <a:off x="1992161" y="4802340"/>
              <a:ext cx="345042" cy="491076"/>
            </a:xfrm>
            <a:prstGeom prst="rect">
              <a:avLst/>
            </a:prstGeom>
            <a:noFill/>
          </p:spPr>
          <p:txBody>
            <a:bodyPr wrap="none" rtlCol="0">
              <a:spAutoFit/>
            </a:bodyPr>
            <a:lstStyle/>
            <a:p>
              <a:r>
                <a:rPr lang="en-US" b="1">
                  <a:solidFill>
                    <a:schemeClr val="bg1"/>
                  </a:solidFill>
                  <a:latin typeface="Arial Narrow" charset="0"/>
                  <a:ea typeface="Arial Narrow" charset="0"/>
                  <a:cs typeface="Arial Narrow" charset="0"/>
                </a:rPr>
                <a:t>6m</a:t>
              </a:r>
            </a:p>
          </p:txBody>
        </p:sp>
      </p:grpSp>
      <p:grpSp>
        <p:nvGrpSpPr>
          <p:cNvPr id="17" name="Group 16"/>
          <p:cNvGrpSpPr/>
          <p:nvPr/>
        </p:nvGrpSpPr>
        <p:grpSpPr>
          <a:xfrm rot="21058588">
            <a:off x="6060327" y="802166"/>
            <a:ext cx="4110545" cy="3705635"/>
            <a:chOff x="1676400" y="2895600"/>
            <a:chExt cx="484402" cy="3505200"/>
          </a:xfrm>
        </p:grpSpPr>
        <p:cxnSp>
          <p:nvCxnSpPr>
            <p:cNvPr id="18" name="Straight Arrow Connector 17"/>
            <p:cNvCxnSpPr/>
            <p:nvPr/>
          </p:nvCxnSpPr>
          <p:spPr bwMode="auto">
            <a:xfrm>
              <a:off x="1676400" y="2895600"/>
              <a:ext cx="49306" cy="3505200"/>
            </a:xfrm>
            <a:prstGeom prst="straightConnector1">
              <a:avLst/>
            </a:prstGeom>
            <a:noFill/>
            <a:ln w="57150" cap="flat" cmpd="sng" algn="ctr">
              <a:solidFill>
                <a:schemeClr val="bg1"/>
              </a:solidFill>
              <a:prstDash val="solid"/>
              <a:round/>
              <a:headEnd type="triangle"/>
              <a:tailEnd type="triangle"/>
            </a:ln>
            <a:effectLst/>
          </p:spPr>
        </p:cxnSp>
        <p:sp>
          <p:nvSpPr>
            <p:cNvPr id="19" name="TextBox 18"/>
            <p:cNvSpPr txBox="1"/>
            <p:nvPr/>
          </p:nvSpPr>
          <p:spPr>
            <a:xfrm rot="21211741">
              <a:off x="1702022" y="3930164"/>
              <a:ext cx="458780" cy="528971"/>
            </a:xfrm>
            <a:prstGeom prst="rect">
              <a:avLst/>
            </a:prstGeom>
            <a:noFill/>
          </p:spPr>
          <p:txBody>
            <a:bodyPr wrap="none" rtlCol="0">
              <a:spAutoFit/>
            </a:bodyPr>
            <a:lstStyle/>
            <a:p>
              <a:r>
                <a:rPr lang="en-US" b="1">
                  <a:solidFill>
                    <a:schemeClr val="bg1"/>
                  </a:solidFill>
                  <a:latin typeface="Arial Narrow" charset="0"/>
                  <a:ea typeface="Arial Narrow" charset="0"/>
                  <a:cs typeface="Arial Narrow" charset="0"/>
                </a:rPr>
                <a:t>6m</a:t>
              </a:r>
            </a:p>
          </p:txBody>
        </p:sp>
      </p:grpSp>
      <p:sp>
        <p:nvSpPr>
          <p:cNvPr id="2" name="Date Placeholder 1">
            <a:extLst>
              <a:ext uri="{FF2B5EF4-FFF2-40B4-BE49-F238E27FC236}">
                <a16:creationId xmlns:a16="http://schemas.microsoft.com/office/drawing/2014/main" id="{DE3B81C2-CB4E-0C40-9DE2-92E30E3E4C88}"/>
              </a:ext>
            </a:extLst>
          </p:cNvPr>
          <p:cNvSpPr>
            <a:spLocks noGrp="1"/>
          </p:cNvSpPr>
          <p:nvPr>
            <p:ph type="dt" sz="half" idx="10"/>
          </p:nvPr>
        </p:nvSpPr>
        <p:spPr/>
        <p:txBody>
          <a:bodyPr/>
          <a:lstStyle/>
          <a:p>
            <a:pPr>
              <a:defRPr/>
            </a:pPr>
            <a:r>
              <a:rPr lang="en-US"/>
              <a:t>Wednesday, June 17, 2020</a:t>
            </a:r>
          </a:p>
        </p:txBody>
      </p:sp>
      <p:sp>
        <p:nvSpPr>
          <p:cNvPr id="3" name="Footer Placeholder 2">
            <a:extLst>
              <a:ext uri="{FF2B5EF4-FFF2-40B4-BE49-F238E27FC236}">
                <a16:creationId xmlns:a16="http://schemas.microsoft.com/office/drawing/2014/main" id="{3CF22390-4E48-464F-9E00-99F4DE4084AE}"/>
              </a:ext>
            </a:extLst>
          </p:cNvPr>
          <p:cNvSpPr>
            <a:spLocks noGrp="1"/>
          </p:cNvSpPr>
          <p:nvPr>
            <p:ph type="ftr" sz="quarter" idx="11"/>
          </p:nvPr>
        </p:nvSpPr>
        <p:spPr/>
        <p:txBody>
          <a:bodyPr/>
          <a:lstStyle/>
          <a:p>
            <a:pPr>
              <a:defRPr/>
            </a:pPr>
            <a:r>
              <a:rPr lang="de-DE"/>
              <a:t>PHYS 1444-001, Summer 2020                    Dr. Jaehoon Yu</a:t>
            </a:r>
            <a:endParaRPr lang="en-US"/>
          </a:p>
        </p:txBody>
      </p:sp>
      <p:sp>
        <p:nvSpPr>
          <p:cNvPr id="4" name="Slide Number Placeholder 3">
            <a:extLst>
              <a:ext uri="{FF2B5EF4-FFF2-40B4-BE49-F238E27FC236}">
                <a16:creationId xmlns:a16="http://schemas.microsoft.com/office/drawing/2014/main" id="{E09BC5CC-6D66-6A45-B2E9-8A5A960A0214}"/>
              </a:ext>
            </a:extLst>
          </p:cNvPr>
          <p:cNvSpPr>
            <a:spLocks noGrp="1"/>
          </p:cNvSpPr>
          <p:nvPr>
            <p:ph type="sldNum" sz="quarter" idx="12"/>
          </p:nvPr>
        </p:nvSpPr>
        <p:spPr/>
        <p:txBody>
          <a:bodyPr/>
          <a:lstStyle/>
          <a:p>
            <a:pPr>
              <a:defRPr/>
            </a:pPr>
            <a:fld id="{9690B60E-95F4-9C41-AEA5-2E2E6ABCCAAC}" type="slidenum">
              <a:rPr lang="en-US" smtClean="0"/>
              <a:pPr>
                <a:defRPr/>
              </a:pPr>
              <a:t>10</a:t>
            </a:fld>
            <a:endParaRPr lang="en-US"/>
          </a:p>
        </p:txBody>
      </p:sp>
    </p:spTree>
    <p:extLst>
      <p:ext uri="{BB962C8B-B14F-4D97-AF65-F5344CB8AC3E}">
        <p14:creationId xmlns:p14="http://schemas.microsoft.com/office/powerpoint/2010/main" val="195015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42"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outHorizontal)">
                                      <p:cBhvr>
                                        <p:cTn id="14" dur="500"/>
                                        <p:tgtEl>
                                          <p:spTgt spid="17"/>
                                        </p:tgtEl>
                                      </p:cBhvr>
                                    </p:animEffect>
                                  </p:childTnLst>
                                </p:cTn>
                              </p:par>
                            </p:childTnLst>
                          </p:cTn>
                        </p:par>
                        <p:par>
                          <p:cTn id="15" fill="hold">
                            <p:stCondLst>
                              <p:cond delay="500"/>
                            </p:stCondLst>
                            <p:childTnLst>
                              <p:par>
                                <p:cTn id="16" presetID="16" presetClass="entr" presetSubtype="42"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outHorizontal)">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a:t>Wednesday, June 17, 2020</a:t>
            </a:r>
          </a:p>
        </p:txBody>
      </p:sp>
      <p:sp>
        <p:nvSpPr>
          <p:cNvPr id="14" name="Footer Placeholder 4"/>
          <p:cNvSpPr>
            <a:spLocks noGrp="1"/>
          </p:cNvSpPr>
          <p:nvPr>
            <p:ph type="ftr" sz="quarter" idx="11"/>
          </p:nvPr>
        </p:nvSpPr>
        <p:spPr/>
        <p:txBody>
          <a:bodyPr/>
          <a:lstStyle/>
          <a:p>
            <a:r>
              <a:rPr lang="de-DE"/>
              <a:t>PHYS 1444-001, Summer 2020                    Dr. Jaehoon Yu</a:t>
            </a:r>
            <a:endParaRPr lang="en-US"/>
          </a:p>
        </p:txBody>
      </p:sp>
      <p:sp>
        <p:nvSpPr>
          <p:cNvPr id="15" name="Slide Number Placeholder 5"/>
          <p:cNvSpPr>
            <a:spLocks noGrp="1"/>
          </p:cNvSpPr>
          <p:nvPr>
            <p:ph type="sldNum" sz="quarter" idx="12"/>
          </p:nvPr>
        </p:nvSpPr>
        <p:spPr/>
        <p:txBody>
          <a:bodyPr/>
          <a:lstStyle/>
          <a:p>
            <a:fld id="{9FFE2F27-53D0-BC4B-B3E6-4D8E0651FEC5}" type="slidenum">
              <a:rPr lang="en-US"/>
              <a:pPr/>
              <a:t>11</a:t>
            </a:fld>
            <a:endParaRPr lang="en-US"/>
          </a:p>
        </p:txBody>
      </p:sp>
      <p:pic>
        <p:nvPicPr>
          <p:cNvPr id="236546" name="Picture 2" descr="FG23_007"/>
          <p:cNvPicPr>
            <a:picLocks noChangeAspect="1" noChangeArrowheads="1"/>
          </p:cNvPicPr>
          <p:nvPr/>
        </p:nvPicPr>
        <p:blipFill>
          <a:blip r:embed="rId3"/>
          <a:srcRect/>
          <a:stretch>
            <a:fillRect/>
          </a:stretch>
        </p:blipFill>
        <p:spPr bwMode="auto">
          <a:xfrm>
            <a:off x="6324600" y="3505200"/>
            <a:ext cx="3048000" cy="2286000"/>
          </a:xfrm>
          <a:prstGeom prst="rect">
            <a:avLst/>
          </a:prstGeom>
          <a:noFill/>
        </p:spPr>
      </p:pic>
      <p:sp>
        <p:nvSpPr>
          <p:cNvPr id="236547" name="Rectangle 3"/>
          <p:cNvSpPr>
            <a:spLocks noGrp="1" noChangeArrowheads="1"/>
          </p:cNvSpPr>
          <p:nvPr>
            <p:ph type="title"/>
          </p:nvPr>
        </p:nvSpPr>
        <p:spPr>
          <a:xfrm>
            <a:off x="381000" y="76200"/>
            <a:ext cx="8305800" cy="685800"/>
          </a:xfrm>
        </p:spPr>
        <p:txBody>
          <a:bodyPr/>
          <a:lstStyle/>
          <a:p>
            <a:r>
              <a:rPr lang="en-US"/>
              <a:t>Electric Potential due to Point Charges</a:t>
            </a:r>
          </a:p>
        </p:txBody>
      </p:sp>
      <p:sp>
        <p:nvSpPr>
          <p:cNvPr id="236548" name="Rectangle 4"/>
          <p:cNvSpPr>
            <a:spLocks noChangeArrowheads="1"/>
          </p:cNvSpPr>
          <p:nvPr/>
        </p:nvSpPr>
        <p:spPr bwMode="auto">
          <a:xfrm>
            <a:off x="381000" y="685800"/>
            <a:ext cx="80772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What is the electric field by a single point charge Q at a distance r? </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Electric potential due to the field E for moving from point r</a:t>
            </a:r>
            <a:r>
              <a:rPr lang="en-US" sz="3200" baseline="-25000" dirty="0">
                <a:solidFill>
                  <a:schemeClr val="accent2"/>
                </a:solidFill>
                <a:latin typeface="Arial Narrow" charset="0"/>
              </a:rPr>
              <a:t>a</a:t>
            </a:r>
            <a:r>
              <a:rPr lang="en-US" sz="3200" dirty="0">
                <a:solidFill>
                  <a:schemeClr val="accent2"/>
                </a:solidFill>
                <a:latin typeface="Arial Narrow" charset="0"/>
              </a:rPr>
              <a:t> to </a:t>
            </a:r>
            <a:r>
              <a:rPr lang="en-US" sz="3200" dirty="0" err="1">
                <a:solidFill>
                  <a:schemeClr val="accent2"/>
                </a:solidFill>
                <a:latin typeface="Arial Narrow" charset="0"/>
              </a:rPr>
              <a:t>r</a:t>
            </a:r>
            <a:r>
              <a:rPr lang="en-US" sz="3200" baseline="-25000" dirty="0" err="1">
                <a:solidFill>
                  <a:schemeClr val="accent2"/>
                </a:solidFill>
                <a:latin typeface="Arial Narrow" charset="0"/>
              </a:rPr>
              <a:t>b</a:t>
            </a:r>
            <a:r>
              <a:rPr lang="en-US" sz="3200" dirty="0">
                <a:solidFill>
                  <a:schemeClr val="accent2"/>
                </a:solidFill>
                <a:latin typeface="Arial Narrow" charset="0"/>
              </a:rPr>
              <a:t> in the radial direction away from the charge Q is (poll 9)</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p:txBody>
      </p:sp>
      <p:graphicFrame>
        <p:nvGraphicFramePr>
          <p:cNvPr id="236549" name="Object 5"/>
          <p:cNvGraphicFramePr>
            <a:graphicFrameLocks noChangeAspect="1"/>
          </p:cNvGraphicFramePr>
          <p:nvPr/>
        </p:nvGraphicFramePr>
        <p:xfrm>
          <a:off x="762000" y="3971925"/>
          <a:ext cx="1370013" cy="523875"/>
        </p:xfrm>
        <a:graphic>
          <a:graphicData uri="http://schemas.openxmlformats.org/presentationml/2006/ole">
            <mc:AlternateContent xmlns:mc="http://schemas.openxmlformats.org/markup-compatibility/2006">
              <mc:Choice xmlns:v="urn:schemas-microsoft-com:vml" Requires="v">
                <p:oleObj spid="_x0000_s85905" name="Equation" r:id="rId4" imgW="533160" imgH="203040" progId="Equation.DSMT4">
                  <p:embed/>
                </p:oleObj>
              </mc:Choice>
              <mc:Fallback>
                <p:oleObj name="Equation" r:id="rId4" imgW="533160" imgH="203040" progId="Equation.DSMT4">
                  <p:embed/>
                  <p:pic>
                    <p:nvPicPr>
                      <p:cNvPr id="23654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971925"/>
                        <a:ext cx="1370013" cy="523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6550" name="Object 6"/>
          <p:cNvGraphicFramePr>
            <a:graphicFrameLocks noChangeAspect="1"/>
          </p:cNvGraphicFramePr>
          <p:nvPr/>
        </p:nvGraphicFramePr>
        <p:xfrm>
          <a:off x="2152650" y="3767138"/>
          <a:ext cx="1865313" cy="982662"/>
        </p:xfrm>
        <a:graphic>
          <a:graphicData uri="http://schemas.openxmlformats.org/presentationml/2006/ole">
            <mc:AlternateContent xmlns:mc="http://schemas.openxmlformats.org/markup-compatibility/2006">
              <mc:Choice xmlns:v="urn:schemas-microsoft-com:vml" Requires="v">
                <p:oleObj spid="_x0000_s85906" name="Equation" r:id="rId6" imgW="723900" imgH="381000" progId="Equation.DSMT4">
                  <p:embed/>
                </p:oleObj>
              </mc:Choice>
              <mc:Fallback>
                <p:oleObj name="Equation" r:id="rId6" imgW="723900" imgH="381000" progId="Equation.DSMT4">
                  <p:embed/>
                  <p:pic>
                    <p:nvPicPr>
                      <p:cNvPr id="236550" name="Object 6"/>
                      <p:cNvPicPr>
                        <a:picLocks noChangeAspect="1" noChangeArrowheads="1"/>
                      </p:cNvPicPr>
                      <p:nvPr/>
                    </p:nvPicPr>
                    <p:blipFill>
                      <a:blip r:embed="rId7"/>
                      <a:srcRect/>
                      <a:stretch>
                        <a:fillRect/>
                      </a:stretch>
                    </p:blipFill>
                    <p:spPr bwMode="auto">
                      <a:xfrm>
                        <a:off x="2152650" y="3767138"/>
                        <a:ext cx="1865313" cy="9826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6551" name="Object 7"/>
          <p:cNvGraphicFramePr>
            <a:graphicFrameLocks noChangeAspect="1"/>
          </p:cNvGraphicFramePr>
          <p:nvPr/>
        </p:nvGraphicFramePr>
        <p:xfrm>
          <a:off x="3505200" y="1590675"/>
          <a:ext cx="647700" cy="390525"/>
        </p:xfrm>
        <a:graphic>
          <a:graphicData uri="http://schemas.openxmlformats.org/presentationml/2006/ole">
            <mc:AlternateContent xmlns:mc="http://schemas.openxmlformats.org/markup-compatibility/2006">
              <mc:Choice xmlns:v="urn:schemas-microsoft-com:vml" Requires="v">
                <p:oleObj spid="_x0000_s85907" name="Equation" r:id="rId8" imgW="253800" imgH="152280" progId="Equation.DSMT4">
                  <p:embed/>
                </p:oleObj>
              </mc:Choice>
              <mc:Fallback>
                <p:oleObj name="Equation" r:id="rId8" imgW="253800" imgH="152280" progId="Equation.DSMT4">
                  <p:embed/>
                  <p:pic>
                    <p:nvPicPr>
                      <p:cNvPr id="236551"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1590675"/>
                        <a:ext cx="647700" cy="3905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6552" name="Object 8"/>
          <p:cNvGraphicFramePr>
            <a:graphicFrameLocks noChangeAspect="1"/>
          </p:cNvGraphicFramePr>
          <p:nvPr/>
        </p:nvGraphicFramePr>
        <p:xfrm>
          <a:off x="4049713" y="1295400"/>
          <a:ext cx="1589087" cy="1039813"/>
        </p:xfrm>
        <a:graphic>
          <a:graphicData uri="http://schemas.openxmlformats.org/presentationml/2006/ole">
            <mc:AlternateContent xmlns:mc="http://schemas.openxmlformats.org/markup-compatibility/2006">
              <mc:Choice xmlns:v="urn:schemas-microsoft-com:vml" Requires="v">
                <p:oleObj spid="_x0000_s85908" name="Equation" r:id="rId10" imgW="622080" imgH="406080" progId="Equation.DSMT4">
                  <p:embed/>
                </p:oleObj>
              </mc:Choice>
              <mc:Fallback>
                <p:oleObj name="Equation" r:id="rId10" imgW="622080" imgH="406080" progId="Equation.DSMT4">
                  <p:embed/>
                  <p:pic>
                    <p:nvPicPr>
                      <p:cNvPr id="236552"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49713" y="1295400"/>
                        <a:ext cx="1589087" cy="10398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6553" name="Object 9"/>
          <p:cNvGraphicFramePr>
            <a:graphicFrameLocks noChangeAspect="1"/>
          </p:cNvGraphicFramePr>
          <p:nvPr/>
        </p:nvGraphicFramePr>
        <p:xfrm>
          <a:off x="5578475" y="1295400"/>
          <a:ext cx="746125" cy="974725"/>
        </p:xfrm>
        <a:graphic>
          <a:graphicData uri="http://schemas.openxmlformats.org/presentationml/2006/ole">
            <mc:AlternateContent xmlns:mc="http://schemas.openxmlformats.org/markup-compatibility/2006">
              <mc:Choice xmlns:v="urn:schemas-microsoft-com:vml" Requires="v">
                <p:oleObj spid="_x0000_s85909" name="Equation" r:id="rId12" imgW="291960" imgH="380880" progId="Equation.DSMT4">
                  <p:embed/>
                </p:oleObj>
              </mc:Choice>
              <mc:Fallback>
                <p:oleObj name="Equation" r:id="rId12" imgW="291960" imgH="380880" progId="Equation.DSMT4">
                  <p:embed/>
                  <p:pic>
                    <p:nvPicPr>
                      <p:cNvPr id="236553"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78475" y="1295400"/>
                        <a:ext cx="746125" cy="9747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6554" name="Object 10"/>
          <p:cNvGraphicFramePr>
            <a:graphicFrameLocks noChangeAspect="1"/>
          </p:cNvGraphicFramePr>
          <p:nvPr/>
        </p:nvGraphicFramePr>
        <p:xfrm>
          <a:off x="3944938" y="3783013"/>
          <a:ext cx="3006725" cy="1079500"/>
        </p:xfrm>
        <a:graphic>
          <a:graphicData uri="http://schemas.openxmlformats.org/presentationml/2006/ole">
            <mc:AlternateContent xmlns:mc="http://schemas.openxmlformats.org/markup-compatibility/2006">
              <mc:Choice xmlns:v="urn:schemas-microsoft-com:vml" Requires="v">
                <p:oleObj spid="_x0000_s85910" name="Equation" r:id="rId14" imgW="1168400" imgH="419100" progId="Equation.DSMT4">
                  <p:embed/>
                </p:oleObj>
              </mc:Choice>
              <mc:Fallback>
                <p:oleObj name="Equation" r:id="rId14" imgW="1168400" imgH="419100" progId="Equation.DSMT4">
                  <p:embed/>
                  <p:pic>
                    <p:nvPicPr>
                      <p:cNvPr id="236554" name="Object 10"/>
                      <p:cNvPicPr>
                        <a:picLocks noChangeAspect="1" noChangeArrowheads="1"/>
                      </p:cNvPicPr>
                      <p:nvPr/>
                    </p:nvPicPr>
                    <p:blipFill>
                      <a:blip r:embed="rId15"/>
                      <a:srcRect/>
                      <a:stretch>
                        <a:fillRect/>
                      </a:stretch>
                    </p:blipFill>
                    <p:spPr bwMode="auto">
                      <a:xfrm>
                        <a:off x="3944938" y="3783013"/>
                        <a:ext cx="3006725" cy="1079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6555" name="Object 11"/>
          <p:cNvGraphicFramePr>
            <a:graphicFrameLocks noChangeAspect="1"/>
          </p:cNvGraphicFramePr>
          <p:nvPr/>
        </p:nvGraphicFramePr>
        <p:xfrm>
          <a:off x="1508125" y="5030788"/>
          <a:ext cx="2941638" cy="1082675"/>
        </p:xfrm>
        <a:graphic>
          <a:graphicData uri="http://schemas.openxmlformats.org/presentationml/2006/ole">
            <mc:AlternateContent xmlns:mc="http://schemas.openxmlformats.org/markup-compatibility/2006">
              <mc:Choice xmlns:v="urn:schemas-microsoft-com:vml" Requires="v">
                <p:oleObj spid="_x0000_s85911" name="Equation" r:id="rId16" imgW="1143000" imgH="419100" progId="Equation.DSMT4">
                  <p:embed/>
                </p:oleObj>
              </mc:Choice>
              <mc:Fallback>
                <p:oleObj name="Equation" r:id="rId16" imgW="1143000" imgH="419100" progId="Equation.DSMT4">
                  <p:embed/>
                  <p:pic>
                    <p:nvPicPr>
                      <p:cNvPr id="236555" name="Object 11"/>
                      <p:cNvPicPr>
                        <a:picLocks noChangeAspect="1" noChangeArrowheads="1"/>
                      </p:cNvPicPr>
                      <p:nvPr/>
                    </p:nvPicPr>
                    <p:blipFill>
                      <a:blip r:embed="rId17"/>
                      <a:srcRect/>
                      <a:stretch>
                        <a:fillRect/>
                      </a:stretch>
                    </p:blipFill>
                    <p:spPr bwMode="auto">
                      <a:xfrm>
                        <a:off x="1508125" y="5030788"/>
                        <a:ext cx="2941638" cy="1082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6556" name="Object 12"/>
          <p:cNvGraphicFramePr>
            <a:graphicFrameLocks noChangeAspect="1"/>
          </p:cNvGraphicFramePr>
          <p:nvPr/>
        </p:nvGraphicFramePr>
        <p:xfrm>
          <a:off x="4473575" y="4953000"/>
          <a:ext cx="2252663" cy="1179513"/>
        </p:xfrm>
        <a:graphic>
          <a:graphicData uri="http://schemas.openxmlformats.org/presentationml/2006/ole">
            <mc:AlternateContent xmlns:mc="http://schemas.openxmlformats.org/markup-compatibility/2006">
              <mc:Choice xmlns:v="urn:schemas-microsoft-com:vml" Requires="v">
                <p:oleObj spid="_x0000_s85912" name="Equation" r:id="rId18" imgW="876300" imgH="457200" progId="Equation.DSMT4">
                  <p:embed/>
                </p:oleObj>
              </mc:Choice>
              <mc:Fallback>
                <p:oleObj name="Equation" r:id="rId18" imgW="876300" imgH="457200" progId="Equation.DSMT4">
                  <p:embed/>
                  <p:pic>
                    <p:nvPicPr>
                      <p:cNvPr id="236556" name="Object 12"/>
                      <p:cNvPicPr>
                        <a:picLocks noChangeAspect="1" noChangeArrowheads="1"/>
                      </p:cNvPicPr>
                      <p:nvPr/>
                    </p:nvPicPr>
                    <p:blipFill>
                      <a:blip r:embed="rId19"/>
                      <a:srcRect/>
                      <a:stretch>
                        <a:fillRect/>
                      </a:stretch>
                    </p:blipFill>
                    <p:spPr bwMode="auto">
                      <a:xfrm>
                        <a:off x="4473575" y="4953000"/>
                        <a:ext cx="2252663" cy="1179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2980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6548">
                                            <p:txEl>
                                              <p:pRg st="0" end="0"/>
                                            </p:txEl>
                                          </p:spTgt>
                                        </p:tgtEl>
                                        <p:attrNameLst>
                                          <p:attrName>style.visibility</p:attrName>
                                        </p:attrNameLst>
                                      </p:cBhvr>
                                      <p:to>
                                        <p:strVal val="visible"/>
                                      </p:to>
                                    </p:set>
                                    <p:animEffect transition="in" filter="wipe(left)">
                                      <p:cBhvr>
                                        <p:cTn id="7" dur="500"/>
                                        <p:tgtEl>
                                          <p:spTgt spid="2365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6551"/>
                                        </p:tgtEl>
                                        <p:attrNameLst>
                                          <p:attrName>style.visibility</p:attrName>
                                        </p:attrNameLst>
                                      </p:cBhvr>
                                      <p:to>
                                        <p:strVal val="visible"/>
                                      </p:to>
                                    </p:set>
                                    <p:animEffect transition="in" filter="wipe(left)">
                                      <p:cBhvr>
                                        <p:cTn id="12" dur="500"/>
                                        <p:tgtEl>
                                          <p:spTgt spid="23655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6552"/>
                                        </p:tgtEl>
                                        <p:attrNameLst>
                                          <p:attrName>style.visibility</p:attrName>
                                        </p:attrNameLst>
                                      </p:cBhvr>
                                      <p:to>
                                        <p:strVal val="visible"/>
                                      </p:to>
                                    </p:set>
                                    <p:animEffect transition="in" filter="wipe(left)">
                                      <p:cBhvr>
                                        <p:cTn id="17" dur="500"/>
                                        <p:tgtEl>
                                          <p:spTgt spid="23655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6553"/>
                                        </p:tgtEl>
                                        <p:attrNameLst>
                                          <p:attrName>style.visibility</p:attrName>
                                        </p:attrNameLst>
                                      </p:cBhvr>
                                      <p:to>
                                        <p:strVal val="visible"/>
                                      </p:to>
                                    </p:set>
                                    <p:animEffect transition="in" filter="wipe(left)">
                                      <p:cBhvr>
                                        <p:cTn id="22" dur="500"/>
                                        <p:tgtEl>
                                          <p:spTgt spid="23655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36548">
                                            <p:txEl>
                                              <p:pRg st="2" end="2"/>
                                            </p:txEl>
                                          </p:spTgt>
                                        </p:tgtEl>
                                        <p:attrNameLst>
                                          <p:attrName>style.visibility</p:attrName>
                                        </p:attrNameLst>
                                      </p:cBhvr>
                                      <p:to>
                                        <p:strVal val="visible"/>
                                      </p:to>
                                    </p:set>
                                    <p:animEffect transition="in" filter="wipe(left)">
                                      <p:cBhvr>
                                        <p:cTn id="27" dur="500"/>
                                        <p:tgtEl>
                                          <p:spTgt spid="23654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236546"/>
                                        </p:tgtEl>
                                        <p:attrNameLst>
                                          <p:attrName>style.visibility</p:attrName>
                                        </p:attrNameLst>
                                      </p:cBhvr>
                                      <p:to>
                                        <p:strVal val="visible"/>
                                      </p:to>
                                    </p:set>
                                    <p:anim calcmode="lin" valueType="num">
                                      <p:cBhvr>
                                        <p:cTn id="32" dur="500" fill="hold"/>
                                        <p:tgtEl>
                                          <p:spTgt spid="236546"/>
                                        </p:tgtEl>
                                        <p:attrNameLst>
                                          <p:attrName>ppt_w</p:attrName>
                                        </p:attrNameLst>
                                      </p:cBhvr>
                                      <p:tavLst>
                                        <p:tav tm="0">
                                          <p:val>
                                            <p:fltVal val="0"/>
                                          </p:val>
                                        </p:tav>
                                        <p:tav tm="100000">
                                          <p:val>
                                            <p:strVal val="#ppt_w"/>
                                          </p:val>
                                        </p:tav>
                                      </p:tavLst>
                                    </p:anim>
                                    <p:anim calcmode="lin" valueType="num">
                                      <p:cBhvr>
                                        <p:cTn id="33" dur="500" fill="hold"/>
                                        <p:tgtEl>
                                          <p:spTgt spid="236546"/>
                                        </p:tgtEl>
                                        <p:attrNameLst>
                                          <p:attrName>ppt_h</p:attrName>
                                        </p:attrNameLst>
                                      </p:cBhvr>
                                      <p:tavLst>
                                        <p:tav tm="0">
                                          <p:val>
                                            <p:fltVal val="0"/>
                                          </p:val>
                                        </p:tav>
                                        <p:tav tm="100000">
                                          <p:val>
                                            <p:strVal val="#ppt_h"/>
                                          </p:val>
                                        </p:tav>
                                      </p:tavLst>
                                    </p:anim>
                                    <p:animEffect transition="in" filter="fade">
                                      <p:cBhvr>
                                        <p:cTn id="34" dur="500"/>
                                        <p:tgtEl>
                                          <p:spTgt spid="23654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36549"/>
                                        </p:tgtEl>
                                        <p:attrNameLst>
                                          <p:attrName>style.visibility</p:attrName>
                                        </p:attrNameLst>
                                      </p:cBhvr>
                                      <p:to>
                                        <p:strVal val="visible"/>
                                      </p:to>
                                    </p:set>
                                    <p:animEffect transition="in" filter="wipe(left)">
                                      <p:cBhvr>
                                        <p:cTn id="39" dur="500"/>
                                        <p:tgtEl>
                                          <p:spTgt spid="23654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36550"/>
                                        </p:tgtEl>
                                        <p:attrNameLst>
                                          <p:attrName>style.visibility</p:attrName>
                                        </p:attrNameLst>
                                      </p:cBhvr>
                                      <p:to>
                                        <p:strVal val="visible"/>
                                      </p:to>
                                    </p:set>
                                    <p:animEffect transition="in" filter="wipe(left)">
                                      <p:cBhvr>
                                        <p:cTn id="44" dur="500"/>
                                        <p:tgtEl>
                                          <p:spTgt spid="23655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36554"/>
                                        </p:tgtEl>
                                        <p:attrNameLst>
                                          <p:attrName>style.visibility</p:attrName>
                                        </p:attrNameLst>
                                      </p:cBhvr>
                                      <p:to>
                                        <p:strVal val="visible"/>
                                      </p:to>
                                    </p:set>
                                    <p:animEffect transition="in" filter="wipe(left)">
                                      <p:cBhvr>
                                        <p:cTn id="49" dur="500"/>
                                        <p:tgtEl>
                                          <p:spTgt spid="23655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36555"/>
                                        </p:tgtEl>
                                        <p:attrNameLst>
                                          <p:attrName>style.visibility</p:attrName>
                                        </p:attrNameLst>
                                      </p:cBhvr>
                                      <p:to>
                                        <p:strVal val="visible"/>
                                      </p:to>
                                    </p:set>
                                    <p:animEffect transition="in" filter="wipe(left)">
                                      <p:cBhvr>
                                        <p:cTn id="54" dur="500"/>
                                        <p:tgtEl>
                                          <p:spTgt spid="23655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36556"/>
                                        </p:tgtEl>
                                        <p:attrNameLst>
                                          <p:attrName>style.visibility</p:attrName>
                                        </p:attrNameLst>
                                      </p:cBhvr>
                                      <p:to>
                                        <p:strVal val="visible"/>
                                      </p:to>
                                    </p:set>
                                    <p:animEffect transition="in" filter="wipe(left)">
                                      <p:cBhvr>
                                        <p:cTn id="59" dur="500"/>
                                        <p:tgtEl>
                                          <p:spTgt spid="236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Wednesday, June 17, 2020</a:t>
            </a:r>
          </a:p>
        </p:txBody>
      </p:sp>
      <p:sp>
        <p:nvSpPr>
          <p:cNvPr id="10" name="Footer Placeholder 4"/>
          <p:cNvSpPr>
            <a:spLocks noGrp="1"/>
          </p:cNvSpPr>
          <p:nvPr>
            <p:ph type="ftr" sz="quarter" idx="11"/>
          </p:nvPr>
        </p:nvSpPr>
        <p:spPr/>
        <p:txBody>
          <a:bodyPr/>
          <a:lstStyle/>
          <a:p>
            <a:r>
              <a:rPr lang="de-DE"/>
              <a:t>PHYS 1444-001, Summer 2020                    Dr. Jaehoon Yu</a:t>
            </a:r>
            <a:endParaRPr lang="en-US"/>
          </a:p>
        </p:txBody>
      </p:sp>
      <p:sp>
        <p:nvSpPr>
          <p:cNvPr id="11" name="Slide Number Placeholder 5"/>
          <p:cNvSpPr>
            <a:spLocks noGrp="1"/>
          </p:cNvSpPr>
          <p:nvPr>
            <p:ph type="sldNum" sz="quarter" idx="12"/>
          </p:nvPr>
        </p:nvSpPr>
        <p:spPr/>
        <p:txBody>
          <a:bodyPr/>
          <a:lstStyle/>
          <a:p>
            <a:fld id="{A545055B-1D3E-104E-A6DB-1BA343E64F07}" type="slidenum">
              <a:rPr lang="en-US"/>
              <a:pPr/>
              <a:t>12</a:t>
            </a:fld>
            <a:endParaRPr lang="en-US"/>
          </a:p>
        </p:txBody>
      </p:sp>
      <p:sp>
        <p:nvSpPr>
          <p:cNvPr id="237570" name="Rectangle 2"/>
          <p:cNvSpPr>
            <a:spLocks noGrp="1" noChangeArrowheads="1"/>
          </p:cNvSpPr>
          <p:nvPr>
            <p:ph type="title"/>
          </p:nvPr>
        </p:nvSpPr>
        <p:spPr>
          <a:xfrm>
            <a:off x="381000" y="76200"/>
            <a:ext cx="8305800" cy="685800"/>
          </a:xfrm>
        </p:spPr>
        <p:txBody>
          <a:bodyPr/>
          <a:lstStyle/>
          <a:p>
            <a:r>
              <a:rPr lang="en-US"/>
              <a:t>Electric Potential due to Point Charges</a:t>
            </a:r>
          </a:p>
        </p:txBody>
      </p:sp>
      <p:sp>
        <p:nvSpPr>
          <p:cNvPr id="237571" name="Rectangle 3"/>
          <p:cNvSpPr>
            <a:spLocks noChangeArrowheads="1"/>
          </p:cNvSpPr>
          <p:nvPr/>
        </p:nvSpPr>
        <p:spPr bwMode="auto">
          <a:xfrm>
            <a:off x="381000" y="685800"/>
            <a:ext cx="83820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Since only the differences in potential have physical meaning, we can choose            at           .</a:t>
            </a:r>
          </a:p>
          <a:p>
            <a:pPr marL="342900" indent="-342900">
              <a:spcBef>
                <a:spcPct val="20000"/>
              </a:spcBef>
              <a:buFontTx/>
              <a:buChar char="•"/>
            </a:pPr>
            <a:r>
              <a:rPr lang="en-US" sz="3200" dirty="0">
                <a:solidFill>
                  <a:schemeClr val="accent2"/>
                </a:solidFill>
                <a:latin typeface="Arial Narrow" charset="0"/>
              </a:rPr>
              <a:t>The electrical potential V at a distance </a:t>
            </a:r>
            <a:r>
              <a:rPr lang="en-US" sz="3200" dirty="0" err="1">
                <a:solidFill>
                  <a:schemeClr val="accent2"/>
                </a:solidFill>
                <a:latin typeface="Arial Narrow" charset="0"/>
              </a:rPr>
              <a:t>r</a:t>
            </a:r>
            <a:r>
              <a:rPr lang="en-US" sz="3200" dirty="0">
                <a:solidFill>
                  <a:schemeClr val="accent2"/>
                </a:solidFill>
                <a:latin typeface="Arial Narrow" charset="0"/>
              </a:rPr>
              <a:t> from a single point charge Q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So the absolute potential by a single point charge can be thought of </a:t>
            </a:r>
            <a:r>
              <a:rPr lang="en-US" sz="3200" b="1" u="sng" dirty="0">
                <a:solidFill>
                  <a:srgbClr val="CC0000"/>
                </a:solidFill>
                <a:latin typeface="Arial Narrow" charset="0"/>
              </a:rPr>
              <a:t>the potential difference by a single point charge between </a:t>
            </a:r>
            <a:r>
              <a:rPr lang="en-US" sz="3200" b="1" u="sng" dirty="0" err="1">
                <a:solidFill>
                  <a:srgbClr val="CC0000"/>
                </a:solidFill>
                <a:latin typeface="Arial Narrow" charset="0"/>
              </a:rPr>
              <a:t>r</a:t>
            </a:r>
            <a:r>
              <a:rPr lang="en-US" sz="3200" b="1" u="sng" dirty="0">
                <a:solidFill>
                  <a:srgbClr val="CC0000"/>
                </a:solidFill>
                <a:latin typeface="Arial Narrow" charset="0"/>
              </a:rPr>
              <a:t> and infinity</a:t>
            </a:r>
            <a:r>
              <a:rPr lang="en-US" sz="3200" dirty="0">
                <a:solidFill>
                  <a:schemeClr val="accent2"/>
                </a:solidFill>
                <a:latin typeface="Arial Narrow" charset="0"/>
              </a:rPr>
              <a:t> </a:t>
            </a:r>
          </a:p>
        </p:txBody>
      </p:sp>
      <p:graphicFrame>
        <p:nvGraphicFramePr>
          <p:cNvPr id="237572" name="Object 4"/>
          <p:cNvGraphicFramePr>
            <a:graphicFrameLocks noChangeAspect="1"/>
          </p:cNvGraphicFramePr>
          <p:nvPr/>
        </p:nvGraphicFramePr>
        <p:xfrm>
          <a:off x="1905000" y="3276600"/>
          <a:ext cx="1157288" cy="754063"/>
        </p:xfrm>
        <a:graphic>
          <a:graphicData uri="http://schemas.openxmlformats.org/presentationml/2006/ole">
            <mc:AlternateContent xmlns:mc="http://schemas.openxmlformats.org/markup-compatibility/2006">
              <mc:Choice xmlns:v="urn:schemas-microsoft-com:vml" Requires="v">
                <p:oleObj spid="_x0000_s86473" name="Equation" r:id="rId3" imgW="253800" imgH="164880" progId="Equation.DSMT4">
                  <p:embed/>
                </p:oleObj>
              </mc:Choice>
              <mc:Fallback>
                <p:oleObj name="Equation" r:id="rId3" imgW="253800" imgH="164880" progId="Equation.DSMT4">
                  <p:embed/>
                  <p:pic>
                    <p:nvPicPr>
                      <p:cNvPr id="23757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276600"/>
                        <a:ext cx="1157288" cy="754063"/>
                      </a:xfrm>
                      <a:prstGeom prst="rect">
                        <a:avLst/>
                      </a:prstGeom>
                      <a:solidFill>
                        <a:srgbClr val="99FFCC"/>
                      </a:solidFill>
                    </p:spPr>
                  </p:pic>
                </p:oleObj>
              </mc:Fallback>
            </mc:AlternateContent>
          </a:graphicData>
        </a:graphic>
      </p:graphicFrame>
      <p:graphicFrame>
        <p:nvGraphicFramePr>
          <p:cNvPr id="237573" name="Object 5"/>
          <p:cNvGraphicFramePr>
            <a:graphicFrameLocks noChangeAspect="1"/>
          </p:cNvGraphicFramePr>
          <p:nvPr/>
        </p:nvGraphicFramePr>
        <p:xfrm>
          <a:off x="2986088" y="2740025"/>
          <a:ext cx="2195512" cy="1911350"/>
        </p:xfrm>
        <a:graphic>
          <a:graphicData uri="http://schemas.openxmlformats.org/presentationml/2006/ole">
            <mc:AlternateContent xmlns:mc="http://schemas.openxmlformats.org/markup-compatibility/2006">
              <mc:Choice xmlns:v="urn:schemas-microsoft-com:vml" Requires="v">
                <p:oleObj spid="_x0000_s86474" name="Equation" r:id="rId5" imgW="482600" imgH="419100" progId="Equation.DSMT4">
                  <p:embed/>
                </p:oleObj>
              </mc:Choice>
              <mc:Fallback>
                <p:oleObj name="Equation" r:id="rId5" imgW="482600" imgH="419100" progId="Equation.DSMT4">
                  <p:embed/>
                  <p:pic>
                    <p:nvPicPr>
                      <p:cNvPr id="237573" name="Object 5"/>
                      <p:cNvPicPr>
                        <a:picLocks noChangeAspect="1" noChangeArrowheads="1"/>
                      </p:cNvPicPr>
                      <p:nvPr/>
                    </p:nvPicPr>
                    <p:blipFill>
                      <a:blip r:embed="rId6"/>
                      <a:srcRect/>
                      <a:stretch>
                        <a:fillRect/>
                      </a:stretch>
                    </p:blipFill>
                    <p:spPr bwMode="auto">
                      <a:xfrm>
                        <a:off x="2986088" y="2740025"/>
                        <a:ext cx="2195512" cy="1911350"/>
                      </a:xfrm>
                      <a:prstGeom prst="rect">
                        <a:avLst/>
                      </a:prstGeom>
                      <a:solidFill>
                        <a:srgbClr val="99FFCC"/>
                      </a:solidFill>
                    </p:spPr>
                  </p:pic>
                </p:oleObj>
              </mc:Fallback>
            </mc:AlternateContent>
          </a:graphicData>
        </a:graphic>
      </p:graphicFrame>
      <p:graphicFrame>
        <p:nvGraphicFramePr>
          <p:cNvPr id="237574" name="Object 6"/>
          <p:cNvGraphicFramePr>
            <a:graphicFrameLocks noChangeAspect="1"/>
          </p:cNvGraphicFramePr>
          <p:nvPr/>
        </p:nvGraphicFramePr>
        <p:xfrm>
          <a:off x="4648200" y="1265238"/>
          <a:ext cx="914400" cy="487362"/>
        </p:xfrm>
        <a:graphic>
          <a:graphicData uri="http://schemas.openxmlformats.org/presentationml/2006/ole">
            <mc:AlternateContent xmlns:mc="http://schemas.openxmlformats.org/markup-compatibility/2006">
              <mc:Choice xmlns:v="urn:schemas-microsoft-com:vml" Requires="v">
                <p:oleObj spid="_x0000_s86475" name="Equation" r:id="rId7" imgW="380880" imgH="203040" progId="Equation.DSMT4">
                  <p:embed/>
                </p:oleObj>
              </mc:Choice>
              <mc:Fallback>
                <p:oleObj name="Equation" r:id="rId7" imgW="380880" imgH="203040" progId="Equation.DSMT4">
                  <p:embed/>
                  <p:pic>
                    <p:nvPicPr>
                      <p:cNvPr id="237574"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1265238"/>
                        <a:ext cx="914400" cy="4873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7575" name="Object 7"/>
          <p:cNvGraphicFramePr>
            <a:graphicFrameLocks noChangeAspect="1"/>
          </p:cNvGraphicFramePr>
          <p:nvPr/>
        </p:nvGraphicFramePr>
        <p:xfrm>
          <a:off x="5981700" y="1187450"/>
          <a:ext cx="952500" cy="571500"/>
        </p:xfrm>
        <a:graphic>
          <a:graphicData uri="http://schemas.openxmlformats.org/presentationml/2006/ole">
            <mc:AlternateContent xmlns:mc="http://schemas.openxmlformats.org/markup-compatibility/2006">
              <mc:Choice xmlns:v="urn:schemas-microsoft-com:vml" Requires="v">
                <p:oleObj spid="_x0000_s86476" name="Equation" r:id="rId9" imgW="381000" imgH="228600" progId="Equation.DSMT4">
                  <p:embed/>
                </p:oleObj>
              </mc:Choice>
              <mc:Fallback>
                <p:oleObj name="Equation" r:id="rId9" imgW="381000" imgH="228600" progId="Equation.DSMT4">
                  <p:embed/>
                  <p:pic>
                    <p:nvPicPr>
                      <p:cNvPr id="237575" name="Object 7"/>
                      <p:cNvPicPr>
                        <a:picLocks noChangeAspect="1" noChangeArrowheads="1"/>
                      </p:cNvPicPr>
                      <p:nvPr/>
                    </p:nvPicPr>
                    <p:blipFill>
                      <a:blip r:embed="rId10"/>
                      <a:srcRect/>
                      <a:stretch>
                        <a:fillRect/>
                      </a:stretch>
                    </p:blipFill>
                    <p:spPr bwMode="auto">
                      <a:xfrm>
                        <a:off x="5981700" y="1187450"/>
                        <a:ext cx="952500" cy="571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237576" name="Picture 8" descr="FG23_007"/>
          <p:cNvPicPr>
            <a:picLocks noChangeAspect="1" noChangeArrowheads="1"/>
          </p:cNvPicPr>
          <p:nvPr/>
        </p:nvPicPr>
        <p:blipFill>
          <a:blip r:embed="rId11"/>
          <a:srcRect/>
          <a:stretch>
            <a:fillRect/>
          </a:stretch>
        </p:blipFill>
        <p:spPr bwMode="auto">
          <a:xfrm>
            <a:off x="5791200" y="2362200"/>
            <a:ext cx="3048000" cy="2286000"/>
          </a:xfrm>
          <a:prstGeom prst="rect">
            <a:avLst/>
          </a:prstGeom>
          <a:noFill/>
        </p:spPr>
      </p:pic>
    </p:spTree>
    <p:extLst>
      <p:ext uri="{BB962C8B-B14F-4D97-AF65-F5344CB8AC3E}">
        <p14:creationId xmlns:p14="http://schemas.microsoft.com/office/powerpoint/2010/main" val="144579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7571">
                                            <p:txEl>
                                              <p:pRg st="0" end="0"/>
                                            </p:txEl>
                                          </p:spTgt>
                                        </p:tgtEl>
                                        <p:attrNameLst>
                                          <p:attrName>style.visibility</p:attrName>
                                        </p:attrNameLst>
                                      </p:cBhvr>
                                      <p:to>
                                        <p:strVal val="visible"/>
                                      </p:to>
                                    </p:set>
                                    <p:animEffect transition="in" filter="wipe(left)">
                                      <p:cBhvr>
                                        <p:cTn id="7" dur="500"/>
                                        <p:tgtEl>
                                          <p:spTgt spid="237571">
                                            <p:txEl>
                                              <p:pRg st="0" end="0"/>
                                            </p:txEl>
                                          </p:spTgt>
                                        </p:tgtEl>
                                      </p:cBhvr>
                                    </p:animEffect>
                                  </p:childTnLst>
                                </p:cTn>
                              </p:par>
                            </p:childTnLst>
                          </p:cTn>
                        </p:par>
                        <p:par>
                          <p:cTn id="8" fill="hold">
                            <p:stCondLst>
                              <p:cond delay="1200"/>
                            </p:stCondLst>
                            <p:childTnLst>
                              <p:par>
                                <p:cTn id="9" presetID="22" presetClass="entr" presetSubtype="8" fill="hold" nodeType="afterEffect">
                                  <p:stCondLst>
                                    <p:cond delay="0"/>
                                  </p:stCondLst>
                                  <p:childTnLst>
                                    <p:set>
                                      <p:cBhvr>
                                        <p:cTn id="10" dur="1" fill="hold">
                                          <p:stCondLst>
                                            <p:cond delay="0"/>
                                          </p:stCondLst>
                                        </p:cTn>
                                        <p:tgtEl>
                                          <p:spTgt spid="237574"/>
                                        </p:tgtEl>
                                        <p:attrNameLst>
                                          <p:attrName>style.visibility</p:attrName>
                                        </p:attrNameLst>
                                      </p:cBhvr>
                                      <p:to>
                                        <p:strVal val="visible"/>
                                      </p:to>
                                    </p:set>
                                    <p:animEffect transition="in" filter="wipe(left)">
                                      <p:cBhvr>
                                        <p:cTn id="11" dur="500"/>
                                        <p:tgtEl>
                                          <p:spTgt spid="237574"/>
                                        </p:tgtEl>
                                      </p:cBhvr>
                                    </p:animEffect>
                                  </p:childTnLst>
                                </p:cTn>
                              </p:par>
                            </p:childTnLst>
                          </p:cTn>
                        </p:par>
                        <p:par>
                          <p:cTn id="12" fill="hold">
                            <p:stCondLst>
                              <p:cond delay="1700"/>
                            </p:stCondLst>
                            <p:childTnLst>
                              <p:par>
                                <p:cTn id="13" presetID="22" presetClass="entr" presetSubtype="8" fill="hold" nodeType="afterEffect">
                                  <p:stCondLst>
                                    <p:cond delay="0"/>
                                  </p:stCondLst>
                                  <p:childTnLst>
                                    <p:set>
                                      <p:cBhvr>
                                        <p:cTn id="14" dur="1" fill="hold">
                                          <p:stCondLst>
                                            <p:cond delay="0"/>
                                          </p:stCondLst>
                                        </p:cTn>
                                        <p:tgtEl>
                                          <p:spTgt spid="237575"/>
                                        </p:tgtEl>
                                        <p:attrNameLst>
                                          <p:attrName>style.visibility</p:attrName>
                                        </p:attrNameLst>
                                      </p:cBhvr>
                                      <p:to>
                                        <p:strVal val="visible"/>
                                      </p:to>
                                    </p:set>
                                    <p:animEffect transition="in" filter="wipe(left)">
                                      <p:cBhvr>
                                        <p:cTn id="15" dur="500"/>
                                        <p:tgtEl>
                                          <p:spTgt spid="23757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wd">
                                    <p:tmPct val="10000"/>
                                  </p:iterate>
                                  <p:childTnLst>
                                    <p:set>
                                      <p:cBhvr>
                                        <p:cTn id="19" dur="1" fill="hold">
                                          <p:stCondLst>
                                            <p:cond delay="0"/>
                                          </p:stCondLst>
                                        </p:cTn>
                                        <p:tgtEl>
                                          <p:spTgt spid="237571">
                                            <p:txEl>
                                              <p:pRg st="1" end="1"/>
                                            </p:txEl>
                                          </p:spTgt>
                                        </p:tgtEl>
                                        <p:attrNameLst>
                                          <p:attrName>style.visibility</p:attrName>
                                        </p:attrNameLst>
                                      </p:cBhvr>
                                      <p:to>
                                        <p:strVal val="visible"/>
                                      </p:to>
                                    </p:set>
                                    <p:animEffect transition="in" filter="wipe(left)">
                                      <p:cBhvr>
                                        <p:cTn id="20" dur="500"/>
                                        <p:tgtEl>
                                          <p:spTgt spid="23757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37572"/>
                                        </p:tgtEl>
                                        <p:attrNameLst>
                                          <p:attrName>style.visibility</p:attrName>
                                        </p:attrNameLst>
                                      </p:cBhvr>
                                      <p:to>
                                        <p:strVal val="visible"/>
                                      </p:to>
                                    </p:set>
                                    <p:animEffect transition="in" filter="wipe(left)">
                                      <p:cBhvr>
                                        <p:cTn id="25" dur="500"/>
                                        <p:tgtEl>
                                          <p:spTgt spid="23757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37573"/>
                                        </p:tgtEl>
                                        <p:attrNameLst>
                                          <p:attrName>style.visibility</p:attrName>
                                        </p:attrNameLst>
                                      </p:cBhvr>
                                      <p:to>
                                        <p:strVal val="visible"/>
                                      </p:to>
                                    </p:set>
                                    <p:animEffect transition="in" filter="wipe(left)">
                                      <p:cBhvr>
                                        <p:cTn id="30" dur="500"/>
                                        <p:tgtEl>
                                          <p:spTgt spid="23757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237576"/>
                                        </p:tgtEl>
                                        <p:attrNameLst>
                                          <p:attrName>style.visibility</p:attrName>
                                        </p:attrNameLst>
                                      </p:cBhvr>
                                      <p:to>
                                        <p:strVal val="visible"/>
                                      </p:to>
                                    </p:set>
                                    <p:anim calcmode="lin" valueType="num">
                                      <p:cBhvr>
                                        <p:cTn id="35" dur="500" fill="hold"/>
                                        <p:tgtEl>
                                          <p:spTgt spid="237576"/>
                                        </p:tgtEl>
                                        <p:attrNameLst>
                                          <p:attrName>ppt_w</p:attrName>
                                        </p:attrNameLst>
                                      </p:cBhvr>
                                      <p:tavLst>
                                        <p:tav tm="0">
                                          <p:val>
                                            <p:fltVal val="0"/>
                                          </p:val>
                                        </p:tav>
                                        <p:tav tm="100000">
                                          <p:val>
                                            <p:strVal val="#ppt_w"/>
                                          </p:val>
                                        </p:tav>
                                      </p:tavLst>
                                    </p:anim>
                                    <p:anim calcmode="lin" valueType="num">
                                      <p:cBhvr>
                                        <p:cTn id="36" dur="500" fill="hold"/>
                                        <p:tgtEl>
                                          <p:spTgt spid="237576"/>
                                        </p:tgtEl>
                                        <p:attrNameLst>
                                          <p:attrName>ppt_h</p:attrName>
                                        </p:attrNameLst>
                                      </p:cBhvr>
                                      <p:tavLst>
                                        <p:tav tm="0">
                                          <p:val>
                                            <p:fltVal val="0"/>
                                          </p:val>
                                        </p:tav>
                                        <p:tav tm="100000">
                                          <p:val>
                                            <p:strVal val="#ppt_h"/>
                                          </p:val>
                                        </p:tav>
                                      </p:tavLst>
                                    </p:anim>
                                    <p:animEffect transition="in" filter="fade">
                                      <p:cBhvr>
                                        <p:cTn id="37" dur="500"/>
                                        <p:tgtEl>
                                          <p:spTgt spid="23757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37571">
                                            <p:txEl>
                                              <p:pRg st="5" end="5"/>
                                            </p:txEl>
                                          </p:spTgt>
                                        </p:tgtEl>
                                        <p:attrNameLst>
                                          <p:attrName>style.visibility</p:attrName>
                                        </p:attrNameLst>
                                      </p:cBhvr>
                                      <p:to>
                                        <p:strVal val="visible"/>
                                      </p:to>
                                    </p:set>
                                    <p:animEffect transition="in" filter="wipe(left)">
                                      <p:cBhvr>
                                        <p:cTn id="42" dur="500"/>
                                        <p:tgtEl>
                                          <p:spTgt spid="2375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Date Placeholder 4"/>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June 17, 2020</a:t>
            </a:r>
          </a:p>
        </p:txBody>
      </p:sp>
      <p:sp>
        <p:nvSpPr>
          <p:cNvPr id="24581" name="Footer Placeholder 5"/>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2020                    Dr. Jaehoon Yu</a:t>
            </a:r>
            <a:endParaRPr lang="en-US" sz="1400">
              <a:solidFill>
                <a:srgbClr val="003300"/>
              </a:solidFill>
              <a:latin typeface="Arial Narrow" charset="0"/>
            </a:endParaRPr>
          </a:p>
        </p:txBody>
      </p:sp>
      <p:sp>
        <p:nvSpPr>
          <p:cNvPr id="24582" name="Slide Number Placeholder 6"/>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3A961C2-A082-4546-B7A7-5ABC05C0FAB7}"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sp>
        <p:nvSpPr>
          <p:cNvPr id="238594" name="Rectangle 2"/>
          <p:cNvSpPr>
            <a:spLocks noChangeArrowheads="1"/>
          </p:cNvSpPr>
          <p:nvPr/>
        </p:nvSpPr>
        <p:spPr bwMode="auto">
          <a:xfrm>
            <a:off x="381000" y="609600"/>
            <a:ext cx="8534400" cy="62484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What are the differences between the electric potential and the electric field?</a:t>
            </a:r>
          </a:p>
          <a:p>
            <a:pPr marL="742950" lvl="1" indent="-285750">
              <a:spcBef>
                <a:spcPct val="20000"/>
              </a:spcBef>
              <a:buFontTx/>
              <a:buChar char="–"/>
            </a:pPr>
            <a:r>
              <a:rPr lang="en-US" dirty="0">
                <a:solidFill>
                  <a:srgbClr val="660066"/>
                </a:solidFill>
                <a:latin typeface="Arial Narrow" charset="0"/>
              </a:rPr>
              <a:t>Electric potential</a:t>
            </a:r>
          </a:p>
          <a:p>
            <a:pPr marL="1143000" lvl="2" indent="-228600">
              <a:spcBef>
                <a:spcPct val="20000"/>
              </a:spcBef>
              <a:buFontTx/>
              <a:buChar char="•"/>
            </a:pPr>
            <a:r>
              <a:rPr lang="en-US" sz="2000" dirty="0">
                <a:solidFill>
                  <a:srgbClr val="003300"/>
                </a:solidFill>
                <a:latin typeface="Arial Narrow" charset="0"/>
              </a:rPr>
              <a:t>Electric potential energy per unit charge</a:t>
            </a:r>
          </a:p>
          <a:p>
            <a:pPr marL="1143000" lvl="2" indent="-228600">
              <a:spcBef>
                <a:spcPct val="20000"/>
              </a:spcBef>
              <a:buFontTx/>
              <a:buChar char="•"/>
            </a:pPr>
            <a:r>
              <a:rPr lang="en-US" sz="2000" u="sng" dirty="0">
                <a:solidFill>
                  <a:srgbClr val="CC0000"/>
                </a:solidFill>
                <a:latin typeface="Arial Narrow" charset="0"/>
              </a:rPr>
              <a:t>Inversely proportional to the distance</a:t>
            </a:r>
          </a:p>
          <a:p>
            <a:pPr marL="1143000" lvl="2" indent="-228600">
              <a:spcBef>
                <a:spcPct val="20000"/>
              </a:spcBef>
              <a:buFontTx/>
              <a:buChar char="•"/>
            </a:pPr>
            <a:r>
              <a:rPr lang="en-US" sz="2000" u="sng" dirty="0">
                <a:solidFill>
                  <a:srgbClr val="CC0000"/>
                </a:solidFill>
                <a:latin typeface="Arial Narrow" charset="0"/>
              </a:rPr>
              <a:t>Simply add the potential by each of the source charges to obtain the total potential from multiple charges, since potential is a scalar quantity</a:t>
            </a:r>
          </a:p>
          <a:p>
            <a:pPr marL="742950" lvl="1" indent="-285750">
              <a:spcBef>
                <a:spcPct val="20000"/>
              </a:spcBef>
              <a:buFontTx/>
              <a:buChar char="–"/>
            </a:pPr>
            <a:r>
              <a:rPr lang="en-US" dirty="0">
                <a:solidFill>
                  <a:srgbClr val="660066"/>
                </a:solidFill>
                <a:latin typeface="Arial Narrow" charset="0"/>
              </a:rPr>
              <a:t>Electric field</a:t>
            </a:r>
          </a:p>
          <a:p>
            <a:pPr marL="1143000" lvl="2" indent="-228600">
              <a:spcBef>
                <a:spcPct val="20000"/>
              </a:spcBef>
              <a:buFontTx/>
              <a:buChar char="•"/>
            </a:pPr>
            <a:r>
              <a:rPr lang="en-US" sz="2000" dirty="0">
                <a:solidFill>
                  <a:srgbClr val="003300"/>
                </a:solidFill>
                <a:latin typeface="Arial Narrow" charset="0"/>
              </a:rPr>
              <a:t>Electric force per unit charge</a:t>
            </a:r>
          </a:p>
          <a:p>
            <a:pPr marL="1143000" lvl="2" indent="-228600">
              <a:spcBef>
                <a:spcPct val="20000"/>
              </a:spcBef>
              <a:buFontTx/>
              <a:buChar char="•"/>
            </a:pPr>
            <a:r>
              <a:rPr lang="en-US" sz="2000" u="sng" dirty="0">
                <a:solidFill>
                  <a:srgbClr val="CC0000"/>
                </a:solidFill>
                <a:latin typeface="Arial Narrow" charset="0"/>
              </a:rPr>
              <a:t>Inversely proportional to the</a:t>
            </a:r>
            <a:r>
              <a:rPr lang="en-US" sz="2000" u="sng" dirty="0">
                <a:solidFill>
                  <a:srgbClr val="003300"/>
                </a:solidFill>
                <a:latin typeface="Arial Narrow" charset="0"/>
              </a:rPr>
              <a:t> </a:t>
            </a:r>
            <a:r>
              <a:rPr lang="en-US" sz="2000" b="1" u="sng" dirty="0">
                <a:solidFill>
                  <a:schemeClr val="accent2"/>
                </a:solidFill>
                <a:latin typeface="Arial Narrow" charset="0"/>
              </a:rPr>
              <a:t>square</a:t>
            </a:r>
            <a:r>
              <a:rPr lang="en-US" sz="2000" u="sng" dirty="0">
                <a:solidFill>
                  <a:srgbClr val="CC0000"/>
                </a:solidFill>
                <a:latin typeface="Arial Narrow" charset="0"/>
              </a:rPr>
              <a:t> of the distance</a:t>
            </a:r>
          </a:p>
          <a:p>
            <a:pPr marL="1143000" lvl="2" indent="-228600">
              <a:spcBef>
                <a:spcPct val="20000"/>
              </a:spcBef>
              <a:buFontTx/>
              <a:buChar char="•"/>
            </a:pPr>
            <a:r>
              <a:rPr lang="en-US" sz="2000" u="sng" dirty="0">
                <a:solidFill>
                  <a:srgbClr val="CC0000"/>
                </a:solidFill>
                <a:latin typeface="Arial Narrow" charset="0"/>
              </a:rPr>
              <a:t>Need vector sums to obtain the total field from multiple source charges</a:t>
            </a:r>
          </a:p>
          <a:p>
            <a:pPr marL="342900" indent="-342900">
              <a:spcBef>
                <a:spcPct val="20000"/>
              </a:spcBef>
              <a:buFontTx/>
              <a:buChar char="•"/>
            </a:pPr>
            <a:r>
              <a:rPr lang="en-US" sz="2800" dirty="0">
                <a:solidFill>
                  <a:schemeClr val="accent2"/>
                </a:solidFill>
                <a:latin typeface="Arial Narrow" charset="0"/>
              </a:rPr>
              <a:t>Potential due to a positive charge is a large positive near the charge and </a:t>
            </a:r>
            <a:r>
              <a:rPr lang="en-US" sz="2800" dirty="0">
                <a:solidFill>
                  <a:srgbClr val="FF0000"/>
                </a:solidFill>
                <a:latin typeface="Arial Narrow" charset="0"/>
              </a:rPr>
              <a:t>decreases towards 0 </a:t>
            </a:r>
            <a:r>
              <a:rPr lang="en-US" sz="2800" dirty="0">
                <a:solidFill>
                  <a:schemeClr val="accent2"/>
                </a:solidFill>
                <a:latin typeface="Arial Narrow" charset="0"/>
              </a:rPr>
              <a:t>at the large distance.</a:t>
            </a:r>
          </a:p>
          <a:p>
            <a:pPr marL="342900" indent="-342900">
              <a:spcBef>
                <a:spcPct val="20000"/>
              </a:spcBef>
              <a:buFontTx/>
              <a:buChar char="•"/>
            </a:pPr>
            <a:r>
              <a:rPr lang="en-US" sz="2800" dirty="0">
                <a:solidFill>
                  <a:schemeClr val="accent2"/>
                </a:solidFill>
                <a:latin typeface="Arial Narrow" charset="0"/>
              </a:rPr>
              <a:t>Potential due to a negative charge is a large negative near the charge and </a:t>
            </a:r>
            <a:r>
              <a:rPr lang="en-US" sz="2800" dirty="0">
                <a:solidFill>
                  <a:srgbClr val="FF0000"/>
                </a:solidFill>
                <a:latin typeface="Arial Narrow" charset="0"/>
              </a:rPr>
              <a:t>increases towards 0 </a:t>
            </a:r>
            <a:r>
              <a:rPr lang="en-US" sz="2800" dirty="0">
                <a:solidFill>
                  <a:schemeClr val="accent2"/>
                </a:solidFill>
                <a:latin typeface="Arial Narrow" charset="0"/>
              </a:rPr>
              <a:t>at a large distance.</a:t>
            </a:r>
          </a:p>
        </p:txBody>
      </p:sp>
      <p:sp>
        <p:nvSpPr>
          <p:cNvPr id="24584" name="Rectangle 3"/>
          <p:cNvSpPr>
            <a:spLocks noGrp="1" noChangeArrowheads="1"/>
          </p:cNvSpPr>
          <p:nvPr>
            <p:ph type="title"/>
          </p:nvPr>
        </p:nvSpPr>
        <p:spPr>
          <a:xfrm>
            <a:off x="685800" y="76200"/>
            <a:ext cx="7772400" cy="685800"/>
          </a:xfrm>
        </p:spPr>
        <p:txBody>
          <a:bodyPr/>
          <a:lstStyle/>
          <a:p>
            <a:r>
              <a:rPr lang="en-US" sz="4000">
                <a:latin typeface="Arial Narrow" charset="0"/>
                <a:ea typeface="ＭＳ Ｐゴシック" charset="0"/>
                <a:cs typeface="ＭＳ Ｐゴシック" charset="0"/>
              </a:rPr>
              <a:t>Properties of the Electric Potential</a:t>
            </a:r>
          </a:p>
        </p:txBody>
      </p:sp>
      <p:graphicFrame>
        <p:nvGraphicFramePr>
          <p:cNvPr id="238596" name="Object 2"/>
          <p:cNvGraphicFramePr>
            <a:graphicFrameLocks noGrp="1" noChangeAspect="1"/>
          </p:cNvGraphicFramePr>
          <p:nvPr>
            <p:ph sz="half" idx="1"/>
          </p:nvPr>
        </p:nvGraphicFramePr>
        <p:xfrm>
          <a:off x="5686425" y="3429000"/>
          <a:ext cx="1274763" cy="695325"/>
        </p:xfrm>
        <a:graphic>
          <a:graphicData uri="http://schemas.openxmlformats.org/presentationml/2006/ole">
            <mc:AlternateContent xmlns:mc="http://schemas.openxmlformats.org/markup-compatibility/2006">
              <mc:Choice xmlns:v="urn:schemas-microsoft-com:vml" Requires="v">
                <p:oleObj spid="_x0000_s90175" name="Equation" r:id="rId3" imgW="838200" imgH="457200" progId="Equation.DSMT4">
                  <p:embed/>
                </p:oleObj>
              </mc:Choice>
              <mc:Fallback>
                <p:oleObj name="Equation" r:id="rId3" imgW="838200" imgH="457200" progId="Equation.DSMT4">
                  <p:embed/>
                  <p:pic>
                    <p:nvPicPr>
                      <p:cNvPr id="238596" name="Object 2"/>
                      <p:cNvPicPr>
                        <a:picLocks noChangeAspect="1" noChangeArrowheads="1"/>
                      </p:cNvPicPr>
                      <p:nvPr/>
                    </p:nvPicPr>
                    <p:blipFill>
                      <a:blip r:embed="rId4"/>
                      <a:srcRect/>
                      <a:stretch>
                        <a:fillRect/>
                      </a:stretch>
                    </p:blipFill>
                    <p:spPr bwMode="auto">
                      <a:xfrm>
                        <a:off x="5686425" y="3429000"/>
                        <a:ext cx="1274763" cy="695325"/>
                      </a:xfrm>
                      <a:prstGeom prst="rect">
                        <a:avLst/>
                      </a:prstGeom>
                      <a:solidFill>
                        <a:srgbClr val="FFFFCC"/>
                      </a:solidFill>
                      <a:ln w="28575">
                        <a:solidFill>
                          <a:srgbClr val="A50021"/>
                        </a:solidFill>
                        <a:miter lim="800000"/>
                        <a:headEnd/>
                        <a:tailEnd/>
                      </a:ln>
                      <a:effectLst/>
                      <a:extLs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238598" name="Object 3"/>
          <p:cNvGraphicFramePr>
            <a:graphicFrameLocks noGrp="1" noChangeAspect="1"/>
          </p:cNvGraphicFramePr>
          <p:nvPr>
            <p:ph sz="half" idx="2"/>
          </p:nvPr>
        </p:nvGraphicFramePr>
        <p:xfrm>
          <a:off x="5638800" y="1389063"/>
          <a:ext cx="1447800" cy="820737"/>
        </p:xfrm>
        <a:graphic>
          <a:graphicData uri="http://schemas.openxmlformats.org/presentationml/2006/ole">
            <mc:AlternateContent xmlns:mc="http://schemas.openxmlformats.org/markup-compatibility/2006">
              <mc:Choice xmlns:v="urn:schemas-microsoft-com:vml" Requires="v">
                <p:oleObj spid="_x0000_s90176" name="Equation" r:id="rId5" imgW="761760" imgH="431640" progId="Equation.DSMT4">
                  <p:embed/>
                </p:oleObj>
              </mc:Choice>
              <mc:Fallback>
                <p:oleObj name="Equation" r:id="rId5" imgW="761760" imgH="431640" progId="Equation.DSMT4">
                  <p:embed/>
                  <p:pic>
                    <p:nvPicPr>
                      <p:cNvPr id="238598"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1389063"/>
                        <a:ext cx="1447800" cy="820737"/>
                      </a:xfrm>
                      <a:prstGeom prst="rect">
                        <a:avLst/>
                      </a:prstGeom>
                      <a:solidFill>
                        <a:srgbClr val="FFFFCC"/>
                      </a:solidFill>
                      <a:ln w="28575">
                        <a:solidFill>
                          <a:srgbClr val="A50021"/>
                        </a:solidFill>
                        <a:miter lim="800000"/>
                        <a:headEnd/>
                        <a:tailEnd/>
                      </a:ln>
                      <a:effectLst/>
                      <a:extLs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84679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8594">
                                            <p:bg/>
                                          </p:spTgt>
                                        </p:tgtEl>
                                        <p:attrNameLst>
                                          <p:attrName>style.visibility</p:attrName>
                                        </p:attrNameLst>
                                      </p:cBhvr>
                                      <p:to>
                                        <p:strVal val="visible"/>
                                      </p:to>
                                    </p:set>
                                    <p:animEffect transition="in" filter="wipe(left)">
                                      <p:cBhvr>
                                        <p:cTn id="7" dur="500"/>
                                        <p:tgtEl>
                                          <p:spTgt spid="23859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38594">
                                            <p:txEl>
                                              <p:pRg st="0" end="0"/>
                                            </p:txEl>
                                          </p:spTgt>
                                        </p:tgtEl>
                                        <p:attrNameLst>
                                          <p:attrName>style.visibility</p:attrName>
                                        </p:attrNameLst>
                                      </p:cBhvr>
                                      <p:to>
                                        <p:strVal val="visible"/>
                                      </p:to>
                                    </p:set>
                                    <p:animEffect transition="in" filter="wipe(left)">
                                      <p:cBhvr>
                                        <p:cTn id="12" dur="500"/>
                                        <p:tgtEl>
                                          <p:spTgt spid="23859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38594">
                                            <p:txEl>
                                              <p:pRg st="1" end="1"/>
                                            </p:txEl>
                                          </p:spTgt>
                                        </p:tgtEl>
                                        <p:attrNameLst>
                                          <p:attrName>style.visibility</p:attrName>
                                        </p:attrNameLst>
                                      </p:cBhvr>
                                      <p:to>
                                        <p:strVal val="visible"/>
                                      </p:to>
                                    </p:set>
                                    <p:animEffect transition="in" filter="wipe(left)">
                                      <p:cBhvr>
                                        <p:cTn id="17" dur="500"/>
                                        <p:tgtEl>
                                          <p:spTgt spid="23859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38594">
                                            <p:txEl>
                                              <p:pRg st="5" end="5"/>
                                            </p:txEl>
                                          </p:spTgt>
                                        </p:tgtEl>
                                        <p:attrNameLst>
                                          <p:attrName>style.visibility</p:attrName>
                                        </p:attrNameLst>
                                      </p:cBhvr>
                                      <p:to>
                                        <p:strVal val="visible"/>
                                      </p:to>
                                    </p:set>
                                    <p:animEffect transition="in" filter="wipe(left)">
                                      <p:cBhvr>
                                        <p:cTn id="22" dur="500"/>
                                        <p:tgtEl>
                                          <p:spTgt spid="23859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iterate type="lt">
                                    <p:tmPct val="5000"/>
                                  </p:iterate>
                                  <p:childTnLst>
                                    <p:set>
                                      <p:cBhvr>
                                        <p:cTn id="26" dur="1" fill="hold">
                                          <p:stCondLst>
                                            <p:cond delay="0"/>
                                          </p:stCondLst>
                                        </p:cTn>
                                        <p:tgtEl>
                                          <p:spTgt spid="238598"/>
                                        </p:tgtEl>
                                        <p:attrNameLst>
                                          <p:attrName>style.visibility</p:attrName>
                                        </p:attrNameLst>
                                      </p:cBhvr>
                                      <p:to>
                                        <p:strVal val="visible"/>
                                      </p:to>
                                    </p:set>
                                    <p:anim calcmode="lin" valueType="num">
                                      <p:cBhvr>
                                        <p:cTn id="27" dur="1000" fill="hold"/>
                                        <p:tgtEl>
                                          <p:spTgt spid="238598"/>
                                        </p:tgtEl>
                                        <p:attrNameLst>
                                          <p:attrName>ppt_w</p:attrName>
                                        </p:attrNameLst>
                                      </p:cBhvr>
                                      <p:tavLst>
                                        <p:tav tm="0">
                                          <p:val>
                                            <p:fltVal val="0"/>
                                          </p:val>
                                        </p:tav>
                                        <p:tav tm="100000">
                                          <p:val>
                                            <p:strVal val="#ppt_w"/>
                                          </p:val>
                                        </p:tav>
                                      </p:tavLst>
                                    </p:anim>
                                    <p:anim calcmode="lin" valueType="num">
                                      <p:cBhvr>
                                        <p:cTn id="28" dur="1000" fill="hold"/>
                                        <p:tgtEl>
                                          <p:spTgt spid="238598"/>
                                        </p:tgtEl>
                                        <p:attrNameLst>
                                          <p:attrName>ppt_h</p:attrName>
                                        </p:attrNameLst>
                                      </p:cBhvr>
                                      <p:tavLst>
                                        <p:tav tm="0">
                                          <p:val>
                                            <p:fltVal val="0"/>
                                          </p:val>
                                        </p:tav>
                                        <p:tav tm="100000">
                                          <p:val>
                                            <p:strVal val="#ppt_h"/>
                                          </p:val>
                                        </p:tav>
                                      </p:tavLst>
                                    </p:anim>
                                    <p:anim calcmode="lin" valueType="num">
                                      <p:cBhvr>
                                        <p:cTn id="29" dur="1000" fill="hold"/>
                                        <p:tgtEl>
                                          <p:spTgt spid="238598"/>
                                        </p:tgtEl>
                                        <p:attrNameLst>
                                          <p:attrName>style.rotation</p:attrName>
                                        </p:attrNameLst>
                                      </p:cBhvr>
                                      <p:tavLst>
                                        <p:tav tm="0">
                                          <p:val>
                                            <p:fltVal val="90"/>
                                          </p:val>
                                        </p:tav>
                                        <p:tav tm="100000">
                                          <p:val>
                                            <p:fltVal val="0"/>
                                          </p:val>
                                        </p:tav>
                                      </p:tavLst>
                                    </p:anim>
                                    <p:animEffect transition="in" filter="fade">
                                      <p:cBhvr>
                                        <p:cTn id="30" dur="1000"/>
                                        <p:tgtEl>
                                          <p:spTgt spid="23859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238594">
                                            <p:txEl>
                                              <p:pRg st="2" end="2"/>
                                            </p:txEl>
                                          </p:spTgt>
                                        </p:tgtEl>
                                        <p:attrNameLst>
                                          <p:attrName>style.visibility</p:attrName>
                                        </p:attrNameLst>
                                      </p:cBhvr>
                                      <p:to>
                                        <p:strVal val="visible"/>
                                      </p:to>
                                    </p:set>
                                    <p:animEffect transition="in" filter="wipe(left)">
                                      <p:cBhvr>
                                        <p:cTn id="35" dur="500"/>
                                        <p:tgtEl>
                                          <p:spTgt spid="23859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238596"/>
                                        </p:tgtEl>
                                        <p:attrNameLst>
                                          <p:attrName>style.visibility</p:attrName>
                                        </p:attrNameLst>
                                      </p:cBhvr>
                                      <p:to>
                                        <p:strVal val="visible"/>
                                      </p:to>
                                    </p:set>
                                    <p:anim to="" calcmode="lin" valueType="num">
                                      <p:cBhvr>
                                        <p:cTn id="40" dur="1" fill="hold"/>
                                        <p:tgtEl>
                                          <p:spTgt spid="238596"/>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238594">
                                            <p:txEl>
                                              <p:pRg st="6" end="6"/>
                                            </p:txEl>
                                          </p:spTgt>
                                        </p:tgtEl>
                                        <p:attrNameLst>
                                          <p:attrName>style.visibility</p:attrName>
                                        </p:attrNameLst>
                                      </p:cBhvr>
                                      <p:to>
                                        <p:strVal val="visible"/>
                                      </p:to>
                                    </p:set>
                                    <p:animEffect transition="in" filter="wipe(left)">
                                      <p:cBhvr>
                                        <p:cTn id="45" dur="500"/>
                                        <p:tgtEl>
                                          <p:spTgt spid="238594">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238594">
                                            <p:txEl>
                                              <p:pRg st="3" end="3"/>
                                            </p:txEl>
                                          </p:spTgt>
                                        </p:tgtEl>
                                        <p:attrNameLst>
                                          <p:attrName>style.visibility</p:attrName>
                                        </p:attrNameLst>
                                      </p:cBhvr>
                                      <p:to>
                                        <p:strVal val="visible"/>
                                      </p:to>
                                    </p:set>
                                    <p:animEffect transition="in" filter="wipe(left)">
                                      <p:cBhvr>
                                        <p:cTn id="50" dur="500"/>
                                        <p:tgtEl>
                                          <p:spTgt spid="238594">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238594">
                                            <p:txEl>
                                              <p:pRg st="7" end="7"/>
                                            </p:txEl>
                                          </p:spTgt>
                                        </p:tgtEl>
                                        <p:attrNameLst>
                                          <p:attrName>style.visibility</p:attrName>
                                        </p:attrNameLst>
                                      </p:cBhvr>
                                      <p:to>
                                        <p:strVal val="visible"/>
                                      </p:to>
                                    </p:set>
                                    <p:animEffect transition="in" filter="wipe(left)">
                                      <p:cBhvr>
                                        <p:cTn id="55" dur="500"/>
                                        <p:tgtEl>
                                          <p:spTgt spid="238594">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238594">
                                            <p:txEl>
                                              <p:pRg st="4" end="4"/>
                                            </p:txEl>
                                          </p:spTgt>
                                        </p:tgtEl>
                                        <p:attrNameLst>
                                          <p:attrName>style.visibility</p:attrName>
                                        </p:attrNameLst>
                                      </p:cBhvr>
                                      <p:to>
                                        <p:strVal val="visible"/>
                                      </p:to>
                                    </p:set>
                                    <p:animEffect transition="in" filter="wipe(left)">
                                      <p:cBhvr>
                                        <p:cTn id="60" dur="500"/>
                                        <p:tgtEl>
                                          <p:spTgt spid="238594">
                                            <p:txEl>
                                              <p:pRg st="4" end="4"/>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238594">
                                            <p:txEl>
                                              <p:pRg st="8" end="8"/>
                                            </p:txEl>
                                          </p:spTgt>
                                        </p:tgtEl>
                                        <p:attrNameLst>
                                          <p:attrName>style.visibility</p:attrName>
                                        </p:attrNameLst>
                                      </p:cBhvr>
                                      <p:to>
                                        <p:strVal val="visible"/>
                                      </p:to>
                                    </p:set>
                                    <p:animEffect transition="in" filter="wipe(left)">
                                      <p:cBhvr>
                                        <p:cTn id="65" dur="500"/>
                                        <p:tgtEl>
                                          <p:spTgt spid="238594">
                                            <p:txEl>
                                              <p:pRg st="8" end="8"/>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grpId="0" nodeType="clickEffect">
                                  <p:stCondLst>
                                    <p:cond delay="0"/>
                                  </p:stCondLst>
                                  <p:iterate type="wd">
                                    <p:tmPct val="10000"/>
                                  </p:iterate>
                                  <p:childTnLst>
                                    <p:set>
                                      <p:cBhvr>
                                        <p:cTn id="69" dur="1" fill="hold">
                                          <p:stCondLst>
                                            <p:cond delay="0"/>
                                          </p:stCondLst>
                                        </p:cTn>
                                        <p:tgtEl>
                                          <p:spTgt spid="238594">
                                            <p:txEl>
                                              <p:pRg st="9" end="9"/>
                                            </p:txEl>
                                          </p:spTgt>
                                        </p:tgtEl>
                                        <p:attrNameLst>
                                          <p:attrName>style.visibility</p:attrName>
                                        </p:attrNameLst>
                                      </p:cBhvr>
                                      <p:to>
                                        <p:strVal val="visible"/>
                                      </p:to>
                                    </p:set>
                                    <p:animEffect transition="in" filter="wipe(left)">
                                      <p:cBhvr>
                                        <p:cTn id="70" dur="500"/>
                                        <p:tgtEl>
                                          <p:spTgt spid="238594">
                                            <p:txEl>
                                              <p:pRg st="9" end="9"/>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grpId="0" nodeType="clickEffect">
                                  <p:stCondLst>
                                    <p:cond delay="0"/>
                                  </p:stCondLst>
                                  <p:iterate type="wd">
                                    <p:tmPct val="10000"/>
                                  </p:iterate>
                                  <p:childTnLst>
                                    <p:set>
                                      <p:cBhvr>
                                        <p:cTn id="74" dur="1" fill="hold">
                                          <p:stCondLst>
                                            <p:cond delay="0"/>
                                          </p:stCondLst>
                                        </p:cTn>
                                        <p:tgtEl>
                                          <p:spTgt spid="238594">
                                            <p:txEl>
                                              <p:pRg st="10" end="10"/>
                                            </p:txEl>
                                          </p:spTgt>
                                        </p:tgtEl>
                                        <p:attrNameLst>
                                          <p:attrName>style.visibility</p:attrName>
                                        </p:attrNameLst>
                                      </p:cBhvr>
                                      <p:to>
                                        <p:strVal val="visible"/>
                                      </p:to>
                                    </p:set>
                                    <p:animEffect transition="in" filter="wipe(left)">
                                      <p:cBhvr>
                                        <p:cTn id="75" dur="500"/>
                                        <p:tgtEl>
                                          <p:spTgt spid="23859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4"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Wednesday, June 17, 2020</a:t>
            </a:r>
          </a:p>
        </p:txBody>
      </p:sp>
      <p:sp>
        <p:nvSpPr>
          <p:cNvPr id="18" name="Footer Placeholder 4"/>
          <p:cNvSpPr>
            <a:spLocks noGrp="1"/>
          </p:cNvSpPr>
          <p:nvPr>
            <p:ph type="ftr" sz="quarter" idx="11"/>
          </p:nvPr>
        </p:nvSpPr>
        <p:spPr/>
        <p:txBody>
          <a:bodyPr/>
          <a:lstStyle/>
          <a:p>
            <a:r>
              <a:rPr lang="de-DE"/>
              <a:t>PHYS 1444-001, Summer 2020                    Dr. Jaehoon Yu</a:t>
            </a:r>
            <a:endParaRPr lang="en-US"/>
          </a:p>
        </p:txBody>
      </p:sp>
      <p:sp>
        <p:nvSpPr>
          <p:cNvPr id="19" name="Slide Number Placeholder 5"/>
          <p:cNvSpPr>
            <a:spLocks noGrp="1"/>
          </p:cNvSpPr>
          <p:nvPr>
            <p:ph type="sldNum" sz="quarter" idx="12"/>
          </p:nvPr>
        </p:nvSpPr>
        <p:spPr/>
        <p:txBody>
          <a:bodyPr/>
          <a:lstStyle/>
          <a:p>
            <a:fld id="{41C37844-1117-D24C-94E4-09DADD25529D}" type="slidenum">
              <a:rPr lang="en-US"/>
              <a:pPr/>
              <a:t>14</a:t>
            </a:fld>
            <a:endParaRPr lang="en-US"/>
          </a:p>
        </p:txBody>
      </p:sp>
      <p:grpSp>
        <p:nvGrpSpPr>
          <p:cNvPr id="2" name="Group 2"/>
          <p:cNvGrpSpPr>
            <a:grpSpLocks/>
          </p:cNvGrpSpPr>
          <p:nvPr/>
        </p:nvGrpSpPr>
        <p:grpSpPr bwMode="auto">
          <a:xfrm>
            <a:off x="4800600" y="3429000"/>
            <a:ext cx="4114800" cy="3200400"/>
            <a:chOff x="3024" y="2304"/>
            <a:chExt cx="2592" cy="2016"/>
          </a:xfrm>
        </p:grpSpPr>
        <p:pic>
          <p:nvPicPr>
            <p:cNvPr id="239619" name="Picture 3" descr="FG23_009"/>
            <p:cNvPicPr>
              <a:picLocks noChangeAspect="1" noChangeArrowheads="1"/>
            </p:cNvPicPr>
            <p:nvPr/>
          </p:nvPicPr>
          <p:blipFill>
            <a:blip r:embed="rId3"/>
            <a:srcRect/>
            <a:stretch>
              <a:fillRect/>
            </a:stretch>
          </p:blipFill>
          <p:spPr bwMode="auto">
            <a:xfrm>
              <a:off x="3024" y="2304"/>
              <a:ext cx="2592" cy="2016"/>
            </a:xfrm>
            <a:prstGeom prst="rect">
              <a:avLst/>
            </a:prstGeom>
            <a:noFill/>
          </p:spPr>
        </p:pic>
        <p:sp>
          <p:nvSpPr>
            <p:cNvPr id="239620" name="Rectangle 4"/>
            <p:cNvSpPr>
              <a:spLocks noChangeArrowheads="1"/>
            </p:cNvSpPr>
            <p:nvPr/>
          </p:nvSpPr>
          <p:spPr bwMode="auto">
            <a:xfrm>
              <a:off x="3648" y="3408"/>
              <a:ext cx="1968" cy="480"/>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grpSp>
        <p:nvGrpSpPr>
          <p:cNvPr id="3" name="Group 5"/>
          <p:cNvGrpSpPr>
            <a:grpSpLocks/>
          </p:cNvGrpSpPr>
          <p:nvPr/>
        </p:nvGrpSpPr>
        <p:grpSpPr bwMode="auto">
          <a:xfrm>
            <a:off x="838200" y="3276600"/>
            <a:ext cx="3733800" cy="3352800"/>
            <a:chOff x="528" y="2208"/>
            <a:chExt cx="2352" cy="2112"/>
          </a:xfrm>
        </p:grpSpPr>
        <p:pic>
          <p:nvPicPr>
            <p:cNvPr id="239622" name="Picture 6" descr="FG23_008"/>
            <p:cNvPicPr>
              <a:picLocks noChangeAspect="1" noChangeArrowheads="1"/>
            </p:cNvPicPr>
            <p:nvPr/>
          </p:nvPicPr>
          <p:blipFill>
            <a:blip r:embed="rId4"/>
            <a:srcRect/>
            <a:stretch>
              <a:fillRect/>
            </a:stretch>
          </p:blipFill>
          <p:spPr bwMode="auto">
            <a:xfrm>
              <a:off x="528" y="2208"/>
              <a:ext cx="2352" cy="2112"/>
            </a:xfrm>
            <a:prstGeom prst="rect">
              <a:avLst/>
            </a:prstGeom>
            <a:noFill/>
          </p:spPr>
        </p:pic>
        <p:sp>
          <p:nvSpPr>
            <p:cNvPr id="239623" name="Rectangle 7"/>
            <p:cNvSpPr>
              <a:spLocks noChangeArrowheads="1"/>
            </p:cNvSpPr>
            <p:nvPr/>
          </p:nvSpPr>
          <p:spPr bwMode="auto">
            <a:xfrm>
              <a:off x="1152" y="2784"/>
              <a:ext cx="1728" cy="43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239624" name="Rectangle 8"/>
          <p:cNvSpPr>
            <a:spLocks noGrp="1" noChangeArrowheads="1"/>
          </p:cNvSpPr>
          <p:nvPr>
            <p:ph type="title"/>
          </p:nvPr>
        </p:nvSpPr>
        <p:spPr>
          <a:xfrm>
            <a:off x="381000" y="0"/>
            <a:ext cx="8305800" cy="685800"/>
          </a:xfrm>
        </p:spPr>
        <p:txBody>
          <a:bodyPr/>
          <a:lstStyle/>
          <a:p>
            <a:r>
              <a:rPr lang="en-US"/>
              <a:t>Shape of the Electric Potential</a:t>
            </a:r>
          </a:p>
        </p:txBody>
      </p:sp>
      <p:sp>
        <p:nvSpPr>
          <p:cNvPr id="239625" name="Rectangle 9"/>
          <p:cNvSpPr>
            <a:spLocks noChangeArrowheads="1"/>
          </p:cNvSpPr>
          <p:nvPr/>
        </p:nvSpPr>
        <p:spPr bwMode="auto">
          <a:xfrm>
            <a:off x="381000" y="609600"/>
            <a:ext cx="83058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So, how does the electric potential look like as a function of distance?</a:t>
            </a:r>
          </a:p>
          <a:p>
            <a:pPr marL="742950" lvl="1" indent="-285750">
              <a:spcBef>
                <a:spcPct val="20000"/>
              </a:spcBef>
              <a:buFontTx/>
              <a:buChar char="–"/>
            </a:pPr>
            <a:r>
              <a:rPr lang="en-US" dirty="0">
                <a:solidFill>
                  <a:srgbClr val="660066"/>
                </a:solidFill>
                <a:latin typeface="Arial Narrow" charset="0"/>
                <a:ea typeface="ＭＳ Ｐゴシック" charset="-128"/>
              </a:rPr>
              <a:t>What is the formula for the potential by a single charge?</a:t>
            </a:r>
          </a:p>
        </p:txBody>
      </p:sp>
      <p:graphicFrame>
        <p:nvGraphicFramePr>
          <p:cNvPr id="239626" name="Object 10"/>
          <p:cNvGraphicFramePr>
            <a:graphicFrameLocks noChangeAspect="1"/>
          </p:cNvGraphicFramePr>
          <p:nvPr/>
        </p:nvGraphicFramePr>
        <p:xfrm>
          <a:off x="3094038" y="2303463"/>
          <a:ext cx="715962" cy="431800"/>
        </p:xfrm>
        <a:graphic>
          <a:graphicData uri="http://schemas.openxmlformats.org/presentationml/2006/ole">
            <mc:AlternateContent xmlns:mc="http://schemas.openxmlformats.org/markup-compatibility/2006">
              <mc:Choice xmlns:v="urn:schemas-microsoft-com:vml" Requires="v">
                <p:oleObj spid="_x0000_s91199" name="Equation" r:id="rId5" imgW="254000" imgH="152400" progId="Equation.DSMT4">
                  <p:embed/>
                </p:oleObj>
              </mc:Choice>
              <mc:Fallback>
                <p:oleObj name="Equation" r:id="rId5" imgW="254000" imgH="152400" progId="Equation.DSMT4">
                  <p:embed/>
                  <p:pic>
                    <p:nvPicPr>
                      <p:cNvPr id="239626" name="Object 10"/>
                      <p:cNvPicPr>
                        <a:picLocks noChangeAspect="1" noChangeArrowheads="1"/>
                      </p:cNvPicPr>
                      <p:nvPr/>
                    </p:nvPicPr>
                    <p:blipFill>
                      <a:blip r:embed="rId6"/>
                      <a:srcRect/>
                      <a:stretch>
                        <a:fillRect/>
                      </a:stretch>
                    </p:blipFill>
                    <p:spPr bwMode="auto">
                      <a:xfrm>
                        <a:off x="3094038" y="2303463"/>
                        <a:ext cx="715962" cy="431800"/>
                      </a:xfrm>
                      <a:prstGeom prst="rect">
                        <a:avLst/>
                      </a:prstGeom>
                      <a:solidFill>
                        <a:srgbClr val="99FFCC"/>
                      </a:solidFill>
                    </p:spPr>
                  </p:pic>
                </p:oleObj>
              </mc:Fallback>
            </mc:AlternateContent>
          </a:graphicData>
        </a:graphic>
      </p:graphicFrame>
      <p:graphicFrame>
        <p:nvGraphicFramePr>
          <p:cNvPr id="239627" name="Object 11"/>
          <p:cNvGraphicFramePr>
            <a:graphicFrameLocks noChangeAspect="1"/>
          </p:cNvGraphicFramePr>
          <p:nvPr/>
        </p:nvGraphicFramePr>
        <p:xfrm>
          <a:off x="3810000" y="1963738"/>
          <a:ext cx="1357313" cy="1182687"/>
        </p:xfrm>
        <a:graphic>
          <a:graphicData uri="http://schemas.openxmlformats.org/presentationml/2006/ole">
            <mc:AlternateContent xmlns:mc="http://schemas.openxmlformats.org/markup-compatibility/2006">
              <mc:Choice xmlns:v="urn:schemas-microsoft-com:vml" Requires="v">
                <p:oleObj spid="_x0000_s91200" name="Equation" r:id="rId7" imgW="482600" imgH="419100" progId="Equation.DSMT4">
                  <p:embed/>
                </p:oleObj>
              </mc:Choice>
              <mc:Fallback>
                <p:oleObj name="Equation" r:id="rId7" imgW="482600" imgH="419100" progId="Equation.DSMT4">
                  <p:embed/>
                  <p:pic>
                    <p:nvPicPr>
                      <p:cNvPr id="239627" name="Object 11"/>
                      <p:cNvPicPr>
                        <a:picLocks noChangeAspect="1" noChangeArrowheads="1"/>
                      </p:cNvPicPr>
                      <p:nvPr/>
                    </p:nvPicPr>
                    <p:blipFill>
                      <a:blip r:embed="rId8"/>
                      <a:srcRect/>
                      <a:stretch>
                        <a:fillRect/>
                      </a:stretch>
                    </p:blipFill>
                    <p:spPr bwMode="auto">
                      <a:xfrm>
                        <a:off x="3810000" y="1963738"/>
                        <a:ext cx="1357313" cy="1182687"/>
                      </a:xfrm>
                      <a:prstGeom prst="rect">
                        <a:avLst/>
                      </a:prstGeom>
                      <a:solidFill>
                        <a:srgbClr val="99FFCC"/>
                      </a:solidFill>
                    </p:spPr>
                  </p:pic>
                </p:oleObj>
              </mc:Fallback>
            </mc:AlternateContent>
          </a:graphicData>
        </a:graphic>
      </p:graphicFrame>
      <p:sp>
        <p:nvSpPr>
          <p:cNvPr id="239628" name="Text Box 12"/>
          <p:cNvSpPr txBox="1">
            <a:spLocks noChangeArrowheads="1"/>
          </p:cNvSpPr>
          <p:nvPr/>
        </p:nvSpPr>
        <p:spPr bwMode="auto">
          <a:xfrm>
            <a:off x="1279525" y="3086100"/>
            <a:ext cx="1803699" cy="461665"/>
          </a:xfrm>
          <a:prstGeom prst="rect">
            <a:avLst/>
          </a:prstGeom>
          <a:solidFill>
            <a:srgbClr val="FFFF66"/>
          </a:solidFill>
          <a:ln w="38100">
            <a:solidFill>
              <a:srgbClr val="CC0000"/>
            </a:solidFill>
            <a:miter lim="800000"/>
            <a:headEnd/>
            <a:tailEnd/>
          </a:ln>
          <a:effectLst/>
        </p:spPr>
        <p:txBody>
          <a:bodyPr wrap="none">
            <a:prstTxWarp prst="textNoShape">
              <a:avLst/>
            </a:prstTxWarp>
            <a:spAutoFit/>
          </a:bodyPr>
          <a:lstStyle/>
          <a:p>
            <a:r>
              <a:rPr lang="en-US" dirty="0">
                <a:solidFill>
                  <a:srgbClr val="CC0000"/>
                </a:solidFill>
                <a:latin typeface="Arial Narrow" charset="0"/>
              </a:rPr>
              <a:t>If Q is Positive</a:t>
            </a:r>
          </a:p>
        </p:txBody>
      </p:sp>
      <p:sp>
        <p:nvSpPr>
          <p:cNvPr id="239629" name="Text Box 13"/>
          <p:cNvSpPr txBox="1">
            <a:spLocks noChangeArrowheads="1"/>
          </p:cNvSpPr>
          <p:nvPr/>
        </p:nvSpPr>
        <p:spPr bwMode="auto">
          <a:xfrm>
            <a:off x="5475288" y="3048000"/>
            <a:ext cx="1917513" cy="461665"/>
          </a:xfrm>
          <a:prstGeom prst="rect">
            <a:avLst/>
          </a:prstGeom>
          <a:solidFill>
            <a:srgbClr val="FFFF66"/>
          </a:solidFill>
          <a:ln w="38100">
            <a:solidFill>
              <a:srgbClr val="CC0000"/>
            </a:solidFill>
            <a:miter lim="800000"/>
            <a:headEnd/>
            <a:tailEnd/>
          </a:ln>
          <a:effectLst/>
        </p:spPr>
        <p:txBody>
          <a:bodyPr wrap="none">
            <a:prstTxWarp prst="textNoShape">
              <a:avLst/>
            </a:prstTxWarp>
            <a:spAutoFit/>
          </a:bodyPr>
          <a:lstStyle/>
          <a:p>
            <a:r>
              <a:rPr lang="en-US" dirty="0">
                <a:solidFill>
                  <a:srgbClr val="CC0000"/>
                </a:solidFill>
                <a:latin typeface="Arial Narrow" charset="0"/>
              </a:rPr>
              <a:t>If Q is Negative</a:t>
            </a:r>
          </a:p>
        </p:txBody>
      </p:sp>
      <p:sp>
        <p:nvSpPr>
          <p:cNvPr id="239630" name="Text Box 14"/>
          <p:cNvSpPr txBox="1">
            <a:spLocks noChangeArrowheads="1"/>
          </p:cNvSpPr>
          <p:nvPr/>
        </p:nvSpPr>
        <p:spPr bwMode="auto">
          <a:xfrm>
            <a:off x="685800" y="6019800"/>
            <a:ext cx="7862888" cy="366713"/>
          </a:xfrm>
          <a:prstGeom prst="rect">
            <a:avLst/>
          </a:prstGeom>
          <a:solidFill>
            <a:schemeClr val="bg1"/>
          </a:solidFill>
          <a:ln w="9525">
            <a:noFill/>
            <a:miter lim="800000"/>
            <a:headEnd/>
            <a:tailEnd/>
          </a:ln>
          <a:effectLst/>
        </p:spPr>
        <p:txBody>
          <a:bodyPr wrap="none">
            <a:prstTxWarp prst="textNoShape">
              <a:avLst/>
            </a:prstTxWarp>
            <a:spAutoFit/>
          </a:bodyPr>
          <a:lstStyle/>
          <a:p>
            <a:r>
              <a:rPr lang="en-US" sz="1800" b="1">
                <a:solidFill>
                  <a:srgbClr val="CC0000"/>
                </a:solidFill>
                <a:latin typeface="Arial Narrow" charset="0"/>
              </a:rPr>
              <a:t>Uniformly charged sphere would have the potential the same as a single point charge.</a:t>
            </a:r>
          </a:p>
        </p:txBody>
      </p:sp>
      <p:sp>
        <p:nvSpPr>
          <p:cNvPr id="239631" name="Text Box 15"/>
          <p:cNvSpPr txBox="1">
            <a:spLocks noChangeArrowheads="1"/>
          </p:cNvSpPr>
          <p:nvPr/>
        </p:nvSpPr>
        <p:spPr bwMode="auto">
          <a:xfrm>
            <a:off x="76200" y="6426200"/>
            <a:ext cx="1835150" cy="336550"/>
          </a:xfrm>
          <a:prstGeom prst="rect">
            <a:avLst/>
          </a:prstGeom>
          <a:solidFill>
            <a:schemeClr val="bg1"/>
          </a:solidFill>
          <a:ln w="9525">
            <a:noFill/>
            <a:miter lim="800000"/>
            <a:headEnd/>
            <a:tailEnd/>
          </a:ln>
          <a:effectLst/>
        </p:spPr>
        <p:txBody>
          <a:bodyPr wrap="none">
            <a:prstTxWarp prst="textNoShape">
              <a:avLst/>
            </a:prstTxWarp>
            <a:spAutoFit/>
          </a:bodyPr>
          <a:lstStyle/>
          <a:p>
            <a:r>
              <a:rPr lang="en-US" sz="1600">
                <a:solidFill>
                  <a:srgbClr val="CC0000"/>
                </a:solidFill>
                <a:latin typeface="Arial Narrow" charset="0"/>
              </a:rPr>
              <a:t>What does this mean?</a:t>
            </a:r>
          </a:p>
        </p:txBody>
      </p:sp>
      <p:sp>
        <p:nvSpPr>
          <p:cNvPr id="239632" name="Text Box 16"/>
          <p:cNvSpPr txBox="1">
            <a:spLocks noChangeArrowheads="1"/>
          </p:cNvSpPr>
          <p:nvPr/>
        </p:nvSpPr>
        <p:spPr bwMode="auto">
          <a:xfrm>
            <a:off x="1981200" y="6424613"/>
            <a:ext cx="7177088" cy="33655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1600" b="1" dirty="0">
                <a:solidFill>
                  <a:srgbClr val="CC0000"/>
                </a:solidFill>
                <a:latin typeface="Arial Narrow" charset="0"/>
              </a:rPr>
              <a:t>Uniformly charged sphere behaves like all the charge is on the single point in the center.</a:t>
            </a:r>
          </a:p>
        </p:txBody>
      </p:sp>
    </p:spTree>
    <p:extLst>
      <p:ext uri="{BB962C8B-B14F-4D97-AF65-F5344CB8AC3E}">
        <p14:creationId xmlns:p14="http://schemas.microsoft.com/office/powerpoint/2010/main" val="261295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9625">
                                            <p:txEl>
                                              <p:pRg st="0" end="0"/>
                                            </p:txEl>
                                          </p:spTgt>
                                        </p:tgtEl>
                                        <p:attrNameLst>
                                          <p:attrName>style.visibility</p:attrName>
                                        </p:attrNameLst>
                                      </p:cBhvr>
                                      <p:to>
                                        <p:strVal val="visible"/>
                                      </p:to>
                                    </p:set>
                                    <p:animEffect transition="in" filter="wipe(left)">
                                      <p:cBhvr>
                                        <p:cTn id="7" dur="500"/>
                                        <p:tgtEl>
                                          <p:spTgt spid="2396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39625">
                                            <p:txEl>
                                              <p:pRg st="1" end="1"/>
                                            </p:txEl>
                                          </p:spTgt>
                                        </p:tgtEl>
                                        <p:attrNameLst>
                                          <p:attrName>style.visibility</p:attrName>
                                        </p:attrNameLst>
                                      </p:cBhvr>
                                      <p:to>
                                        <p:strVal val="visible"/>
                                      </p:to>
                                    </p:set>
                                    <p:animEffect transition="in" filter="wipe(left)">
                                      <p:cBhvr>
                                        <p:cTn id="12" dur="500"/>
                                        <p:tgtEl>
                                          <p:spTgt spid="2396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9626"/>
                                        </p:tgtEl>
                                        <p:attrNameLst>
                                          <p:attrName>style.visibility</p:attrName>
                                        </p:attrNameLst>
                                      </p:cBhvr>
                                      <p:to>
                                        <p:strVal val="visible"/>
                                      </p:to>
                                    </p:set>
                                    <p:animEffect transition="in" filter="wipe(left)">
                                      <p:cBhvr>
                                        <p:cTn id="17" dur="500"/>
                                        <p:tgtEl>
                                          <p:spTgt spid="2396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9627"/>
                                        </p:tgtEl>
                                        <p:attrNameLst>
                                          <p:attrName>style.visibility</p:attrName>
                                        </p:attrNameLst>
                                      </p:cBhvr>
                                      <p:to>
                                        <p:strVal val="visible"/>
                                      </p:to>
                                    </p:set>
                                    <p:animEffect transition="in" filter="wipe(left)">
                                      <p:cBhvr>
                                        <p:cTn id="22" dur="500"/>
                                        <p:tgtEl>
                                          <p:spTgt spid="2396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39628"/>
                                        </p:tgtEl>
                                        <p:attrNameLst>
                                          <p:attrName>style.visibility</p:attrName>
                                        </p:attrNameLst>
                                      </p:cBhvr>
                                      <p:to>
                                        <p:strVal val="visible"/>
                                      </p:to>
                                    </p:set>
                                    <p:animEffect transition="in" filter="wipe(left)">
                                      <p:cBhvr>
                                        <p:cTn id="27" dur="500"/>
                                        <p:tgtEl>
                                          <p:spTgt spid="2396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iterate type="wd">
                                    <p:tmPct val="10000"/>
                                  </p:iterate>
                                  <p:childTnLst>
                                    <p:set>
                                      <p:cBhvr>
                                        <p:cTn id="31" dur="1" fill="hold">
                                          <p:stCondLst>
                                            <p:cond delay="0"/>
                                          </p:stCondLst>
                                        </p:cTn>
                                        <p:tgtEl>
                                          <p:spTgt spid="239629"/>
                                        </p:tgtEl>
                                        <p:attrNameLst>
                                          <p:attrName>style.visibility</p:attrName>
                                        </p:attrNameLst>
                                      </p:cBhvr>
                                      <p:to>
                                        <p:strVal val="visible"/>
                                      </p:to>
                                    </p:set>
                                    <p:animEffect transition="in" filter="wipe(down)">
                                      <p:cBhvr>
                                        <p:cTn id="32" dur="500"/>
                                        <p:tgtEl>
                                          <p:spTgt spid="23962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left)">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39630"/>
                                        </p:tgtEl>
                                        <p:attrNameLst>
                                          <p:attrName>style.visibility</p:attrName>
                                        </p:attrNameLst>
                                      </p:cBhvr>
                                      <p:to>
                                        <p:strVal val="visible"/>
                                      </p:to>
                                    </p:set>
                                    <p:animEffect transition="in" filter="wipe(left)">
                                      <p:cBhvr>
                                        <p:cTn id="47" dur="500"/>
                                        <p:tgtEl>
                                          <p:spTgt spid="23963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39631"/>
                                        </p:tgtEl>
                                        <p:attrNameLst>
                                          <p:attrName>style.visibility</p:attrName>
                                        </p:attrNameLst>
                                      </p:cBhvr>
                                      <p:to>
                                        <p:strVal val="visible"/>
                                      </p:to>
                                    </p:set>
                                    <p:animEffect transition="in" filter="wipe(left)">
                                      <p:cBhvr>
                                        <p:cTn id="52" dur="500"/>
                                        <p:tgtEl>
                                          <p:spTgt spid="23963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39632"/>
                                        </p:tgtEl>
                                        <p:attrNameLst>
                                          <p:attrName>style.visibility</p:attrName>
                                        </p:attrNameLst>
                                      </p:cBhvr>
                                      <p:to>
                                        <p:strVal val="visible"/>
                                      </p:to>
                                    </p:set>
                                    <p:animEffect transition="in" filter="wipe(left)">
                                      <p:cBhvr>
                                        <p:cTn id="57" dur="500"/>
                                        <p:tgtEl>
                                          <p:spTgt spid="239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5" grpId="0" build="p"/>
      <p:bldP spid="239628" grpId="0" animBg="1"/>
      <p:bldP spid="239629" grpId="0" animBg="1"/>
      <p:bldP spid="239630" grpId="0" animBg="1"/>
      <p:bldP spid="239631" grpId="0" animBg="1"/>
      <p:bldP spid="2396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Wednesday, June 17, 2020</a:t>
            </a:r>
          </a:p>
        </p:txBody>
      </p:sp>
      <p:sp>
        <p:nvSpPr>
          <p:cNvPr id="16" name="Footer Placeholder 4"/>
          <p:cNvSpPr>
            <a:spLocks noGrp="1"/>
          </p:cNvSpPr>
          <p:nvPr>
            <p:ph type="ftr" sz="quarter" idx="11"/>
          </p:nvPr>
        </p:nvSpPr>
        <p:spPr/>
        <p:txBody>
          <a:bodyPr/>
          <a:lstStyle/>
          <a:p>
            <a:r>
              <a:rPr lang="de-DE"/>
              <a:t>PHYS 1444-001, Summer 2020                    Dr. Jaehoon Yu</a:t>
            </a:r>
            <a:endParaRPr lang="en-US"/>
          </a:p>
        </p:txBody>
      </p:sp>
      <p:sp>
        <p:nvSpPr>
          <p:cNvPr id="17" name="Slide Number Placeholder 5"/>
          <p:cNvSpPr>
            <a:spLocks noGrp="1"/>
          </p:cNvSpPr>
          <p:nvPr>
            <p:ph type="sldNum" sz="quarter" idx="12"/>
          </p:nvPr>
        </p:nvSpPr>
        <p:spPr/>
        <p:txBody>
          <a:bodyPr/>
          <a:lstStyle/>
          <a:p>
            <a:fld id="{9275A1FD-4BA5-894D-8323-047C68310548}" type="slidenum">
              <a:rPr lang="en-US"/>
              <a:pPr/>
              <a:t>15</a:t>
            </a:fld>
            <a:endParaRPr lang="en-US"/>
          </a:p>
        </p:txBody>
      </p:sp>
      <p:sp>
        <p:nvSpPr>
          <p:cNvPr id="240642" name="Text Box 2"/>
          <p:cNvSpPr txBox="1">
            <a:spLocks noChangeArrowheads="1"/>
          </p:cNvSpPr>
          <p:nvPr/>
        </p:nvSpPr>
        <p:spPr bwMode="auto">
          <a:xfrm>
            <a:off x="1143000" y="4113213"/>
            <a:ext cx="67056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Since                                          we obtain</a:t>
            </a:r>
          </a:p>
        </p:txBody>
      </p:sp>
      <p:sp>
        <p:nvSpPr>
          <p:cNvPr id="240643" name="Rectangle 3"/>
          <p:cNvSpPr>
            <a:spLocks noGrp="1" noChangeArrowheads="1"/>
          </p:cNvSpPr>
          <p:nvPr>
            <p:ph type="title"/>
          </p:nvPr>
        </p:nvSpPr>
        <p:spPr>
          <a:xfrm>
            <a:off x="228600" y="0"/>
            <a:ext cx="8686800" cy="762000"/>
          </a:xfrm>
        </p:spPr>
        <p:txBody>
          <a:bodyPr/>
          <a:lstStyle/>
          <a:p>
            <a:r>
              <a:rPr lang="en-US"/>
              <a:t>Example 23 – 6</a:t>
            </a:r>
          </a:p>
        </p:txBody>
      </p:sp>
      <p:sp>
        <p:nvSpPr>
          <p:cNvPr id="240644" name="Text Box 4"/>
          <p:cNvSpPr txBox="1">
            <a:spLocks noChangeArrowheads="1"/>
          </p:cNvSpPr>
          <p:nvPr/>
        </p:nvSpPr>
        <p:spPr bwMode="auto">
          <a:xfrm>
            <a:off x="381000" y="685800"/>
            <a:ext cx="8382000" cy="18002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dirty="0">
                <a:solidFill>
                  <a:schemeClr val="accent2"/>
                </a:solidFill>
                <a:latin typeface="Arial Narrow" charset="0"/>
              </a:rPr>
              <a:t>Work to bring two positive charges close together: </a:t>
            </a:r>
            <a:r>
              <a:rPr lang="en-US" sz="2800" dirty="0">
                <a:solidFill>
                  <a:schemeClr val="accent2"/>
                </a:solidFill>
                <a:latin typeface="Arial Narrow" charset="0"/>
              </a:rPr>
              <a:t>What is minimum work required by an external force to bring the charge q=+3.00</a:t>
            </a:r>
            <a:r>
              <a:rPr lang="el-GR" sz="2800" dirty="0">
                <a:solidFill>
                  <a:schemeClr val="accent2"/>
                </a:solidFill>
              </a:rPr>
              <a:t>μ</a:t>
            </a:r>
            <a:r>
              <a:rPr lang="en-US" sz="2800" dirty="0">
                <a:solidFill>
                  <a:schemeClr val="accent2"/>
                </a:solidFill>
                <a:latin typeface="Arial Narrow" charset="0"/>
              </a:rPr>
              <a:t>C from a great distance away (r=∞) to a point 0.500m from a charge Q=+20.0 </a:t>
            </a:r>
            <a:r>
              <a:rPr lang="el-GR" sz="2800" dirty="0">
                <a:solidFill>
                  <a:schemeClr val="accent2"/>
                </a:solidFill>
              </a:rPr>
              <a:t>μ</a:t>
            </a:r>
            <a:r>
              <a:rPr lang="en-US" sz="2800" dirty="0">
                <a:solidFill>
                  <a:schemeClr val="accent2"/>
                </a:solidFill>
                <a:latin typeface="Arial Narrow" charset="0"/>
              </a:rPr>
              <a:t>C?</a:t>
            </a:r>
          </a:p>
        </p:txBody>
      </p:sp>
      <p:sp>
        <p:nvSpPr>
          <p:cNvPr id="240645" name="Text Box 5"/>
          <p:cNvSpPr txBox="1">
            <a:spLocks noChangeArrowheads="1"/>
          </p:cNvSpPr>
          <p:nvPr/>
        </p:nvSpPr>
        <p:spPr bwMode="auto">
          <a:xfrm>
            <a:off x="457200" y="2422525"/>
            <a:ext cx="8382000" cy="946150"/>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is the work done by the electric field in terms of potential energy and potential? </a:t>
            </a:r>
          </a:p>
        </p:txBody>
      </p:sp>
      <p:graphicFrame>
        <p:nvGraphicFramePr>
          <p:cNvPr id="240646" name="Object 6"/>
          <p:cNvGraphicFramePr>
            <a:graphicFrameLocks noChangeAspect="1"/>
          </p:cNvGraphicFramePr>
          <p:nvPr/>
        </p:nvGraphicFramePr>
        <p:xfrm>
          <a:off x="2209800" y="3429000"/>
          <a:ext cx="669925" cy="396875"/>
        </p:xfrm>
        <a:graphic>
          <a:graphicData uri="http://schemas.openxmlformats.org/presentationml/2006/ole">
            <mc:AlternateContent xmlns:mc="http://schemas.openxmlformats.org/markup-compatibility/2006">
              <mc:Choice xmlns:v="urn:schemas-microsoft-com:vml" Requires="v">
                <p:oleObj spid="_x0000_s92409" name="Equation" r:id="rId3" imgW="279360" imgH="164880" progId="Equation.DSMT4">
                  <p:embed/>
                </p:oleObj>
              </mc:Choice>
              <mc:Fallback>
                <p:oleObj name="Equation" r:id="rId3" imgW="279360" imgH="164880" progId="Equation.DSMT4">
                  <p:embed/>
                  <p:pic>
                    <p:nvPicPr>
                      <p:cNvPr id="240646"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429000"/>
                        <a:ext cx="669925" cy="396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40647" name="Object 7"/>
          <p:cNvGraphicFramePr>
            <a:graphicFrameLocks noChangeAspect="1"/>
          </p:cNvGraphicFramePr>
          <p:nvPr/>
        </p:nvGraphicFramePr>
        <p:xfrm>
          <a:off x="2165350" y="4114800"/>
          <a:ext cx="2863850" cy="533400"/>
        </p:xfrm>
        <a:graphic>
          <a:graphicData uri="http://schemas.openxmlformats.org/presentationml/2006/ole">
            <mc:AlternateContent xmlns:mc="http://schemas.openxmlformats.org/markup-compatibility/2006">
              <mc:Choice xmlns:v="urn:schemas-microsoft-com:vml" Requires="v">
                <p:oleObj spid="_x0000_s92410" name="Equation" r:id="rId5" imgW="1091880" imgH="203040" progId="Equation.DSMT4">
                  <p:embed/>
                </p:oleObj>
              </mc:Choice>
              <mc:Fallback>
                <p:oleObj name="Equation" r:id="rId5" imgW="1091880" imgH="203040" progId="Equation.DSMT4">
                  <p:embed/>
                  <p:pic>
                    <p:nvPicPr>
                      <p:cNvPr id="240647"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5350" y="4114800"/>
                        <a:ext cx="2863850" cy="533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40648" name="Object 8"/>
          <p:cNvGraphicFramePr>
            <a:graphicFrameLocks noChangeAspect="1"/>
          </p:cNvGraphicFramePr>
          <p:nvPr/>
        </p:nvGraphicFramePr>
        <p:xfrm>
          <a:off x="228600" y="4962525"/>
          <a:ext cx="498475" cy="295275"/>
        </p:xfrm>
        <a:graphic>
          <a:graphicData uri="http://schemas.openxmlformats.org/presentationml/2006/ole">
            <mc:AlternateContent xmlns:mc="http://schemas.openxmlformats.org/markup-compatibility/2006">
              <mc:Choice xmlns:v="urn:schemas-microsoft-com:vml" Requires="v">
                <p:oleObj spid="_x0000_s92411" name="Equation" r:id="rId7" imgW="279360" imgH="164880" progId="Equation.DSMT4">
                  <p:embed/>
                </p:oleObj>
              </mc:Choice>
              <mc:Fallback>
                <p:oleObj name="Equation" r:id="rId7" imgW="279360" imgH="164880" progId="Equation.DSMT4">
                  <p:embed/>
                  <p:pic>
                    <p:nvPicPr>
                      <p:cNvPr id="240648"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4962525"/>
                        <a:ext cx="498475" cy="2952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40649" name="Text Box 9"/>
          <p:cNvSpPr txBox="1">
            <a:spLocks noChangeArrowheads="1"/>
          </p:cNvSpPr>
          <p:nvPr/>
        </p:nvSpPr>
        <p:spPr bwMode="auto">
          <a:xfrm>
            <a:off x="533400" y="5683250"/>
            <a:ext cx="8382000" cy="701675"/>
          </a:xfrm>
          <a:prstGeom prst="rect">
            <a:avLst/>
          </a:prstGeom>
          <a:solidFill>
            <a:srgbClr val="FFFF66"/>
          </a:solidFill>
          <a:ln w="9525">
            <a:noFill/>
            <a:miter lim="800000"/>
            <a:headEnd/>
            <a:tailEnd/>
          </a:ln>
          <a:effectLst/>
        </p:spPr>
        <p:txBody>
          <a:bodyPr>
            <a:prstTxWarp prst="textNoShape">
              <a:avLst/>
            </a:prstTxWarp>
            <a:spAutoFit/>
          </a:bodyPr>
          <a:lstStyle/>
          <a:p>
            <a:r>
              <a:rPr lang="en-US" sz="2000" b="1" dirty="0">
                <a:solidFill>
                  <a:srgbClr val="CC0000"/>
                </a:solidFill>
                <a:latin typeface="Arial Narrow" charset="0"/>
              </a:rPr>
              <a:t>Electric force does negative work.  In other words, the external force must work +1.08J to bring the charge 3.00</a:t>
            </a:r>
            <a:r>
              <a:rPr lang="en-US" sz="2000" b="1" dirty="0">
                <a:solidFill>
                  <a:srgbClr val="CC0000"/>
                </a:solidFill>
                <a:latin typeface="Symbol" charset="2"/>
              </a:rPr>
              <a:t>μ</a:t>
            </a:r>
            <a:r>
              <a:rPr lang="en-US" sz="2000" b="1" dirty="0">
                <a:solidFill>
                  <a:srgbClr val="CC0000"/>
                </a:solidFill>
                <a:latin typeface="Arial Narrow" charset="0"/>
              </a:rPr>
              <a:t>C from infinity to 0.500m to the charge 20.0</a:t>
            </a:r>
            <a:r>
              <a:rPr lang="en-US" sz="2000" b="1" dirty="0">
                <a:solidFill>
                  <a:srgbClr val="CC0000"/>
                </a:solidFill>
                <a:latin typeface="Symbol" charset="2"/>
              </a:rPr>
              <a:t>μ</a:t>
            </a:r>
            <a:r>
              <a:rPr lang="en-US" sz="2000" b="1" dirty="0">
                <a:solidFill>
                  <a:srgbClr val="CC0000"/>
                </a:solidFill>
                <a:latin typeface="Arial Narrow" charset="0"/>
              </a:rPr>
              <a:t>C.</a:t>
            </a:r>
          </a:p>
        </p:txBody>
      </p:sp>
      <p:graphicFrame>
        <p:nvGraphicFramePr>
          <p:cNvPr id="240650" name="Object 10"/>
          <p:cNvGraphicFramePr>
            <a:graphicFrameLocks noChangeAspect="1"/>
          </p:cNvGraphicFramePr>
          <p:nvPr/>
        </p:nvGraphicFramePr>
        <p:xfrm>
          <a:off x="2895600" y="3398838"/>
          <a:ext cx="1189038" cy="550862"/>
        </p:xfrm>
        <a:graphic>
          <a:graphicData uri="http://schemas.openxmlformats.org/presentationml/2006/ole">
            <mc:AlternateContent xmlns:mc="http://schemas.openxmlformats.org/markup-compatibility/2006">
              <mc:Choice xmlns:v="urn:schemas-microsoft-com:vml" Requires="v">
                <p:oleObj spid="_x0000_s92412" name="Equation" r:id="rId9" imgW="495300" imgH="228600" progId="Equation.DSMT4">
                  <p:embed/>
                </p:oleObj>
              </mc:Choice>
              <mc:Fallback>
                <p:oleObj name="Equation" r:id="rId9" imgW="495300" imgH="228600" progId="Equation.DSMT4">
                  <p:embed/>
                  <p:pic>
                    <p:nvPicPr>
                      <p:cNvPr id="240650" name="Object 10"/>
                      <p:cNvPicPr>
                        <a:picLocks noChangeAspect="1" noChangeArrowheads="1"/>
                      </p:cNvPicPr>
                      <p:nvPr/>
                    </p:nvPicPr>
                    <p:blipFill>
                      <a:blip r:embed="rId10"/>
                      <a:srcRect/>
                      <a:stretch>
                        <a:fillRect/>
                      </a:stretch>
                    </p:blipFill>
                    <p:spPr bwMode="auto">
                      <a:xfrm>
                        <a:off x="2895600" y="3398838"/>
                        <a:ext cx="1189038" cy="5508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40651" name="Object 11"/>
          <p:cNvGraphicFramePr>
            <a:graphicFrameLocks noChangeAspect="1"/>
          </p:cNvGraphicFramePr>
          <p:nvPr>
            <p:extLst>
              <p:ext uri="{D42A27DB-BD31-4B8C-83A1-F6EECF244321}">
                <p14:modId xmlns:p14="http://schemas.microsoft.com/office/powerpoint/2010/main" val="2899125333"/>
              </p:ext>
            </p:extLst>
          </p:nvPr>
        </p:nvGraphicFramePr>
        <p:xfrm>
          <a:off x="4054475" y="3124200"/>
          <a:ext cx="2346325" cy="1100138"/>
        </p:xfrm>
        <a:graphic>
          <a:graphicData uri="http://schemas.openxmlformats.org/presentationml/2006/ole">
            <mc:AlternateContent xmlns:mc="http://schemas.openxmlformats.org/markup-compatibility/2006">
              <mc:Choice xmlns:v="urn:schemas-microsoft-com:vml" Requires="v">
                <p:oleObj spid="_x0000_s92413" name="Equation" r:id="rId11" imgW="977900" imgH="457200" progId="Equation.DSMT4">
                  <p:embed/>
                </p:oleObj>
              </mc:Choice>
              <mc:Fallback>
                <p:oleObj name="Equation" r:id="rId11" imgW="977900" imgH="457200" progId="Equation.DSMT4">
                  <p:embed/>
                  <p:pic>
                    <p:nvPicPr>
                      <p:cNvPr id="240651" name="Object 11"/>
                      <p:cNvPicPr>
                        <a:picLocks noChangeAspect="1" noChangeArrowheads="1"/>
                      </p:cNvPicPr>
                      <p:nvPr/>
                    </p:nvPicPr>
                    <p:blipFill>
                      <a:blip r:embed="rId12"/>
                      <a:srcRect/>
                      <a:stretch>
                        <a:fillRect/>
                      </a:stretch>
                    </p:blipFill>
                    <p:spPr bwMode="auto">
                      <a:xfrm>
                        <a:off x="4054475" y="3124200"/>
                        <a:ext cx="2346325" cy="11001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40652" name="Object 12"/>
          <p:cNvGraphicFramePr>
            <a:graphicFrameLocks noChangeAspect="1"/>
          </p:cNvGraphicFramePr>
          <p:nvPr/>
        </p:nvGraphicFramePr>
        <p:xfrm>
          <a:off x="762000" y="4724400"/>
          <a:ext cx="1631950" cy="817563"/>
        </p:xfrm>
        <a:graphic>
          <a:graphicData uri="http://schemas.openxmlformats.org/presentationml/2006/ole">
            <mc:AlternateContent xmlns:mc="http://schemas.openxmlformats.org/markup-compatibility/2006">
              <mc:Choice xmlns:v="urn:schemas-microsoft-com:vml" Requires="v">
                <p:oleObj spid="_x0000_s92414" name="Equation" r:id="rId13" imgW="914400" imgH="457200" progId="Equation.DSMT4">
                  <p:embed/>
                </p:oleObj>
              </mc:Choice>
              <mc:Fallback>
                <p:oleObj name="Equation" r:id="rId13" imgW="914400" imgH="457200" progId="Equation.DSMT4">
                  <p:embed/>
                  <p:pic>
                    <p:nvPicPr>
                      <p:cNvPr id="240652" name="Object 12"/>
                      <p:cNvPicPr>
                        <a:picLocks noChangeAspect="1" noChangeArrowheads="1"/>
                      </p:cNvPicPr>
                      <p:nvPr/>
                    </p:nvPicPr>
                    <p:blipFill>
                      <a:blip r:embed="rId14"/>
                      <a:srcRect/>
                      <a:stretch>
                        <a:fillRect/>
                      </a:stretch>
                    </p:blipFill>
                    <p:spPr bwMode="auto">
                      <a:xfrm>
                        <a:off x="762000" y="4724400"/>
                        <a:ext cx="1631950" cy="8175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40653" name="Object 13"/>
          <p:cNvGraphicFramePr>
            <a:graphicFrameLocks noChangeAspect="1"/>
          </p:cNvGraphicFramePr>
          <p:nvPr/>
        </p:nvGraphicFramePr>
        <p:xfrm>
          <a:off x="2362200" y="4789488"/>
          <a:ext cx="1227138" cy="749300"/>
        </p:xfrm>
        <a:graphic>
          <a:graphicData uri="http://schemas.openxmlformats.org/presentationml/2006/ole">
            <mc:AlternateContent xmlns:mc="http://schemas.openxmlformats.org/markup-compatibility/2006">
              <mc:Choice xmlns:v="urn:schemas-microsoft-com:vml" Requires="v">
                <p:oleObj spid="_x0000_s92415" name="Equation" r:id="rId15" imgW="685800" imgH="419100" progId="Equation.DSMT4">
                  <p:embed/>
                </p:oleObj>
              </mc:Choice>
              <mc:Fallback>
                <p:oleObj name="Equation" r:id="rId15" imgW="685800" imgH="419100" progId="Equation.DSMT4">
                  <p:embed/>
                  <p:pic>
                    <p:nvPicPr>
                      <p:cNvPr id="240653" name="Object 13"/>
                      <p:cNvPicPr>
                        <a:picLocks noChangeAspect="1" noChangeArrowheads="1"/>
                      </p:cNvPicPr>
                      <p:nvPr/>
                    </p:nvPicPr>
                    <p:blipFill>
                      <a:blip r:embed="rId16"/>
                      <a:srcRect/>
                      <a:stretch>
                        <a:fillRect/>
                      </a:stretch>
                    </p:blipFill>
                    <p:spPr bwMode="auto">
                      <a:xfrm>
                        <a:off x="2362200" y="4789488"/>
                        <a:ext cx="1227138" cy="7493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40654" name="Object 14"/>
          <p:cNvGraphicFramePr>
            <a:graphicFrameLocks noChangeAspect="1"/>
          </p:cNvGraphicFramePr>
          <p:nvPr/>
        </p:nvGraphicFramePr>
        <p:xfrm>
          <a:off x="3635375" y="4791075"/>
          <a:ext cx="5402263" cy="650875"/>
        </p:xfrm>
        <a:graphic>
          <a:graphicData uri="http://schemas.openxmlformats.org/presentationml/2006/ole">
            <mc:AlternateContent xmlns:mc="http://schemas.openxmlformats.org/markup-compatibility/2006">
              <mc:Choice xmlns:v="urn:schemas-microsoft-com:vml" Requires="v">
                <p:oleObj spid="_x0000_s92416" name="Equation" r:id="rId17" imgW="3810000" imgH="457200" progId="Equation.DSMT4">
                  <p:embed/>
                </p:oleObj>
              </mc:Choice>
              <mc:Fallback>
                <p:oleObj name="Equation" r:id="rId17" imgW="3810000" imgH="457200" progId="Equation.DSMT4">
                  <p:embed/>
                  <p:pic>
                    <p:nvPicPr>
                      <p:cNvPr id="240654" name="Object 14"/>
                      <p:cNvPicPr>
                        <a:picLocks noChangeAspect="1" noChangeArrowheads="1"/>
                      </p:cNvPicPr>
                      <p:nvPr/>
                    </p:nvPicPr>
                    <p:blipFill>
                      <a:blip r:embed="rId18"/>
                      <a:srcRect/>
                      <a:stretch>
                        <a:fillRect/>
                      </a:stretch>
                    </p:blipFill>
                    <p:spPr bwMode="auto">
                      <a:xfrm>
                        <a:off x="3635375" y="4791075"/>
                        <a:ext cx="5402263" cy="650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3338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40644"/>
                                        </p:tgtEl>
                                        <p:attrNameLst>
                                          <p:attrName>style.visibility</p:attrName>
                                        </p:attrNameLst>
                                      </p:cBhvr>
                                      <p:to>
                                        <p:strVal val="visible"/>
                                      </p:to>
                                    </p:set>
                                    <p:animEffect transition="in" filter="wipe(left)">
                                      <p:cBhvr>
                                        <p:cTn id="7" dur="500"/>
                                        <p:tgtEl>
                                          <p:spTgt spid="2406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40645"/>
                                        </p:tgtEl>
                                        <p:attrNameLst>
                                          <p:attrName>style.visibility</p:attrName>
                                        </p:attrNameLst>
                                      </p:cBhvr>
                                      <p:to>
                                        <p:strVal val="visible"/>
                                      </p:to>
                                    </p:set>
                                    <p:animEffect transition="in" filter="wipe(left)">
                                      <p:cBhvr>
                                        <p:cTn id="12" dur="500"/>
                                        <p:tgtEl>
                                          <p:spTgt spid="2406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0646"/>
                                        </p:tgtEl>
                                        <p:attrNameLst>
                                          <p:attrName>style.visibility</p:attrName>
                                        </p:attrNameLst>
                                      </p:cBhvr>
                                      <p:to>
                                        <p:strVal val="visible"/>
                                      </p:to>
                                    </p:set>
                                    <p:animEffect transition="in" filter="wipe(left)">
                                      <p:cBhvr>
                                        <p:cTn id="17" dur="500"/>
                                        <p:tgtEl>
                                          <p:spTgt spid="2406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0650"/>
                                        </p:tgtEl>
                                        <p:attrNameLst>
                                          <p:attrName>style.visibility</p:attrName>
                                        </p:attrNameLst>
                                      </p:cBhvr>
                                      <p:to>
                                        <p:strVal val="visible"/>
                                      </p:to>
                                    </p:set>
                                    <p:animEffect transition="in" filter="wipe(left)">
                                      <p:cBhvr>
                                        <p:cTn id="22" dur="500"/>
                                        <p:tgtEl>
                                          <p:spTgt spid="2406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40651"/>
                                        </p:tgtEl>
                                        <p:attrNameLst>
                                          <p:attrName>style.visibility</p:attrName>
                                        </p:attrNameLst>
                                      </p:cBhvr>
                                      <p:to>
                                        <p:strVal val="visible"/>
                                      </p:to>
                                    </p:set>
                                    <p:animEffect transition="in" filter="wipe(left)">
                                      <p:cBhvr>
                                        <p:cTn id="27" dur="500"/>
                                        <p:tgtEl>
                                          <p:spTgt spid="24065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40642"/>
                                        </p:tgtEl>
                                        <p:attrNameLst>
                                          <p:attrName>style.visibility</p:attrName>
                                        </p:attrNameLst>
                                      </p:cBhvr>
                                      <p:to>
                                        <p:strVal val="visible"/>
                                      </p:to>
                                    </p:set>
                                    <p:animEffect transition="in" filter="wipe(left)">
                                      <p:cBhvr>
                                        <p:cTn id="32" dur="500"/>
                                        <p:tgtEl>
                                          <p:spTgt spid="240642"/>
                                        </p:tgtEl>
                                      </p:cBhvr>
                                    </p:animEffect>
                                  </p:childTnLst>
                                </p:cTn>
                              </p:par>
                              <p:par>
                                <p:cTn id="33" presetID="22" presetClass="entr" presetSubtype="8" fill="hold" nodeType="withEffect">
                                  <p:stCondLst>
                                    <p:cond delay="0"/>
                                  </p:stCondLst>
                                  <p:childTnLst>
                                    <p:set>
                                      <p:cBhvr>
                                        <p:cTn id="34" dur="1" fill="hold">
                                          <p:stCondLst>
                                            <p:cond delay="0"/>
                                          </p:stCondLst>
                                        </p:cTn>
                                        <p:tgtEl>
                                          <p:spTgt spid="240647"/>
                                        </p:tgtEl>
                                        <p:attrNameLst>
                                          <p:attrName>style.visibility</p:attrName>
                                        </p:attrNameLst>
                                      </p:cBhvr>
                                      <p:to>
                                        <p:strVal val="visible"/>
                                      </p:to>
                                    </p:set>
                                    <p:animEffect transition="in" filter="wipe(left)">
                                      <p:cBhvr>
                                        <p:cTn id="35" dur="500"/>
                                        <p:tgtEl>
                                          <p:spTgt spid="24064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40648"/>
                                        </p:tgtEl>
                                        <p:attrNameLst>
                                          <p:attrName>style.visibility</p:attrName>
                                        </p:attrNameLst>
                                      </p:cBhvr>
                                      <p:to>
                                        <p:strVal val="visible"/>
                                      </p:to>
                                    </p:set>
                                    <p:animEffect transition="in" filter="wipe(left)">
                                      <p:cBhvr>
                                        <p:cTn id="40" dur="500"/>
                                        <p:tgtEl>
                                          <p:spTgt spid="24064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40652"/>
                                        </p:tgtEl>
                                        <p:attrNameLst>
                                          <p:attrName>style.visibility</p:attrName>
                                        </p:attrNameLst>
                                      </p:cBhvr>
                                      <p:to>
                                        <p:strVal val="visible"/>
                                      </p:to>
                                    </p:set>
                                    <p:animEffect transition="in" filter="wipe(left)">
                                      <p:cBhvr>
                                        <p:cTn id="45" dur="500"/>
                                        <p:tgtEl>
                                          <p:spTgt spid="24065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40653"/>
                                        </p:tgtEl>
                                        <p:attrNameLst>
                                          <p:attrName>style.visibility</p:attrName>
                                        </p:attrNameLst>
                                      </p:cBhvr>
                                      <p:to>
                                        <p:strVal val="visible"/>
                                      </p:to>
                                    </p:set>
                                    <p:animEffect transition="in" filter="wipe(left)">
                                      <p:cBhvr>
                                        <p:cTn id="50" dur="500"/>
                                        <p:tgtEl>
                                          <p:spTgt spid="24065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40654"/>
                                        </p:tgtEl>
                                        <p:attrNameLst>
                                          <p:attrName>style.visibility</p:attrName>
                                        </p:attrNameLst>
                                      </p:cBhvr>
                                      <p:to>
                                        <p:strVal val="visible"/>
                                      </p:to>
                                    </p:set>
                                    <p:animEffect transition="in" filter="wipe(left)">
                                      <p:cBhvr>
                                        <p:cTn id="55" dur="500"/>
                                        <p:tgtEl>
                                          <p:spTgt spid="24065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240649"/>
                                        </p:tgtEl>
                                        <p:attrNameLst>
                                          <p:attrName>style.visibility</p:attrName>
                                        </p:attrNameLst>
                                      </p:cBhvr>
                                      <p:to>
                                        <p:strVal val="visible"/>
                                      </p:to>
                                    </p:set>
                                    <p:animEffect transition="in" filter="wipe(left)">
                                      <p:cBhvr>
                                        <p:cTn id="60" dur="500"/>
                                        <p:tgtEl>
                                          <p:spTgt spid="240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2" grpId="0"/>
      <p:bldP spid="240644" grpId="0"/>
      <p:bldP spid="240645" grpId="0"/>
      <p:bldP spid="24064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Wednesday, June 17, 2020</a:t>
            </a:r>
          </a:p>
        </p:txBody>
      </p:sp>
      <p:sp>
        <p:nvSpPr>
          <p:cNvPr id="13" name="Footer Placeholder 4"/>
          <p:cNvSpPr>
            <a:spLocks noGrp="1"/>
          </p:cNvSpPr>
          <p:nvPr>
            <p:ph type="ftr" sz="quarter" idx="11"/>
          </p:nvPr>
        </p:nvSpPr>
        <p:spPr/>
        <p:txBody>
          <a:bodyPr/>
          <a:lstStyle/>
          <a:p>
            <a:r>
              <a:rPr lang="de-DE"/>
              <a:t>PHYS 1444-001, Summer 2020                    Dr. Jaehoon Yu</a:t>
            </a:r>
            <a:endParaRPr lang="en-US"/>
          </a:p>
        </p:txBody>
      </p:sp>
      <p:sp>
        <p:nvSpPr>
          <p:cNvPr id="14" name="Slide Number Placeholder 5"/>
          <p:cNvSpPr>
            <a:spLocks noGrp="1"/>
          </p:cNvSpPr>
          <p:nvPr>
            <p:ph type="sldNum" sz="quarter" idx="12"/>
          </p:nvPr>
        </p:nvSpPr>
        <p:spPr/>
        <p:txBody>
          <a:bodyPr/>
          <a:lstStyle/>
          <a:p>
            <a:fld id="{F94BCD39-414E-3645-AE99-E1C86C698B7C}" type="slidenum">
              <a:rPr lang="en-US"/>
              <a:pPr/>
              <a:t>16</a:t>
            </a:fld>
            <a:endParaRPr lang="en-US"/>
          </a:p>
        </p:txBody>
      </p:sp>
      <p:sp>
        <p:nvSpPr>
          <p:cNvPr id="241666" name="Rectangle 2"/>
          <p:cNvSpPr>
            <a:spLocks noGrp="1" noChangeArrowheads="1"/>
          </p:cNvSpPr>
          <p:nvPr>
            <p:ph type="title"/>
          </p:nvPr>
        </p:nvSpPr>
        <p:spPr>
          <a:xfrm>
            <a:off x="76200" y="76200"/>
            <a:ext cx="8915400" cy="685800"/>
          </a:xfrm>
        </p:spPr>
        <p:txBody>
          <a:bodyPr/>
          <a:lstStyle/>
          <a:p>
            <a:r>
              <a:rPr lang="en-US"/>
              <a:t>Electric Potential by Charge Distributions</a:t>
            </a:r>
          </a:p>
        </p:txBody>
      </p:sp>
      <p:sp>
        <p:nvSpPr>
          <p:cNvPr id="241667" name="Rectangle 3"/>
          <p:cNvSpPr>
            <a:spLocks noChangeArrowheads="1"/>
          </p:cNvSpPr>
          <p:nvPr/>
        </p:nvSpPr>
        <p:spPr bwMode="auto">
          <a:xfrm>
            <a:off x="381000" y="685800"/>
            <a:ext cx="8458200" cy="4495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Let’s consider the case of n individual point charges in a given space and V=0 at r=∞.</a:t>
            </a:r>
          </a:p>
          <a:p>
            <a:pPr marL="342900" indent="-342900">
              <a:spcBef>
                <a:spcPct val="20000"/>
              </a:spcBef>
              <a:buFontTx/>
              <a:buChar char="•"/>
            </a:pPr>
            <a:r>
              <a:rPr lang="en-US" sz="3200" dirty="0">
                <a:solidFill>
                  <a:schemeClr val="accent2"/>
                </a:solidFill>
                <a:latin typeface="Arial Narrow" charset="0"/>
              </a:rPr>
              <a:t>Then the potential V</a:t>
            </a:r>
            <a:r>
              <a:rPr lang="en-US" sz="3200" baseline="-25000" dirty="0">
                <a:solidFill>
                  <a:schemeClr val="accent2"/>
                </a:solidFill>
                <a:latin typeface="Monotype Corsiva"/>
                <a:cs typeface="Monotype Corsiva"/>
              </a:rPr>
              <a:t>ia</a:t>
            </a:r>
            <a:r>
              <a:rPr lang="en-US" sz="3200" dirty="0">
                <a:solidFill>
                  <a:schemeClr val="accent2"/>
                </a:solidFill>
                <a:latin typeface="Arial Narrow" charset="0"/>
              </a:rPr>
              <a:t> due to the charge Q</a:t>
            </a:r>
            <a:r>
              <a:rPr lang="en-US" sz="3200" baseline="-25000" dirty="0">
                <a:solidFill>
                  <a:schemeClr val="accent2"/>
                </a:solidFill>
                <a:latin typeface="Monotype Corsiva" charset="0"/>
              </a:rPr>
              <a:t>i</a:t>
            </a:r>
            <a:r>
              <a:rPr lang="en-US" sz="3200" dirty="0">
                <a:solidFill>
                  <a:schemeClr val="accent2"/>
                </a:solidFill>
                <a:latin typeface="Arial Narrow" charset="0"/>
              </a:rPr>
              <a:t> at point </a:t>
            </a:r>
            <a:r>
              <a:rPr lang="en-US" sz="3200" dirty="0">
                <a:solidFill>
                  <a:schemeClr val="accent2"/>
                </a:solidFill>
                <a:latin typeface="Monotype Corsiva" charset="0"/>
              </a:rPr>
              <a:t>a</a:t>
            </a:r>
            <a:r>
              <a:rPr lang="en-US" sz="3200" dirty="0">
                <a:solidFill>
                  <a:schemeClr val="accent2"/>
                </a:solidFill>
                <a:latin typeface="Arial Narrow" charset="0"/>
              </a:rPr>
              <a:t>, at a distance r</a:t>
            </a:r>
            <a:r>
              <a:rPr lang="en-US" sz="3200" i="1" baseline="-25000" dirty="0">
                <a:solidFill>
                  <a:schemeClr val="accent2"/>
                </a:solidFill>
                <a:latin typeface="Arial Narrow" charset="0"/>
              </a:rPr>
              <a:t>ia</a:t>
            </a:r>
            <a:r>
              <a:rPr lang="en-US" sz="3200" dirty="0">
                <a:solidFill>
                  <a:schemeClr val="accent2"/>
                </a:solidFill>
                <a:latin typeface="Arial Narrow" charset="0"/>
              </a:rPr>
              <a:t> from Q</a:t>
            </a:r>
            <a:r>
              <a:rPr lang="en-US" sz="3200" baseline="-25000" dirty="0">
                <a:solidFill>
                  <a:schemeClr val="accent2"/>
                </a:solidFill>
                <a:latin typeface="Monotype Corsiva" charset="0"/>
              </a:rPr>
              <a:t>i</a:t>
            </a:r>
            <a:r>
              <a:rPr lang="en-US" sz="3200" dirty="0">
                <a:solidFill>
                  <a:schemeClr val="accent2"/>
                </a:solidFill>
                <a:latin typeface="Arial Narrow" charset="0"/>
              </a:rPr>
              <a:t>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Thus the total potential </a:t>
            </a:r>
            <a:r>
              <a:rPr lang="en-US" sz="3200" dirty="0" err="1">
                <a:solidFill>
                  <a:schemeClr val="accent2"/>
                </a:solidFill>
                <a:latin typeface="Arial Narrow" charset="0"/>
              </a:rPr>
              <a:t>V</a:t>
            </a:r>
            <a:r>
              <a:rPr lang="en-US" sz="3200" baseline="-25000" dirty="0" err="1">
                <a:solidFill>
                  <a:schemeClr val="accent2"/>
                </a:solidFill>
                <a:latin typeface="Arial Narrow" charset="0"/>
              </a:rPr>
              <a:t>a</a:t>
            </a:r>
            <a:r>
              <a:rPr lang="en-US" sz="3200" dirty="0">
                <a:solidFill>
                  <a:schemeClr val="accent2"/>
                </a:solidFill>
                <a:latin typeface="Arial Narrow" charset="0"/>
              </a:rPr>
              <a:t> by all </a:t>
            </a:r>
            <a:r>
              <a:rPr lang="en-US" sz="3200" dirty="0" err="1">
                <a:solidFill>
                  <a:schemeClr val="accent2"/>
                </a:solidFill>
                <a:latin typeface="Arial Narrow" charset="0"/>
              </a:rPr>
              <a:t>n</a:t>
            </a:r>
            <a:r>
              <a:rPr lang="en-US" sz="3200" dirty="0">
                <a:solidFill>
                  <a:schemeClr val="accent2"/>
                </a:solidFill>
                <a:latin typeface="Arial Narrow" charset="0"/>
              </a:rPr>
              <a:t> point charges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p:txBody>
      </p:sp>
      <p:graphicFrame>
        <p:nvGraphicFramePr>
          <p:cNvPr id="241668" name="Object 4"/>
          <p:cNvGraphicFramePr>
            <a:graphicFrameLocks noChangeAspect="1"/>
          </p:cNvGraphicFramePr>
          <p:nvPr/>
        </p:nvGraphicFramePr>
        <p:xfrm>
          <a:off x="4919662" y="2514600"/>
          <a:ext cx="869950" cy="582613"/>
        </p:xfrm>
        <a:graphic>
          <a:graphicData uri="http://schemas.openxmlformats.org/presentationml/2006/ole">
            <mc:AlternateContent xmlns:mc="http://schemas.openxmlformats.org/markup-compatibility/2006">
              <mc:Choice xmlns:v="urn:schemas-microsoft-com:vml" Requires="v">
                <p:oleObj spid="_x0000_s93402" name="Equation" r:id="rId3" imgW="304560" imgH="203040" progId="Equation.DSMT4">
                  <p:embed/>
                </p:oleObj>
              </mc:Choice>
              <mc:Fallback>
                <p:oleObj name="Equation" r:id="rId3" imgW="304560" imgH="203040" progId="Equation.DSMT4">
                  <p:embed/>
                  <p:pic>
                    <p:nvPicPr>
                      <p:cNvPr id="24166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9662" y="2514600"/>
                        <a:ext cx="869950" cy="5826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41669" name="Object 5"/>
          <p:cNvGraphicFramePr>
            <a:graphicFrameLocks noChangeAspect="1"/>
          </p:cNvGraphicFramePr>
          <p:nvPr/>
        </p:nvGraphicFramePr>
        <p:xfrm>
          <a:off x="5783262" y="2286000"/>
          <a:ext cx="1455738" cy="1168400"/>
        </p:xfrm>
        <a:graphic>
          <a:graphicData uri="http://schemas.openxmlformats.org/presentationml/2006/ole">
            <mc:AlternateContent xmlns:mc="http://schemas.openxmlformats.org/markup-compatibility/2006">
              <mc:Choice xmlns:v="urn:schemas-microsoft-com:vml" Requires="v">
                <p:oleObj spid="_x0000_s93403" name="Equation" r:id="rId5" imgW="507960" imgH="406080" progId="Equation.DSMT4">
                  <p:embed/>
                </p:oleObj>
              </mc:Choice>
              <mc:Fallback>
                <p:oleObj name="Equation" r:id="rId5" imgW="507960" imgH="406080" progId="Equation.DSMT4">
                  <p:embed/>
                  <p:pic>
                    <p:nvPicPr>
                      <p:cNvPr id="24166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3262" y="2286000"/>
                        <a:ext cx="1455738" cy="1168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41670" name="Object 6"/>
          <p:cNvGraphicFramePr>
            <a:graphicFrameLocks noChangeAspect="1"/>
          </p:cNvGraphicFramePr>
          <p:nvPr/>
        </p:nvGraphicFramePr>
        <p:xfrm>
          <a:off x="2584450" y="3889375"/>
          <a:ext cx="1377950" cy="1238250"/>
        </p:xfrm>
        <a:graphic>
          <a:graphicData uri="http://schemas.openxmlformats.org/presentationml/2006/ole">
            <mc:AlternateContent xmlns:mc="http://schemas.openxmlformats.org/markup-compatibility/2006">
              <mc:Choice xmlns:v="urn:schemas-microsoft-com:vml" Requires="v">
                <p:oleObj spid="_x0000_s93404" name="Equation" r:id="rId7" imgW="482400" imgH="431640" progId="Equation.DSMT4">
                  <p:embed/>
                </p:oleObj>
              </mc:Choice>
              <mc:Fallback>
                <p:oleObj name="Equation" r:id="rId7" imgW="482400" imgH="431640" progId="Equation.DSMT4">
                  <p:embed/>
                  <p:pic>
                    <p:nvPicPr>
                      <p:cNvPr id="24167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84450" y="3889375"/>
                        <a:ext cx="1377950" cy="12382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41671" name="Object 7"/>
          <p:cNvGraphicFramePr>
            <a:graphicFrameLocks noChangeAspect="1"/>
          </p:cNvGraphicFramePr>
          <p:nvPr/>
        </p:nvGraphicFramePr>
        <p:xfrm>
          <a:off x="3825875" y="3886200"/>
          <a:ext cx="1965325" cy="1241425"/>
        </p:xfrm>
        <a:graphic>
          <a:graphicData uri="http://schemas.openxmlformats.org/presentationml/2006/ole">
            <mc:AlternateContent xmlns:mc="http://schemas.openxmlformats.org/markup-compatibility/2006">
              <mc:Choice xmlns:v="urn:schemas-microsoft-com:vml" Requires="v">
                <p:oleObj spid="_x0000_s93405" name="Equation" r:id="rId9" imgW="685800" imgH="431640" progId="Equation.DSMT4">
                  <p:embed/>
                </p:oleObj>
              </mc:Choice>
              <mc:Fallback>
                <p:oleObj name="Equation" r:id="rId9" imgW="685800" imgH="431640" progId="Equation.DSMT4">
                  <p:embed/>
                  <p:pic>
                    <p:nvPicPr>
                      <p:cNvPr id="241671"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25875" y="3886200"/>
                        <a:ext cx="1965325" cy="12414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41672" name="Object 8"/>
          <p:cNvGraphicFramePr>
            <a:graphicFrameLocks noChangeAspect="1"/>
          </p:cNvGraphicFramePr>
          <p:nvPr/>
        </p:nvGraphicFramePr>
        <p:xfrm>
          <a:off x="1752600" y="4240213"/>
          <a:ext cx="833438" cy="582612"/>
        </p:xfrm>
        <a:graphic>
          <a:graphicData uri="http://schemas.openxmlformats.org/presentationml/2006/ole">
            <mc:AlternateContent xmlns:mc="http://schemas.openxmlformats.org/markup-compatibility/2006">
              <mc:Choice xmlns:v="urn:schemas-microsoft-com:vml" Requires="v">
                <p:oleObj spid="_x0000_s93406" name="Equation" r:id="rId11" imgW="291960" imgH="203040" progId="Equation.DSMT4">
                  <p:embed/>
                </p:oleObj>
              </mc:Choice>
              <mc:Fallback>
                <p:oleObj name="Equation" r:id="rId11" imgW="291960" imgH="203040" progId="Equation.DSMT4">
                  <p:embed/>
                  <p:pic>
                    <p:nvPicPr>
                      <p:cNvPr id="241672"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2600" y="4240213"/>
                        <a:ext cx="833438" cy="5826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41673" name="Rectangle 9"/>
          <p:cNvSpPr>
            <a:spLocks noChangeArrowheads="1"/>
          </p:cNvSpPr>
          <p:nvPr/>
        </p:nvSpPr>
        <p:spPr bwMode="auto">
          <a:xfrm>
            <a:off x="533400" y="5181600"/>
            <a:ext cx="4267200" cy="914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a:solidFill>
                  <a:schemeClr val="accent2"/>
                </a:solidFill>
                <a:latin typeface="Arial Narrow" charset="0"/>
              </a:rPr>
              <a:t>For a continuous charge distribution, we obtain</a:t>
            </a:r>
          </a:p>
        </p:txBody>
      </p:sp>
      <p:graphicFrame>
        <p:nvGraphicFramePr>
          <p:cNvPr id="241674" name="Object 10"/>
          <p:cNvGraphicFramePr>
            <a:graphicFrameLocks noChangeAspect="1"/>
          </p:cNvGraphicFramePr>
          <p:nvPr/>
        </p:nvGraphicFramePr>
        <p:xfrm>
          <a:off x="6400800" y="4949825"/>
          <a:ext cx="2057400" cy="1374775"/>
        </p:xfrm>
        <a:graphic>
          <a:graphicData uri="http://schemas.openxmlformats.org/presentationml/2006/ole">
            <mc:AlternateContent xmlns:mc="http://schemas.openxmlformats.org/markup-compatibility/2006">
              <mc:Choice xmlns:v="urn:schemas-microsoft-com:vml" Requires="v">
                <p:oleObj spid="_x0000_s93407" name="Equation" r:id="rId13" imgW="609480" imgH="406080" progId="Equation.DSMT4">
                  <p:embed/>
                </p:oleObj>
              </mc:Choice>
              <mc:Fallback>
                <p:oleObj name="Equation" r:id="rId13" imgW="609480" imgH="406080" progId="Equation.DSMT4">
                  <p:embed/>
                  <p:pic>
                    <p:nvPicPr>
                      <p:cNvPr id="241674"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00800" y="4949825"/>
                        <a:ext cx="2057400" cy="1374775"/>
                      </a:xfrm>
                      <a:prstGeom prst="rect">
                        <a:avLst/>
                      </a:prstGeom>
                      <a:solidFill>
                        <a:srgbClr val="99FFCC"/>
                      </a:solidFill>
                    </p:spPr>
                  </p:pic>
                </p:oleObj>
              </mc:Fallback>
            </mc:AlternateContent>
          </a:graphicData>
        </a:graphic>
      </p:graphicFrame>
      <p:graphicFrame>
        <p:nvGraphicFramePr>
          <p:cNvPr id="241675" name="Object 11"/>
          <p:cNvGraphicFramePr>
            <a:graphicFrameLocks noChangeAspect="1"/>
          </p:cNvGraphicFramePr>
          <p:nvPr/>
        </p:nvGraphicFramePr>
        <p:xfrm>
          <a:off x="5562600" y="5310188"/>
          <a:ext cx="852488" cy="557212"/>
        </p:xfrm>
        <a:graphic>
          <a:graphicData uri="http://schemas.openxmlformats.org/presentationml/2006/ole">
            <mc:AlternateContent xmlns:mc="http://schemas.openxmlformats.org/markup-compatibility/2006">
              <mc:Choice xmlns:v="urn:schemas-microsoft-com:vml" Requires="v">
                <p:oleObj spid="_x0000_s93408" name="Equation" r:id="rId15" imgW="253800" imgH="164880" progId="Equation.DSMT4">
                  <p:embed/>
                </p:oleObj>
              </mc:Choice>
              <mc:Fallback>
                <p:oleObj name="Equation" r:id="rId15" imgW="253800" imgH="164880" progId="Equation.DSMT4">
                  <p:embed/>
                  <p:pic>
                    <p:nvPicPr>
                      <p:cNvPr id="241675"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62600" y="5310188"/>
                        <a:ext cx="852488" cy="557212"/>
                      </a:xfrm>
                      <a:prstGeom prst="rect">
                        <a:avLst/>
                      </a:prstGeom>
                      <a:solidFill>
                        <a:srgbClr val="99FFCC"/>
                      </a:solidFill>
                    </p:spPr>
                  </p:pic>
                </p:oleObj>
              </mc:Fallback>
            </mc:AlternateContent>
          </a:graphicData>
        </a:graphic>
      </p:graphicFrame>
    </p:spTree>
    <p:extLst>
      <p:ext uri="{BB962C8B-B14F-4D97-AF65-F5344CB8AC3E}">
        <p14:creationId xmlns:p14="http://schemas.microsoft.com/office/powerpoint/2010/main" val="24169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41667">
                                            <p:txEl>
                                              <p:pRg st="0" end="0"/>
                                            </p:txEl>
                                          </p:spTgt>
                                        </p:tgtEl>
                                        <p:attrNameLst>
                                          <p:attrName>style.visibility</p:attrName>
                                        </p:attrNameLst>
                                      </p:cBhvr>
                                      <p:to>
                                        <p:strVal val="visible"/>
                                      </p:to>
                                    </p:set>
                                    <p:animEffect transition="in" filter="wipe(left)">
                                      <p:cBhvr>
                                        <p:cTn id="7" dur="500"/>
                                        <p:tgtEl>
                                          <p:spTgt spid="2416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41667">
                                            <p:txEl>
                                              <p:pRg st="1" end="1"/>
                                            </p:txEl>
                                          </p:spTgt>
                                        </p:tgtEl>
                                        <p:attrNameLst>
                                          <p:attrName>style.visibility</p:attrName>
                                        </p:attrNameLst>
                                      </p:cBhvr>
                                      <p:to>
                                        <p:strVal val="visible"/>
                                      </p:to>
                                    </p:set>
                                    <p:animEffect transition="in" filter="wipe(left)">
                                      <p:cBhvr>
                                        <p:cTn id="12" dur="500"/>
                                        <p:tgtEl>
                                          <p:spTgt spid="2416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1668"/>
                                        </p:tgtEl>
                                        <p:attrNameLst>
                                          <p:attrName>style.visibility</p:attrName>
                                        </p:attrNameLst>
                                      </p:cBhvr>
                                      <p:to>
                                        <p:strVal val="visible"/>
                                      </p:to>
                                    </p:set>
                                    <p:animEffect transition="in" filter="wipe(left)">
                                      <p:cBhvr>
                                        <p:cTn id="17" dur="500"/>
                                        <p:tgtEl>
                                          <p:spTgt spid="24166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1669"/>
                                        </p:tgtEl>
                                        <p:attrNameLst>
                                          <p:attrName>style.visibility</p:attrName>
                                        </p:attrNameLst>
                                      </p:cBhvr>
                                      <p:to>
                                        <p:strVal val="visible"/>
                                      </p:to>
                                    </p:set>
                                    <p:animEffect transition="in" filter="wipe(left)">
                                      <p:cBhvr>
                                        <p:cTn id="22" dur="500"/>
                                        <p:tgtEl>
                                          <p:spTgt spid="24166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41667">
                                            <p:txEl>
                                              <p:pRg st="3" end="3"/>
                                            </p:txEl>
                                          </p:spTgt>
                                        </p:tgtEl>
                                        <p:attrNameLst>
                                          <p:attrName>style.visibility</p:attrName>
                                        </p:attrNameLst>
                                      </p:cBhvr>
                                      <p:to>
                                        <p:strVal val="visible"/>
                                      </p:to>
                                    </p:set>
                                    <p:animEffect transition="in" filter="wipe(left)">
                                      <p:cBhvr>
                                        <p:cTn id="27" dur="500"/>
                                        <p:tgtEl>
                                          <p:spTgt spid="24166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1672"/>
                                        </p:tgtEl>
                                        <p:attrNameLst>
                                          <p:attrName>style.visibility</p:attrName>
                                        </p:attrNameLst>
                                      </p:cBhvr>
                                      <p:to>
                                        <p:strVal val="visible"/>
                                      </p:to>
                                    </p:set>
                                    <p:animEffect transition="in" filter="wipe(left)">
                                      <p:cBhvr>
                                        <p:cTn id="32" dur="500"/>
                                        <p:tgtEl>
                                          <p:spTgt spid="24167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41670"/>
                                        </p:tgtEl>
                                        <p:attrNameLst>
                                          <p:attrName>style.visibility</p:attrName>
                                        </p:attrNameLst>
                                      </p:cBhvr>
                                      <p:to>
                                        <p:strVal val="visible"/>
                                      </p:to>
                                    </p:set>
                                    <p:animEffect transition="in" filter="wipe(left)">
                                      <p:cBhvr>
                                        <p:cTn id="37" dur="500"/>
                                        <p:tgtEl>
                                          <p:spTgt spid="24167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41671"/>
                                        </p:tgtEl>
                                        <p:attrNameLst>
                                          <p:attrName>style.visibility</p:attrName>
                                        </p:attrNameLst>
                                      </p:cBhvr>
                                      <p:to>
                                        <p:strVal val="visible"/>
                                      </p:to>
                                    </p:set>
                                    <p:animEffect transition="in" filter="wipe(left)">
                                      <p:cBhvr>
                                        <p:cTn id="42" dur="500"/>
                                        <p:tgtEl>
                                          <p:spTgt spid="24167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41673">
                                            <p:txEl>
                                              <p:pRg st="0" end="0"/>
                                            </p:txEl>
                                          </p:spTgt>
                                        </p:tgtEl>
                                        <p:attrNameLst>
                                          <p:attrName>style.visibility</p:attrName>
                                        </p:attrNameLst>
                                      </p:cBhvr>
                                      <p:to>
                                        <p:strVal val="visible"/>
                                      </p:to>
                                    </p:set>
                                    <p:animEffect transition="in" filter="wipe(left)">
                                      <p:cBhvr>
                                        <p:cTn id="47" dur="500"/>
                                        <p:tgtEl>
                                          <p:spTgt spid="24167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41675"/>
                                        </p:tgtEl>
                                        <p:attrNameLst>
                                          <p:attrName>style.visibility</p:attrName>
                                        </p:attrNameLst>
                                      </p:cBhvr>
                                      <p:to>
                                        <p:strVal val="visible"/>
                                      </p:to>
                                    </p:set>
                                    <p:animEffect transition="in" filter="wipe(left)">
                                      <p:cBhvr>
                                        <p:cTn id="52" dur="500"/>
                                        <p:tgtEl>
                                          <p:spTgt spid="24167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41674"/>
                                        </p:tgtEl>
                                        <p:attrNameLst>
                                          <p:attrName>style.visibility</p:attrName>
                                        </p:attrNameLst>
                                      </p:cBhvr>
                                      <p:to>
                                        <p:strVal val="visible"/>
                                      </p:to>
                                    </p:set>
                                    <p:animEffect transition="in" filter="wipe(left)">
                                      <p:cBhvr>
                                        <p:cTn id="57" dur="500"/>
                                        <p:tgtEl>
                                          <p:spTgt spid="241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7" grpId="0" build="p"/>
      <p:bldP spid="24167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FG23_01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81000"/>
            <a:ext cx="3810000"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705"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June 17, 2020</a:t>
            </a:r>
          </a:p>
        </p:txBody>
      </p:sp>
      <p:sp>
        <p:nvSpPr>
          <p:cNvPr id="29706"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2020                    Dr. Jaehoon Yu</a:t>
            </a:r>
            <a:endParaRPr lang="en-US" sz="1400">
              <a:solidFill>
                <a:srgbClr val="003300"/>
              </a:solidFill>
              <a:latin typeface="Arial Narrow" charset="0"/>
            </a:endParaRPr>
          </a:p>
        </p:txBody>
      </p:sp>
      <p:sp>
        <p:nvSpPr>
          <p:cNvPr id="29707"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278F7BD-0588-964C-B167-BFADDDDAB2C6}" type="slidenum">
              <a:rPr lang="en-US" sz="1400">
                <a:solidFill>
                  <a:srgbClr val="A50021"/>
                </a:solidFill>
                <a:latin typeface="Arial Narrow" charset="0"/>
              </a:rPr>
              <a:pPr eaLnBrk="1" hangingPunct="1"/>
              <a:t>17</a:t>
            </a:fld>
            <a:endParaRPr lang="en-US" sz="1400">
              <a:solidFill>
                <a:srgbClr val="A50021"/>
              </a:solidFill>
              <a:latin typeface="Arial Narrow" charset="0"/>
            </a:endParaRPr>
          </a:p>
        </p:txBody>
      </p:sp>
      <p:sp>
        <p:nvSpPr>
          <p:cNvPr id="29708" name="Rectangle 3"/>
          <p:cNvSpPr>
            <a:spLocks noGrp="1" noChangeArrowheads="1"/>
          </p:cNvSpPr>
          <p:nvPr>
            <p:ph type="title"/>
          </p:nvPr>
        </p:nvSpPr>
        <p:spPr>
          <a:xfrm>
            <a:off x="228600" y="0"/>
            <a:ext cx="5638800" cy="762000"/>
          </a:xfrm>
        </p:spPr>
        <p:txBody>
          <a:bodyPr/>
          <a:lstStyle/>
          <a:p>
            <a:r>
              <a:rPr lang="en-US" dirty="0">
                <a:latin typeface="Arial Narrow" charset="0"/>
                <a:ea typeface="ＭＳ Ｐゴシック" charset="0"/>
                <a:cs typeface="ＭＳ Ｐゴシック" charset="0"/>
              </a:rPr>
              <a:t>Example </a:t>
            </a:r>
          </a:p>
        </p:txBody>
      </p:sp>
      <p:sp>
        <p:nvSpPr>
          <p:cNvPr id="242692" name="Rectangle 4"/>
          <p:cNvSpPr>
            <a:spLocks noGrp="1" noChangeArrowheads="1"/>
          </p:cNvSpPr>
          <p:nvPr>
            <p:ph type="body" idx="1"/>
          </p:nvPr>
        </p:nvSpPr>
        <p:spPr>
          <a:xfrm>
            <a:off x="76200" y="762000"/>
            <a:ext cx="5181600" cy="1752600"/>
          </a:xfrm>
        </p:spPr>
        <p:txBody>
          <a:bodyPr/>
          <a:lstStyle/>
          <a:p>
            <a:pPr>
              <a:lnSpc>
                <a:spcPct val="80000"/>
              </a:lnSpc>
            </a:pPr>
            <a:r>
              <a:rPr lang="en-US" sz="2800" b="1">
                <a:latin typeface="Arial Narrow" charset="0"/>
                <a:ea typeface="ＭＳ Ｐゴシック" charset="0"/>
                <a:cs typeface="ＭＳ Ｐゴシック" charset="0"/>
              </a:rPr>
              <a:t>Potential due to two charges</a:t>
            </a:r>
            <a:r>
              <a:rPr lang="en-US" sz="2800">
                <a:latin typeface="Arial Narrow" charset="0"/>
                <a:ea typeface="ＭＳ Ｐゴシック" charset="0"/>
                <a:cs typeface="ＭＳ Ｐゴシック" charset="0"/>
              </a:rPr>
              <a:t>: Calculate the electric potential (a) at point A in the figure due to the two charges shown, and (b) at point B.</a:t>
            </a:r>
          </a:p>
        </p:txBody>
      </p:sp>
      <p:sp>
        <p:nvSpPr>
          <p:cNvPr id="242693" name="Rectangle 5"/>
          <p:cNvSpPr>
            <a:spLocks noChangeArrowheads="1"/>
          </p:cNvSpPr>
          <p:nvPr/>
        </p:nvSpPr>
        <p:spPr bwMode="auto">
          <a:xfrm>
            <a:off x="152400" y="2286000"/>
            <a:ext cx="52578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r>
              <a:rPr lang="en-US">
                <a:solidFill>
                  <a:srgbClr val="660066"/>
                </a:solidFill>
                <a:latin typeface="Arial Narrow" charset="0"/>
              </a:rPr>
              <a:t>Potential is a scalar quantity, so one adds the potential by each of the source charge, as if they are numbers.</a:t>
            </a:r>
          </a:p>
        </p:txBody>
      </p:sp>
      <p:graphicFrame>
        <p:nvGraphicFramePr>
          <p:cNvPr id="242694" name="Object 2"/>
          <p:cNvGraphicFramePr>
            <a:graphicFrameLocks noChangeAspect="1"/>
          </p:cNvGraphicFramePr>
          <p:nvPr/>
        </p:nvGraphicFramePr>
        <p:xfrm>
          <a:off x="3048000" y="3276600"/>
          <a:ext cx="687388" cy="496888"/>
        </p:xfrm>
        <a:graphic>
          <a:graphicData uri="http://schemas.openxmlformats.org/presentationml/2006/ole">
            <mc:AlternateContent xmlns:mc="http://schemas.openxmlformats.org/markup-compatibility/2006">
              <mc:Choice xmlns:v="urn:schemas-microsoft-com:vml" Requires="v">
                <p:oleObj spid="_x0000_s94395" name="Equation" r:id="rId4" imgW="304800" imgH="228600" progId="Equation.DSMT4">
                  <p:embed/>
                </p:oleObj>
              </mc:Choice>
              <mc:Fallback>
                <p:oleObj name="Equation" r:id="rId4" imgW="304800" imgH="228600" progId="Equation.DSMT4">
                  <p:embed/>
                  <p:pic>
                    <p:nvPicPr>
                      <p:cNvPr id="24269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3276600"/>
                        <a:ext cx="687388" cy="4968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42695" name="Rectangle 7"/>
          <p:cNvSpPr>
            <a:spLocks noChangeArrowheads="1"/>
          </p:cNvSpPr>
          <p:nvPr/>
        </p:nvSpPr>
        <p:spPr bwMode="auto">
          <a:xfrm>
            <a:off x="304800" y="3352800"/>
            <a:ext cx="27432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r>
              <a:rPr lang="en-US" sz="2800">
                <a:solidFill>
                  <a:schemeClr val="accent2"/>
                </a:solidFill>
                <a:latin typeface="Arial Narrow" charset="0"/>
              </a:rPr>
              <a:t>(a) potential at A is</a:t>
            </a:r>
          </a:p>
        </p:txBody>
      </p:sp>
      <p:graphicFrame>
        <p:nvGraphicFramePr>
          <p:cNvPr id="77832" name="Object 3"/>
          <p:cNvGraphicFramePr>
            <a:graphicFrameLocks noChangeAspect="1"/>
          </p:cNvGraphicFramePr>
          <p:nvPr/>
        </p:nvGraphicFramePr>
        <p:xfrm>
          <a:off x="5257800" y="3073400"/>
          <a:ext cx="1803400" cy="965200"/>
        </p:xfrm>
        <a:graphic>
          <a:graphicData uri="http://schemas.openxmlformats.org/presentationml/2006/ole">
            <mc:AlternateContent xmlns:mc="http://schemas.openxmlformats.org/markup-compatibility/2006">
              <mc:Choice xmlns:v="urn:schemas-microsoft-com:vml" Requires="v">
                <p:oleObj spid="_x0000_s94396" name="Equation" r:id="rId6" imgW="800100" imgH="444500" progId="Equation.DSMT4">
                  <p:embed/>
                </p:oleObj>
              </mc:Choice>
              <mc:Fallback>
                <p:oleObj name="Equation" r:id="rId6" imgW="800100" imgH="444500" progId="Equation.DSMT4">
                  <p:embed/>
                  <p:pic>
                    <p:nvPicPr>
                      <p:cNvPr id="77832"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3073400"/>
                        <a:ext cx="1803400" cy="965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833" name="Object 4"/>
          <p:cNvGraphicFramePr>
            <a:graphicFrameLocks noChangeAspect="1"/>
          </p:cNvGraphicFramePr>
          <p:nvPr/>
        </p:nvGraphicFramePr>
        <p:xfrm>
          <a:off x="3733800" y="3276600"/>
          <a:ext cx="1489075" cy="496888"/>
        </p:xfrm>
        <a:graphic>
          <a:graphicData uri="http://schemas.openxmlformats.org/presentationml/2006/ole">
            <mc:AlternateContent xmlns:mc="http://schemas.openxmlformats.org/markup-compatibility/2006">
              <mc:Choice xmlns:v="urn:schemas-microsoft-com:vml" Requires="v">
                <p:oleObj spid="_x0000_s94397" name="Equation" r:id="rId8" imgW="660400" imgH="228600" progId="Equation.DSMT4">
                  <p:embed/>
                </p:oleObj>
              </mc:Choice>
              <mc:Fallback>
                <p:oleObj name="Equation" r:id="rId8" imgW="660400" imgH="228600" progId="Equation.DSMT4">
                  <p:embed/>
                  <p:pic>
                    <p:nvPicPr>
                      <p:cNvPr id="77833"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3800" y="3276600"/>
                        <a:ext cx="1489075" cy="4968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834" name="Object 5"/>
          <p:cNvGraphicFramePr>
            <a:graphicFrameLocks noChangeAspect="1"/>
          </p:cNvGraphicFramePr>
          <p:nvPr/>
        </p:nvGraphicFramePr>
        <p:xfrm>
          <a:off x="2746375" y="3835400"/>
          <a:ext cx="2892425" cy="965200"/>
        </p:xfrm>
        <a:graphic>
          <a:graphicData uri="http://schemas.openxmlformats.org/presentationml/2006/ole">
            <mc:AlternateContent xmlns:mc="http://schemas.openxmlformats.org/markup-compatibility/2006">
              <mc:Choice xmlns:v="urn:schemas-microsoft-com:vml" Requires="v">
                <p:oleObj spid="_x0000_s94398" name="Equation" r:id="rId10" imgW="1282700" imgH="444500" progId="Equation.DSMT4">
                  <p:embed/>
                </p:oleObj>
              </mc:Choice>
              <mc:Fallback>
                <p:oleObj name="Equation" r:id="rId10" imgW="1282700" imgH="444500" progId="Equation.DSMT4">
                  <p:embed/>
                  <p:pic>
                    <p:nvPicPr>
                      <p:cNvPr id="77834"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6375" y="3835400"/>
                        <a:ext cx="2892425" cy="965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835" name="Object 6"/>
          <p:cNvGraphicFramePr>
            <a:graphicFrameLocks noChangeAspect="1"/>
          </p:cNvGraphicFramePr>
          <p:nvPr/>
        </p:nvGraphicFramePr>
        <p:xfrm>
          <a:off x="5715000" y="3779838"/>
          <a:ext cx="2519363" cy="1020762"/>
        </p:xfrm>
        <a:graphic>
          <a:graphicData uri="http://schemas.openxmlformats.org/presentationml/2006/ole">
            <mc:AlternateContent xmlns:mc="http://schemas.openxmlformats.org/markup-compatibility/2006">
              <mc:Choice xmlns:v="urn:schemas-microsoft-com:vml" Requires="v">
                <p:oleObj spid="_x0000_s94399" name="Equation" r:id="rId12" imgW="1117600" imgH="469900" progId="Equation.DSMT4">
                  <p:embed/>
                </p:oleObj>
              </mc:Choice>
              <mc:Fallback>
                <p:oleObj name="Equation" r:id="rId12" imgW="1117600" imgH="469900" progId="Equation.DSMT4">
                  <p:embed/>
                  <p:pic>
                    <p:nvPicPr>
                      <p:cNvPr id="77835"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15000" y="3779838"/>
                        <a:ext cx="2519363" cy="10207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836" name="Object 7"/>
          <p:cNvGraphicFramePr>
            <a:graphicFrameLocks noChangeAspect="1"/>
          </p:cNvGraphicFramePr>
          <p:nvPr/>
        </p:nvGraphicFramePr>
        <p:xfrm>
          <a:off x="2551113" y="4743450"/>
          <a:ext cx="6440487" cy="1047750"/>
        </p:xfrm>
        <a:graphic>
          <a:graphicData uri="http://schemas.openxmlformats.org/presentationml/2006/ole">
            <mc:AlternateContent xmlns:mc="http://schemas.openxmlformats.org/markup-compatibility/2006">
              <mc:Choice xmlns:v="urn:schemas-microsoft-com:vml" Requires="v">
                <p:oleObj spid="_x0000_s94400" name="Equation" r:id="rId14" imgW="2857500" imgH="482600" progId="Equation.DSMT4">
                  <p:embed/>
                </p:oleObj>
              </mc:Choice>
              <mc:Fallback>
                <p:oleObj name="Equation" r:id="rId14" imgW="2857500" imgH="482600" progId="Equation.DSMT4">
                  <p:embed/>
                  <p:pic>
                    <p:nvPicPr>
                      <p:cNvPr id="77836"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51113" y="4743450"/>
                        <a:ext cx="6440487" cy="10477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7" name="Rectangle 7"/>
          <p:cNvSpPr>
            <a:spLocks noChangeArrowheads="1"/>
          </p:cNvSpPr>
          <p:nvPr/>
        </p:nvSpPr>
        <p:spPr bwMode="auto">
          <a:xfrm>
            <a:off x="381000" y="5715000"/>
            <a:ext cx="40386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r>
              <a:rPr lang="en-US" sz="2800" dirty="0">
                <a:solidFill>
                  <a:schemeClr val="accent2"/>
                </a:solidFill>
                <a:latin typeface="Arial Narrow" charset="0"/>
              </a:rPr>
              <a:t>(b) How about potential at B?</a:t>
            </a:r>
          </a:p>
        </p:txBody>
      </p:sp>
    </p:spTree>
    <p:extLst>
      <p:ext uri="{BB962C8B-B14F-4D97-AF65-F5344CB8AC3E}">
        <p14:creationId xmlns:p14="http://schemas.microsoft.com/office/powerpoint/2010/main" val="32989796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42692">
                                            <p:txEl>
                                              <p:pRg st="0" end="0"/>
                                            </p:txEl>
                                          </p:spTgt>
                                        </p:tgtEl>
                                        <p:attrNameLst>
                                          <p:attrName>style.visibility</p:attrName>
                                        </p:attrNameLst>
                                      </p:cBhvr>
                                      <p:to>
                                        <p:strVal val="visible"/>
                                      </p:to>
                                    </p:set>
                                    <p:animEffect transition="in" filter="wipe(left)">
                                      <p:cBhvr>
                                        <p:cTn id="7" dur="500"/>
                                        <p:tgtEl>
                                          <p:spTgt spid="24269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2000"/>
                                        <p:tgtEl>
                                          <p:spTgt spid="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42693">
                                            <p:txEl>
                                              <p:pRg st="0" end="0"/>
                                            </p:txEl>
                                          </p:spTgt>
                                        </p:tgtEl>
                                        <p:attrNameLst>
                                          <p:attrName>style.visibility</p:attrName>
                                        </p:attrNameLst>
                                      </p:cBhvr>
                                      <p:to>
                                        <p:strVal val="visible"/>
                                      </p:to>
                                    </p:set>
                                    <p:animEffect transition="in" filter="wipe(left)">
                                      <p:cBhvr>
                                        <p:cTn id="17" dur="500"/>
                                        <p:tgtEl>
                                          <p:spTgt spid="24269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42695">
                                            <p:txEl>
                                              <p:pRg st="0" end="0"/>
                                            </p:txEl>
                                          </p:spTgt>
                                        </p:tgtEl>
                                        <p:attrNameLst>
                                          <p:attrName>style.visibility</p:attrName>
                                        </p:attrNameLst>
                                      </p:cBhvr>
                                      <p:to>
                                        <p:strVal val="visible"/>
                                      </p:to>
                                    </p:set>
                                    <p:animEffect transition="in" filter="wipe(left)">
                                      <p:cBhvr>
                                        <p:cTn id="22" dur="500"/>
                                        <p:tgtEl>
                                          <p:spTgt spid="242695">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42694"/>
                                        </p:tgtEl>
                                        <p:attrNameLst>
                                          <p:attrName>style.visibility</p:attrName>
                                        </p:attrNameLst>
                                      </p:cBhvr>
                                      <p:to>
                                        <p:strVal val="visible"/>
                                      </p:to>
                                    </p:set>
                                    <p:animEffect transition="in" filter="wipe(left)">
                                      <p:cBhvr>
                                        <p:cTn id="27" dur="500"/>
                                        <p:tgtEl>
                                          <p:spTgt spid="24269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77833"/>
                                        </p:tgtEl>
                                        <p:attrNameLst>
                                          <p:attrName>style.visibility</p:attrName>
                                        </p:attrNameLst>
                                      </p:cBhvr>
                                      <p:to>
                                        <p:strVal val="visible"/>
                                      </p:to>
                                    </p:set>
                                    <p:animEffect transition="in" filter="wipe(left)">
                                      <p:cBhvr>
                                        <p:cTn id="32" dur="500"/>
                                        <p:tgtEl>
                                          <p:spTgt spid="7783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77832"/>
                                        </p:tgtEl>
                                        <p:attrNameLst>
                                          <p:attrName>style.visibility</p:attrName>
                                        </p:attrNameLst>
                                      </p:cBhvr>
                                      <p:to>
                                        <p:strVal val="visible"/>
                                      </p:to>
                                    </p:set>
                                    <p:animEffect transition="in" filter="wipe(left)">
                                      <p:cBhvr>
                                        <p:cTn id="37" dur="500"/>
                                        <p:tgtEl>
                                          <p:spTgt spid="7783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77834"/>
                                        </p:tgtEl>
                                        <p:attrNameLst>
                                          <p:attrName>style.visibility</p:attrName>
                                        </p:attrNameLst>
                                      </p:cBhvr>
                                      <p:to>
                                        <p:strVal val="visible"/>
                                      </p:to>
                                    </p:set>
                                    <p:animEffect transition="in" filter="wipe(left)">
                                      <p:cBhvr>
                                        <p:cTn id="42" dur="500"/>
                                        <p:tgtEl>
                                          <p:spTgt spid="7783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77835"/>
                                        </p:tgtEl>
                                        <p:attrNameLst>
                                          <p:attrName>style.visibility</p:attrName>
                                        </p:attrNameLst>
                                      </p:cBhvr>
                                      <p:to>
                                        <p:strVal val="visible"/>
                                      </p:to>
                                    </p:set>
                                    <p:animEffect transition="in" filter="wipe(left)">
                                      <p:cBhvr>
                                        <p:cTn id="47" dur="500"/>
                                        <p:tgtEl>
                                          <p:spTgt spid="7783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77836"/>
                                        </p:tgtEl>
                                        <p:attrNameLst>
                                          <p:attrName>style.visibility</p:attrName>
                                        </p:attrNameLst>
                                      </p:cBhvr>
                                      <p:to>
                                        <p:strVal val="visible"/>
                                      </p:to>
                                    </p:set>
                                    <p:animEffect transition="in" filter="wipe(left)">
                                      <p:cBhvr>
                                        <p:cTn id="52" dur="500"/>
                                        <p:tgtEl>
                                          <p:spTgt spid="7783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7">
                                            <p:txEl>
                                              <p:pRg st="0" end="0"/>
                                            </p:txEl>
                                          </p:spTgt>
                                        </p:tgtEl>
                                        <p:attrNameLst>
                                          <p:attrName>style.visibility</p:attrName>
                                        </p:attrNameLst>
                                      </p:cBhvr>
                                      <p:to>
                                        <p:strVal val="visible"/>
                                      </p:to>
                                    </p:set>
                                    <p:animEffect transition="in" filter="wipe(left)">
                                      <p:cBhvr>
                                        <p:cTn id="57"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build="p"/>
      <p:bldP spid="242693" grpId="0" build="p"/>
      <p:bldP spid="242695" grpId="0" build="p"/>
      <p:bldP spid="2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Wednesday, June 17, 2020</a:t>
            </a:r>
          </a:p>
        </p:txBody>
      </p:sp>
      <p:sp>
        <p:nvSpPr>
          <p:cNvPr id="18" name="Footer Placeholder 4"/>
          <p:cNvSpPr>
            <a:spLocks noGrp="1"/>
          </p:cNvSpPr>
          <p:nvPr>
            <p:ph type="ftr" sz="quarter" idx="11"/>
          </p:nvPr>
        </p:nvSpPr>
        <p:spPr/>
        <p:txBody>
          <a:bodyPr/>
          <a:lstStyle/>
          <a:p>
            <a:r>
              <a:rPr lang="de-DE"/>
              <a:t>PHYS 1444-001, Summer 2020                    Dr. Jaehoon Yu</a:t>
            </a:r>
            <a:endParaRPr lang="en-US"/>
          </a:p>
        </p:txBody>
      </p:sp>
      <p:sp>
        <p:nvSpPr>
          <p:cNvPr id="19" name="Slide Number Placeholder 5"/>
          <p:cNvSpPr>
            <a:spLocks noGrp="1"/>
          </p:cNvSpPr>
          <p:nvPr>
            <p:ph type="sldNum" sz="quarter" idx="12"/>
          </p:nvPr>
        </p:nvSpPr>
        <p:spPr/>
        <p:txBody>
          <a:bodyPr/>
          <a:lstStyle/>
          <a:p>
            <a:fld id="{8FFDE5C8-869A-8C42-897B-94DBA17EB52A}" type="slidenum">
              <a:rPr lang="en-US"/>
              <a:pPr/>
              <a:t>18</a:t>
            </a:fld>
            <a:endParaRPr lang="en-US"/>
          </a:p>
        </p:txBody>
      </p:sp>
      <p:pic>
        <p:nvPicPr>
          <p:cNvPr id="242690" name="Picture 2" descr="FG23_011"/>
          <p:cNvPicPr>
            <a:picLocks noChangeAspect="1" noChangeArrowheads="1"/>
          </p:cNvPicPr>
          <p:nvPr/>
        </p:nvPicPr>
        <p:blipFill>
          <a:blip r:embed="rId3"/>
          <a:srcRect/>
          <a:stretch>
            <a:fillRect/>
          </a:stretch>
        </p:blipFill>
        <p:spPr bwMode="auto">
          <a:xfrm>
            <a:off x="6324600" y="609600"/>
            <a:ext cx="2743200" cy="2057400"/>
          </a:xfrm>
          <a:prstGeom prst="rect">
            <a:avLst/>
          </a:prstGeom>
          <a:noFill/>
        </p:spPr>
      </p:pic>
      <p:sp>
        <p:nvSpPr>
          <p:cNvPr id="242691" name="Rectangle 3"/>
          <p:cNvSpPr>
            <a:spLocks noGrp="1" noChangeArrowheads="1"/>
          </p:cNvSpPr>
          <p:nvPr>
            <p:ph type="title"/>
          </p:nvPr>
        </p:nvSpPr>
        <p:spPr>
          <a:xfrm>
            <a:off x="228600" y="0"/>
            <a:ext cx="8686800" cy="762000"/>
          </a:xfrm>
        </p:spPr>
        <p:txBody>
          <a:bodyPr/>
          <a:lstStyle/>
          <a:p>
            <a:r>
              <a:rPr lang="en-US"/>
              <a:t>Example 23 – 8 </a:t>
            </a:r>
          </a:p>
        </p:txBody>
      </p:sp>
      <p:sp>
        <p:nvSpPr>
          <p:cNvPr id="242692" name="Rectangle 4"/>
          <p:cNvSpPr>
            <a:spLocks noGrp="1" noChangeArrowheads="1"/>
          </p:cNvSpPr>
          <p:nvPr>
            <p:ph type="body" idx="1"/>
          </p:nvPr>
        </p:nvSpPr>
        <p:spPr>
          <a:xfrm>
            <a:off x="0" y="838200"/>
            <a:ext cx="6477000" cy="1752600"/>
          </a:xfrm>
        </p:spPr>
        <p:txBody>
          <a:bodyPr/>
          <a:lstStyle/>
          <a:p>
            <a:pPr>
              <a:lnSpc>
                <a:spcPct val="80000"/>
              </a:lnSpc>
            </a:pPr>
            <a:r>
              <a:rPr lang="en-US" sz="2800" b="1" dirty="0"/>
              <a:t>Potential due to a ring of charge</a:t>
            </a:r>
            <a:r>
              <a:rPr lang="en-US" sz="2800" dirty="0"/>
              <a:t>: A thin circular ring of radius R carries a uniformly distributed charge Q. Determine the electric potential at a point P on the axis of the ring a distance </a:t>
            </a:r>
            <a:r>
              <a:rPr lang="en-US" sz="2800" dirty="0" err="1"/>
              <a:t>x</a:t>
            </a:r>
            <a:r>
              <a:rPr lang="en-US" sz="2800" dirty="0"/>
              <a:t> from its center.</a:t>
            </a:r>
          </a:p>
        </p:txBody>
      </p:sp>
      <p:sp>
        <p:nvSpPr>
          <p:cNvPr id="242693" name="Rectangle 5"/>
          <p:cNvSpPr>
            <a:spLocks noChangeArrowheads="1"/>
          </p:cNvSpPr>
          <p:nvPr/>
        </p:nvSpPr>
        <p:spPr bwMode="auto">
          <a:xfrm>
            <a:off x="152400" y="2819400"/>
            <a:ext cx="8610600" cy="9144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800">
                <a:solidFill>
                  <a:schemeClr val="accent2"/>
                </a:solidFill>
                <a:latin typeface="Arial Narrow" charset="0"/>
              </a:rPr>
              <a:t>Each point on the ring is at the same distance from the point P.  What is the distance?</a:t>
            </a:r>
          </a:p>
        </p:txBody>
      </p:sp>
      <p:graphicFrame>
        <p:nvGraphicFramePr>
          <p:cNvPr id="242694" name="Object 6"/>
          <p:cNvGraphicFramePr>
            <a:graphicFrameLocks noChangeAspect="1"/>
          </p:cNvGraphicFramePr>
          <p:nvPr/>
        </p:nvGraphicFramePr>
        <p:xfrm>
          <a:off x="4205288" y="3352800"/>
          <a:ext cx="2043112" cy="612775"/>
        </p:xfrm>
        <a:graphic>
          <a:graphicData uri="http://schemas.openxmlformats.org/presentationml/2006/ole">
            <mc:AlternateContent xmlns:mc="http://schemas.openxmlformats.org/markup-compatibility/2006">
              <mc:Choice xmlns:v="urn:schemas-microsoft-com:vml" Requires="v">
                <p:oleObj spid="_x0000_s95419" name="Equation" r:id="rId4" imgW="774360" imgH="241200" progId="Equation.DSMT4">
                  <p:embed/>
                </p:oleObj>
              </mc:Choice>
              <mc:Fallback>
                <p:oleObj name="Equation" r:id="rId4" imgW="774360" imgH="241200" progId="Equation.DSMT4">
                  <p:embed/>
                  <p:pic>
                    <p:nvPicPr>
                      <p:cNvPr id="24269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5288" y="3352800"/>
                        <a:ext cx="2043112" cy="612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42695" name="Rectangle 7"/>
          <p:cNvSpPr>
            <a:spLocks noChangeArrowheads="1"/>
          </p:cNvSpPr>
          <p:nvPr/>
        </p:nvSpPr>
        <p:spPr bwMode="auto">
          <a:xfrm>
            <a:off x="228600" y="3886200"/>
            <a:ext cx="7543800" cy="5334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800">
                <a:solidFill>
                  <a:schemeClr val="accent2"/>
                </a:solidFill>
                <a:latin typeface="Arial Narrow" charset="0"/>
              </a:rPr>
              <a:t>So the potential at P is</a:t>
            </a:r>
          </a:p>
        </p:txBody>
      </p:sp>
      <p:graphicFrame>
        <p:nvGraphicFramePr>
          <p:cNvPr id="242696" name="Object 8"/>
          <p:cNvGraphicFramePr>
            <a:graphicFrameLocks noChangeAspect="1"/>
          </p:cNvGraphicFramePr>
          <p:nvPr/>
        </p:nvGraphicFramePr>
        <p:xfrm>
          <a:off x="1381125" y="4267200"/>
          <a:ext cx="1809750" cy="1017588"/>
        </p:xfrm>
        <a:graphic>
          <a:graphicData uri="http://schemas.openxmlformats.org/presentationml/2006/ole">
            <mc:AlternateContent xmlns:mc="http://schemas.openxmlformats.org/markup-compatibility/2006">
              <mc:Choice xmlns:v="urn:schemas-microsoft-com:vml" Requires="v">
                <p:oleObj spid="_x0000_s95420" name="Equation" r:id="rId6" imgW="723600" imgH="406080" progId="Equation.DSMT4">
                  <p:embed/>
                </p:oleObj>
              </mc:Choice>
              <mc:Fallback>
                <p:oleObj name="Equation" r:id="rId6" imgW="723600" imgH="406080" progId="Equation.DSMT4">
                  <p:embed/>
                  <p:pic>
                    <p:nvPicPr>
                      <p:cNvPr id="242696"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1125" y="4267200"/>
                        <a:ext cx="1809750" cy="1017588"/>
                      </a:xfrm>
                      <a:prstGeom prst="rect">
                        <a:avLst/>
                      </a:prstGeom>
                      <a:noFill/>
                      <a:extLst>
                        <a:ext uri="{909E8E84-426E-40dd-AFC4-6F175D3DCCD1}">
                          <a14:hiddenFill xmlns="" xmlns:a14="http://schemas.microsoft.com/office/drawing/2010/main">
                            <a:solidFill>
                              <a:srgbClr val="99FFCC"/>
                            </a:solidFill>
                          </a14:hiddenFill>
                        </a:ext>
                      </a:extLst>
                    </p:spPr>
                  </p:pic>
                </p:oleObj>
              </mc:Fallback>
            </mc:AlternateContent>
          </a:graphicData>
        </a:graphic>
      </p:graphicFrame>
      <p:graphicFrame>
        <p:nvGraphicFramePr>
          <p:cNvPr id="242697" name="Object 9"/>
          <p:cNvGraphicFramePr>
            <a:graphicFrameLocks noChangeAspect="1"/>
          </p:cNvGraphicFramePr>
          <p:nvPr/>
        </p:nvGraphicFramePr>
        <p:xfrm>
          <a:off x="815975" y="4495800"/>
          <a:ext cx="631825" cy="412750"/>
        </p:xfrm>
        <a:graphic>
          <a:graphicData uri="http://schemas.openxmlformats.org/presentationml/2006/ole">
            <mc:AlternateContent xmlns:mc="http://schemas.openxmlformats.org/markup-compatibility/2006">
              <mc:Choice xmlns:v="urn:schemas-microsoft-com:vml" Requires="v">
                <p:oleObj spid="_x0000_s95421" name="Equation" r:id="rId8" imgW="253800" imgH="164880" progId="Equation.DSMT4">
                  <p:embed/>
                </p:oleObj>
              </mc:Choice>
              <mc:Fallback>
                <p:oleObj name="Equation" r:id="rId8" imgW="253800" imgH="164880" progId="Equation.DSMT4">
                  <p:embed/>
                  <p:pic>
                    <p:nvPicPr>
                      <p:cNvPr id="242697"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5975" y="4495800"/>
                        <a:ext cx="631825" cy="412750"/>
                      </a:xfrm>
                      <a:prstGeom prst="rect">
                        <a:avLst/>
                      </a:prstGeom>
                      <a:noFill/>
                      <a:extLst>
                        <a:ext uri="{909E8E84-426E-40dd-AFC4-6F175D3DCCD1}">
                          <a14:hiddenFill xmlns="" xmlns:a14="http://schemas.microsoft.com/office/drawing/2010/main">
                            <a:solidFill>
                              <a:srgbClr val="99FFCC"/>
                            </a:solidFill>
                          </a14:hiddenFill>
                        </a:ext>
                      </a:extLst>
                    </p:spPr>
                  </p:pic>
                </p:oleObj>
              </mc:Fallback>
            </mc:AlternateContent>
          </a:graphicData>
        </a:graphic>
      </p:graphicFrame>
      <p:graphicFrame>
        <p:nvGraphicFramePr>
          <p:cNvPr id="242698" name="Object 10"/>
          <p:cNvGraphicFramePr>
            <a:graphicFrameLocks noChangeAspect="1"/>
          </p:cNvGraphicFramePr>
          <p:nvPr/>
        </p:nvGraphicFramePr>
        <p:xfrm>
          <a:off x="3155950" y="4267200"/>
          <a:ext cx="1873250" cy="1017588"/>
        </p:xfrm>
        <a:graphic>
          <a:graphicData uri="http://schemas.openxmlformats.org/presentationml/2006/ole">
            <mc:AlternateContent xmlns:mc="http://schemas.openxmlformats.org/markup-compatibility/2006">
              <mc:Choice xmlns:v="urn:schemas-microsoft-com:vml" Requires="v">
                <p:oleObj spid="_x0000_s95422" name="Equation" r:id="rId10" imgW="749160" imgH="406080" progId="Equation.DSMT4">
                  <p:embed/>
                </p:oleObj>
              </mc:Choice>
              <mc:Fallback>
                <p:oleObj name="Equation" r:id="rId10" imgW="749160" imgH="406080" progId="Equation.DSMT4">
                  <p:embed/>
                  <p:pic>
                    <p:nvPicPr>
                      <p:cNvPr id="242698"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55950" y="4267200"/>
                        <a:ext cx="1873250" cy="1017588"/>
                      </a:xfrm>
                      <a:prstGeom prst="rect">
                        <a:avLst/>
                      </a:prstGeom>
                      <a:noFill/>
                      <a:extLst>
                        <a:ext uri="{909E8E84-426E-40dd-AFC4-6F175D3DCCD1}">
                          <a14:hiddenFill xmlns="" xmlns:a14="http://schemas.microsoft.com/office/drawing/2010/main">
                            <a:solidFill>
                              <a:srgbClr val="99FFCC"/>
                            </a:solidFill>
                          </a14:hiddenFill>
                        </a:ext>
                      </a:extLst>
                    </p:spPr>
                  </p:pic>
                </p:oleObj>
              </mc:Fallback>
            </mc:AlternateContent>
          </a:graphicData>
        </a:graphic>
      </p:graphicFrame>
      <p:graphicFrame>
        <p:nvGraphicFramePr>
          <p:cNvPr id="242699" name="Object 11"/>
          <p:cNvGraphicFramePr>
            <a:graphicFrameLocks noChangeAspect="1"/>
          </p:cNvGraphicFramePr>
          <p:nvPr/>
        </p:nvGraphicFramePr>
        <p:xfrm>
          <a:off x="3016250" y="5135563"/>
          <a:ext cx="3079750" cy="1112837"/>
        </p:xfrm>
        <a:graphic>
          <a:graphicData uri="http://schemas.openxmlformats.org/presentationml/2006/ole">
            <mc:AlternateContent xmlns:mc="http://schemas.openxmlformats.org/markup-compatibility/2006">
              <mc:Choice xmlns:v="urn:schemas-microsoft-com:vml" Requires="v">
                <p:oleObj spid="_x0000_s95423" name="Equation" r:id="rId12" imgW="1231560" imgH="444240" progId="Equation.DSMT4">
                  <p:embed/>
                </p:oleObj>
              </mc:Choice>
              <mc:Fallback>
                <p:oleObj name="Equation" r:id="rId12" imgW="1231560" imgH="444240" progId="Equation.DSMT4">
                  <p:embed/>
                  <p:pic>
                    <p:nvPicPr>
                      <p:cNvPr id="242699"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16250" y="5135563"/>
                        <a:ext cx="3079750" cy="1112837"/>
                      </a:xfrm>
                      <a:prstGeom prst="rect">
                        <a:avLst/>
                      </a:prstGeom>
                      <a:noFill/>
                      <a:extLst>
                        <a:ext uri="{909E8E84-426E-40dd-AFC4-6F175D3DCCD1}">
                          <a14:hiddenFill xmlns="" xmlns:a14="http://schemas.microsoft.com/office/drawing/2010/main">
                            <a:solidFill>
                              <a:srgbClr val="99FFCC"/>
                            </a:solidFill>
                          </a14:hiddenFill>
                        </a:ext>
                      </a:extLst>
                    </p:spPr>
                  </p:pic>
                </p:oleObj>
              </mc:Fallback>
            </mc:AlternateContent>
          </a:graphicData>
        </a:graphic>
      </p:graphicFrame>
      <p:graphicFrame>
        <p:nvGraphicFramePr>
          <p:cNvPr id="242700" name="Object 12"/>
          <p:cNvGraphicFramePr>
            <a:graphicFrameLocks noChangeAspect="1"/>
          </p:cNvGraphicFramePr>
          <p:nvPr/>
        </p:nvGraphicFramePr>
        <p:xfrm>
          <a:off x="6038850" y="5105400"/>
          <a:ext cx="2190750" cy="1112838"/>
        </p:xfrm>
        <a:graphic>
          <a:graphicData uri="http://schemas.openxmlformats.org/presentationml/2006/ole">
            <mc:AlternateContent xmlns:mc="http://schemas.openxmlformats.org/markup-compatibility/2006">
              <mc:Choice xmlns:v="urn:schemas-microsoft-com:vml" Requires="v">
                <p:oleObj spid="_x0000_s95424" name="Equation" r:id="rId14" imgW="876240" imgH="444240" progId="Equation.DSMT4">
                  <p:embed/>
                </p:oleObj>
              </mc:Choice>
              <mc:Fallback>
                <p:oleObj name="Equation" r:id="rId14" imgW="876240" imgH="444240" progId="Equation.DSMT4">
                  <p:embed/>
                  <p:pic>
                    <p:nvPicPr>
                      <p:cNvPr id="24270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38850" y="5105400"/>
                        <a:ext cx="2190750" cy="1112838"/>
                      </a:xfrm>
                      <a:prstGeom prst="rect">
                        <a:avLst/>
                      </a:prstGeom>
                      <a:noFill/>
                      <a:extLst>
                        <a:ext uri="{909E8E84-426E-40dd-AFC4-6F175D3DCCD1}">
                          <a14:hiddenFill xmlns="" xmlns:a14="http://schemas.microsoft.com/office/drawing/2010/main">
                            <a:solidFill>
                              <a:srgbClr val="99FFCC"/>
                            </a:solidFill>
                          </a14:hiddenFill>
                        </a:ext>
                      </a:extLst>
                    </p:spPr>
                  </p:pic>
                </p:oleObj>
              </mc:Fallback>
            </mc:AlternateContent>
          </a:graphicData>
        </a:graphic>
      </p:graphicFrame>
      <p:grpSp>
        <p:nvGrpSpPr>
          <p:cNvPr id="2" name="Group 13"/>
          <p:cNvGrpSpPr>
            <a:grpSpLocks/>
          </p:cNvGrpSpPr>
          <p:nvPr/>
        </p:nvGrpSpPr>
        <p:grpSpPr bwMode="auto">
          <a:xfrm>
            <a:off x="5029200" y="4419600"/>
            <a:ext cx="2722563" cy="1676400"/>
            <a:chOff x="3168" y="2784"/>
            <a:chExt cx="1715" cy="1056"/>
          </a:xfrm>
        </p:grpSpPr>
        <p:sp>
          <p:nvSpPr>
            <p:cNvPr id="242702" name="Oval 14"/>
            <p:cNvSpPr>
              <a:spLocks noChangeArrowheads="1"/>
            </p:cNvSpPr>
            <p:nvPr/>
          </p:nvSpPr>
          <p:spPr bwMode="auto">
            <a:xfrm>
              <a:off x="3168" y="3264"/>
              <a:ext cx="528" cy="576"/>
            </a:xfrm>
            <a:prstGeom prst="ellipse">
              <a:avLst/>
            </a:prstGeom>
            <a:noFill/>
            <a:ln w="28575">
              <a:solidFill>
                <a:srgbClr val="CC0000"/>
              </a:solidFill>
              <a:round/>
              <a:headEnd/>
              <a:tailEnd/>
            </a:ln>
            <a:effectLst/>
          </p:spPr>
          <p:txBody>
            <a:bodyPr wrap="none" anchor="ctr">
              <a:prstTxWarp prst="textNoShape">
                <a:avLst/>
              </a:prstTxWarp>
              <a:spAutoFit/>
            </a:bodyPr>
            <a:lstStyle/>
            <a:p>
              <a:endParaRPr lang="en-US"/>
            </a:p>
          </p:txBody>
        </p:sp>
        <p:sp>
          <p:nvSpPr>
            <p:cNvPr id="242703" name="Text Box 15"/>
            <p:cNvSpPr txBox="1">
              <a:spLocks noChangeArrowheads="1"/>
            </p:cNvSpPr>
            <p:nvPr/>
          </p:nvSpPr>
          <p:spPr bwMode="auto">
            <a:xfrm>
              <a:off x="3888" y="2784"/>
              <a:ext cx="995" cy="306"/>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a:solidFill>
                    <a:srgbClr val="CC0000"/>
                  </a:solidFill>
                  <a:latin typeface="Arial Narrow" charset="0"/>
                </a:rPr>
                <a:t>What’s this?</a:t>
              </a:r>
            </a:p>
          </p:txBody>
        </p:sp>
        <p:cxnSp>
          <p:nvCxnSpPr>
            <p:cNvPr id="242704" name="AutoShape 16"/>
            <p:cNvCxnSpPr>
              <a:cxnSpLocks noChangeShapeType="1"/>
              <a:stCxn id="242703" idx="2"/>
              <a:endCxn id="242702" idx="7"/>
            </p:cNvCxnSpPr>
            <p:nvPr/>
          </p:nvCxnSpPr>
          <p:spPr bwMode="auto">
            <a:xfrm flipH="1">
              <a:off x="3619" y="3099"/>
              <a:ext cx="767" cy="240"/>
            </a:xfrm>
            <a:prstGeom prst="straightConnector1">
              <a:avLst/>
            </a:prstGeom>
            <a:noFill/>
            <a:ln w="28575">
              <a:solidFill>
                <a:srgbClr val="CC0000"/>
              </a:solidFill>
              <a:round/>
              <a:headEnd/>
              <a:tailEnd type="triangle" w="med" len="med"/>
            </a:ln>
            <a:effectLst/>
          </p:spPr>
        </p:cxnSp>
      </p:grpSp>
      <p:sp>
        <p:nvSpPr>
          <p:cNvPr id="3" name="Rectangle 2"/>
          <p:cNvSpPr/>
          <p:nvPr/>
        </p:nvSpPr>
        <p:spPr bwMode="auto">
          <a:xfrm>
            <a:off x="7315200" y="990600"/>
            <a:ext cx="1524000" cy="762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50536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42692">
                                            <p:txEl>
                                              <p:pRg st="0" end="0"/>
                                            </p:txEl>
                                          </p:spTgt>
                                        </p:tgtEl>
                                        <p:attrNameLst>
                                          <p:attrName>style.visibility</p:attrName>
                                        </p:attrNameLst>
                                      </p:cBhvr>
                                      <p:to>
                                        <p:strVal val="visible"/>
                                      </p:to>
                                    </p:set>
                                    <p:animEffect transition="in" filter="wipe(left)">
                                      <p:cBhvr>
                                        <p:cTn id="7" dur="500"/>
                                        <p:tgtEl>
                                          <p:spTgt spid="2426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42690"/>
                                        </p:tgtEl>
                                        <p:attrNameLst>
                                          <p:attrName>style.visibility</p:attrName>
                                        </p:attrNameLst>
                                      </p:cBhvr>
                                      <p:to>
                                        <p:strVal val="visible"/>
                                      </p:to>
                                    </p:set>
                                    <p:anim calcmode="lin" valueType="num">
                                      <p:cBhvr>
                                        <p:cTn id="12" dur="500" fill="hold"/>
                                        <p:tgtEl>
                                          <p:spTgt spid="242690"/>
                                        </p:tgtEl>
                                        <p:attrNameLst>
                                          <p:attrName>ppt_w</p:attrName>
                                        </p:attrNameLst>
                                      </p:cBhvr>
                                      <p:tavLst>
                                        <p:tav tm="0">
                                          <p:val>
                                            <p:fltVal val="0"/>
                                          </p:val>
                                        </p:tav>
                                        <p:tav tm="100000">
                                          <p:val>
                                            <p:strVal val="#ppt_w"/>
                                          </p:val>
                                        </p:tav>
                                      </p:tavLst>
                                    </p:anim>
                                    <p:anim calcmode="lin" valueType="num">
                                      <p:cBhvr>
                                        <p:cTn id="13" dur="500" fill="hold"/>
                                        <p:tgtEl>
                                          <p:spTgt spid="242690"/>
                                        </p:tgtEl>
                                        <p:attrNameLst>
                                          <p:attrName>ppt_h</p:attrName>
                                        </p:attrNameLst>
                                      </p:cBhvr>
                                      <p:tavLst>
                                        <p:tav tm="0">
                                          <p:val>
                                            <p:fltVal val="0"/>
                                          </p:val>
                                        </p:tav>
                                        <p:tav tm="100000">
                                          <p:val>
                                            <p:strVal val="#ppt_h"/>
                                          </p:val>
                                        </p:tav>
                                      </p:tavLst>
                                    </p:anim>
                                    <p:animEffect transition="in" filter="fade">
                                      <p:cBhvr>
                                        <p:cTn id="14" dur="500"/>
                                        <p:tgtEl>
                                          <p:spTgt spid="24269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42693">
                                            <p:txEl>
                                              <p:pRg st="0" end="0"/>
                                            </p:txEl>
                                          </p:spTgt>
                                        </p:tgtEl>
                                        <p:attrNameLst>
                                          <p:attrName>style.visibility</p:attrName>
                                        </p:attrNameLst>
                                      </p:cBhvr>
                                      <p:to>
                                        <p:strVal val="visible"/>
                                      </p:to>
                                    </p:set>
                                    <p:animEffect transition="in" filter="wipe(left)">
                                      <p:cBhvr>
                                        <p:cTn id="19" dur="500"/>
                                        <p:tgtEl>
                                          <p:spTgt spid="24269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42694"/>
                                        </p:tgtEl>
                                        <p:attrNameLst>
                                          <p:attrName>style.visibility</p:attrName>
                                        </p:attrNameLst>
                                      </p:cBhvr>
                                      <p:to>
                                        <p:strVal val="visible"/>
                                      </p:to>
                                    </p:set>
                                    <p:animEffect transition="in" filter="wipe(left)">
                                      <p:cBhvr>
                                        <p:cTn id="24" dur="500"/>
                                        <p:tgtEl>
                                          <p:spTgt spid="242694"/>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xit" presetSubtype="10" fill="hold" grpId="0" nodeType="clickEffect">
                                  <p:stCondLst>
                                    <p:cond delay="0"/>
                                  </p:stCondLst>
                                  <p:childTnLst>
                                    <p:animEffect transition="out" filter="checkerboard(across)">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42695">
                                            <p:txEl>
                                              <p:pRg st="0" end="0"/>
                                            </p:txEl>
                                          </p:spTgt>
                                        </p:tgtEl>
                                        <p:attrNameLst>
                                          <p:attrName>style.visibility</p:attrName>
                                        </p:attrNameLst>
                                      </p:cBhvr>
                                      <p:to>
                                        <p:strVal val="visible"/>
                                      </p:to>
                                    </p:set>
                                    <p:animEffect transition="in" filter="wipe(left)">
                                      <p:cBhvr>
                                        <p:cTn id="34" dur="500"/>
                                        <p:tgtEl>
                                          <p:spTgt spid="24269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42697"/>
                                        </p:tgtEl>
                                        <p:attrNameLst>
                                          <p:attrName>style.visibility</p:attrName>
                                        </p:attrNameLst>
                                      </p:cBhvr>
                                      <p:to>
                                        <p:strVal val="visible"/>
                                      </p:to>
                                    </p:set>
                                    <p:animEffect transition="in" filter="wipe(left)">
                                      <p:cBhvr>
                                        <p:cTn id="39" dur="500"/>
                                        <p:tgtEl>
                                          <p:spTgt spid="24269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42696"/>
                                        </p:tgtEl>
                                        <p:attrNameLst>
                                          <p:attrName>style.visibility</p:attrName>
                                        </p:attrNameLst>
                                      </p:cBhvr>
                                      <p:to>
                                        <p:strVal val="visible"/>
                                      </p:to>
                                    </p:set>
                                    <p:animEffect transition="in" filter="wipe(left)">
                                      <p:cBhvr>
                                        <p:cTn id="44" dur="500"/>
                                        <p:tgtEl>
                                          <p:spTgt spid="24269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42698"/>
                                        </p:tgtEl>
                                        <p:attrNameLst>
                                          <p:attrName>style.visibility</p:attrName>
                                        </p:attrNameLst>
                                      </p:cBhvr>
                                      <p:to>
                                        <p:strVal val="visible"/>
                                      </p:to>
                                    </p:set>
                                    <p:animEffect transition="in" filter="wipe(left)">
                                      <p:cBhvr>
                                        <p:cTn id="49" dur="500"/>
                                        <p:tgtEl>
                                          <p:spTgt spid="24269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42699"/>
                                        </p:tgtEl>
                                        <p:attrNameLst>
                                          <p:attrName>style.visibility</p:attrName>
                                        </p:attrNameLst>
                                      </p:cBhvr>
                                      <p:to>
                                        <p:strVal val="visible"/>
                                      </p:to>
                                    </p:set>
                                    <p:animEffect transition="in" filter="wipe(left)">
                                      <p:cBhvr>
                                        <p:cTn id="54" dur="500"/>
                                        <p:tgtEl>
                                          <p:spTgt spid="24269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wipe(up)">
                                      <p:cBhvr>
                                        <p:cTn id="59" dur="500"/>
                                        <p:tgtEl>
                                          <p:spTgt spid="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42700"/>
                                        </p:tgtEl>
                                        <p:attrNameLst>
                                          <p:attrName>style.visibility</p:attrName>
                                        </p:attrNameLst>
                                      </p:cBhvr>
                                      <p:to>
                                        <p:strVal val="visible"/>
                                      </p:to>
                                    </p:set>
                                    <p:animEffect transition="in" filter="wipe(left)">
                                      <p:cBhvr>
                                        <p:cTn id="64" dur="500"/>
                                        <p:tgtEl>
                                          <p:spTgt spid="242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build="p"/>
      <p:bldP spid="242693" grpId="0" build="p"/>
      <p:bldP spid="242695" grpId="0" build="p"/>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Wednesday, June 17, 2020</a:t>
            </a:r>
          </a:p>
        </p:txBody>
      </p:sp>
      <p:sp>
        <p:nvSpPr>
          <p:cNvPr id="5" name="Footer Placeholder 4"/>
          <p:cNvSpPr>
            <a:spLocks noGrp="1"/>
          </p:cNvSpPr>
          <p:nvPr>
            <p:ph type="ftr" sz="quarter" idx="11"/>
          </p:nvPr>
        </p:nvSpPr>
        <p:spPr/>
        <p:txBody>
          <a:bodyPr/>
          <a:lstStyle/>
          <a:p>
            <a:r>
              <a:rPr lang="de-DE"/>
              <a:t>PHYS 1444-001, Summer 2020                    Dr. Jaehoon Yu</a:t>
            </a:r>
            <a:endParaRPr lang="en-US"/>
          </a:p>
        </p:txBody>
      </p:sp>
      <p:sp>
        <p:nvSpPr>
          <p:cNvPr id="6" name="Slide Number Placeholder 5"/>
          <p:cNvSpPr>
            <a:spLocks noGrp="1"/>
          </p:cNvSpPr>
          <p:nvPr>
            <p:ph type="sldNum" sz="quarter" idx="12"/>
          </p:nvPr>
        </p:nvSpPr>
        <p:spPr/>
        <p:txBody>
          <a:bodyPr/>
          <a:lstStyle/>
          <a:p>
            <a:fld id="{5074DE19-2E85-0842-9917-64A0398B01C1}" type="slidenum">
              <a:rPr lang="en-US"/>
              <a:pPr/>
              <a:t>19</a:t>
            </a:fld>
            <a:endParaRPr lang="en-US"/>
          </a:p>
        </p:txBody>
      </p:sp>
      <p:sp>
        <p:nvSpPr>
          <p:cNvPr id="208898" name="Rectangle 2"/>
          <p:cNvSpPr>
            <a:spLocks noGrp="1" noChangeArrowheads="1"/>
          </p:cNvSpPr>
          <p:nvPr>
            <p:ph type="title"/>
          </p:nvPr>
        </p:nvSpPr>
        <p:spPr>
          <a:xfrm>
            <a:off x="76200" y="76200"/>
            <a:ext cx="8915400" cy="685800"/>
          </a:xfrm>
        </p:spPr>
        <p:txBody>
          <a:bodyPr/>
          <a:lstStyle/>
          <a:p>
            <a:r>
              <a:rPr lang="en-US"/>
              <a:t>Equi-potential Surfaces</a:t>
            </a:r>
          </a:p>
        </p:txBody>
      </p:sp>
      <p:sp>
        <p:nvSpPr>
          <p:cNvPr id="208899" name="Rectangle 3"/>
          <p:cNvSpPr>
            <a:spLocks noChangeArrowheads="1"/>
          </p:cNvSpPr>
          <p:nvPr/>
        </p:nvSpPr>
        <p:spPr bwMode="auto">
          <a:xfrm>
            <a:off x="304800" y="685800"/>
            <a:ext cx="8534400" cy="5562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Electric potential can be graphically shown using the </a:t>
            </a:r>
            <a:r>
              <a:rPr lang="en-US" sz="2800" dirty="0" err="1">
                <a:solidFill>
                  <a:schemeClr val="accent2"/>
                </a:solidFill>
                <a:latin typeface="Arial Narrow" charset="0"/>
              </a:rPr>
              <a:t>equipotential</a:t>
            </a:r>
            <a:r>
              <a:rPr lang="en-US" sz="2800" dirty="0">
                <a:solidFill>
                  <a:schemeClr val="accent2"/>
                </a:solidFill>
                <a:latin typeface="Arial Narrow" charset="0"/>
              </a:rPr>
              <a:t> lines in 2-D or the </a:t>
            </a:r>
            <a:r>
              <a:rPr lang="en-US" sz="2800" dirty="0" err="1">
                <a:solidFill>
                  <a:schemeClr val="accent2"/>
                </a:solidFill>
                <a:latin typeface="Arial Narrow" charset="0"/>
              </a:rPr>
              <a:t>equipotential</a:t>
            </a:r>
            <a:r>
              <a:rPr lang="en-US" sz="2800" dirty="0">
                <a:solidFill>
                  <a:schemeClr val="accent2"/>
                </a:solidFill>
                <a:latin typeface="Arial Narrow" charset="0"/>
              </a:rPr>
              <a:t> surfaces in 3-D</a:t>
            </a:r>
          </a:p>
          <a:p>
            <a:pPr marL="342900" indent="-342900">
              <a:spcBef>
                <a:spcPct val="20000"/>
              </a:spcBef>
              <a:buFontTx/>
              <a:buChar char="•"/>
            </a:pPr>
            <a:r>
              <a:rPr lang="en-US" sz="2800" dirty="0">
                <a:solidFill>
                  <a:schemeClr val="accent2"/>
                </a:solidFill>
                <a:latin typeface="Arial Narrow" charset="0"/>
              </a:rPr>
              <a:t>Any two points on the equipotential surfaces (lines) are at the same potential</a:t>
            </a:r>
          </a:p>
          <a:p>
            <a:pPr marL="342900" indent="-342900">
              <a:spcBef>
                <a:spcPct val="20000"/>
              </a:spcBef>
              <a:buFontTx/>
              <a:buChar char="•"/>
            </a:pPr>
            <a:r>
              <a:rPr lang="en-US" sz="2800" dirty="0">
                <a:solidFill>
                  <a:schemeClr val="accent2"/>
                </a:solidFill>
                <a:latin typeface="Arial Narrow" charset="0"/>
              </a:rPr>
              <a:t>What does this mean in terms of the potential difference?</a:t>
            </a:r>
          </a:p>
          <a:p>
            <a:pPr marL="742950" lvl="1" indent="-285750">
              <a:spcBef>
                <a:spcPct val="20000"/>
              </a:spcBef>
              <a:buFontTx/>
              <a:buChar char="–"/>
            </a:pPr>
            <a:r>
              <a:rPr lang="en-US" dirty="0">
                <a:solidFill>
                  <a:srgbClr val="660066"/>
                </a:solidFill>
                <a:latin typeface="Arial Narrow" charset="0"/>
                <a:ea typeface="ＭＳ Ｐゴシック" charset="-128"/>
              </a:rPr>
              <a:t>The potential difference between any two points on an equipotential surface is 0.</a:t>
            </a:r>
          </a:p>
          <a:p>
            <a:pPr marL="342900" indent="-342900">
              <a:spcBef>
                <a:spcPct val="20000"/>
              </a:spcBef>
              <a:buFontTx/>
              <a:buChar char="•"/>
            </a:pPr>
            <a:r>
              <a:rPr lang="en-US" sz="2800" dirty="0">
                <a:solidFill>
                  <a:schemeClr val="accent2"/>
                </a:solidFill>
                <a:latin typeface="Arial Narrow" charset="0"/>
              </a:rPr>
              <a:t>How about the potential energy difference?</a:t>
            </a:r>
          </a:p>
          <a:p>
            <a:pPr marL="742950" lvl="1" indent="-285750">
              <a:spcBef>
                <a:spcPct val="20000"/>
              </a:spcBef>
              <a:buFontTx/>
              <a:buChar char="–"/>
            </a:pPr>
            <a:r>
              <a:rPr lang="en-US" dirty="0">
                <a:solidFill>
                  <a:srgbClr val="660066"/>
                </a:solidFill>
                <a:latin typeface="Arial Narrow" charset="0"/>
                <a:ea typeface="ＭＳ Ｐゴシック" charset="-128"/>
              </a:rPr>
              <a:t>Also 0.</a:t>
            </a:r>
          </a:p>
          <a:p>
            <a:pPr marL="342900" indent="-342900">
              <a:spcBef>
                <a:spcPct val="20000"/>
              </a:spcBef>
              <a:buFontTx/>
              <a:buChar char="•"/>
            </a:pPr>
            <a:r>
              <a:rPr lang="en-US" sz="2800" dirty="0">
                <a:solidFill>
                  <a:schemeClr val="accent2"/>
                </a:solidFill>
                <a:latin typeface="Arial Narrow" charset="0"/>
              </a:rPr>
              <a:t>What does this mean in terms of the work to move a charge along the surface between these two points?</a:t>
            </a:r>
          </a:p>
          <a:p>
            <a:pPr marL="742950" lvl="1" indent="-285750">
              <a:spcBef>
                <a:spcPct val="20000"/>
              </a:spcBef>
              <a:buFontTx/>
              <a:buChar char="–"/>
            </a:pPr>
            <a:r>
              <a:rPr lang="en-US" dirty="0">
                <a:solidFill>
                  <a:srgbClr val="660066"/>
                </a:solidFill>
                <a:latin typeface="Arial Narrow" charset="0"/>
                <a:ea typeface="ＭＳ Ｐゴシック" charset="-128"/>
              </a:rPr>
              <a:t>No work is necessary to move a charge between these two points.</a:t>
            </a:r>
          </a:p>
        </p:txBody>
      </p:sp>
    </p:spTree>
    <p:extLst>
      <p:ext uri="{BB962C8B-B14F-4D97-AF65-F5344CB8AC3E}">
        <p14:creationId xmlns:p14="http://schemas.microsoft.com/office/powerpoint/2010/main" val="393510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8899">
                                            <p:txEl>
                                              <p:pRg st="0" end="0"/>
                                            </p:txEl>
                                          </p:spTgt>
                                        </p:tgtEl>
                                        <p:attrNameLst>
                                          <p:attrName>style.visibility</p:attrName>
                                        </p:attrNameLst>
                                      </p:cBhvr>
                                      <p:to>
                                        <p:strVal val="visible"/>
                                      </p:to>
                                    </p:set>
                                    <p:animEffect transition="in" filter="wipe(left)">
                                      <p:cBhvr>
                                        <p:cTn id="7" dur="500"/>
                                        <p:tgtEl>
                                          <p:spTgt spid="2088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8899">
                                            <p:txEl>
                                              <p:pRg st="1" end="1"/>
                                            </p:txEl>
                                          </p:spTgt>
                                        </p:tgtEl>
                                        <p:attrNameLst>
                                          <p:attrName>style.visibility</p:attrName>
                                        </p:attrNameLst>
                                      </p:cBhvr>
                                      <p:to>
                                        <p:strVal val="visible"/>
                                      </p:to>
                                    </p:set>
                                    <p:animEffect transition="in" filter="wipe(left)">
                                      <p:cBhvr>
                                        <p:cTn id="12" dur="500"/>
                                        <p:tgtEl>
                                          <p:spTgt spid="2088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8899">
                                            <p:txEl>
                                              <p:pRg st="2" end="2"/>
                                            </p:txEl>
                                          </p:spTgt>
                                        </p:tgtEl>
                                        <p:attrNameLst>
                                          <p:attrName>style.visibility</p:attrName>
                                        </p:attrNameLst>
                                      </p:cBhvr>
                                      <p:to>
                                        <p:strVal val="visible"/>
                                      </p:to>
                                    </p:set>
                                    <p:animEffect transition="in" filter="wipe(left)">
                                      <p:cBhvr>
                                        <p:cTn id="17" dur="500"/>
                                        <p:tgtEl>
                                          <p:spTgt spid="2088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8899">
                                            <p:txEl>
                                              <p:pRg st="3" end="3"/>
                                            </p:txEl>
                                          </p:spTgt>
                                        </p:tgtEl>
                                        <p:attrNameLst>
                                          <p:attrName>style.visibility</p:attrName>
                                        </p:attrNameLst>
                                      </p:cBhvr>
                                      <p:to>
                                        <p:strVal val="visible"/>
                                      </p:to>
                                    </p:set>
                                    <p:animEffect transition="in" filter="wipe(left)">
                                      <p:cBhvr>
                                        <p:cTn id="22" dur="500"/>
                                        <p:tgtEl>
                                          <p:spTgt spid="2088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8899">
                                            <p:txEl>
                                              <p:pRg st="4" end="4"/>
                                            </p:txEl>
                                          </p:spTgt>
                                        </p:tgtEl>
                                        <p:attrNameLst>
                                          <p:attrName>style.visibility</p:attrName>
                                        </p:attrNameLst>
                                      </p:cBhvr>
                                      <p:to>
                                        <p:strVal val="visible"/>
                                      </p:to>
                                    </p:set>
                                    <p:animEffect transition="in" filter="wipe(left)">
                                      <p:cBhvr>
                                        <p:cTn id="27" dur="500"/>
                                        <p:tgtEl>
                                          <p:spTgt spid="2088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8899">
                                            <p:txEl>
                                              <p:pRg st="5" end="5"/>
                                            </p:txEl>
                                          </p:spTgt>
                                        </p:tgtEl>
                                        <p:attrNameLst>
                                          <p:attrName>style.visibility</p:attrName>
                                        </p:attrNameLst>
                                      </p:cBhvr>
                                      <p:to>
                                        <p:strVal val="visible"/>
                                      </p:to>
                                    </p:set>
                                    <p:animEffect transition="in" filter="wipe(left)">
                                      <p:cBhvr>
                                        <p:cTn id="32" dur="500"/>
                                        <p:tgtEl>
                                          <p:spTgt spid="2088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08899">
                                            <p:txEl>
                                              <p:pRg st="6" end="6"/>
                                            </p:txEl>
                                          </p:spTgt>
                                        </p:tgtEl>
                                        <p:attrNameLst>
                                          <p:attrName>style.visibility</p:attrName>
                                        </p:attrNameLst>
                                      </p:cBhvr>
                                      <p:to>
                                        <p:strVal val="visible"/>
                                      </p:to>
                                    </p:set>
                                    <p:animEffect transition="in" filter="wipe(left)">
                                      <p:cBhvr>
                                        <p:cTn id="37" dur="500"/>
                                        <p:tgtEl>
                                          <p:spTgt spid="20889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08899">
                                            <p:txEl>
                                              <p:pRg st="7" end="7"/>
                                            </p:txEl>
                                          </p:spTgt>
                                        </p:tgtEl>
                                        <p:attrNameLst>
                                          <p:attrName>style.visibility</p:attrName>
                                        </p:attrNameLst>
                                      </p:cBhvr>
                                      <p:to>
                                        <p:strVal val="visible"/>
                                      </p:to>
                                    </p:set>
                                    <p:animEffect transition="in" filter="wipe(left)">
                                      <p:cBhvr>
                                        <p:cTn id="42" dur="500"/>
                                        <p:tgtEl>
                                          <p:spTgt spid="2088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June 17, 2020</a:t>
            </a: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76200"/>
            <a:ext cx="7772400" cy="4572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571500"/>
            <a:ext cx="8839200" cy="5524500"/>
          </a:xfrm>
        </p:spPr>
        <p:txBody>
          <a:bodyPr/>
          <a:lstStyle/>
          <a:p>
            <a:pPr>
              <a:lnSpc>
                <a:spcPct val="90000"/>
              </a:lnSpc>
            </a:pPr>
            <a:r>
              <a:rPr lang="en-US" sz="2800" dirty="0">
                <a:latin typeface="Arial Narrow" charset="0"/>
                <a:ea typeface="ＭＳ Ｐゴシック" charset="0"/>
                <a:cs typeface="ＭＳ Ｐゴシック" charset="0"/>
              </a:rPr>
              <a:t>Online Quiz #2 on Quest</a:t>
            </a:r>
          </a:p>
          <a:p>
            <a:pPr lvl="1">
              <a:lnSpc>
                <a:spcPct val="90000"/>
              </a:lnSpc>
            </a:pPr>
            <a:r>
              <a:rPr lang="en-US" sz="2400" dirty="0">
                <a:latin typeface="Arial Narrow" charset="0"/>
                <a:ea typeface="ＭＳ Ｐゴシック" charset="0"/>
                <a:cs typeface="ＭＳ Ｐゴシック" charset="0"/>
              </a:rPr>
              <a:t>Beginning of class tomorrow, Thursday, June 18</a:t>
            </a:r>
          </a:p>
          <a:p>
            <a:pPr lvl="1">
              <a:lnSpc>
                <a:spcPct val="90000"/>
              </a:lnSpc>
            </a:pPr>
            <a:r>
              <a:rPr lang="en-US" sz="2400" dirty="0">
                <a:latin typeface="Arial Narrow" charset="0"/>
                <a:ea typeface="ＭＳ Ｐゴシック" charset="0"/>
                <a:cs typeface="ＭＳ Ｐゴシック" charset="0"/>
              </a:rPr>
              <a:t>Covers: CH22.1 through what we finish today</a:t>
            </a:r>
          </a:p>
          <a:p>
            <a:pPr lvl="1" eaLnBrk="1" hangingPunct="1">
              <a:spcBef>
                <a:spcPts val="200"/>
              </a:spcBef>
            </a:pPr>
            <a:r>
              <a:rPr lang="en-US" sz="2400" dirty="0"/>
              <a:t>BYOF: You may bring a one 8.5x11.5 sheet (front and back) of </a:t>
            </a:r>
            <a:r>
              <a:rPr lang="en-US" sz="2400" b="1" u="sng" dirty="0">
                <a:solidFill>
                  <a:srgbClr val="FF0000"/>
                </a:solidFill>
              </a:rPr>
              <a:t>handwritten</a:t>
            </a:r>
            <a:r>
              <a:rPr lang="en-US" sz="2400" dirty="0"/>
              <a:t> formulae and values of constants for the exam</a:t>
            </a:r>
          </a:p>
          <a:p>
            <a:pPr lvl="1" eaLnBrk="1" hangingPunct="1">
              <a:spcBef>
                <a:spcPts val="200"/>
              </a:spcBef>
            </a:pPr>
            <a:r>
              <a:rPr lang="en-US" sz="2400" dirty="0"/>
              <a:t>No derivations, word definitions or setups or solutions of any problems!</a:t>
            </a:r>
          </a:p>
          <a:p>
            <a:pPr lvl="1" eaLnBrk="1" hangingPunct="1">
              <a:spcBef>
                <a:spcPts val="200"/>
              </a:spcBef>
            </a:pPr>
            <a:r>
              <a:rPr lang="en-US" sz="2400" dirty="0"/>
              <a:t>No additional formulae or values of constants will be provided!</a:t>
            </a:r>
          </a:p>
          <a:p>
            <a:pPr lvl="1" eaLnBrk="1" hangingPunct="1">
              <a:spcBef>
                <a:spcPts val="200"/>
              </a:spcBef>
            </a:pPr>
            <a:r>
              <a:rPr lang="en-US" sz="2400" dirty="0"/>
              <a:t>Must send me the photos of front and back of the formula sheet, including the blank, no later than 10am Monday morning</a:t>
            </a:r>
          </a:p>
          <a:p>
            <a:pPr lvl="2" eaLnBrk="1" hangingPunct="1">
              <a:spcBef>
                <a:spcPts val="200"/>
              </a:spcBef>
            </a:pPr>
            <a:r>
              <a:rPr lang="en-US" sz="2000" dirty="0"/>
              <a:t>Once submitted, you cannot change, unless I ask you to delete some part of the sheet!</a:t>
            </a:r>
          </a:p>
          <a:p>
            <a:pPr eaLnBrk="1" hangingPunct="1">
              <a:spcBef>
                <a:spcPts val="200"/>
              </a:spcBef>
            </a:pPr>
            <a:r>
              <a:rPr lang="en-US" sz="2800" dirty="0">
                <a:latin typeface="Arial Narrow" charset="0"/>
                <a:ea typeface="ＭＳ Ｐゴシック" charset="0"/>
                <a:cs typeface="ＭＳ Ｐゴシック" charset="0"/>
              </a:rPr>
              <a:t>Online comprehensive Mid-term Exam on Quest</a:t>
            </a:r>
          </a:p>
          <a:p>
            <a:pPr lvl="1" eaLnBrk="1" hangingPunct="1">
              <a:spcBef>
                <a:spcPts val="200"/>
              </a:spcBef>
            </a:pPr>
            <a:r>
              <a:rPr lang="en-US" sz="2400" dirty="0">
                <a:latin typeface="Arial Narrow" charset="0"/>
                <a:ea typeface="ＭＳ Ｐゴシック" charset="0"/>
                <a:cs typeface="ＭＳ Ｐゴシック" charset="0"/>
              </a:rPr>
              <a:t>In class, Tuesday, June 23</a:t>
            </a:r>
          </a:p>
          <a:p>
            <a:pPr lvl="1" eaLnBrk="1" hangingPunct="1">
              <a:spcBef>
                <a:spcPts val="200"/>
              </a:spcBef>
            </a:pPr>
            <a:r>
              <a:rPr lang="en-US" sz="2400" dirty="0">
                <a:latin typeface="Arial Narrow" charset="0"/>
                <a:ea typeface="ＭＳ Ｐゴシック" charset="0"/>
                <a:cs typeface="ＭＳ Ｐゴシック" charset="0"/>
              </a:rPr>
              <a:t>Covers CH21.1 to what we finish Monday, June 22 + A1 - A8, math</a:t>
            </a:r>
          </a:p>
          <a:p>
            <a:pPr lvl="1" eaLnBrk="1" hangingPunct="1">
              <a:spcBef>
                <a:spcPts val="200"/>
              </a:spcBef>
            </a:pPr>
            <a:r>
              <a:rPr lang="en-US" sz="2400" dirty="0">
                <a:latin typeface="Arial Narrow" charset="0"/>
                <a:ea typeface="ＭＳ Ｐゴシック" charset="0"/>
                <a:cs typeface="ＭＳ Ｐゴシック" charset="0"/>
              </a:rPr>
              <a:t>BYOF </a:t>
            </a:r>
          </a:p>
        </p:txBody>
      </p:sp>
    </p:spTree>
    <p:extLst>
      <p:ext uri="{BB962C8B-B14F-4D97-AF65-F5344CB8AC3E}">
        <p14:creationId xmlns:p14="http://schemas.microsoft.com/office/powerpoint/2010/main" val="103436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left)">
                                      <p:cBhvr>
                                        <p:cTn id="57" dur="500"/>
                                        <p:tgtEl>
                                          <p:spTgt spid="11161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111619">
                                            <p:txEl>
                                              <p:pRg st="11" end="11"/>
                                            </p:txEl>
                                          </p:spTgt>
                                        </p:tgtEl>
                                        <p:attrNameLst>
                                          <p:attrName>style.visibility</p:attrName>
                                        </p:attrNameLst>
                                      </p:cBhvr>
                                      <p:to>
                                        <p:strVal val="visible"/>
                                      </p:to>
                                    </p:set>
                                    <p:animEffect transition="in" filter="wipe(left)">
                                      <p:cBhvr>
                                        <p:cTn id="62" dur="500"/>
                                        <p:tgtEl>
                                          <p:spTgt spid="11161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Wednesday, June 17, 2020</a:t>
            </a:r>
          </a:p>
        </p:txBody>
      </p:sp>
      <p:sp>
        <p:nvSpPr>
          <p:cNvPr id="11" name="Footer Placeholder 4"/>
          <p:cNvSpPr>
            <a:spLocks noGrp="1"/>
          </p:cNvSpPr>
          <p:nvPr>
            <p:ph type="ftr" sz="quarter" idx="11"/>
          </p:nvPr>
        </p:nvSpPr>
        <p:spPr/>
        <p:txBody>
          <a:bodyPr/>
          <a:lstStyle/>
          <a:p>
            <a:r>
              <a:rPr lang="de-DE"/>
              <a:t>PHYS 1444-001, Summer 2020                    Dr. Jaehoon Yu</a:t>
            </a:r>
            <a:endParaRPr lang="en-US"/>
          </a:p>
        </p:txBody>
      </p:sp>
      <p:sp>
        <p:nvSpPr>
          <p:cNvPr id="12" name="Slide Number Placeholder 5"/>
          <p:cNvSpPr>
            <a:spLocks noGrp="1"/>
          </p:cNvSpPr>
          <p:nvPr>
            <p:ph type="sldNum" sz="quarter" idx="12"/>
          </p:nvPr>
        </p:nvSpPr>
        <p:spPr/>
        <p:txBody>
          <a:bodyPr/>
          <a:lstStyle/>
          <a:p>
            <a:fld id="{0949D23F-42AA-B74C-B840-BDF7D7D3FB7C}" type="slidenum">
              <a:rPr lang="en-US"/>
              <a:pPr/>
              <a:t>20</a:t>
            </a:fld>
            <a:endParaRPr lang="en-US"/>
          </a:p>
        </p:txBody>
      </p:sp>
      <p:sp>
        <p:nvSpPr>
          <p:cNvPr id="209922" name="Rectangle 2"/>
          <p:cNvSpPr>
            <a:spLocks noGrp="1" noChangeArrowheads="1"/>
          </p:cNvSpPr>
          <p:nvPr>
            <p:ph type="title"/>
          </p:nvPr>
        </p:nvSpPr>
        <p:spPr>
          <a:xfrm>
            <a:off x="76200" y="0"/>
            <a:ext cx="8915400" cy="685800"/>
          </a:xfrm>
        </p:spPr>
        <p:txBody>
          <a:bodyPr/>
          <a:lstStyle/>
          <a:p>
            <a:r>
              <a:rPr lang="en-US" dirty="0" err="1"/>
              <a:t>Equi</a:t>
            </a:r>
            <a:r>
              <a:rPr lang="en-US" dirty="0"/>
              <a:t>-potential Surfaces</a:t>
            </a:r>
          </a:p>
        </p:txBody>
      </p:sp>
      <p:sp>
        <p:nvSpPr>
          <p:cNvPr id="209923" name="Rectangle 3"/>
          <p:cNvSpPr>
            <a:spLocks noChangeArrowheads="1"/>
          </p:cNvSpPr>
          <p:nvPr/>
        </p:nvSpPr>
        <p:spPr bwMode="auto">
          <a:xfrm>
            <a:off x="304800" y="685800"/>
            <a:ext cx="8686800" cy="3581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An </a:t>
            </a:r>
            <a:r>
              <a:rPr lang="en-US" dirty="0" err="1">
                <a:solidFill>
                  <a:schemeClr val="accent2"/>
                </a:solidFill>
                <a:latin typeface="Arial Narrow" charset="0"/>
              </a:rPr>
              <a:t>equipotential</a:t>
            </a:r>
            <a:r>
              <a:rPr lang="en-US" dirty="0">
                <a:solidFill>
                  <a:schemeClr val="accent2"/>
                </a:solidFill>
                <a:latin typeface="Arial Narrow" charset="0"/>
              </a:rPr>
              <a:t> surface (line) must be perpendicular to the electric field.  Why?</a:t>
            </a:r>
          </a:p>
          <a:p>
            <a:pPr marL="742950" lvl="1" indent="-285750">
              <a:spcBef>
                <a:spcPct val="20000"/>
              </a:spcBef>
              <a:buFontTx/>
              <a:buChar char="–"/>
            </a:pPr>
            <a:r>
              <a:rPr lang="en-US" sz="2000" dirty="0">
                <a:solidFill>
                  <a:srgbClr val="660066"/>
                </a:solidFill>
                <a:latin typeface="Arial Narrow" charset="0"/>
                <a:ea typeface="ＭＳ Ｐゴシック" charset="-128"/>
              </a:rPr>
              <a:t>If there are any parallel components to the electric field, it would require work to move a charge along the surface.</a:t>
            </a:r>
          </a:p>
          <a:p>
            <a:pPr marL="342900" indent="-342900">
              <a:spcBef>
                <a:spcPct val="20000"/>
              </a:spcBef>
              <a:buFontTx/>
              <a:buChar char="•"/>
            </a:pPr>
            <a:r>
              <a:rPr lang="en-US" dirty="0">
                <a:solidFill>
                  <a:schemeClr val="accent2"/>
                </a:solidFill>
                <a:latin typeface="Arial Narrow" charset="0"/>
              </a:rPr>
              <a:t>Since the </a:t>
            </a:r>
            <a:r>
              <a:rPr lang="en-US" dirty="0" err="1">
                <a:solidFill>
                  <a:schemeClr val="accent2"/>
                </a:solidFill>
                <a:latin typeface="Arial Narrow" charset="0"/>
              </a:rPr>
              <a:t>equipotential</a:t>
            </a:r>
            <a:r>
              <a:rPr lang="en-US" dirty="0">
                <a:solidFill>
                  <a:schemeClr val="accent2"/>
                </a:solidFill>
                <a:latin typeface="Arial Narrow" charset="0"/>
              </a:rPr>
              <a:t> surface (line) is perpendicular to the electric field, we can draw these surfaces or lines easily.</a:t>
            </a:r>
          </a:p>
          <a:p>
            <a:pPr marL="342900" indent="-342900">
              <a:spcBef>
                <a:spcPct val="20000"/>
              </a:spcBef>
              <a:buFontTx/>
              <a:buChar char="•"/>
            </a:pPr>
            <a:r>
              <a:rPr lang="en-US" dirty="0">
                <a:solidFill>
                  <a:schemeClr val="accent2"/>
                </a:solidFill>
                <a:latin typeface="Arial Narrow" charset="0"/>
              </a:rPr>
              <a:t>Since there can be no electric field within a conductor in a static case, the entire volume of a conductor must be at the same potential. </a:t>
            </a:r>
          </a:p>
          <a:p>
            <a:pPr marL="342900" indent="-342900">
              <a:spcBef>
                <a:spcPct val="20000"/>
              </a:spcBef>
              <a:buFontTx/>
              <a:buChar char="•"/>
            </a:pPr>
            <a:r>
              <a:rPr lang="en-US" dirty="0">
                <a:solidFill>
                  <a:schemeClr val="accent2"/>
                </a:solidFill>
                <a:latin typeface="Arial Narrow" charset="0"/>
              </a:rPr>
              <a:t>So the electric field must be perpendicular to the conductor surface.</a:t>
            </a:r>
          </a:p>
        </p:txBody>
      </p:sp>
      <p:pic>
        <p:nvPicPr>
          <p:cNvPr id="209924" name="Picture 4" descr="FG23_013"/>
          <p:cNvPicPr>
            <a:picLocks noChangeAspect="1" noChangeArrowheads="1"/>
          </p:cNvPicPr>
          <p:nvPr/>
        </p:nvPicPr>
        <p:blipFill>
          <a:blip r:embed="rId2"/>
          <a:srcRect/>
          <a:stretch>
            <a:fillRect/>
          </a:stretch>
        </p:blipFill>
        <p:spPr bwMode="auto">
          <a:xfrm>
            <a:off x="-1524000" y="4305300"/>
            <a:ext cx="5513388" cy="2470150"/>
          </a:xfrm>
          <a:prstGeom prst="rect">
            <a:avLst/>
          </a:prstGeom>
          <a:noFill/>
        </p:spPr>
      </p:pic>
      <p:pic>
        <p:nvPicPr>
          <p:cNvPr id="209925" name="Picture 5" descr="FG23_014"/>
          <p:cNvPicPr>
            <a:picLocks noChangeAspect="1" noChangeArrowheads="1"/>
          </p:cNvPicPr>
          <p:nvPr/>
        </p:nvPicPr>
        <p:blipFill>
          <a:blip r:embed="rId3"/>
          <a:srcRect/>
          <a:stretch>
            <a:fillRect/>
          </a:stretch>
        </p:blipFill>
        <p:spPr bwMode="auto">
          <a:xfrm>
            <a:off x="2312988" y="4286250"/>
            <a:ext cx="3429000" cy="2571750"/>
          </a:xfrm>
          <a:prstGeom prst="rect">
            <a:avLst/>
          </a:prstGeom>
          <a:noFill/>
        </p:spPr>
      </p:pic>
      <p:sp>
        <p:nvSpPr>
          <p:cNvPr id="209927" name="Text Box 7"/>
          <p:cNvSpPr txBox="1">
            <a:spLocks noChangeArrowheads="1"/>
          </p:cNvSpPr>
          <p:nvPr/>
        </p:nvSpPr>
        <p:spPr bwMode="auto">
          <a:xfrm>
            <a:off x="2455863" y="4191000"/>
            <a:ext cx="1076325" cy="822325"/>
          </a:xfrm>
          <a:prstGeom prst="rect">
            <a:avLst/>
          </a:prstGeom>
          <a:noFill/>
          <a:ln w="9525">
            <a:noFill/>
            <a:miter lim="800000"/>
            <a:headEnd/>
            <a:tailEnd/>
          </a:ln>
          <a:effectLst/>
        </p:spPr>
        <p:txBody>
          <a:bodyPr>
            <a:prstTxWarp prst="textNoShape">
              <a:avLst/>
            </a:prstTxWarp>
            <a:spAutoFit/>
          </a:bodyPr>
          <a:lstStyle/>
          <a:p>
            <a:r>
              <a:rPr lang="en-US">
                <a:solidFill>
                  <a:srgbClr val="CC0000"/>
                </a:solidFill>
                <a:latin typeface="Arial Narrow" charset="0"/>
              </a:rPr>
              <a:t>Point charges</a:t>
            </a:r>
          </a:p>
        </p:txBody>
      </p:sp>
      <p:pic>
        <p:nvPicPr>
          <p:cNvPr id="209928" name="Picture 8" descr="FG23_015"/>
          <p:cNvPicPr>
            <a:picLocks noChangeAspect="1" noChangeArrowheads="1"/>
          </p:cNvPicPr>
          <p:nvPr/>
        </p:nvPicPr>
        <p:blipFill>
          <a:blip r:embed="rId4"/>
          <a:srcRect/>
          <a:stretch>
            <a:fillRect/>
          </a:stretch>
        </p:blipFill>
        <p:spPr bwMode="auto">
          <a:xfrm>
            <a:off x="5791200" y="4267200"/>
            <a:ext cx="3352800" cy="2590800"/>
          </a:xfrm>
          <a:prstGeom prst="rect">
            <a:avLst/>
          </a:prstGeom>
          <a:noFill/>
        </p:spPr>
      </p:pic>
      <p:sp>
        <p:nvSpPr>
          <p:cNvPr id="209926" name="Text Box 6"/>
          <p:cNvSpPr txBox="1">
            <a:spLocks noChangeArrowheads="1"/>
          </p:cNvSpPr>
          <p:nvPr/>
        </p:nvSpPr>
        <p:spPr bwMode="auto">
          <a:xfrm>
            <a:off x="681038" y="4267200"/>
            <a:ext cx="1022350" cy="822325"/>
          </a:xfrm>
          <a:prstGeom prst="rect">
            <a:avLst/>
          </a:prstGeom>
          <a:noFill/>
          <a:ln w="9525">
            <a:noFill/>
            <a:miter lim="800000"/>
            <a:headEnd/>
            <a:tailEnd/>
          </a:ln>
          <a:effectLst/>
        </p:spPr>
        <p:txBody>
          <a:bodyPr>
            <a:prstTxWarp prst="textNoShape">
              <a:avLst/>
            </a:prstTxWarp>
            <a:spAutoFit/>
          </a:bodyPr>
          <a:lstStyle/>
          <a:p>
            <a:r>
              <a:rPr lang="en-US">
                <a:solidFill>
                  <a:srgbClr val="CC0000"/>
                </a:solidFill>
                <a:latin typeface="Arial Narrow" charset="0"/>
              </a:rPr>
              <a:t>Parallel Plate</a:t>
            </a:r>
          </a:p>
        </p:txBody>
      </p:sp>
      <p:sp>
        <p:nvSpPr>
          <p:cNvPr id="209929" name="Text Box 9"/>
          <p:cNvSpPr txBox="1">
            <a:spLocks noChangeArrowheads="1"/>
          </p:cNvSpPr>
          <p:nvPr/>
        </p:nvSpPr>
        <p:spPr bwMode="auto">
          <a:xfrm>
            <a:off x="5934075" y="4511675"/>
            <a:ext cx="2905125" cy="396875"/>
          </a:xfrm>
          <a:prstGeom prst="rect">
            <a:avLst/>
          </a:prstGeom>
          <a:noFill/>
          <a:ln w="9525">
            <a:noFill/>
            <a:miter lim="800000"/>
            <a:headEnd/>
            <a:tailEnd/>
          </a:ln>
          <a:effectLst/>
        </p:spPr>
        <p:txBody>
          <a:bodyPr>
            <a:prstTxWarp prst="textNoShape">
              <a:avLst/>
            </a:prstTxWarp>
            <a:spAutoFit/>
          </a:bodyPr>
          <a:lstStyle/>
          <a:p>
            <a:r>
              <a:rPr lang="en-US" sz="2000" b="1">
                <a:solidFill>
                  <a:srgbClr val="FF0066"/>
                </a:solidFill>
                <a:latin typeface="Arial Narrow" charset="0"/>
              </a:rPr>
              <a:t>Just like a topological map</a:t>
            </a:r>
          </a:p>
        </p:txBody>
      </p:sp>
    </p:spTree>
    <p:extLst>
      <p:ext uri="{BB962C8B-B14F-4D97-AF65-F5344CB8AC3E}">
        <p14:creationId xmlns:p14="http://schemas.microsoft.com/office/powerpoint/2010/main" val="151329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9923">
                                            <p:txEl>
                                              <p:pRg st="0" end="0"/>
                                            </p:txEl>
                                          </p:spTgt>
                                        </p:tgtEl>
                                        <p:attrNameLst>
                                          <p:attrName>style.visibility</p:attrName>
                                        </p:attrNameLst>
                                      </p:cBhvr>
                                      <p:to>
                                        <p:strVal val="visible"/>
                                      </p:to>
                                    </p:set>
                                    <p:animEffect transition="in" filter="wipe(left)">
                                      <p:cBhvr>
                                        <p:cTn id="7" dur="500"/>
                                        <p:tgtEl>
                                          <p:spTgt spid="2099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9923">
                                            <p:txEl>
                                              <p:pRg st="1" end="1"/>
                                            </p:txEl>
                                          </p:spTgt>
                                        </p:tgtEl>
                                        <p:attrNameLst>
                                          <p:attrName>style.visibility</p:attrName>
                                        </p:attrNameLst>
                                      </p:cBhvr>
                                      <p:to>
                                        <p:strVal val="visible"/>
                                      </p:to>
                                    </p:set>
                                    <p:animEffect transition="in" filter="wipe(left)">
                                      <p:cBhvr>
                                        <p:cTn id="12" dur="500"/>
                                        <p:tgtEl>
                                          <p:spTgt spid="2099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9923">
                                            <p:txEl>
                                              <p:pRg st="2" end="2"/>
                                            </p:txEl>
                                          </p:spTgt>
                                        </p:tgtEl>
                                        <p:attrNameLst>
                                          <p:attrName>style.visibility</p:attrName>
                                        </p:attrNameLst>
                                      </p:cBhvr>
                                      <p:to>
                                        <p:strVal val="visible"/>
                                      </p:to>
                                    </p:set>
                                    <p:animEffect transition="in" filter="wipe(left)">
                                      <p:cBhvr>
                                        <p:cTn id="17" dur="500"/>
                                        <p:tgtEl>
                                          <p:spTgt spid="2099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9926"/>
                                        </p:tgtEl>
                                        <p:attrNameLst>
                                          <p:attrName>style.visibility</p:attrName>
                                        </p:attrNameLst>
                                      </p:cBhvr>
                                      <p:to>
                                        <p:strVal val="visible"/>
                                      </p:to>
                                    </p:set>
                                    <p:animEffect transition="in" filter="wipe(left)">
                                      <p:cBhvr>
                                        <p:cTn id="22" dur="500"/>
                                        <p:tgtEl>
                                          <p:spTgt spid="209926"/>
                                        </p:tgtEl>
                                      </p:cBhvr>
                                    </p:animEffect>
                                  </p:childTnLst>
                                </p:cTn>
                              </p:par>
                            </p:childTnLst>
                          </p:cTn>
                        </p:par>
                        <p:par>
                          <p:cTn id="23" fill="hold">
                            <p:stCondLst>
                              <p:cond delay="550"/>
                            </p:stCondLst>
                            <p:childTnLst>
                              <p:par>
                                <p:cTn id="24" presetID="53" presetClass="entr" presetSubtype="0" fill="hold" nodeType="afterEffect">
                                  <p:stCondLst>
                                    <p:cond delay="0"/>
                                  </p:stCondLst>
                                  <p:childTnLst>
                                    <p:set>
                                      <p:cBhvr>
                                        <p:cTn id="25" dur="1" fill="hold">
                                          <p:stCondLst>
                                            <p:cond delay="0"/>
                                          </p:stCondLst>
                                        </p:cTn>
                                        <p:tgtEl>
                                          <p:spTgt spid="209924"/>
                                        </p:tgtEl>
                                        <p:attrNameLst>
                                          <p:attrName>style.visibility</p:attrName>
                                        </p:attrNameLst>
                                      </p:cBhvr>
                                      <p:to>
                                        <p:strVal val="visible"/>
                                      </p:to>
                                    </p:set>
                                    <p:anim calcmode="lin" valueType="num">
                                      <p:cBhvr>
                                        <p:cTn id="26" dur="500" fill="hold"/>
                                        <p:tgtEl>
                                          <p:spTgt spid="209924"/>
                                        </p:tgtEl>
                                        <p:attrNameLst>
                                          <p:attrName>ppt_w</p:attrName>
                                        </p:attrNameLst>
                                      </p:cBhvr>
                                      <p:tavLst>
                                        <p:tav tm="0">
                                          <p:val>
                                            <p:fltVal val="0"/>
                                          </p:val>
                                        </p:tav>
                                        <p:tav tm="100000">
                                          <p:val>
                                            <p:strVal val="#ppt_w"/>
                                          </p:val>
                                        </p:tav>
                                      </p:tavLst>
                                    </p:anim>
                                    <p:anim calcmode="lin" valueType="num">
                                      <p:cBhvr>
                                        <p:cTn id="27" dur="500" fill="hold"/>
                                        <p:tgtEl>
                                          <p:spTgt spid="209924"/>
                                        </p:tgtEl>
                                        <p:attrNameLst>
                                          <p:attrName>ppt_h</p:attrName>
                                        </p:attrNameLst>
                                      </p:cBhvr>
                                      <p:tavLst>
                                        <p:tav tm="0">
                                          <p:val>
                                            <p:fltVal val="0"/>
                                          </p:val>
                                        </p:tav>
                                        <p:tav tm="100000">
                                          <p:val>
                                            <p:strVal val="#ppt_h"/>
                                          </p:val>
                                        </p:tav>
                                      </p:tavLst>
                                    </p:anim>
                                    <p:animEffect transition="in" filter="fade">
                                      <p:cBhvr>
                                        <p:cTn id="28" dur="500"/>
                                        <p:tgtEl>
                                          <p:spTgt spid="20992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209927"/>
                                        </p:tgtEl>
                                        <p:attrNameLst>
                                          <p:attrName>style.visibility</p:attrName>
                                        </p:attrNameLst>
                                      </p:cBhvr>
                                      <p:to>
                                        <p:strVal val="visible"/>
                                      </p:to>
                                    </p:set>
                                    <p:animEffect transition="in" filter="wipe(left)">
                                      <p:cBhvr>
                                        <p:cTn id="33" dur="500"/>
                                        <p:tgtEl>
                                          <p:spTgt spid="209927"/>
                                        </p:tgtEl>
                                      </p:cBhvr>
                                    </p:animEffect>
                                  </p:childTnLst>
                                </p:cTn>
                              </p:par>
                            </p:childTnLst>
                          </p:cTn>
                        </p:par>
                        <p:par>
                          <p:cTn id="34" fill="hold">
                            <p:stCondLst>
                              <p:cond delay="550"/>
                            </p:stCondLst>
                            <p:childTnLst>
                              <p:par>
                                <p:cTn id="35" presetID="53" presetClass="entr" presetSubtype="0" fill="hold" nodeType="afterEffect">
                                  <p:stCondLst>
                                    <p:cond delay="0"/>
                                  </p:stCondLst>
                                  <p:childTnLst>
                                    <p:set>
                                      <p:cBhvr>
                                        <p:cTn id="36" dur="1" fill="hold">
                                          <p:stCondLst>
                                            <p:cond delay="0"/>
                                          </p:stCondLst>
                                        </p:cTn>
                                        <p:tgtEl>
                                          <p:spTgt spid="209925"/>
                                        </p:tgtEl>
                                        <p:attrNameLst>
                                          <p:attrName>style.visibility</p:attrName>
                                        </p:attrNameLst>
                                      </p:cBhvr>
                                      <p:to>
                                        <p:strVal val="visible"/>
                                      </p:to>
                                    </p:set>
                                    <p:anim calcmode="lin" valueType="num">
                                      <p:cBhvr>
                                        <p:cTn id="37" dur="500" fill="hold"/>
                                        <p:tgtEl>
                                          <p:spTgt spid="209925"/>
                                        </p:tgtEl>
                                        <p:attrNameLst>
                                          <p:attrName>ppt_w</p:attrName>
                                        </p:attrNameLst>
                                      </p:cBhvr>
                                      <p:tavLst>
                                        <p:tav tm="0">
                                          <p:val>
                                            <p:fltVal val="0"/>
                                          </p:val>
                                        </p:tav>
                                        <p:tav tm="100000">
                                          <p:val>
                                            <p:strVal val="#ppt_w"/>
                                          </p:val>
                                        </p:tav>
                                      </p:tavLst>
                                    </p:anim>
                                    <p:anim calcmode="lin" valueType="num">
                                      <p:cBhvr>
                                        <p:cTn id="38" dur="500" fill="hold"/>
                                        <p:tgtEl>
                                          <p:spTgt spid="209925"/>
                                        </p:tgtEl>
                                        <p:attrNameLst>
                                          <p:attrName>ppt_h</p:attrName>
                                        </p:attrNameLst>
                                      </p:cBhvr>
                                      <p:tavLst>
                                        <p:tav tm="0">
                                          <p:val>
                                            <p:fltVal val="0"/>
                                          </p:val>
                                        </p:tav>
                                        <p:tav tm="100000">
                                          <p:val>
                                            <p:strVal val="#ppt_h"/>
                                          </p:val>
                                        </p:tav>
                                      </p:tavLst>
                                    </p:anim>
                                    <p:animEffect transition="in" filter="fade">
                                      <p:cBhvr>
                                        <p:cTn id="39" dur="500"/>
                                        <p:tgtEl>
                                          <p:spTgt spid="20992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209929"/>
                                        </p:tgtEl>
                                        <p:attrNameLst>
                                          <p:attrName>style.visibility</p:attrName>
                                        </p:attrNameLst>
                                      </p:cBhvr>
                                      <p:to>
                                        <p:strVal val="visible"/>
                                      </p:to>
                                    </p:set>
                                    <p:animEffect transition="in" filter="wipe(left)">
                                      <p:cBhvr>
                                        <p:cTn id="44" dur="500"/>
                                        <p:tgtEl>
                                          <p:spTgt spid="209929"/>
                                        </p:tgtEl>
                                      </p:cBhvr>
                                    </p:animEffect>
                                  </p:childTnLst>
                                </p:cTn>
                              </p:par>
                            </p:childTnLst>
                          </p:cTn>
                        </p:par>
                        <p:par>
                          <p:cTn id="45" fill="hold">
                            <p:stCondLst>
                              <p:cond delay="700"/>
                            </p:stCondLst>
                            <p:childTnLst>
                              <p:par>
                                <p:cTn id="46" presetID="53" presetClass="entr" presetSubtype="0" fill="hold" nodeType="afterEffect">
                                  <p:stCondLst>
                                    <p:cond delay="0"/>
                                  </p:stCondLst>
                                  <p:childTnLst>
                                    <p:set>
                                      <p:cBhvr>
                                        <p:cTn id="47" dur="1" fill="hold">
                                          <p:stCondLst>
                                            <p:cond delay="0"/>
                                          </p:stCondLst>
                                        </p:cTn>
                                        <p:tgtEl>
                                          <p:spTgt spid="209928"/>
                                        </p:tgtEl>
                                        <p:attrNameLst>
                                          <p:attrName>style.visibility</p:attrName>
                                        </p:attrNameLst>
                                      </p:cBhvr>
                                      <p:to>
                                        <p:strVal val="visible"/>
                                      </p:to>
                                    </p:set>
                                    <p:anim calcmode="lin" valueType="num">
                                      <p:cBhvr>
                                        <p:cTn id="48" dur="500" fill="hold"/>
                                        <p:tgtEl>
                                          <p:spTgt spid="209928"/>
                                        </p:tgtEl>
                                        <p:attrNameLst>
                                          <p:attrName>ppt_w</p:attrName>
                                        </p:attrNameLst>
                                      </p:cBhvr>
                                      <p:tavLst>
                                        <p:tav tm="0">
                                          <p:val>
                                            <p:fltVal val="0"/>
                                          </p:val>
                                        </p:tav>
                                        <p:tav tm="100000">
                                          <p:val>
                                            <p:strVal val="#ppt_w"/>
                                          </p:val>
                                        </p:tav>
                                      </p:tavLst>
                                    </p:anim>
                                    <p:anim calcmode="lin" valueType="num">
                                      <p:cBhvr>
                                        <p:cTn id="49" dur="500" fill="hold"/>
                                        <p:tgtEl>
                                          <p:spTgt spid="209928"/>
                                        </p:tgtEl>
                                        <p:attrNameLst>
                                          <p:attrName>ppt_h</p:attrName>
                                        </p:attrNameLst>
                                      </p:cBhvr>
                                      <p:tavLst>
                                        <p:tav tm="0">
                                          <p:val>
                                            <p:fltVal val="0"/>
                                          </p:val>
                                        </p:tav>
                                        <p:tav tm="100000">
                                          <p:val>
                                            <p:strVal val="#ppt_h"/>
                                          </p:val>
                                        </p:tav>
                                      </p:tavLst>
                                    </p:anim>
                                    <p:animEffect transition="in" filter="fade">
                                      <p:cBhvr>
                                        <p:cTn id="50" dur="500"/>
                                        <p:tgtEl>
                                          <p:spTgt spid="20992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209923">
                                            <p:txEl>
                                              <p:pRg st="3" end="3"/>
                                            </p:txEl>
                                          </p:spTgt>
                                        </p:tgtEl>
                                        <p:attrNameLst>
                                          <p:attrName>style.visibility</p:attrName>
                                        </p:attrNameLst>
                                      </p:cBhvr>
                                      <p:to>
                                        <p:strVal val="visible"/>
                                      </p:to>
                                    </p:set>
                                    <p:animEffect transition="in" filter="wipe(left)">
                                      <p:cBhvr>
                                        <p:cTn id="55" dur="500"/>
                                        <p:tgtEl>
                                          <p:spTgt spid="209923">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209923">
                                            <p:txEl>
                                              <p:pRg st="4" end="4"/>
                                            </p:txEl>
                                          </p:spTgt>
                                        </p:tgtEl>
                                        <p:attrNameLst>
                                          <p:attrName>style.visibility</p:attrName>
                                        </p:attrNameLst>
                                      </p:cBhvr>
                                      <p:to>
                                        <p:strVal val="visible"/>
                                      </p:to>
                                    </p:set>
                                    <p:animEffect transition="in" filter="wipe(left)">
                                      <p:cBhvr>
                                        <p:cTn id="60" dur="500"/>
                                        <p:tgtEl>
                                          <p:spTgt spid="2099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p:bldP spid="209927" grpId="0"/>
      <p:bldP spid="209926" grpId="0"/>
      <p:bldP spid="2099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Wednesday, June 17, 2020</a:t>
            </a:r>
          </a:p>
        </p:txBody>
      </p:sp>
      <p:sp>
        <p:nvSpPr>
          <p:cNvPr id="16" name="Footer Placeholder 4"/>
          <p:cNvSpPr>
            <a:spLocks noGrp="1"/>
          </p:cNvSpPr>
          <p:nvPr>
            <p:ph type="ftr" sz="quarter" idx="11"/>
          </p:nvPr>
        </p:nvSpPr>
        <p:spPr/>
        <p:txBody>
          <a:bodyPr/>
          <a:lstStyle/>
          <a:p>
            <a:r>
              <a:rPr lang="en-US"/>
              <a:t>PHYS 1444-001, Summer 2020                    Dr. Jaehoon Yu</a:t>
            </a:r>
          </a:p>
        </p:txBody>
      </p:sp>
      <p:sp>
        <p:nvSpPr>
          <p:cNvPr id="17" name="Slide Number Placeholder 5"/>
          <p:cNvSpPr>
            <a:spLocks noGrp="1"/>
          </p:cNvSpPr>
          <p:nvPr>
            <p:ph type="sldNum" sz="quarter" idx="12"/>
          </p:nvPr>
        </p:nvSpPr>
        <p:spPr/>
        <p:txBody>
          <a:bodyPr/>
          <a:lstStyle/>
          <a:p>
            <a:fld id="{27A73741-E10E-B744-B5A1-318030DC8332}" type="slidenum">
              <a:rPr lang="en-US"/>
              <a:pPr/>
              <a:t>21</a:t>
            </a:fld>
            <a:endParaRPr lang="en-US"/>
          </a:p>
        </p:txBody>
      </p:sp>
      <p:pic>
        <p:nvPicPr>
          <p:cNvPr id="202775" name="Picture 23" descr="FG23_016"/>
          <p:cNvPicPr>
            <a:picLocks noChangeAspect="1" noChangeArrowheads="1"/>
          </p:cNvPicPr>
          <p:nvPr/>
        </p:nvPicPr>
        <p:blipFill>
          <a:blip r:embed="rId3"/>
          <a:srcRect/>
          <a:stretch>
            <a:fillRect/>
          </a:stretch>
        </p:blipFill>
        <p:spPr bwMode="auto">
          <a:xfrm>
            <a:off x="6781800" y="1219200"/>
            <a:ext cx="3657600" cy="3124200"/>
          </a:xfrm>
          <a:prstGeom prst="rect">
            <a:avLst/>
          </a:prstGeom>
          <a:noFill/>
        </p:spPr>
      </p:pic>
      <p:sp>
        <p:nvSpPr>
          <p:cNvPr id="202754" name="Rectangle 2"/>
          <p:cNvSpPr>
            <a:spLocks noGrp="1" noChangeArrowheads="1"/>
          </p:cNvSpPr>
          <p:nvPr>
            <p:ph type="title"/>
          </p:nvPr>
        </p:nvSpPr>
        <p:spPr>
          <a:xfrm>
            <a:off x="152400" y="76200"/>
            <a:ext cx="8915400" cy="685800"/>
          </a:xfrm>
        </p:spPr>
        <p:txBody>
          <a:bodyPr/>
          <a:lstStyle/>
          <a:p>
            <a:r>
              <a:rPr lang="en-US"/>
              <a:t>Electric Potential due to Electric Dipoles</a:t>
            </a:r>
          </a:p>
        </p:txBody>
      </p:sp>
      <p:sp>
        <p:nvSpPr>
          <p:cNvPr id="202755" name="Rectangle 3"/>
          <p:cNvSpPr>
            <a:spLocks noChangeArrowheads="1"/>
          </p:cNvSpPr>
          <p:nvPr/>
        </p:nvSpPr>
        <p:spPr bwMode="auto">
          <a:xfrm>
            <a:off x="457200" y="685800"/>
            <a:ext cx="8305800" cy="571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What is an electric dipole?</a:t>
            </a:r>
          </a:p>
          <a:p>
            <a:pPr marL="742950" lvl="1" indent="-285750">
              <a:spcBef>
                <a:spcPct val="20000"/>
              </a:spcBef>
              <a:buFontTx/>
              <a:buChar char="–"/>
            </a:pPr>
            <a:r>
              <a:rPr lang="en-US" sz="2800" dirty="0">
                <a:solidFill>
                  <a:srgbClr val="660066"/>
                </a:solidFill>
                <a:latin typeface="Arial Narrow" charset="0"/>
                <a:ea typeface="ＭＳ Ｐゴシック" charset="-128"/>
              </a:rPr>
              <a:t>Two equal point charge Q of opposite signs separated by a distance</a:t>
            </a:r>
            <a:r>
              <a:rPr lang="en-US" sz="2800" dirty="0">
                <a:solidFill>
                  <a:srgbClr val="660066"/>
                </a:solidFill>
                <a:latin typeface="Monotype Corsiva" charset="0"/>
                <a:ea typeface="ＭＳ Ｐゴシック" charset="-128"/>
              </a:rPr>
              <a:t> l</a:t>
            </a:r>
            <a:r>
              <a:rPr lang="en-US" sz="2800" dirty="0">
                <a:solidFill>
                  <a:srgbClr val="660066"/>
                </a:solidFill>
                <a:latin typeface="Arial Narrow" charset="0"/>
                <a:ea typeface="ＭＳ Ｐゴシック" charset="-128"/>
              </a:rPr>
              <a:t> and behaves like one entity: p=</a:t>
            </a:r>
            <a:r>
              <a:rPr lang="en-US" sz="2800" dirty="0" err="1">
                <a:solidFill>
                  <a:srgbClr val="660066"/>
                </a:solidFill>
                <a:latin typeface="Arial Narrow" charset="0"/>
                <a:ea typeface="ＭＳ Ｐゴシック" charset="-128"/>
              </a:rPr>
              <a:t>Q</a:t>
            </a:r>
            <a:r>
              <a:rPr lang="en-US" sz="2800" dirty="0" err="1">
                <a:solidFill>
                  <a:srgbClr val="660066"/>
                </a:solidFill>
                <a:latin typeface="Monotype Corsiva" charset="0"/>
                <a:ea typeface="ＭＳ Ｐゴシック" charset="-128"/>
              </a:rPr>
              <a:t>l</a:t>
            </a:r>
            <a:endParaRPr lang="en-US" sz="2800" dirty="0">
              <a:solidFill>
                <a:srgbClr val="660066"/>
              </a:solidFill>
              <a:latin typeface="Monotype Corsiva" charset="0"/>
              <a:ea typeface="ＭＳ Ｐゴシック" charset="-128"/>
            </a:endParaRPr>
          </a:p>
          <a:p>
            <a:pPr marL="342900" indent="-342900">
              <a:spcBef>
                <a:spcPct val="20000"/>
              </a:spcBef>
              <a:buFontTx/>
              <a:buChar char="•"/>
            </a:pPr>
            <a:r>
              <a:rPr lang="en-US" sz="3200" dirty="0">
                <a:solidFill>
                  <a:schemeClr val="accent2"/>
                </a:solidFill>
                <a:latin typeface="Arial Narrow" charset="0"/>
              </a:rPr>
              <a:t>For the electric potential due to a dipole at a point P</a:t>
            </a:r>
          </a:p>
          <a:p>
            <a:pPr marL="742950" lvl="1" indent="-285750">
              <a:spcBef>
                <a:spcPct val="20000"/>
              </a:spcBef>
              <a:buFontTx/>
              <a:buChar char="–"/>
            </a:pPr>
            <a:r>
              <a:rPr lang="en-US" sz="2800" dirty="0">
                <a:solidFill>
                  <a:srgbClr val="660066"/>
                </a:solidFill>
                <a:latin typeface="Arial Narrow" charset="0"/>
                <a:ea typeface="ＭＳ Ｐゴシック" charset="-128"/>
              </a:rPr>
              <a:t>We take V=0 at </a:t>
            </a:r>
            <a:r>
              <a:rPr lang="en-US" sz="2800" dirty="0" err="1">
                <a:solidFill>
                  <a:srgbClr val="660066"/>
                </a:solidFill>
                <a:latin typeface="Arial Narrow" charset="0"/>
                <a:ea typeface="ＭＳ Ｐゴシック" charset="-128"/>
              </a:rPr>
              <a:t>r</a:t>
            </a:r>
            <a:r>
              <a:rPr lang="en-US" sz="2800" dirty="0">
                <a:solidFill>
                  <a:srgbClr val="660066"/>
                </a:solidFill>
                <a:latin typeface="Arial Narrow" charset="0"/>
                <a:ea typeface="ＭＳ Ｐゴシック" charset="-128"/>
              </a:rPr>
              <a:t>=</a:t>
            </a:r>
            <a:r>
              <a:rPr lang="en-US" sz="2800" dirty="0">
                <a:solidFill>
                  <a:srgbClr val="660066"/>
                </a:solidFill>
                <a:latin typeface="Arial Narrow" charset="0"/>
              </a:rPr>
              <a:t>∞</a:t>
            </a:r>
            <a:endParaRPr lang="en-US" sz="2800" dirty="0">
              <a:solidFill>
                <a:srgbClr val="660066"/>
              </a:solidFill>
              <a:latin typeface="Arial Narrow" charset="0"/>
              <a:ea typeface="ＭＳ Ｐゴシック" charset="-128"/>
            </a:endParaRPr>
          </a:p>
          <a:p>
            <a:pPr marL="342900" indent="-342900">
              <a:spcBef>
                <a:spcPct val="20000"/>
              </a:spcBef>
              <a:buFontTx/>
              <a:buChar char="•"/>
            </a:pPr>
            <a:r>
              <a:rPr lang="en-US" sz="3200" dirty="0">
                <a:solidFill>
                  <a:schemeClr val="accent2"/>
                </a:solidFill>
                <a:latin typeface="Arial Narrow" charset="0"/>
              </a:rPr>
              <a:t>The simple sum of the potential at P by the two charges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Since </a:t>
            </a:r>
            <a:r>
              <a:rPr lang="en-US" sz="3200" dirty="0" err="1">
                <a:solidFill>
                  <a:schemeClr val="accent2"/>
                </a:solidFill>
                <a:latin typeface="Symbol" charset="2"/>
              </a:rPr>
              <a:t>Δ</a:t>
            </a:r>
            <a:r>
              <a:rPr lang="en-US" sz="3200" dirty="0" err="1">
                <a:solidFill>
                  <a:schemeClr val="accent2"/>
                </a:solidFill>
                <a:latin typeface="Arial Narrow" charset="0"/>
              </a:rPr>
              <a:t>r</a:t>
            </a:r>
            <a:r>
              <a:rPr lang="en-US" sz="3200" dirty="0">
                <a:solidFill>
                  <a:schemeClr val="accent2"/>
                </a:solidFill>
                <a:latin typeface="Arial Narrow" charset="0"/>
              </a:rPr>
              <a:t>=</a:t>
            </a:r>
            <a:r>
              <a:rPr lang="en-US" sz="3200" dirty="0" err="1">
                <a:solidFill>
                  <a:schemeClr val="accent2"/>
                </a:solidFill>
                <a:latin typeface="Monotype Corsiva" charset="0"/>
              </a:rPr>
              <a:t>l</a:t>
            </a:r>
            <a:r>
              <a:rPr lang="en-US" sz="3200" dirty="0" err="1">
                <a:solidFill>
                  <a:schemeClr val="accent2"/>
                </a:solidFill>
                <a:latin typeface="Arial Narrow" charset="0"/>
              </a:rPr>
              <a:t>cos</a:t>
            </a:r>
            <a:r>
              <a:rPr lang="en-US" sz="3200" dirty="0" err="1">
                <a:solidFill>
                  <a:schemeClr val="accent2"/>
                </a:solidFill>
                <a:latin typeface="Symbol" charset="2"/>
              </a:rPr>
              <a:t>θ</a:t>
            </a:r>
            <a:r>
              <a:rPr lang="en-US" sz="3200" dirty="0">
                <a:solidFill>
                  <a:schemeClr val="accent2"/>
                </a:solidFill>
                <a:latin typeface="Arial Narrow" charset="0"/>
              </a:rPr>
              <a:t> and if r&gt;&gt;</a:t>
            </a:r>
            <a:r>
              <a:rPr lang="en-US" sz="3200" dirty="0">
                <a:solidFill>
                  <a:schemeClr val="accent2"/>
                </a:solidFill>
                <a:latin typeface="Monotype Corsiva" charset="0"/>
              </a:rPr>
              <a:t>l</a:t>
            </a:r>
            <a:r>
              <a:rPr lang="en-US" sz="3200" dirty="0">
                <a:solidFill>
                  <a:schemeClr val="accent2"/>
                </a:solidFill>
                <a:latin typeface="Arial Narrow" charset="0"/>
              </a:rPr>
              <a:t>, r&gt;&gt;</a:t>
            </a:r>
            <a:r>
              <a:rPr lang="en-US" sz="3200" dirty="0" err="1">
                <a:solidFill>
                  <a:schemeClr val="accent2"/>
                </a:solidFill>
                <a:latin typeface="Symbol" charset="2"/>
              </a:rPr>
              <a:t>Δ</a:t>
            </a:r>
            <a:r>
              <a:rPr lang="en-US" sz="3200" dirty="0" err="1">
                <a:solidFill>
                  <a:schemeClr val="accent2"/>
                </a:solidFill>
                <a:latin typeface="Arial Narrow" charset="0"/>
              </a:rPr>
              <a:t>r</a:t>
            </a:r>
            <a:r>
              <a:rPr lang="en-US" sz="3200" dirty="0">
                <a:solidFill>
                  <a:schemeClr val="accent2"/>
                </a:solidFill>
                <a:latin typeface="Arial Narrow" charset="0"/>
              </a:rPr>
              <a:t>, thus </a:t>
            </a:r>
            <a:r>
              <a:rPr lang="en-US" sz="3200" dirty="0" err="1">
                <a:solidFill>
                  <a:schemeClr val="accent2"/>
                </a:solidFill>
                <a:latin typeface="Arial Narrow" charset="0"/>
              </a:rPr>
              <a:t>r+</a:t>
            </a:r>
            <a:r>
              <a:rPr lang="en-US" sz="3200" dirty="0" err="1">
                <a:solidFill>
                  <a:schemeClr val="accent2"/>
                </a:solidFill>
                <a:latin typeface="Symbol" charset="2"/>
              </a:rPr>
              <a:t>Δ</a:t>
            </a:r>
            <a:r>
              <a:rPr lang="en-US" sz="3200" dirty="0" err="1">
                <a:solidFill>
                  <a:schemeClr val="accent2"/>
                </a:solidFill>
                <a:latin typeface="Arial Narrow" charset="0"/>
              </a:rPr>
              <a:t>r</a:t>
            </a:r>
            <a:r>
              <a:rPr lang="en-US" sz="3200" dirty="0">
                <a:solidFill>
                  <a:schemeClr val="accent2"/>
                </a:solidFill>
                <a:latin typeface="Arial Narrow" charset="0"/>
              </a:rPr>
              <a:t> ~r and </a:t>
            </a:r>
          </a:p>
        </p:txBody>
      </p:sp>
      <p:graphicFrame>
        <p:nvGraphicFramePr>
          <p:cNvPr id="202774" name="Object 22"/>
          <p:cNvGraphicFramePr>
            <a:graphicFrameLocks noChangeAspect="1"/>
          </p:cNvGraphicFramePr>
          <p:nvPr/>
        </p:nvGraphicFramePr>
        <p:xfrm>
          <a:off x="533400" y="4484688"/>
          <a:ext cx="508000" cy="330200"/>
        </p:xfrm>
        <a:graphic>
          <a:graphicData uri="http://schemas.openxmlformats.org/presentationml/2006/ole">
            <mc:AlternateContent xmlns:mc="http://schemas.openxmlformats.org/markup-compatibility/2006">
              <mc:Choice xmlns:v="urn:schemas-microsoft-com:vml" Requires="v">
                <p:oleObj spid="_x0000_s96474" name="Equation" r:id="rId4" imgW="253800" imgH="164880" progId="Equation.DSMT4">
                  <p:embed/>
                </p:oleObj>
              </mc:Choice>
              <mc:Fallback>
                <p:oleObj name="Equation" r:id="rId4" imgW="253800" imgH="164880" progId="Equation.DSMT4">
                  <p:embed/>
                  <p:pic>
                    <p:nvPicPr>
                      <p:cNvPr id="202774"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484688"/>
                        <a:ext cx="508000" cy="330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2776" name="Object 24"/>
          <p:cNvGraphicFramePr>
            <a:graphicFrameLocks noChangeAspect="1"/>
          </p:cNvGraphicFramePr>
          <p:nvPr/>
        </p:nvGraphicFramePr>
        <p:xfrm>
          <a:off x="228600" y="5715000"/>
          <a:ext cx="508000" cy="330200"/>
        </p:xfrm>
        <a:graphic>
          <a:graphicData uri="http://schemas.openxmlformats.org/presentationml/2006/ole">
            <mc:AlternateContent xmlns:mc="http://schemas.openxmlformats.org/markup-compatibility/2006">
              <mc:Choice xmlns:v="urn:schemas-microsoft-com:vml" Requires="v">
                <p:oleObj spid="_x0000_s96475" name="Equation" r:id="rId6" imgW="253800" imgH="164880" progId="Equation.DSMT4">
                  <p:embed/>
                </p:oleObj>
              </mc:Choice>
              <mc:Fallback>
                <p:oleObj name="Equation" r:id="rId6" imgW="253800" imgH="164880" progId="Equation.DSMT4">
                  <p:embed/>
                  <p:pic>
                    <p:nvPicPr>
                      <p:cNvPr id="202776" name="Object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5715000"/>
                        <a:ext cx="508000" cy="330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2777" name="Object 25"/>
          <p:cNvGraphicFramePr>
            <a:graphicFrameLocks noChangeAspect="1"/>
          </p:cNvGraphicFramePr>
          <p:nvPr/>
        </p:nvGraphicFramePr>
        <p:xfrm>
          <a:off x="914400" y="4267200"/>
          <a:ext cx="1624013" cy="815975"/>
        </p:xfrm>
        <a:graphic>
          <a:graphicData uri="http://schemas.openxmlformats.org/presentationml/2006/ole">
            <mc:AlternateContent xmlns:mc="http://schemas.openxmlformats.org/markup-compatibility/2006">
              <mc:Choice xmlns:v="urn:schemas-microsoft-com:vml" Requires="v">
                <p:oleObj spid="_x0000_s96476" name="Equation" r:id="rId8" imgW="812520" imgH="406080" progId="Equation.DSMT4">
                  <p:embed/>
                </p:oleObj>
              </mc:Choice>
              <mc:Fallback>
                <p:oleObj name="Equation" r:id="rId8" imgW="812520" imgH="406080" progId="Equation.DSMT4">
                  <p:embed/>
                  <p:pic>
                    <p:nvPicPr>
                      <p:cNvPr id="202777" name="Object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4267200"/>
                        <a:ext cx="1624013" cy="8159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2778" name="Object 26"/>
          <p:cNvGraphicFramePr>
            <a:graphicFrameLocks noChangeAspect="1"/>
          </p:cNvGraphicFramePr>
          <p:nvPr/>
        </p:nvGraphicFramePr>
        <p:xfrm>
          <a:off x="2463800" y="4152900"/>
          <a:ext cx="2462213" cy="1019175"/>
        </p:xfrm>
        <a:graphic>
          <a:graphicData uri="http://schemas.openxmlformats.org/presentationml/2006/ole">
            <mc:AlternateContent xmlns:mc="http://schemas.openxmlformats.org/markup-compatibility/2006">
              <mc:Choice xmlns:v="urn:schemas-microsoft-com:vml" Requires="v">
                <p:oleObj spid="_x0000_s96477" name="Equation" r:id="rId10" imgW="1231900" imgH="508000" progId="Equation.DSMT4">
                  <p:embed/>
                </p:oleObj>
              </mc:Choice>
              <mc:Fallback>
                <p:oleObj name="Equation" r:id="rId10" imgW="1231900" imgH="508000" progId="Equation.DSMT4">
                  <p:embed/>
                  <p:pic>
                    <p:nvPicPr>
                      <p:cNvPr id="202778" name="Object 26"/>
                      <p:cNvPicPr>
                        <a:picLocks noChangeAspect="1" noChangeArrowheads="1"/>
                      </p:cNvPicPr>
                      <p:nvPr/>
                    </p:nvPicPr>
                    <p:blipFill>
                      <a:blip r:embed="rId11"/>
                      <a:srcRect/>
                      <a:stretch>
                        <a:fillRect/>
                      </a:stretch>
                    </p:blipFill>
                    <p:spPr bwMode="auto">
                      <a:xfrm>
                        <a:off x="2463800" y="4152900"/>
                        <a:ext cx="2462213" cy="10191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2779" name="Object 27"/>
          <p:cNvGraphicFramePr>
            <a:graphicFrameLocks noChangeAspect="1"/>
          </p:cNvGraphicFramePr>
          <p:nvPr/>
        </p:nvGraphicFramePr>
        <p:xfrm>
          <a:off x="4903788" y="4251325"/>
          <a:ext cx="2386012" cy="866775"/>
        </p:xfrm>
        <a:graphic>
          <a:graphicData uri="http://schemas.openxmlformats.org/presentationml/2006/ole">
            <mc:AlternateContent xmlns:mc="http://schemas.openxmlformats.org/markup-compatibility/2006">
              <mc:Choice xmlns:v="urn:schemas-microsoft-com:vml" Requires="v">
                <p:oleObj spid="_x0000_s96478" name="Equation" r:id="rId12" imgW="1193800" imgH="431800" progId="Equation.DSMT4">
                  <p:embed/>
                </p:oleObj>
              </mc:Choice>
              <mc:Fallback>
                <p:oleObj name="Equation" r:id="rId12" imgW="1193800" imgH="431800" progId="Equation.DSMT4">
                  <p:embed/>
                  <p:pic>
                    <p:nvPicPr>
                      <p:cNvPr id="202779" name="Object 27"/>
                      <p:cNvPicPr>
                        <a:picLocks noChangeAspect="1" noChangeArrowheads="1"/>
                      </p:cNvPicPr>
                      <p:nvPr/>
                    </p:nvPicPr>
                    <p:blipFill>
                      <a:blip r:embed="rId13"/>
                      <a:srcRect/>
                      <a:stretch>
                        <a:fillRect/>
                      </a:stretch>
                    </p:blipFill>
                    <p:spPr bwMode="auto">
                      <a:xfrm>
                        <a:off x="4903788" y="4251325"/>
                        <a:ext cx="2386012" cy="8667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2780" name="Object 28"/>
          <p:cNvGraphicFramePr>
            <a:graphicFrameLocks noChangeAspect="1"/>
          </p:cNvGraphicFramePr>
          <p:nvPr/>
        </p:nvGraphicFramePr>
        <p:xfrm>
          <a:off x="7188200" y="4229100"/>
          <a:ext cx="1803400" cy="893763"/>
        </p:xfrm>
        <a:graphic>
          <a:graphicData uri="http://schemas.openxmlformats.org/presentationml/2006/ole">
            <mc:AlternateContent xmlns:mc="http://schemas.openxmlformats.org/markup-compatibility/2006">
              <mc:Choice xmlns:v="urn:schemas-microsoft-com:vml" Requires="v">
                <p:oleObj spid="_x0000_s96479" name="Equation" r:id="rId14" imgW="901700" imgH="444500" progId="Equation.DSMT4">
                  <p:embed/>
                </p:oleObj>
              </mc:Choice>
              <mc:Fallback>
                <p:oleObj name="Equation" r:id="rId14" imgW="901700" imgH="444500" progId="Equation.DSMT4">
                  <p:embed/>
                  <p:pic>
                    <p:nvPicPr>
                      <p:cNvPr id="202780" name="Object 28"/>
                      <p:cNvPicPr>
                        <a:picLocks noChangeAspect="1" noChangeArrowheads="1"/>
                      </p:cNvPicPr>
                      <p:nvPr/>
                    </p:nvPicPr>
                    <p:blipFill>
                      <a:blip r:embed="rId15"/>
                      <a:srcRect/>
                      <a:stretch>
                        <a:fillRect/>
                      </a:stretch>
                    </p:blipFill>
                    <p:spPr bwMode="auto">
                      <a:xfrm>
                        <a:off x="7188200" y="4229100"/>
                        <a:ext cx="1803400" cy="8937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2781" name="Object 29"/>
          <p:cNvGraphicFramePr>
            <a:graphicFrameLocks noChangeAspect="1"/>
          </p:cNvGraphicFramePr>
          <p:nvPr/>
        </p:nvGraphicFramePr>
        <p:xfrm>
          <a:off x="711200" y="5461000"/>
          <a:ext cx="1651000" cy="866775"/>
        </p:xfrm>
        <a:graphic>
          <a:graphicData uri="http://schemas.openxmlformats.org/presentationml/2006/ole">
            <mc:AlternateContent xmlns:mc="http://schemas.openxmlformats.org/markup-compatibility/2006">
              <mc:Choice xmlns:v="urn:schemas-microsoft-com:vml" Requires="v">
                <p:oleObj spid="_x0000_s96480" name="Equation" r:id="rId16" imgW="825500" imgH="431800" progId="Equation.DSMT4">
                  <p:embed/>
                </p:oleObj>
              </mc:Choice>
              <mc:Fallback>
                <p:oleObj name="Equation" r:id="rId16" imgW="825500" imgH="431800" progId="Equation.DSMT4">
                  <p:embed/>
                  <p:pic>
                    <p:nvPicPr>
                      <p:cNvPr id="202781" name="Object 29"/>
                      <p:cNvPicPr>
                        <a:picLocks noChangeAspect="1" noChangeArrowheads="1"/>
                      </p:cNvPicPr>
                      <p:nvPr/>
                    </p:nvPicPr>
                    <p:blipFill>
                      <a:blip r:embed="rId17"/>
                      <a:srcRect/>
                      <a:stretch>
                        <a:fillRect/>
                      </a:stretch>
                    </p:blipFill>
                    <p:spPr bwMode="auto">
                      <a:xfrm>
                        <a:off x="711200" y="5461000"/>
                        <a:ext cx="1651000" cy="8667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02784" name="AutoShape 32"/>
          <p:cNvSpPr>
            <a:spLocks noChangeArrowheads="1"/>
          </p:cNvSpPr>
          <p:nvPr/>
        </p:nvSpPr>
        <p:spPr bwMode="auto">
          <a:xfrm>
            <a:off x="3992562" y="5181600"/>
            <a:ext cx="2027238" cy="1834158"/>
          </a:xfrm>
          <a:prstGeom prst="rightArrow">
            <a:avLst>
              <a:gd name="adj1" fmla="val 50000"/>
              <a:gd name="adj2" fmla="val 28632"/>
            </a:avLst>
          </a:prstGeom>
          <a:solidFill>
            <a:srgbClr val="FFFF66"/>
          </a:solidFill>
          <a:ln w="28575">
            <a:solidFill>
              <a:srgbClr val="CC0000"/>
            </a:solidFill>
            <a:miter lim="800000"/>
            <a:headEnd/>
            <a:tailEnd/>
          </a:ln>
          <a:effectLst/>
        </p:spPr>
        <p:txBody>
          <a:bodyPr wrap="square" anchor="ctr">
            <a:prstTxWarp prst="textNoShape">
              <a:avLst/>
            </a:prstTxWarp>
            <a:spAutoFit/>
          </a:bodyPr>
          <a:lstStyle/>
          <a:p>
            <a:pPr algn="ctr"/>
            <a:r>
              <a:rPr lang="en-US" sz="1800" b="1">
                <a:solidFill>
                  <a:srgbClr val="FF0000"/>
                </a:solidFill>
                <a:latin typeface="Arial Narrow" charset="0"/>
              </a:rPr>
              <a:t>V by a dipole at a </a:t>
            </a:r>
          </a:p>
          <a:p>
            <a:pPr algn="ctr"/>
            <a:r>
              <a:rPr lang="en-US" sz="1800" b="1">
                <a:solidFill>
                  <a:srgbClr val="FF0000"/>
                </a:solidFill>
                <a:latin typeface="Arial Narrow" charset="0"/>
              </a:rPr>
              <a:t>distance r from </a:t>
            </a:r>
          </a:p>
          <a:p>
            <a:pPr algn="ctr"/>
            <a:r>
              <a:rPr lang="en-US" sz="1800" b="1">
                <a:solidFill>
                  <a:srgbClr val="FF0000"/>
                </a:solidFill>
                <a:latin typeface="Arial Narrow" charset="0"/>
              </a:rPr>
              <a:t>the dipole</a:t>
            </a:r>
          </a:p>
        </p:txBody>
      </p:sp>
      <p:pic>
        <p:nvPicPr>
          <p:cNvPr id="2" name="Picture 1"/>
          <p:cNvPicPr>
            <a:picLocks noChangeAspect="1"/>
          </p:cNvPicPr>
          <p:nvPr/>
        </p:nvPicPr>
        <p:blipFill>
          <a:blip r:embed="rId18"/>
          <a:stretch>
            <a:fillRect/>
          </a:stretch>
        </p:blipFill>
        <p:spPr>
          <a:xfrm>
            <a:off x="6151562" y="5468937"/>
            <a:ext cx="2611438" cy="1119188"/>
          </a:xfrm>
          <a:prstGeom prst="rect">
            <a:avLst/>
          </a:prstGeom>
          <a:solidFill>
            <a:srgbClr val="FFFF00"/>
          </a:solidFill>
          <a:ln w="38100">
            <a:solidFill>
              <a:srgbClr val="C00000"/>
            </a:solidFill>
          </a:ln>
        </p:spPr>
      </p:pic>
      <p:pic>
        <p:nvPicPr>
          <p:cNvPr id="3" name="Picture 2"/>
          <p:cNvPicPr>
            <a:picLocks noChangeAspect="1"/>
          </p:cNvPicPr>
          <p:nvPr/>
        </p:nvPicPr>
        <p:blipFill>
          <a:blip r:embed="rId19"/>
          <a:stretch>
            <a:fillRect/>
          </a:stretch>
        </p:blipFill>
        <p:spPr>
          <a:xfrm>
            <a:off x="2364580" y="5502275"/>
            <a:ext cx="1496220" cy="841624"/>
          </a:xfrm>
          <a:prstGeom prst="rect">
            <a:avLst/>
          </a:prstGeom>
          <a:solidFill>
            <a:schemeClr val="bg1"/>
          </a:solidFill>
        </p:spPr>
      </p:pic>
    </p:spTree>
    <p:extLst>
      <p:ext uri="{BB962C8B-B14F-4D97-AF65-F5344CB8AC3E}">
        <p14:creationId xmlns:p14="http://schemas.microsoft.com/office/powerpoint/2010/main" val="132808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2755">
                                            <p:txEl>
                                              <p:pRg st="0" end="0"/>
                                            </p:txEl>
                                          </p:spTgt>
                                        </p:tgtEl>
                                        <p:attrNameLst>
                                          <p:attrName>style.visibility</p:attrName>
                                        </p:attrNameLst>
                                      </p:cBhvr>
                                      <p:to>
                                        <p:strVal val="visible"/>
                                      </p:to>
                                    </p:set>
                                    <p:animEffect transition="in" filter="wipe(left)">
                                      <p:cBhvr>
                                        <p:cTn id="7" dur="500"/>
                                        <p:tgtEl>
                                          <p:spTgt spid="2027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2755">
                                            <p:txEl>
                                              <p:pRg st="1" end="1"/>
                                            </p:txEl>
                                          </p:spTgt>
                                        </p:tgtEl>
                                        <p:attrNameLst>
                                          <p:attrName>style.visibility</p:attrName>
                                        </p:attrNameLst>
                                      </p:cBhvr>
                                      <p:to>
                                        <p:strVal val="visible"/>
                                      </p:to>
                                    </p:set>
                                    <p:animEffect transition="in" filter="wipe(left)">
                                      <p:cBhvr>
                                        <p:cTn id="12" dur="500"/>
                                        <p:tgtEl>
                                          <p:spTgt spid="2027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2755">
                                            <p:txEl>
                                              <p:pRg st="2" end="2"/>
                                            </p:txEl>
                                          </p:spTgt>
                                        </p:tgtEl>
                                        <p:attrNameLst>
                                          <p:attrName>style.visibility</p:attrName>
                                        </p:attrNameLst>
                                      </p:cBhvr>
                                      <p:to>
                                        <p:strVal val="visible"/>
                                      </p:to>
                                    </p:set>
                                    <p:animEffect transition="in" filter="wipe(left)">
                                      <p:cBhvr>
                                        <p:cTn id="17" dur="500"/>
                                        <p:tgtEl>
                                          <p:spTgt spid="2027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202775"/>
                                        </p:tgtEl>
                                        <p:attrNameLst>
                                          <p:attrName>style.visibility</p:attrName>
                                        </p:attrNameLst>
                                      </p:cBhvr>
                                      <p:to>
                                        <p:strVal val="visible"/>
                                      </p:to>
                                    </p:set>
                                    <p:anim calcmode="lin" valueType="num">
                                      <p:cBhvr>
                                        <p:cTn id="22" dur="500" fill="hold"/>
                                        <p:tgtEl>
                                          <p:spTgt spid="202775"/>
                                        </p:tgtEl>
                                        <p:attrNameLst>
                                          <p:attrName>ppt_w</p:attrName>
                                        </p:attrNameLst>
                                      </p:cBhvr>
                                      <p:tavLst>
                                        <p:tav tm="0">
                                          <p:val>
                                            <p:fltVal val="0"/>
                                          </p:val>
                                        </p:tav>
                                        <p:tav tm="100000">
                                          <p:val>
                                            <p:strVal val="#ppt_w"/>
                                          </p:val>
                                        </p:tav>
                                      </p:tavLst>
                                    </p:anim>
                                    <p:anim calcmode="lin" valueType="num">
                                      <p:cBhvr>
                                        <p:cTn id="23" dur="500" fill="hold"/>
                                        <p:tgtEl>
                                          <p:spTgt spid="202775"/>
                                        </p:tgtEl>
                                        <p:attrNameLst>
                                          <p:attrName>ppt_h</p:attrName>
                                        </p:attrNameLst>
                                      </p:cBhvr>
                                      <p:tavLst>
                                        <p:tav tm="0">
                                          <p:val>
                                            <p:fltVal val="0"/>
                                          </p:val>
                                        </p:tav>
                                        <p:tav tm="100000">
                                          <p:val>
                                            <p:strVal val="#ppt_h"/>
                                          </p:val>
                                        </p:tav>
                                      </p:tavLst>
                                    </p:anim>
                                    <p:animEffect transition="in" filter="fade">
                                      <p:cBhvr>
                                        <p:cTn id="24" dur="500"/>
                                        <p:tgtEl>
                                          <p:spTgt spid="20277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02755">
                                            <p:txEl>
                                              <p:pRg st="3" end="3"/>
                                            </p:txEl>
                                          </p:spTgt>
                                        </p:tgtEl>
                                        <p:attrNameLst>
                                          <p:attrName>style.visibility</p:attrName>
                                        </p:attrNameLst>
                                      </p:cBhvr>
                                      <p:to>
                                        <p:strVal val="visible"/>
                                      </p:to>
                                    </p:set>
                                    <p:animEffect transition="in" filter="wipe(left)">
                                      <p:cBhvr>
                                        <p:cTn id="29" dur="500"/>
                                        <p:tgtEl>
                                          <p:spTgt spid="20275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02755">
                                            <p:txEl>
                                              <p:pRg st="4" end="4"/>
                                            </p:txEl>
                                          </p:spTgt>
                                        </p:tgtEl>
                                        <p:attrNameLst>
                                          <p:attrName>style.visibility</p:attrName>
                                        </p:attrNameLst>
                                      </p:cBhvr>
                                      <p:to>
                                        <p:strVal val="visible"/>
                                      </p:to>
                                    </p:set>
                                    <p:animEffect transition="in" filter="wipe(left)">
                                      <p:cBhvr>
                                        <p:cTn id="34" dur="500"/>
                                        <p:tgtEl>
                                          <p:spTgt spid="202755">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02774"/>
                                        </p:tgtEl>
                                        <p:attrNameLst>
                                          <p:attrName>style.visibility</p:attrName>
                                        </p:attrNameLst>
                                      </p:cBhvr>
                                      <p:to>
                                        <p:strVal val="visible"/>
                                      </p:to>
                                    </p:set>
                                    <p:animEffect transition="in" filter="wipe(left)">
                                      <p:cBhvr>
                                        <p:cTn id="39" dur="500"/>
                                        <p:tgtEl>
                                          <p:spTgt spid="20277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02777"/>
                                        </p:tgtEl>
                                        <p:attrNameLst>
                                          <p:attrName>style.visibility</p:attrName>
                                        </p:attrNameLst>
                                      </p:cBhvr>
                                      <p:to>
                                        <p:strVal val="visible"/>
                                      </p:to>
                                    </p:set>
                                    <p:animEffect transition="in" filter="wipe(left)">
                                      <p:cBhvr>
                                        <p:cTn id="44" dur="500"/>
                                        <p:tgtEl>
                                          <p:spTgt spid="20277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02778"/>
                                        </p:tgtEl>
                                        <p:attrNameLst>
                                          <p:attrName>style.visibility</p:attrName>
                                        </p:attrNameLst>
                                      </p:cBhvr>
                                      <p:to>
                                        <p:strVal val="visible"/>
                                      </p:to>
                                    </p:set>
                                    <p:animEffect transition="in" filter="wipe(left)">
                                      <p:cBhvr>
                                        <p:cTn id="49" dur="500"/>
                                        <p:tgtEl>
                                          <p:spTgt spid="20277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02779"/>
                                        </p:tgtEl>
                                        <p:attrNameLst>
                                          <p:attrName>style.visibility</p:attrName>
                                        </p:attrNameLst>
                                      </p:cBhvr>
                                      <p:to>
                                        <p:strVal val="visible"/>
                                      </p:to>
                                    </p:set>
                                    <p:animEffect transition="in" filter="wipe(left)">
                                      <p:cBhvr>
                                        <p:cTn id="54" dur="500"/>
                                        <p:tgtEl>
                                          <p:spTgt spid="20277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02780"/>
                                        </p:tgtEl>
                                        <p:attrNameLst>
                                          <p:attrName>style.visibility</p:attrName>
                                        </p:attrNameLst>
                                      </p:cBhvr>
                                      <p:to>
                                        <p:strVal val="visible"/>
                                      </p:to>
                                    </p:set>
                                    <p:animEffect transition="in" filter="wipe(left)">
                                      <p:cBhvr>
                                        <p:cTn id="59" dur="500"/>
                                        <p:tgtEl>
                                          <p:spTgt spid="20278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02755">
                                            <p:txEl>
                                              <p:pRg st="6" end="6"/>
                                            </p:txEl>
                                          </p:spTgt>
                                        </p:tgtEl>
                                        <p:attrNameLst>
                                          <p:attrName>style.visibility</p:attrName>
                                        </p:attrNameLst>
                                      </p:cBhvr>
                                      <p:to>
                                        <p:strVal val="visible"/>
                                      </p:to>
                                    </p:set>
                                    <p:animEffect transition="in" filter="wipe(left)">
                                      <p:cBhvr>
                                        <p:cTn id="64" dur="500"/>
                                        <p:tgtEl>
                                          <p:spTgt spid="202755">
                                            <p:txEl>
                                              <p:pRg st="6" end="6"/>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02776"/>
                                        </p:tgtEl>
                                        <p:attrNameLst>
                                          <p:attrName>style.visibility</p:attrName>
                                        </p:attrNameLst>
                                      </p:cBhvr>
                                      <p:to>
                                        <p:strVal val="visible"/>
                                      </p:to>
                                    </p:set>
                                    <p:animEffect transition="in" filter="wipe(left)">
                                      <p:cBhvr>
                                        <p:cTn id="69" dur="500"/>
                                        <p:tgtEl>
                                          <p:spTgt spid="20277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02781"/>
                                        </p:tgtEl>
                                        <p:attrNameLst>
                                          <p:attrName>style.visibility</p:attrName>
                                        </p:attrNameLst>
                                      </p:cBhvr>
                                      <p:to>
                                        <p:strVal val="visible"/>
                                      </p:to>
                                    </p:set>
                                    <p:animEffect transition="in" filter="wipe(left)">
                                      <p:cBhvr>
                                        <p:cTn id="74" dur="500"/>
                                        <p:tgtEl>
                                          <p:spTgt spid="20278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wipe(left)">
                                      <p:cBhvr>
                                        <p:cTn id="79" dur="500"/>
                                        <p:tgtEl>
                                          <p:spTgt spid="3"/>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202784"/>
                                        </p:tgtEl>
                                        <p:attrNameLst>
                                          <p:attrName>style.visibility</p:attrName>
                                        </p:attrNameLst>
                                      </p:cBhvr>
                                      <p:to>
                                        <p:strVal val="visible"/>
                                      </p:to>
                                    </p:set>
                                    <p:animEffect transition="in" filter="wipe(left)">
                                      <p:cBhvr>
                                        <p:cTn id="84" dur="500"/>
                                        <p:tgtEl>
                                          <p:spTgt spid="202784"/>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2"/>
                                        </p:tgtEl>
                                        <p:attrNameLst>
                                          <p:attrName>style.visibility</p:attrName>
                                        </p:attrNameLst>
                                      </p:cBhvr>
                                      <p:to>
                                        <p:strVal val="visible"/>
                                      </p:to>
                                    </p:set>
                                    <p:animEffect transition="in" filter="wipe(left)">
                                      <p:cBhvr>
                                        <p:cTn id="8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build="p"/>
      <p:bldP spid="2027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Wednesday, June 17, 2020</a:t>
            </a:r>
          </a:p>
        </p:txBody>
      </p:sp>
      <p:sp>
        <p:nvSpPr>
          <p:cNvPr id="13" name="Footer Placeholder 4"/>
          <p:cNvSpPr>
            <a:spLocks noGrp="1"/>
          </p:cNvSpPr>
          <p:nvPr>
            <p:ph type="ftr" sz="quarter" idx="11"/>
          </p:nvPr>
        </p:nvSpPr>
        <p:spPr/>
        <p:txBody>
          <a:bodyPr/>
          <a:lstStyle/>
          <a:p>
            <a:r>
              <a:rPr lang="en-US"/>
              <a:t>PHYS 1444-001, Summer 2020                    Dr. Jaehoon Yu</a:t>
            </a:r>
          </a:p>
        </p:txBody>
      </p:sp>
      <p:sp>
        <p:nvSpPr>
          <p:cNvPr id="14" name="Slide Number Placeholder 5"/>
          <p:cNvSpPr>
            <a:spLocks noGrp="1"/>
          </p:cNvSpPr>
          <p:nvPr>
            <p:ph type="sldNum" sz="quarter" idx="12"/>
          </p:nvPr>
        </p:nvSpPr>
        <p:spPr/>
        <p:txBody>
          <a:bodyPr/>
          <a:lstStyle/>
          <a:p>
            <a:fld id="{06F5DF53-2533-344C-AE98-249ADDFF6DA1}" type="slidenum">
              <a:rPr lang="en-US"/>
              <a:pPr/>
              <a:t>22</a:t>
            </a:fld>
            <a:endParaRPr lang="en-US"/>
          </a:p>
        </p:txBody>
      </p:sp>
      <p:sp>
        <p:nvSpPr>
          <p:cNvPr id="210947" name="Rectangle 3"/>
          <p:cNvSpPr>
            <a:spLocks noGrp="1" noChangeArrowheads="1"/>
          </p:cNvSpPr>
          <p:nvPr>
            <p:ph type="title"/>
          </p:nvPr>
        </p:nvSpPr>
        <p:spPr>
          <a:xfrm>
            <a:off x="152400" y="76200"/>
            <a:ext cx="8915400" cy="685800"/>
          </a:xfrm>
        </p:spPr>
        <p:txBody>
          <a:bodyPr/>
          <a:lstStyle/>
          <a:p>
            <a:r>
              <a:rPr lang="en-US"/>
              <a:t>E Determined from V</a:t>
            </a:r>
          </a:p>
        </p:txBody>
      </p:sp>
      <p:sp>
        <p:nvSpPr>
          <p:cNvPr id="210948" name="Rectangle 4"/>
          <p:cNvSpPr>
            <a:spLocks noChangeArrowheads="1"/>
          </p:cNvSpPr>
          <p:nvPr/>
        </p:nvSpPr>
        <p:spPr bwMode="auto">
          <a:xfrm>
            <a:off x="457200" y="685800"/>
            <a:ext cx="8077200" cy="571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Potential difference between two points under an electric field is</a:t>
            </a:r>
          </a:p>
          <a:p>
            <a:pPr marL="342900" indent="-342900">
              <a:spcBef>
                <a:spcPct val="20000"/>
              </a:spcBef>
              <a:buFontTx/>
              <a:buChar char="•"/>
            </a:pPr>
            <a:r>
              <a:rPr lang="en-US" sz="3200" dirty="0">
                <a:solidFill>
                  <a:schemeClr val="accent2"/>
                </a:solidFill>
                <a:latin typeface="Arial Narrow" charset="0"/>
              </a:rPr>
              <a:t>So in a differential form, we can write</a:t>
            </a:r>
          </a:p>
          <a:p>
            <a:pPr marL="342900" indent="-342900">
              <a:spcBef>
                <a:spcPct val="20000"/>
              </a:spcBef>
              <a:buFontTx/>
              <a:buChar char="•"/>
            </a:pPr>
            <a:endParaRPr lang="en-US" sz="3200" dirty="0">
              <a:solidFill>
                <a:schemeClr val="accent2"/>
              </a:solidFill>
              <a:latin typeface="Arial Narrow" charset="0"/>
            </a:endParaRPr>
          </a:p>
          <a:p>
            <a:pPr marL="742950" lvl="1" indent="-285750">
              <a:spcBef>
                <a:spcPct val="20000"/>
              </a:spcBef>
              <a:buFontTx/>
              <a:buChar char="–"/>
            </a:pPr>
            <a:r>
              <a:rPr lang="en-US" sz="2800" dirty="0">
                <a:solidFill>
                  <a:srgbClr val="660066"/>
                </a:solidFill>
                <a:latin typeface="Arial Narrow" charset="0"/>
                <a:ea typeface="ＭＳ Ｐゴシック" charset="-128"/>
              </a:rPr>
              <a:t>What are </a:t>
            </a:r>
            <a:r>
              <a:rPr lang="en-US" sz="2800" dirty="0" err="1">
                <a:solidFill>
                  <a:srgbClr val="660066"/>
                </a:solidFill>
                <a:latin typeface="Arial Narrow" charset="0"/>
                <a:ea typeface="ＭＳ Ｐゴシック" charset="-128"/>
              </a:rPr>
              <a:t>dV</a:t>
            </a:r>
            <a:r>
              <a:rPr lang="en-US" sz="2800" dirty="0">
                <a:solidFill>
                  <a:srgbClr val="660066"/>
                </a:solidFill>
                <a:latin typeface="Arial Narrow" charset="0"/>
                <a:ea typeface="ＭＳ Ｐゴシック" charset="-128"/>
              </a:rPr>
              <a:t> and E</a:t>
            </a:r>
            <a:r>
              <a:rPr lang="en-US" sz="2800" baseline="-25000" dirty="0">
                <a:solidFill>
                  <a:srgbClr val="660066"/>
                </a:solidFill>
                <a:latin typeface="Monotype Corsiva" charset="0"/>
                <a:ea typeface="ＭＳ Ｐゴシック" charset="-128"/>
              </a:rPr>
              <a:t>l</a:t>
            </a:r>
            <a:r>
              <a:rPr lang="en-US" sz="2800" dirty="0">
                <a:solidFill>
                  <a:srgbClr val="660066"/>
                </a:solidFill>
                <a:latin typeface="Arial Narrow" charset="0"/>
                <a:ea typeface="ＭＳ Ｐゴシック" charset="-128"/>
              </a:rPr>
              <a:t>?</a:t>
            </a:r>
          </a:p>
          <a:p>
            <a:pPr marL="1143000" lvl="2" indent="-228600">
              <a:spcBef>
                <a:spcPct val="20000"/>
              </a:spcBef>
              <a:buFontTx/>
              <a:buChar char="•"/>
            </a:pPr>
            <a:r>
              <a:rPr lang="en-US" dirty="0" err="1">
                <a:solidFill>
                  <a:srgbClr val="003300"/>
                </a:solidFill>
                <a:latin typeface="Arial Narrow" charset="0"/>
                <a:ea typeface="ＭＳ Ｐゴシック" charset="-128"/>
              </a:rPr>
              <a:t>dV</a:t>
            </a:r>
            <a:r>
              <a:rPr lang="en-US" dirty="0">
                <a:solidFill>
                  <a:srgbClr val="003300"/>
                </a:solidFill>
                <a:latin typeface="Arial Narrow" charset="0"/>
                <a:ea typeface="ＭＳ Ｐゴシック" charset="-128"/>
              </a:rPr>
              <a:t> is the infinitesimal potential difference between the two points separated by a distance d</a:t>
            </a:r>
            <a:r>
              <a:rPr lang="en-US" dirty="0">
                <a:solidFill>
                  <a:srgbClr val="003300"/>
                </a:solidFill>
                <a:latin typeface="Monotype Corsiva" charset="0"/>
                <a:ea typeface="ＭＳ Ｐゴシック" charset="-128"/>
              </a:rPr>
              <a:t>l</a:t>
            </a:r>
            <a:r>
              <a:rPr lang="en-US" dirty="0">
                <a:solidFill>
                  <a:srgbClr val="003300"/>
                </a:solidFill>
                <a:latin typeface="Arial Narrow" charset="0"/>
                <a:ea typeface="ＭＳ Ｐゴシック" charset="-128"/>
              </a:rPr>
              <a:t> </a:t>
            </a:r>
          </a:p>
          <a:p>
            <a:pPr marL="1143000" lvl="2" indent="-228600">
              <a:spcBef>
                <a:spcPct val="20000"/>
              </a:spcBef>
              <a:buFontTx/>
              <a:buChar char="•"/>
            </a:pPr>
            <a:r>
              <a:rPr lang="en-US" dirty="0">
                <a:solidFill>
                  <a:srgbClr val="003300"/>
                </a:solidFill>
                <a:latin typeface="Arial Narrow" charset="0"/>
                <a:ea typeface="ＭＳ Ｐゴシック" charset="-128"/>
              </a:rPr>
              <a:t>E</a:t>
            </a:r>
            <a:r>
              <a:rPr lang="en-US" baseline="-25000" dirty="0">
                <a:solidFill>
                  <a:srgbClr val="003300"/>
                </a:solidFill>
                <a:latin typeface="Monotype Corsiva" charset="0"/>
                <a:ea typeface="ＭＳ Ｐゴシック" charset="-128"/>
              </a:rPr>
              <a:t>l</a:t>
            </a:r>
            <a:r>
              <a:rPr lang="en-US" dirty="0">
                <a:solidFill>
                  <a:srgbClr val="003300"/>
                </a:solidFill>
                <a:latin typeface="Arial Narrow" charset="0"/>
                <a:ea typeface="ＭＳ Ｐゴシック" charset="-128"/>
              </a:rPr>
              <a:t> is the field component along the direction of d</a:t>
            </a:r>
            <a:r>
              <a:rPr lang="en-US" dirty="0">
                <a:solidFill>
                  <a:srgbClr val="003300"/>
                </a:solidFill>
                <a:latin typeface="Monotype Corsiva" charset="0"/>
                <a:ea typeface="ＭＳ Ｐゴシック" charset="-128"/>
              </a:rPr>
              <a:t>l</a:t>
            </a:r>
            <a:r>
              <a:rPr lang="en-US" dirty="0">
                <a:solidFill>
                  <a:srgbClr val="003300"/>
                </a:solidFill>
                <a:latin typeface="Arial Narrow" charset="0"/>
                <a:ea typeface="ＭＳ Ｐゴシック" charset="-128"/>
              </a:rPr>
              <a:t>.</a:t>
            </a:r>
          </a:p>
          <a:p>
            <a:pPr marL="342900" indent="-342900">
              <a:spcBef>
                <a:spcPct val="20000"/>
              </a:spcBef>
              <a:buFontTx/>
              <a:buChar char="•"/>
            </a:pPr>
            <a:r>
              <a:rPr lang="en-US" sz="3200" dirty="0">
                <a:solidFill>
                  <a:schemeClr val="accent2"/>
                </a:solidFill>
                <a:latin typeface="Arial Narrow" charset="0"/>
              </a:rPr>
              <a:t>Thus we can write the field component E</a:t>
            </a:r>
            <a:r>
              <a:rPr lang="en-US" sz="3200" baseline="-25000" dirty="0">
                <a:solidFill>
                  <a:schemeClr val="accent2"/>
                </a:solidFill>
                <a:latin typeface="Monotype Corsiva" charset="0"/>
              </a:rPr>
              <a:t>l</a:t>
            </a:r>
            <a:r>
              <a:rPr lang="en-US" sz="3200" baseline="-25000" dirty="0">
                <a:solidFill>
                  <a:schemeClr val="accent2"/>
                </a:solidFill>
                <a:latin typeface="Arial Narrow" charset="0"/>
              </a:rPr>
              <a:t> </a:t>
            </a:r>
            <a:r>
              <a:rPr lang="en-US" sz="3200" dirty="0">
                <a:solidFill>
                  <a:schemeClr val="accent2"/>
                </a:solidFill>
                <a:latin typeface="Arial Narrow" charset="0"/>
              </a:rPr>
              <a:t>as </a:t>
            </a:r>
          </a:p>
          <a:p>
            <a:pPr marL="742950" lvl="1" indent="-285750">
              <a:spcBef>
                <a:spcPct val="20000"/>
              </a:spcBef>
              <a:buFontTx/>
              <a:buChar char="–"/>
            </a:pPr>
            <a:endParaRPr lang="en-US" sz="2800" dirty="0">
              <a:solidFill>
                <a:srgbClr val="660066"/>
              </a:solidFill>
              <a:latin typeface="Arial Narrow" charset="0"/>
              <a:ea typeface="ＭＳ Ｐゴシック" charset="-128"/>
            </a:endParaRPr>
          </a:p>
        </p:txBody>
      </p:sp>
      <p:graphicFrame>
        <p:nvGraphicFramePr>
          <p:cNvPr id="210959" name="Object 15"/>
          <p:cNvGraphicFramePr>
            <a:graphicFrameLocks noChangeAspect="1"/>
          </p:cNvGraphicFramePr>
          <p:nvPr/>
        </p:nvGraphicFramePr>
        <p:xfrm>
          <a:off x="3200400" y="1292225"/>
          <a:ext cx="1254125" cy="479425"/>
        </p:xfrm>
        <a:graphic>
          <a:graphicData uri="http://schemas.openxmlformats.org/presentationml/2006/ole">
            <mc:AlternateContent xmlns:mc="http://schemas.openxmlformats.org/markup-compatibility/2006">
              <mc:Choice xmlns:v="urn:schemas-microsoft-com:vml" Requires="v">
                <p:oleObj spid="_x0000_s97467" name="Equation" r:id="rId3" imgW="533160" imgH="203040" progId="Equation.DSMT4">
                  <p:embed/>
                </p:oleObj>
              </mc:Choice>
              <mc:Fallback>
                <p:oleObj name="Equation" r:id="rId3" imgW="533160" imgH="203040" progId="Equation.DSMT4">
                  <p:embed/>
                  <p:pic>
                    <p:nvPicPr>
                      <p:cNvPr id="210959"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292225"/>
                        <a:ext cx="1254125" cy="4794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0960" name="Object 16"/>
          <p:cNvGraphicFramePr>
            <a:graphicFrameLocks noChangeAspect="1"/>
          </p:cNvGraphicFramePr>
          <p:nvPr/>
        </p:nvGraphicFramePr>
        <p:xfrm>
          <a:off x="4525963" y="1112838"/>
          <a:ext cx="1373187" cy="808037"/>
        </p:xfrm>
        <a:graphic>
          <a:graphicData uri="http://schemas.openxmlformats.org/presentationml/2006/ole">
            <mc:AlternateContent xmlns:mc="http://schemas.openxmlformats.org/markup-compatibility/2006">
              <mc:Choice xmlns:v="urn:schemas-microsoft-com:vml" Requires="v">
                <p:oleObj spid="_x0000_s97468" name="Equation" r:id="rId5" imgW="584200" imgH="342900" progId="Equation.DSMT4">
                  <p:embed/>
                </p:oleObj>
              </mc:Choice>
              <mc:Fallback>
                <p:oleObj name="Equation" r:id="rId5" imgW="584200" imgH="342900" progId="Equation.DSMT4">
                  <p:embed/>
                  <p:pic>
                    <p:nvPicPr>
                      <p:cNvPr id="210960" name="Object 16"/>
                      <p:cNvPicPr>
                        <a:picLocks noChangeAspect="1" noChangeArrowheads="1"/>
                      </p:cNvPicPr>
                      <p:nvPr/>
                    </p:nvPicPr>
                    <p:blipFill>
                      <a:blip r:embed="rId6"/>
                      <a:srcRect/>
                      <a:stretch>
                        <a:fillRect/>
                      </a:stretch>
                    </p:blipFill>
                    <p:spPr bwMode="auto">
                      <a:xfrm>
                        <a:off x="4525963" y="1112838"/>
                        <a:ext cx="1373187" cy="8080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0963" name="Object 19"/>
          <p:cNvGraphicFramePr>
            <a:graphicFrameLocks noChangeAspect="1"/>
          </p:cNvGraphicFramePr>
          <p:nvPr/>
        </p:nvGraphicFramePr>
        <p:xfrm>
          <a:off x="2286000" y="2376488"/>
          <a:ext cx="939800" cy="469900"/>
        </p:xfrm>
        <a:graphic>
          <a:graphicData uri="http://schemas.openxmlformats.org/presentationml/2006/ole">
            <mc:AlternateContent xmlns:mc="http://schemas.openxmlformats.org/markup-compatibility/2006">
              <mc:Choice xmlns:v="urn:schemas-microsoft-com:vml" Requires="v">
                <p:oleObj spid="_x0000_s97469" name="Equation" r:id="rId7" imgW="330120" imgH="164880" progId="Equation.DSMT4">
                  <p:embed/>
                </p:oleObj>
              </mc:Choice>
              <mc:Fallback>
                <p:oleObj name="Equation" r:id="rId7" imgW="330120" imgH="164880" progId="Equation.DSMT4">
                  <p:embed/>
                  <p:pic>
                    <p:nvPicPr>
                      <p:cNvPr id="210963"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2376488"/>
                        <a:ext cx="939800" cy="469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0964" name="Object 20"/>
          <p:cNvGraphicFramePr>
            <a:graphicFrameLocks noChangeAspect="1"/>
          </p:cNvGraphicFramePr>
          <p:nvPr/>
        </p:nvGraphicFramePr>
        <p:xfrm>
          <a:off x="1447800" y="5181600"/>
          <a:ext cx="1771650" cy="1085850"/>
        </p:xfrm>
        <a:graphic>
          <a:graphicData uri="http://schemas.openxmlformats.org/presentationml/2006/ole">
            <mc:AlternateContent xmlns:mc="http://schemas.openxmlformats.org/markup-compatibility/2006">
              <mc:Choice xmlns:v="urn:schemas-microsoft-com:vml" Requires="v">
                <p:oleObj spid="_x0000_s97470" name="Equation" r:id="rId9" imgW="622300" imgH="381000" progId="Equation.DSMT4">
                  <p:embed/>
                </p:oleObj>
              </mc:Choice>
              <mc:Fallback>
                <p:oleObj name="Equation" r:id="rId9" imgW="622300" imgH="381000" progId="Equation.DSMT4">
                  <p:embed/>
                  <p:pic>
                    <p:nvPicPr>
                      <p:cNvPr id="210964" name="Object 20"/>
                      <p:cNvPicPr>
                        <a:picLocks noChangeAspect="1" noChangeArrowheads="1"/>
                      </p:cNvPicPr>
                      <p:nvPr/>
                    </p:nvPicPr>
                    <p:blipFill>
                      <a:blip r:embed="rId10"/>
                      <a:srcRect/>
                      <a:stretch>
                        <a:fillRect/>
                      </a:stretch>
                    </p:blipFill>
                    <p:spPr bwMode="auto">
                      <a:xfrm>
                        <a:off x="1447800" y="5181600"/>
                        <a:ext cx="1771650" cy="1085850"/>
                      </a:xfrm>
                      <a:prstGeom prst="rect">
                        <a:avLst/>
                      </a:prstGeom>
                      <a:solidFill>
                        <a:srgbClr val="99FFCC"/>
                      </a:solidFill>
                    </p:spPr>
                  </p:pic>
                </p:oleObj>
              </mc:Fallback>
            </mc:AlternateContent>
          </a:graphicData>
        </a:graphic>
      </p:graphicFrame>
      <p:sp>
        <p:nvSpPr>
          <p:cNvPr id="210965" name="Text Box 21"/>
          <p:cNvSpPr txBox="1">
            <a:spLocks noChangeArrowheads="1"/>
          </p:cNvSpPr>
          <p:nvPr/>
        </p:nvSpPr>
        <p:spPr bwMode="auto">
          <a:xfrm>
            <a:off x="5318125" y="5286375"/>
            <a:ext cx="3673475" cy="1228725"/>
          </a:xfrm>
          <a:prstGeom prst="rect">
            <a:avLst/>
          </a:prstGeom>
          <a:solidFill>
            <a:srgbClr val="FFFF66"/>
          </a:solidFill>
          <a:ln w="38100">
            <a:solidFill>
              <a:srgbClr val="CC0000"/>
            </a:solidFill>
            <a:miter lim="800000"/>
            <a:headEnd/>
            <a:tailEnd/>
          </a:ln>
          <a:effectLst/>
        </p:spPr>
        <p:txBody>
          <a:bodyPr>
            <a:prstTxWarp prst="textNoShape">
              <a:avLst/>
            </a:prstTxWarp>
            <a:spAutoFit/>
          </a:bodyPr>
          <a:lstStyle/>
          <a:p>
            <a:r>
              <a:rPr lang="en-US" sz="1800" dirty="0">
                <a:solidFill>
                  <a:srgbClr val="CC0000"/>
                </a:solidFill>
                <a:latin typeface="Arial Narrow" charset="0"/>
              </a:rPr>
              <a:t>The component of the electric field in any direction is equal to the negative rate of change of the electric potential as a function of distance in that direction!!</a:t>
            </a:r>
          </a:p>
        </p:txBody>
      </p:sp>
      <p:sp>
        <p:nvSpPr>
          <p:cNvPr id="210966" name="Text Box 22"/>
          <p:cNvSpPr txBox="1">
            <a:spLocks noChangeArrowheads="1"/>
          </p:cNvSpPr>
          <p:nvPr/>
        </p:nvSpPr>
        <p:spPr bwMode="auto">
          <a:xfrm>
            <a:off x="3886200" y="5470525"/>
            <a:ext cx="1219200" cy="701675"/>
          </a:xfrm>
          <a:prstGeom prst="rect">
            <a:avLst/>
          </a:prstGeom>
          <a:noFill/>
          <a:ln w="9525">
            <a:noFill/>
            <a:miter lim="800000"/>
            <a:headEnd/>
            <a:tailEnd/>
          </a:ln>
          <a:effectLst/>
        </p:spPr>
        <p:txBody>
          <a:bodyPr>
            <a:prstTxWarp prst="textNoShape">
              <a:avLst/>
            </a:prstTxWarp>
            <a:spAutoFit/>
          </a:bodyPr>
          <a:lstStyle/>
          <a:p>
            <a:r>
              <a:rPr lang="en-US" sz="2000" b="1">
                <a:solidFill>
                  <a:srgbClr val="CC0000"/>
                </a:solidFill>
                <a:latin typeface="Arial Narrow" charset="0"/>
              </a:rPr>
              <a:t>Physical Meaning?</a:t>
            </a:r>
          </a:p>
        </p:txBody>
      </p:sp>
      <p:graphicFrame>
        <p:nvGraphicFramePr>
          <p:cNvPr id="210967" name="Object 23"/>
          <p:cNvGraphicFramePr>
            <a:graphicFrameLocks noChangeAspect="1"/>
          </p:cNvGraphicFramePr>
          <p:nvPr/>
        </p:nvGraphicFramePr>
        <p:xfrm>
          <a:off x="3141663" y="2303463"/>
          <a:ext cx="1555750" cy="542925"/>
        </p:xfrm>
        <a:graphic>
          <a:graphicData uri="http://schemas.openxmlformats.org/presentationml/2006/ole">
            <mc:AlternateContent xmlns:mc="http://schemas.openxmlformats.org/markup-compatibility/2006">
              <mc:Choice xmlns:v="urn:schemas-microsoft-com:vml" Requires="v">
                <p:oleObj spid="_x0000_s97471" name="Equation" r:id="rId11" imgW="546100" imgH="190500" progId="Equation.DSMT4">
                  <p:embed/>
                </p:oleObj>
              </mc:Choice>
              <mc:Fallback>
                <p:oleObj name="Equation" r:id="rId11" imgW="546100" imgH="190500" progId="Equation.DSMT4">
                  <p:embed/>
                  <p:pic>
                    <p:nvPicPr>
                      <p:cNvPr id="210967" name="Object 23"/>
                      <p:cNvPicPr>
                        <a:picLocks noChangeAspect="1" noChangeArrowheads="1"/>
                      </p:cNvPicPr>
                      <p:nvPr/>
                    </p:nvPicPr>
                    <p:blipFill>
                      <a:blip r:embed="rId12"/>
                      <a:srcRect/>
                      <a:stretch>
                        <a:fillRect/>
                      </a:stretch>
                    </p:blipFill>
                    <p:spPr bwMode="auto">
                      <a:xfrm>
                        <a:off x="3141663" y="2303463"/>
                        <a:ext cx="1555750" cy="5429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0968" name="Object 24"/>
          <p:cNvGraphicFramePr>
            <a:graphicFrameLocks noChangeAspect="1"/>
          </p:cNvGraphicFramePr>
          <p:nvPr/>
        </p:nvGraphicFramePr>
        <p:xfrm>
          <a:off x="4630738" y="2325688"/>
          <a:ext cx="1084262" cy="650875"/>
        </p:xfrm>
        <a:graphic>
          <a:graphicData uri="http://schemas.openxmlformats.org/presentationml/2006/ole">
            <mc:AlternateContent xmlns:mc="http://schemas.openxmlformats.org/markup-compatibility/2006">
              <mc:Choice xmlns:v="urn:schemas-microsoft-com:vml" Requires="v">
                <p:oleObj spid="_x0000_s97472" name="Equation" r:id="rId13" imgW="381000" imgH="228600" progId="Equation.DSMT4">
                  <p:embed/>
                </p:oleObj>
              </mc:Choice>
              <mc:Fallback>
                <p:oleObj name="Equation" r:id="rId13" imgW="381000" imgH="228600" progId="Equation.DSMT4">
                  <p:embed/>
                  <p:pic>
                    <p:nvPicPr>
                      <p:cNvPr id="210968" name="Object 24"/>
                      <p:cNvPicPr>
                        <a:picLocks noChangeAspect="1" noChangeArrowheads="1"/>
                      </p:cNvPicPr>
                      <p:nvPr/>
                    </p:nvPicPr>
                    <p:blipFill>
                      <a:blip r:embed="rId14"/>
                      <a:srcRect/>
                      <a:stretch>
                        <a:fillRect/>
                      </a:stretch>
                    </p:blipFill>
                    <p:spPr bwMode="auto">
                      <a:xfrm>
                        <a:off x="4630738" y="2325688"/>
                        <a:ext cx="1084262" cy="650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4471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0948">
                                            <p:txEl>
                                              <p:pRg st="0" end="0"/>
                                            </p:txEl>
                                          </p:spTgt>
                                        </p:tgtEl>
                                        <p:attrNameLst>
                                          <p:attrName>style.visibility</p:attrName>
                                        </p:attrNameLst>
                                      </p:cBhvr>
                                      <p:to>
                                        <p:strVal val="visible"/>
                                      </p:to>
                                    </p:set>
                                    <p:animEffect transition="in" filter="wipe(left)">
                                      <p:cBhvr>
                                        <p:cTn id="7" dur="500"/>
                                        <p:tgtEl>
                                          <p:spTgt spid="2109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0959"/>
                                        </p:tgtEl>
                                        <p:attrNameLst>
                                          <p:attrName>style.visibility</p:attrName>
                                        </p:attrNameLst>
                                      </p:cBhvr>
                                      <p:to>
                                        <p:strVal val="visible"/>
                                      </p:to>
                                    </p:set>
                                    <p:animEffect transition="in" filter="wipe(left)">
                                      <p:cBhvr>
                                        <p:cTn id="12" dur="500"/>
                                        <p:tgtEl>
                                          <p:spTgt spid="21095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0960"/>
                                        </p:tgtEl>
                                        <p:attrNameLst>
                                          <p:attrName>style.visibility</p:attrName>
                                        </p:attrNameLst>
                                      </p:cBhvr>
                                      <p:to>
                                        <p:strVal val="visible"/>
                                      </p:to>
                                    </p:set>
                                    <p:animEffect transition="in" filter="wipe(left)">
                                      <p:cBhvr>
                                        <p:cTn id="17" dur="500"/>
                                        <p:tgtEl>
                                          <p:spTgt spid="21096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10948">
                                            <p:txEl>
                                              <p:pRg st="1" end="1"/>
                                            </p:txEl>
                                          </p:spTgt>
                                        </p:tgtEl>
                                        <p:attrNameLst>
                                          <p:attrName>style.visibility</p:attrName>
                                        </p:attrNameLst>
                                      </p:cBhvr>
                                      <p:to>
                                        <p:strVal val="visible"/>
                                      </p:to>
                                    </p:set>
                                    <p:animEffect transition="in" filter="wipe(left)">
                                      <p:cBhvr>
                                        <p:cTn id="22" dur="500"/>
                                        <p:tgtEl>
                                          <p:spTgt spid="21094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0963"/>
                                        </p:tgtEl>
                                        <p:attrNameLst>
                                          <p:attrName>style.visibility</p:attrName>
                                        </p:attrNameLst>
                                      </p:cBhvr>
                                      <p:to>
                                        <p:strVal val="visible"/>
                                      </p:to>
                                    </p:set>
                                    <p:animEffect transition="in" filter="wipe(left)">
                                      <p:cBhvr>
                                        <p:cTn id="27" dur="500"/>
                                        <p:tgtEl>
                                          <p:spTgt spid="21096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0967"/>
                                        </p:tgtEl>
                                        <p:attrNameLst>
                                          <p:attrName>style.visibility</p:attrName>
                                        </p:attrNameLst>
                                      </p:cBhvr>
                                      <p:to>
                                        <p:strVal val="visible"/>
                                      </p:to>
                                    </p:set>
                                    <p:animEffect transition="in" filter="wipe(left)">
                                      <p:cBhvr>
                                        <p:cTn id="32" dur="500"/>
                                        <p:tgtEl>
                                          <p:spTgt spid="21096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0968"/>
                                        </p:tgtEl>
                                        <p:attrNameLst>
                                          <p:attrName>style.visibility</p:attrName>
                                        </p:attrNameLst>
                                      </p:cBhvr>
                                      <p:to>
                                        <p:strVal val="visible"/>
                                      </p:to>
                                    </p:set>
                                    <p:animEffect transition="in" filter="wipe(left)">
                                      <p:cBhvr>
                                        <p:cTn id="37" dur="500"/>
                                        <p:tgtEl>
                                          <p:spTgt spid="21096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10948">
                                            <p:txEl>
                                              <p:pRg st="3" end="3"/>
                                            </p:txEl>
                                          </p:spTgt>
                                        </p:tgtEl>
                                        <p:attrNameLst>
                                          <p:attrName>style.visibility</p:attrName>
                                        </p:attrNameLst>
                                      </p:cBhvr>
                                      <p:to>
                                        <p:strVal val="visible"/>
                                      </p:to>
                                    </p:set>
                                    <p:animEffect transition="in" filter="wipe(left)">
                                      <p:cBhvr>
                                        <p:cTn id="42" dur="500"/>
                                        <p:tgtEl>
                                          <p:spTgt spid="210948">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10948">
                                            <p:txEl>
                                              <p:pRg st="4" end="4"/>
                                            </p:txEl>
                                          </p:spTgt>
                                        </p:tgtEl>
                                        <p:attrNameLst>
                                          <p:attrName>style.visibility</p:attrName>
                                        </p:attrNameLst>
                                      </p:cBhvr>
                                      <p:to>
                                        <p:strVal val="visible"/>
                                      </p:to>
                                    </p:set>
                                    <p:animEffect transition="in" filter="wipe(left)">
                                      <p:cBhvr>
                                        <p:cTn id="47" dur="500"/>
                                        <p:tgtEl>
                                          <p:spTgt spid="210948">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10948">
                                            <p:txEl>
                                              <p:pRg st="5" end="5"/>
                                            </p:txEl>
                                          </p:spTgt>
                                        </p:tgtEl>
                                        <p:attrNameLst>
                                          <p:attrName>style.visibility</p:attrName>
                                        </p:attrNameLst>
                                      </p:cBhvr>
                                      <p:to>
                                        <p:strVal val="visible"/>
                                      </p:to>
                                    </p:set>
                                    <p:animEffect transition="in" filter="wipe(left)">
                                      <p:cBhvr>
                                        <p:cTn id="52" dur="500"/>
                                        <p:tgtEl>
                                          <p:spTgt spid="210948">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10948">
                                            <p:txEl>
                                              <p:pRg st="6" end="6"/>
                                            </p:txEl>
                                          </p:spTgt>
                                        </p:tgtEl>
                                        <p:attrNameLst>
                                          <p:attrName>style.visibility</p:attrName>
                                        </p:attrNameLst>
                                      </p:cBhvr>
                                      <p:to>
                                        <p:strVal val="visible"/>
                                      </p:to>
                                    </p:set>
                                    <p:animEffect transition="in" filter="wipe(left)">
                                      <p:cBhvr>
                                        <p:cTn id="57" dur="500"/>
                                        <p:tgtEl>
                                          <p:spTgt spid="210948">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10964"/>
                                        </p:tgtEl>
                                        <p:attrNameLst>
                                          <p:attrName>style.visibility</p:attrName>
                                        </p:attrNameLst>
                                      </p:cBhvr>
                                      <p:to>
                                        <p:strVal val="visible"/>
                                      </p:to>
                                    </p:set>
                                    <p:animEffect transition="in" filter="wipe(left)">
                                      <p:cBhvr>
                                        <p:cTn id="62" dur="500"/>
                                        <p:tgtEl>
                                          <p:spTgt spid="21096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210966"/>
                                        </p:tgtEl>
                                        <p:attrNameLst>
                                          <p:attrName>style.visibility</p:attrName>
                                        </p:attrNameLst>
                                      </p:cBhvr>
                                      <p:to>
                                        <p:strVal val="visible"/>
                                      </p:to>
                                    </p:set>
                                    <p:animEffect transition="in" filter="wipe(left)">
                                      <p:cBhvr>
                                        <p:cTn id="67" dur="500"/>
                                        <p:tgtEl>
                                          <p:spTgt spid="21096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210965"/>
                                        </p:tgtEl>
                                        <p:attrNameLst>
                                          <p:attrName>style.visibility</p:attrName>
                                        </p:attrNameLst>
                                      </p:cBhvr>
                                      <p:to>
                                        <p:strVal val="visible"/>
                                      </p:to>
                                    </p:set>
                                    <p:animEffect transition="in" filter="wipe(left)">
                                      <p:cBhvr>
                                        <p:cTn id="72" dur="500"/>
                                        <p:tgtEl>
                                          <p:spTgt spid="21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build="p"/>
      <p:bldP spid="210965" grpId="0" animBg="1"/>
      <p:bldP spid="21096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5" name="Rectangle 3"/>
          <p:cNvSpPr>
            <a:spLocks noChangeArrowheads="1"/>
          </p:cNvSpPr>
          <p:nvPr/>
        </p:nvSpPr>
        <p:spPr bwMode="auto">
          <a:xfrm>
            <a:off x="457200" y="685800"/>
            <a:ext cx="8229600" cy="57912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The quantity </a:t>
            </a:r>
            <a:r>
              <a:rPr lang="en-US" sz="3200" dirty="0" err="1">
                <a:solidFill>
                  <a:schemeClr val="accent2"/>
                </a:solidFill>
                <a:latin typeface="Arial Narrow" charset="0"/>
              </a:rPr>
              <a:t>dV</a:t>
            </a:r>
            <a:r>
              <a:rPr lang="en-US" sz="3200" dirty="0">
                <a:solidFill>
                  <a:schemeClr val="accent2"/>
                </a:solidFill>
                <a:latin typeface="Arial Narrow" charset="0"/>
              </a:rPr>
              <a:t>/d</a:t>
            </a:r>
            <a:r>
              <a:rPr lang="en-US" sz="3200" dirty="0">
                <a:solidFill>
                  <a:schemeClr val="accent2"/>
                </a:solidFill>
                <a:latin typeface="Monotype Corsiva" charset="0"/>
              </a:rPr>
              <a:t>l</a:t>
            </a:r>
            <a:r>
              <a:rPr lang="en-US" sz="3200" dirty="0">
                <a:solidFill>
                  <a:schemeClr val="accent2"/>
                </a:solidFill>
                <a:latin typeface="Arial Narrow" charset="0"/>
              </a:rPr>
              <a:t>  is called the </a:t>
            </a:r>
            <a:r>
              <a:rPr lang="en-US" sz="3200" b="1" u="sng" dirty="0">
                <a:solidFill>
                  <a:srgbClr val="CC0000"/>
                </a:solidFill>
                <a:latin typeface="Arial Narrow" charset="0"/>
              </a:rPr>
              <a:t>gradient of V</a:t>
            </a:r>
            <a:r>
              <a:rPr lang="en-US" sz="3200" dirty="0">
                <a:solidFill>
                  <a:schemeClr val="accent2"/>
                </a:solidFill>
                <a:latin typeface="Arial Narrow" charset="0"/>
              </a:rPr>
              <a:t> in a particular direction</a:t>
            </a:r>
          </a:p>
          <a:p>
            <a:pPr marL="742950" lvl="1" indent="-285750">
              <a:spcBef>
                <a:spcPct val="20000"/>
              </a:spcBef>
              <a:buFontTx/>
              <a:buChar char="–"/>
            </a:pPr>
            <a:r>
              <a:rPr lang="en-US" sz="2800" dirty="0">
                <a:solidFill>
                  <a:srgbClr val="660066"/>
                </a:solidFill>
                <a:latin typeface="Arial Narrow" charset="0"/>
                <a:ea typeface="ＭＳ Ｐゴシック" charset="-128"/>
              </a:rPr>
              <a:t>If no direction is specified, the term gradient refers to the direction in which </a:t>
            </a:r>
            <a:r>
              <a:rPr lang="en-US" sz="2800" b="1" u="sng" dirty="0">
                <a:solidFill>
                  <a:srgbClr val="800000"/>
                </a:solidFill>
                <a:latin typeface="Arial Narrow" charset="0"/>
                <a:ea typeface="ＭＳ Ｐゴシック" charset="-128"/>
              </a:rPr>
              <a:t>V changes most rapidly </a:t>
            </a:r>
            <a:r>
              <a:rPr lang="en-US" sz="2800" dirty="0">
                <a:solidFill>
                  <a:srgbClr val="660066"/>
                </a:solidFill>
                <a:latin typeface="Arial Narrow" charset="0"/>
                <a:ea typeface="ＭＳ Ｐゴシック" charset="-128"/>
              </a:rPr>
              <a:t>and this would be the direction of the field vector </a:t>
            </a:r>
            <a:r>
              <a:rPr lang="en-US" sz="2800" b="1" dirty="0">
                <a:solidFill>
                  <a:srgbClr val="660066"/>
                </a:solidFill>
                <a:latin typeface="Arial Narrow" charset="0"/>
                <a:ea typeface="ＭＳ Ｐゴシック" charset="-128"/>
              </a:rPr>
              <a:t>E</a:t>
            </a:r>
            <a:r>
              <a:rPr lang="en-US" sz="2800" dirty="0">
                <a:solidFill>
                  <a:srgbClr val="660066"/>
                </a:solidFill>
                <a:latin typeface="Arial Narrow" charset="0"/>
                <a:ea typeface="ＭＳ Ｐゴシック" charset="-128"/>
              </a:rPr>
              <a:t> at that point.</a:t>
            </a:r>
          </a:p>
          <a:p>
            <a:pPr marL="742950" lvl="1" indent="-285750">
              <a:spcBef>
                <a:spcPct val="20000"/>
              </a:spcBef>
              <a:buFontTx/>
              <a:buChar char="–"/>
            </a:pPr>
            <a:r>
              <a:rPr lang="en-US" sz="2800" dirty="0">
                <a:solidFill>
                  <a:srgbClr val="660066"/>
                </a:solidFill>
                <a:latin typeface="Arial Narrow" charset="0"/>
                <a:ea typeface="ＭＳ Ｐゴシック" charset="-128"/>
              </a:rPr>
              <a:t>So if </a:t>
            </a:r>
            <a:r>
              <a:rPr lang="en-US" sz="2800" b="1" dirty="0">
                <a:solidFill>
                  <a:srgbClr val="660066"/>
                </a:solidFill>
                <a:latin typeface="Arial Narrow" charset="0"/>
                <a:ea typeface="ＭＳ Ｐゴシック" charset="-128"/>
              </a:rPr>
              <a:t>E</a:t>
            </a:r>
            <a:r>
              <a:rPr lang="en-US" sz="2800" dirty="0">
                <a:solidFill>
                  <a:srgbClr val="660066"/>
                </a:solidFill>
                <a:latin typeface="Arial Narrow" charset="0"/>
                <a:ea typeface="ＭＳ Ｐゴシック" charset="-128"/>
              </a:rPr>
              <a:t> and d</a:t>
            </a:r>
            <a:r>
              <a:rPr lang="en-US" sz="2800" b="1" dirty="0">
                <a:solidFill>
                  <a:srgbClr val="660066"/>
                </a:solidFill>
                <a:latin typeface="Monotype Corsiva" charset="0"/>
                <a:ea typeface="ＭＳ Ｐゴシック" charset="-128"/>
              </a:rPr>
              <a:t>l</a:t>
            </a:r>
            <a:r>
              <a:rPr lang="en-US" sz="2800" dirty="0">
                <a:solidFill>
                  <a:srgbClr val="660066"/>
                </a:solidFill>
                <a:latin typeface="Arial Narrow" charset="0"/>
                <a:ea typeface="ＭＳ Ｐゴシック" charset="-128"/>
              </a:rPr>
              <a:t> are parallel to each other, </a:t>
            </a:r>
          </a:p>
          <a:p>
            <a:pPr marL="342900" indent="-342900">
              <a:spcBef>
                <a:spcPct val="20000"/>
              </a:spcBef>
              <a:buFontTx/>
              <a:buChar char="•"/>
            </a:pPr>
            <a:r>
              <a:rPr lang="en-US" sz="3200" dirty="0">
                <a:solidFill>
                  <a:schemeClr val="accent2"/>
                </a:solidFill>
                <a:latin typeface="Arial Narrow" charset="0"/>
              </a:rPr>
              <a:t>If E is written as a function x, y and z, the </a:t>
            </a:r>
            <a:r>
              <a:rPr lang="en-US" sz="3200" dirty="0">
                <a:solidFill>
                  <a:schemeClr val="accent2"/>
                </a:solidFill>
                <a:latin typeface="Monotype Corsiva" charset="0"/>
              </a:rPr>
              <a:t>l</a:t>
            </a:r>
            <a:r>
              <a:rPr lang="en-US" sz="3200" dirty="0">
                <a:solidFill>
                  <a:schemeClr val="accent2"/>
                </a:solidFill>
                <a:latin typeface="Arial Narrow" charset="0"/>
              </a:rPr>
              <a:t> refers to x, y and z</a:t>
            </a:r>
          </a:p>
          <a:p>
            <a:pPr marL="342900" indent="-342900">
              <a:spcBef>
                <a:spcPct val="20000"/>
              </a:spcBef>
              <a:buFontTx/>
              <a:buChar char="•"/>
            </a:pPr>
            <a:r>
              <a:rPr lang="en-US" sz="3200" dirty="0">
                <a:solidFill>
                  <a:schemeClr val="accent2"/>
                </a:solidFill>
                <a:latin typeface="Arial Narrow" charset="0"/>
              </a:rPr>
              <a:t>      is the “partial derivative” of V with respect to x, while y and z are held constant</a:t>
            </a:r>
          </a:p>
          <a:p>
            <a:pPr marL="342900" indent="-342900">
              <a:spcBef>
                <a:spcPct val="20000"/>
              </a:spcBef>
              <a:buFontTx/>
              <a:buChar char="•"/>
            </a:pPr>
            <a:r>
              <a:rPr lang="en-US" sz="3200" dirty="0">
                <a:solidFill>
                  <a:schemeClr val="accent2"/>
                </a:solidFill>
                <a:latin typeface="Arial Narrow" charset="0"/>
              </a:rPr>
              <a:t>In vector form,</a:t>
            </a:r>
          </a:p>
        </p:txBody>
      </p:sp>
      <p:sp>
        <p:nvSpPr>
          <p:cNvPr id="17" name="Slide Number Placeholder 5"/>
          <p:cNvSpPr>
            <a:spLocks noGrp="1"/>
          </p:cNvSpPr>
          <p:nvPr>
            <p:ph type="sldNum" sz="quarter" idx="12"/>
          </p:nvPr>
        </p:nvSpPr>
        <p:spPr/>
        <p:txBody>
          <a:bodyPr/>
          <a:lstStyle/>
          <a:p>
            <a:fld id="{64598B26-4BBE-604A-B7BC-A95C19AFEA87}" type="slidenum">
              <a:rPr lang="en-US"/>
              <a:pPr/>
              <a:t>23</a:t>
            </a:fld>
            <a:endParaRPr lang="en-US"/>
          </a:p>
        </p:txBody>
      </p:sp>
      <p:sp>
        <p:nvSpPr>
          <p:cNvPr id="212994" name="Rectangle 2"/>
          <p:cNvSpPr>
            <a:spLocks noGrp="1" noChangeArrowheads="1"/>
          </p:cNvSpPr>
          <p:nvPr>
            <p:ph type="title"/>
          </p:nvPr>
        </p:nvSpPr>
        <p:spPr>
          <a:xfrm>
            <a:off x="152400" y="76200"/>
            <a:ext cx="8915400" cy="685800"/>
          </a:xfrm>
        </p:spPr>
        <p:txBody>
          <a:bodyPr/>
          <a:lstStyle/>
          <a:p>
            <a:r>
              <a:rPr lang="en-US"/>
              <a:t>E Determined from V</a:t>
            </a:r>
          </a:p>
        </p:txBody>
      </p:sp>
      <p:graphicFrame>
        <p:nvGraphicFramePr>
          <p:cNvPr id="212999" name="Object 7"/>
          <p:cNvGraphicFramePr>
            <a:graphicFrameLocks noChangeAspect="1"/>
          </p:cNvGraphicFramePr>
          <p:nvPr/>
        </p:nvGraphicFramePr>
        <p:xfrm>
          <a:off x="6553200" y="2971800"/>
          <a:ext cx="1216025" cy="766763"/>
        </p:xfrm>
        <a:graphic>
          <a:graphicData uri="http://schemas.openxmlformats.org/presentationml/2006/ole">
            <mc:AlternateContent xmlns:mc="http://schemas.openxmlformats.org/markup-compatibility/2006">
              <mc:Choice xmlns:v="urn:schemas-microsoft-com:vml" Requires="v">
                <p:oleObj spid="_x0000_s98615" name="Equation" r:id="rId3" imgW="583920" imgH="368280" progId="Equation.DSMT4">
                  <p:embed/>
                </p:oleObj>
              </mc:Choice>
              <mc:Fallback>
                <p:oleObj name="Equation" r:id="rId3" imgW="583920" imgH="368280" progId="Equation.DSMT4">
                  <p:embed/>
                  <p:pic>
                    <p:nvPicPr>
                      <p:cNvPr id="212999"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971800"/>
                        <a:ext cx="1216025" cy="766763"/>
                      </a:xfrm>
                      <a:prstGeom prst="rect">
                        <a:avLst/>
                      </a:prstGeom>
                      <a:noFill/>
                      <a:extLst>
                        <a:ext uri="{909E8E84-426E-40dd-AFC4-6F175D3DCCD1}">
                          <a14:hiddenFill xmlns:a14="http://schemas.microsoft.com/office/drawing/2010/main" xmlns="">
                            <a:solidFill>
                              <a:srgbClr val="99FFCC"/>
                            </a:solidFill>
                          </a14:hiddenFill>
                        </a:ext>
                      </a:extLst>
                    </p:spPr>
                  </p:pic>
                </p:oleObj>
              </mc:Fallback>
            </mc:AlternateContent>
          </a:graphicData>
        </a:graphic>
      </p:graphicFrame>
      <p:graphicFrame>
        <p:nvGraphicFramePr>
          <p:cNvPr id="213004" name="Object 12"/>
          <p:cNvGraphicFramePr>
            <a:graphicFrameLocks noChangeAspect="1"/>
          </p:cNvGraphicFramePr>
          <p:nvPr/>
        </p:nvGraphicFramePr>
        <p:xfrm>
          <a:off x="2971800" y="4130675"/>
          <a:ext cx="1065213" cy="639763"/>
        </p:xfrm>
        <a:graphic>
          <a:graphicData uri="http://schemas.openxmlformats.org/presentationml/2006/ole">
            <mc:AlternateContent xmlns:mc="http://schemas.openxmlformats.org/markup-compatibility/2006">
              <mc:Choice xmlns:v="urn:schemas-microsoft-com:vml" Requires="v">
                <p:oleObj spid="_x0000_s98616" name="Equation" r:id="rId5" imgW="635000" imgH="381000" progId="Equation.DSMT4">
                  <p:embed/>
                </p:oleObj>
              </mc:Choice>
              <mc:Fallback>
                <p:oleObj name="Equation" r:id="rId5" imgW="635000" imgH="381000" progId="Equation.DSMT4">
                  <p:embed/>
                  <p:pic>
                    <p:nvPicPr>
                      <p:cNvPr id="213004" name="Object 12"/>
                      <p:cNvPicPr>
                        <a:picLocks noChangeAspect="1" noChangeArrowheads="1"/>
                      </p:cNvPicPr>
                      <p:nvPr/>
                    </p:nvPicPr>
                    <p:blipFill>
                      <a:blip r:embed="rId6"/>
                      <a:srcRect/>
                      <a:stretch>
                        <a:fillRect/>
                      </a:stretch>
                    </p:blipFill>
                    <p:spPr bwMode="auto">
                      <a:xfrm>
                        <a:off x="2971800" y="4130675"/>
                        <a:ext cx="1065213" cy="639763"/>
                      </a:xfrm>
                      <a:prstGeom prst="rect">
                        <a:avLst/>
                      </a:prstGeom>
                      <a:solidFill>
                        <a:srgbClr val="99FFCC"/>
                      </a:solidFill>
                    </p:spPr>
                  </p:pic>
                </p:oleObj>
              </mc:Fallback>
            </mc:AlternateContent>
          </a:graphicData>
        </a:graphic>
      </p:graphicFrame>
      <p:graphicFrame>
        <p:nvGraphicFramePr>
          <p:cNvPr id="213005" name="Object 13"/>
          <p:cNvGraphicFramePr>
            <a:graphicFrameLocks noChangeAspect="1"/>
          </p:cNvGraphicFramePr>
          <p:nvPr/>
        </p:nvGraphicFramePr>
        <p:xfrm>
          <a:off x="4295775" y="4114800"/>
          <a:ext cx="1089025" cy="682625"/>
        </p:xfrm>
        <a:graphic>
          <a:graphicData uri="http://schemas.openxmlformats.org/presentationml/2006/ole">
            <mc:AlternateContent xmlns:mc="http://schemas.openxmlformats.org/markup-compatibility/2006">
              <mc:Choice xmlns:v="urn:schemas-microsoft-com:vml" Requires="v">
                <p:oleObj spid="_x0000_s98617" name="Equation" r:id="rId7" imgW="647640" imgH="406080" progId="Equation.DSMT4">
                  <p:embed/>
                </p:oleObj>
              </mc:Choice>
              <mc:Fallback>
                <p:oleObj name="Equation" r:id="rId7" imgW="647640" imgH="406080" progId="Equation.DSMT4">
                  <p:embed/>
                  <p:pic>
                    <p:nvPicPr>
                      <p:cNvPr id="213005"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95775" y="4114800"/>
                        <a:ext cx="1089025" cy="682625"/>
                      </a:xfrm>
                      <a:prstGeom prst="rect">
                        <a:avLst/>
                      </a:prstGeom>
                      <a:solidFill>
                        <a:srgbClr val="99FFCC"/>
                      </a:solidFill>
                    </p:spPr>
                  </p:pic>
                </p:oleObj>
              </mc:Fallback>
            </mc:AlternateContent>
          </a:graphicData>
        </a:graphic>
      </p:graphicFrame>
      <p:graphicFrame>
        <p:nvGraphicFramePr>
          <p:cNvPr id="213006" name="Object 14"/>
          <p:cNvGraphicFramePr>
            <a:graphicFrameLocks noChangeAspect="1"/>
          </p:cNvGraphicFramePr>
          <p:nvPr/>
        </p:nvGraphicFramePr>
        <p:xfrm>
          <a:off x="5638800" y="4140200"/>
          <a:ext cx="1066800" cy="617538"/>
        </p:xfrm>
        <a:graphic>
          <a:graphicData uri="http://schemas.openxmlformats.org/presentationml/2006/ole">
            <mc:AlternateContent xmlns:mc="http://schemas.openxmlformats.org/markup-compatibility/2006">
              <mc:Choice xmlns:v="urn:schemas-microsoft-com:vml" Requires="v">
                <p:oleObj spid="_x0000_s98618" name="Equation" r:id="rId9" imgW="634680" imgH="368280" progId="Equation.DSMT4">
                  <p:embed/>
                </p:oleObj>
              </mc:Choice>
              <mc:Fallback>
                <p:oleObj name="Equation" r:id="rId9" imgW="634680" imgH="368280" progId="Equation.DSMT4">
                  <p:embed/>
                  <p:pic>
                    <p:nvPicPr>
                      <p:cNvPr id="213006"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8800" y="4140200"/>
                        <a:ext cx="1066800" cy="617538"/>
                      </a:xfrm>
                      <a:prstGeom prst="rect">
                        <a:avLst/>
                      </a:prstGeom>
                      <a:solidFill>
                        <a:srgbClr val="99FFCC"/>
                      </a:solidFill>
                    </p:spPr>
                  </p:pic>
                </p:oleObj>
              </mc:Fallback>
            </mc:AlternateContent>
          </a:graphicData>
        </a:graphic>
      </p:graphicFrame>
      <p:graphicFrame>
        <p:nvGraphicFramePr>
          <p:cNvPr id="213007" name="Object 15"/>
          <p:cNvGraphicFramePr>
            <a:graphicFrameLocks noChangeAspect="1"/>
          </p:cNvGraphicFramePr>
          <p:nvPr/>
        </p:nvGraphicFramePr>
        <p:xfrm>
          <a:off x="920750" y="4648200"/>
          <a:ext cx="450850" cy="687388"/>
        </p:xfrm>
        <a:graphic>
          <a:graphicData uri="http://schemas.openxmlformats.org/presentationml/2006/ole">
            <mc:AlternateContent xmlns:mc="http://schemas.openxmlformats.org/markup-compatibility/2006">
              <mc:Choice xmlns:v="urn:schemas-microsoft-com:vml" Requires="v">
                <p:oleObj spid="_x0000_s98619" name="Equation" r:id="rId11" imgW="241200" imgH="368280" progId="Equation.DSMT4">
                  <p:embed/>
                </p:oleObj>
              </mc:Choice>
              <mc:Fallback>
                <p:oleObj name="Equation" r:id="rId11" imgW="241200" imgH="368280" progId="Equation.DSMT4">
                  <p:embed/>
                  <p:pic>
                    <p:nvPicPr>
                      <p:cNvPr id="213007"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0750" y="4648200"/>
                        <a:ext cx="450850" cy="687388"/>
                      </a:xfrm>
                      <a:prstGeom prst="rect">
                        <a:avLst/>
                      </a:prstGeom>
                      <a:noFill/>
                      <a:extLst>
                        <a:ext uri="{909E8E84-426E-40dd-AFC4-6F175D3DCCD1}">
                          <a14:hiddenFill xmlns:a14="http://schemas.microsoft.com/office/drawing/2010/main" xmlns="">
                            <a:solidFill>
                              <a:srgbClr val="99FFCC"/>
                            </a:solidFill>
                          </a14:hiddenFill>
                        </a:ext>
                      </a:extLst>
                    </p:spPr>
                  </p:pic>
                </p:oleObj>
              </mc:Fallback>
            </mc:AlternateContent>
          </a:graphicData>
        </a:graphic>
      </p:graphicFrame>
      <p:graphicFrame>
        <p:nvGraphicFramePr>
          <p:cNvPr id="213008" name="Object 16"/>
          <p:cNvGraphicFramePr>
            <a:graphicFrameLocks noChangeAspect="1"/>
          </p:cNvGraphicFramePr>
          <p:nvPr/>
        </p:nvGraphicFramePr>
        <p:xfrm>
          <a:off x="3352800" y="5853113"/>
          <a:ext cx="446088" cy="312737"/>
        </p:xfrm>
        <a:graphic>
          <a:graphicData uri="http://schemas.openxmlformats.org/presentationml/2006/ole">
            <mc:AlternateContent xmlns:mc="http://schemas.openxmlformats.org/markup-compatibility/2006">
              <mc:Choice xmlns:v="urn:schemas-microsoft-com:vml" Requires="v">
                <p:oleObj spid="_x0000_s98620" name="Equation" r:id="rId13" imgW="254000" imgH="177800" progId="Equation.DSMT4">
                  <p:embed/>
                </p:oleObj>
              </mc:Choice>
              <mc:Fallback>
                <p:oleObj name="Equation" r:id="rId13" imgW="254000" imgH="177800" progId="Equation.DSMT4">
                  <p:embed/>
                  <p:pic>
                    <p:nvPicPr>
                      <p:cNvPr id="213008" name="Object 16"/>
                      <p:cNvPicPr>
                        <a:picLocks noChangeAspect="1" noChangeArrowheads="1"/>
                      </p:cNvPicPr>
                      <p:nvPr/>
                    </p:nvPicPr>
                    <p:blipFill>
                      <a:blip r:embed="rId14"/>
                      <a:srcRect/>
                      <a:stretch>
                        <a:fillRect/>
                      </a:stretch>
                    </p:blipFill>
                    <p:spPr bwMode="auto">
                      <a:xfrm>
                        <a:off x="3352800" y="5853113"/>
                        <a:ext cx="446088" cy="312737"/>
                      </a:xfrm>
                      <a:prstGeom prst="rect">
                        <a:avLst/>
                      </a:prstGeom>
                      <a:solidFill>
                        <a:srgbClr val="99FFCC"/>
                      </a:solidFill>
                    </p:spPr>
                  </p:pic>
                </p:oleObj>
              </mc:Fallback>
            </mc:AlternateContent>
          </a:graphicData>
        </a:graphic>
      </p:graphicFrame>
      <p:graphicFrame>
        <p:nvGraphicFramePr>
          <p:cNvPr id="213009" name="Object 17"/>
          <p:cNvGraphicFramePr>
            <a:graphicFrameLocks noChangeAspect="1"/>
          </p:cNvGraphicFramePr>
          <p:nvPr/>
        </p:nvGraphicFramePr>
        <p:xfrm>
          <a:off x="3795713" y="5842000"/>
          <a:ext cx="1095375" cy="334963"/>
        </p:xfrm>
        <a:graphic>
          <a:graphicData uri="http://schemas.openxmlformats.org/presentationml/2006/ole">
            <mc:AlternateContent xmlns:mc="http://schemas.openxmlformats.org/markup-compatibility/2006">
              <mc:Choice xmlns:v="urn:schemas-microsoft-com:vml" Requires="v">
                <p:oleObj spid="_x0000_s98621" name="Equation" r:id="rId15" imgW="622300" imgH="190500" progId="Equation.DSMT4">
                  <p:embed/>
                </p:oleObj>
              </mc:Choice>
              <mc:Fallback>
                <p:oleObj name="Equation" r:id="rId15" imgW="622300" imgH="190500" progId="Equation.DSMT4">
                  <p:embed/>
                  <p:pic>
                    <p:nvPicPr>
                      <p:cNvPr id="213009" name="Object 17"/>
                      <p:cNvPicPr>
                        <a:picLocks noChangeAspect="1" noChangeArrowheads="1"/>
                      </p:cNvPicPr>
                      <p:nvPr/>
                    </p:nvPicPr>
                    <p:blipFill>
                      <a:blip r:embed="rId16"/>
                      <a:srcRect/>
                      <a:stretch>
                        <a:fillRect/>
                      </a:stretch>
                    </p:blipFill>
                    <p:spPr bwMode="auto">
                      <a:xfrm>
                        <a:off x="3795713" y="5842000"/>
                        <a:ext cx="1095375" cy="334963"/>
                      </a:xfrm>
                      <a:prstGeom prst="rect">
                        <a:avLst/>
                      </a:prstGeom>
                      <a:solidFill>
                        <a:srgbClr val="99FFCC"/>
                      </a:solidFill>
                    </p:spPr>
                  </p:pic>
                </p:oleObj>
              </mc:Fallback>
            </mc:AlternateContent>
          </a:graphicData>
        </a:graphic>
      </p:graphicFrame>
      <p:graphicFrame>
        <p:nvGraphicFramePr>
          <p:cNvPr id="213010" name="Object 18"/>
          <p:cNvGraphicFramePr>
            <a:graphicFrameLocks noChangeAspect="1"/>
          </p:cNvGraphicFramePr>
          <p:nvPr/>
        </p:nvGraphicFramePr>
        <p:xfrm>
          <a:off x="4889500" y="5832475"/>
          <a:ext cx="782638" cy="355600"/>
        </p:xfrm>
        <a:graphic>
          <a:graphicData uri="http://schemas.openxmlformats.org/presentationml/2006/ole">
            <mc:AlternateContent xmlns:mc="http://schemas.openxmlformats.org/markup-compatibility/2006">
              <mc:Choice xmlns:v="urn:schemas-microsoft-com:vml" Requires="v">
                <p:oleObj spid="_x0000_s98622" name="Equation" r:id="rId17" imgW="444500" imgH="203200" progId="Equation.DSMT4">
                  <p:embed/>
                </p:oleObj>
              </mc:Choice>
              <mc:Fallback>
                <p:oleObj name="Equation" r:id="rId17" imgW="444500" imgH="203200" progId="Equation.DSMT4">
                  <p:embed/>
                  <p:pic>
                    <p:nvPicPr>
                      <p:cNvPr id="213010" name="Object 18"/>
                      <p:cNvPicPr>
                        <a:picLocks noChangeAspect="1" noChangeArrowheads="1"/>
                      </p:cNvPicPr>
                      <p:nvPr/>
                    </p:nvPicPr>
                    <p:blipFill>
                      <a:blip r:embed="rId18"/>
                      <a:srcRect/>
                      <a:stretch>
                        <a:fillRect/>
                      </a:stretch>
                    </p:blipFill>
                    <p:spPr bwMode="auto">
                      <a:xfrm>
                        <a:off x="4889500" y="5832475"/>
                        <a:ext cx="782638" cy="355600"/>
                      </a:xfrm>
                      <a:prstGeom prst="rect">
                        <a:avLst/>
                      </a:prstGeom>
                      <a:solidFill>
                        <a:srgbClr val="99FFCC"/>
                      </a:solidFill>
                    </p:spPr>
                  </p:pic>
                </p:oleObj>
              </mc:Fallback>
            </mc:AlternateContent>
          </a:graphicData>
        </a:graphic>
      </p:graphicFrame>
      <p:graphicFrame>
        <p:nvGraphicFramePr>
          <p:cNvPr id="213011" name="Object 19"/>
          <p:cNvGraphicFramePr>
            <a:graphicFrameLocks noChangeAspect="1"/>
          </p:cNvGraphicFramePr>
          <p:nvPr/>
        </p:nvGraphicFramePr>
        <p:xfrm>
          <a:off x="5681663" y="5630863"/>
          <a:ext cx="2519362" cy="758825"/>
        </p:xfrm>
        <a:graphic>
          <a:graphicData uri="http://schemas.openxmlformats.org/presentationml/2006/ole">
            <mc:AlternateContent xmlns:mc="http://schemas.openxmlformats.org/markup-compatibility/2006">
              <mc:Choice xmlns:v="urn:schemas-microsoft-com:vml" Requires="v">
                <p:oleObj spid="_x0000_s98623" name="Equation" r:id="rId19" imgW="1435100" imgH="431800" progId="Equation.DSMT4">
                  <p:embed/>
                </p:oleObj>
              </mc:Choice>
              <mc:Fallback>
                <p:oleObj name="Equation" r:id="rId19" imgW="1435100" imgH="431800" progId="Equation.DSMT4">
                  <p:embed/>
                  <p:pic>
                    <p:nvPicPr>
                      <p:cNvPr id="213011" name="Object 19"/>
                      <p:cNvPicPr>
                        <a:picLocks noChangeAspect="1" noChangeArrowheads="1"/>
                      </p:cNvPicPr>
                      <p:nvPr/>
                    </p:nvPicPr>
                    <p:blipFill>
                      <a:blip r:embed="rId20"/>
                      <a:srcRect/>
                      <a:stretch>
                        <a:fillRect/>
                      </a:stretch>
                    </p:blipFill>
                    <p:spPr bwMode="auto">
                      <a:xfrm>
                        <a:off x="5681663" y="5630863"/>
                        <a:ext cx="2519362" cy="758825"/>
                      </a:xfrm>
                      <a:prstGeom prst="rect">
                        <a:avLst/>
                      </a:prstGeom>
                      <a:solidFill>
                        <a:srgbClr val="99FFCC"/>
                      </a:solidFill>
                    </p:spPr>
                  </p:pic>
                </p:oleObj>
              </mc:Fallback>
            </mc:AlternateContent>
          </a:graphicData>
        </a:graphic>
      </p:graphicFrame>
      <p:graphicFrame>
        <p:nvGraphicFramePr>
          <p:cNvPr id="213012" name="Object 20"/>
          <p:cNvGraphicFramePr>
            <a:graphicFrameLocks noChangeAspect="1"/>
          </p:cNvGraphicFramePr>
          <p:nvPr/>
        </p:nvGraphicFramePr>
        <p:xfrm>
          <a:off x="990600" y="6324600"/>
          <a:ext cx="1714500" cy="473075"/>
        </p:xfrm>
        <a:graphic>
          <a:graphicData uri="http://schemas.openxmlformats.org/presentationml/2006/ole">
            <mc:AlternateContent xmlns:mc="http://schemas.openxmlformats.org/markup-compatibility/2006">
              <mc:Choice xmlns:v="urn:schemas-microsoft-com:vml" Requires="v">
                <p:oleObj spid="_x0000_s98624" name="Equation" r:id="rId21" imgW="1562100" imgH="431800" progId="Equation.DSMT4">
                  <p:embed/>
                </p:oleObj>
              </mc:Choice>
              <mc:Fallback>
                <p:oleObj name="Equation" r:id="rId21" imgW="1562100" imgH="431800" progId="Equation.DSMT4">
                  <p:embed/>
                  <p:pic>
                    <p:nvPicPr>
                      <p:cNvPr id="213012" name="Object 20"/>
                      <p:cNvPicPr>
                        <a:picLocks noChangeAspect="1" noChangeArrowheads="1"/>
                      </p:cNvPicPr>
                      <p:nvPr/>
                    </p:nvPicPr>
                    <p:blipFill>
                      <a:blip r:embed="rId22"/>
                      <a:srcRect/>
                      <a:stretch>
                        <a:fillRect/>
                      </a:stretch>
                    </p:blipFill>
                    <p:spPr bwMode="auto">
                      <a:xfrm>
                        <a:off x="990600" y="6324600"/>
                        <a:ext cx="1714500" cy="473075"/>
                      </a:xfrm>
                      <a:prstGeom prst="rect">
                        <a:avLst/>
                      </a:prstGeom>
                      <a:solidFill>
                        <a:schemeClr val="bg1"/>
                      </a:solidFill>
                    </p:spPr>
                  </p:pic>
                </p:oleObj>
              </mc:Fallback>
            </mc:AlternateContent>
          </a:graphicData>
        </a:graphic>
      </p:graphicFrame>
      <p:sp>
        <p:nvSpPr>
          <p:cNvPr id="213013" name="Text Box 21"/>
          <p:cNvSpPr txBox="1">
            <a:spLocks noChangeArrowheads="1"/>
          </p:cNvSpPr>
          <p:nvPr/>
        </p:nvSpPr>
        <p:spPr bwMode="auto">
          <a:xfrm>
            <a:off x="2743200" y="6413500"/>
            <a:ext cx="4113601" cy="307777"/>
          </a:xfrm>
          <a:prstGeom prst="rect">
            <a:avLst/>
          </a:prstGeom>
          <a:solidFill>
            <a:schemeClr val="bg1"/>
          </a:solidFill>
          <a:ln w="9525">
            <a:noFill/>
            <a:miter lim="800000"/>
            <a:headEnd/>
            <a:tailEnd/>
          </a:ln>
          <a:effectLst/>
        </p:spPr>
        <p:txBody>
          <a:bodyPr wrap="none">
            <a:prstTxWarp prst="textNoShape">
              <a:avLst/>
            </a:prstTxWarp>
            <a:spAutoFit/>
          </a:bodyPr>
          <a:lstStyle/>
          <a:p>
            <a:r>
              <a:rPr lang="en-US" sz="1400" dirty="0">
                <a:solidFill>
                  <a:schemeClr val="accent2"/>
                </a:solidFill>
                <a:latin typeface="Arial Narrow" charset="0"/>
              </a:rPr>
              <a:t>is called </a:t>
            </a:r>
            <a:r>
              <a:rPr lang="en-US" sz="1400" b="1" dirty="0">
                <a:solidFill>
                  <a:srgbClr val="FF0000"/>
                </a:solidFill>
                <a:latin typeface="Monotype Corsiva" charset="0"/>
              </a:rPr>
              <a:t>del</a:t>
            </a:r>
            <a:r>
              <a:rPr lang="en-US" sz="1400" b="1" dirty="0">
                <a:solidFill>
                  <a:schemeClr val="accent2"/>
                </a:solidFill>
                <a:latin typeface="Arial Narrow" charset="0"/>
              </a:rPr>
              <a:t> </a:t>
            </a:r>
            <a:r>
              <a:rPr lang="en-US" sz="1400" dirty="0">
                <a:solidFill>
                  <a:schemeClr val="accent2"/>
                </a:solidFill>
                <a:latin typeface="Arial Narrow" charset="0"/>
              </a:rPr>
              <a:t>or the </a:t>
            </a:r>
            <a:r>
              <a:rPr lang="en-US" sz="1400" b="1" dirty="0">
                <a:solidFill>
                  <a:srgbClr val="FF0000"/>
                </a:solidFill>
                <a:latin typeface="Monotype Corsiva" charset="0"/>
              </a:rPr>
              <a:t>gradient operator</a:t>
            </a:r>
            <a:r>
              <a:rPr lang="en-US" sz="1400" dirty="0">
                <a:solidFill>
                  <a:schemeClr val="accent2"/>
                </a:solidFill>
                <a:latin typeface="Arial Narrow" charset="0"/>
              </a:rPr>
              <a:t> and is a </a:t>
            </a:r>
            <a:r>
              <a:rPr lang="en-US" sz="1400" b="1" u="sng" dirty="0">
                <a:solidFill>
                  <a:srgbClr val="FF0000"/>
                </a:solidFill>
                <a:latin typeface="Monotype Corsiva" charset="0"/>
              </a:rPr>
              <a:t>vector operator</a:t>
            </a:r>
            <a:r>
              <a:rPr lang="en-US" sz="1400" dirty="0">
                <a:solidFill>
                  <a:schemeClr val="accent2"/>
                </a:solidFill>
                <a:latin typeface="Arial Narrow" charset="0"/>
              </a:rPr>
              <a:t>.</a:t>
            </a:r>
          </a:p>
        </p:txBody>
      </p:sp>
    </p:spTree>
    <p:extLst>
      <p:ext uri="{BB962C8B-B14F-4D97-AF65-F5344CB8AC3E}">
        <p14:creationId xmlns:p14="http://schemas.microsoft.com/office/powerpoint/2010/main" val="336177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2995">
                                            <p:txEl>
                                              <p:pRg st="0" end="0"/>
                                            </p:txEl>
                                          </p:spTgt>
                                        </p:tgtEl>
                                        <p:attrNameLst>
                                          <p:attrName>style.visibility</p:attrName>
                                        </p:attrNameLst>
                                      </p:cBhvr>
                                      <p:to>
                                        <p:strVal val="visible"/>
                                      </p:to>
                                    </p:set>
                                    <p:animEffect transition="in" filter="wipe(left)">
                                      <p:cBhvr>
                                        <p:cTn id="7" dur="500"/>
                                        <p:tgtEl>
                                          <p:spTgt spid="2129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12995">
                                            <p:txEl>
                                              <p:pRg st="1" end="1"/>
                                            </p:txEl>
                                          </p:spTgt>
                                        </p:tgtEl>
                                        <p:attrNameLst>
                                          <p:attrName>style.visibility</p:attrName>
                                        </p:attrNameLst>
                                      </p:cBhvr>
                                      <p:to>
                                        <p:strVal val="visible"/>
                                      </p:to>
                                    </p:set>
                                    <p:animEffect transition="in" filter="wipe(left)">
                                      <p:cBhvr>
                                        <p:cTn id="12" dur="500"/>
                                        <p:tgtEl>
                                          <p:spTgt spid="2129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12995">
                                            <p:txEl>
                                              <p:pRg st="2" end="2"/>
                                            </p:txEl>
                                          </p:spTgt>
                                        </p:tgtEl>
                                        <p:attrNameLst>
                                          <p:attrName>style.visibility</p:attrName>
                                        </p:attrNameLst>
                                      </p:cBhvr>
                                      <p:to>
                                        <p:strVal val="visible"/>
                                      </p:to>
                                    </p:set>
                                    <p:animEffect transition="in" filter="wipe(left)">
                                      <p:cBhvr>
                                        <p:cTn id="17" dur="500"/>
                                        <p:tgtEl>
                                          <p:spTgt spid="2129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2999"/>
                                        </p:tgtEl>
                                        <p:attrNameLst>
                                          <p:attrName>style.visibility</p:attrName>
                                        </p:attrNameLst>
                                      </p:cBhvr>
                                      <p:to>
                                        <p:strVal val="visible"/>
                                      </p:to>
                                    </p:set>
                                    <p:animEffect transition="in" filter="wipe(left)">
                                      <p:cBhvr>
                                        <p:cTn id="22" dur="500"/>
                                        <p:tgtEl>
                                          <p:spTgt spid="21299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12995">
                                            <p:txEl>
                                              <p:pRg st="3" end="3"/>
                                            </p:txEl>
                                          </p:spTgt>
                                        </p:tgtEl>
                                        <p:attrNameLst>
                                          <p:attrName>style.visibility</p:attrName>
                                        </p:attrNameLst>
                                      </p:cBhvr>
                                      <p:to>
                                        <p:strVal val="visible"/>
                                      </p:to>
                                    </p:set>
                                    <p:animEffect transition="in" filter="wipe(left)">
                                      <p:cBhvr>
                                        <p:cTn id="27" dur="500"/>
                                        <p:tgtEl>
                                          <p:spTgt spid="21299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3004"/>
                                        </p:tgtEl>
                                        <p:attrNameLst>
                                          <p:attrName>style.visibility</p:attrName>
                                        </p:attrNameLst>
                                      </p:cBhvr>
                                      <p:to>
                                        <p:strVal val="visible"/>
                                      </p:to>
                                    </p:set>
                                    <p:animEffect transition="in" filter="wipe(left)">
                                      <p:cBhvr>
                                        <p:cTn id="32" dur="500"/>
                                        <p:tgtEl>
                                          <p:spTgt spid="21300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3005"/>
                                        </p:tgtEl>
                                        <p:attrNameLst>
                                          <p:attrName>style.visibility</p:attrName>
                                        </p:attrNameLst>
                                      </p:cBhvr>
                                      <p:to>
                                        <p:strVal val="visible"/>
                                      </p:to>
                                    </p:set>
                                    <p:animEffect transition="in" filter="wipe(left)">
                                      <p:cBhvr>
                                        <p:cTn id="37" dur="500"/>
                                        <p:tgtEl>
                                          <p:spTgt spid="21300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3006"/>
                                        </p:tgtEl>
                                        <p:attrNameLst>
                                          <p:attrName>style.visibility</p:attrName>
                                        </p:attrNameLst>
                                      </p:cBhvr>
                                      <p:to>
                                        <p:strVal val="visible"/>
                                      </p:to>
                                    </p:set>
                                    <p:animEffect transition="in" filter="wipe(left)">
                                      <p:cBhvr>
                                        <p:cTn id="42" dur="500"/>
                                        <p:tgtEl>
                                          <p:spTgt spid="21300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3007"/>
                                        </p:tgtEl>
                                        <p:attrNameLst>
                                          <p:attrName>style.visibility</p:attrName>
                                        </p:attrNameLst>
                                      </p:cBhvr>
                                      <p:to>
                                        <p:strVal val="visible"/>
                                      </p:to>
                                    </p:set>
                                    <p:animEffect transition="in" filter="wipe(left)">
                                      <p:cBhvr>
                                        <p:cTn id="47" dur="500"/>
                                        <p:tgtEl>
                                          <p:spTgt spid="213007"/>
                                        </p:tgtEl>
                                      </p:cBhvr>
                                    </p:animEffect>
                                  </p:childTnLst>
                                </p:cTn>
                              </p:par>
                              <p:par>
                                <p:cTn id="48" presetID="22" presetClass="entr" presetSubtype="8" fill="hold" grpId="0" nodeType="withEffect">
                                  <p:stCondLst>
                                    <p:cond delay="0"/>
                                  </p:stCondLst>
                                  <p:iterate type="wd">
                                    <p:tmPct val="10000"/>
                                  </p:iterate>
                                  <p:childTnLst>
                                    <p:set>
                                      <p:cBhvr>
                                        <p:cTn id="49" dur="1" fill="hold">
                                          <p:stCondLst>
                                            <p:cond delay="0"/>
                                          </p:stCondLst>
                                        </p:cTn>
                                        <p:tgtEl>
                                          <p:spTgt spid="212995">
                                            <p:txEl>
                                              <p:pRg st="4" end="4"/>
                                            </p:txEl>
                                          </p:spTgt>
                                        </p:tgtEl>
                                        <p:attrNameLst>
                                          <p:attrName>style.visibility</p:attrName>
                                        </p:attrNameLst>
                                      </p:cBhvr>
                                      <p:to>
                                        <p:strVal val="visible"/>
                                      </p:to>
                                    </p:set>
                                    <p:animEffect transition="in" filter="wipe(left)">
                                      <p:cBhvr>
                                        <p:cTn id="50" dur="500"/>
                                        <p:tgtEl>
                                          <p:spTgt spid="212995">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212995">
                                            <p:txEl>
                                              <p:pRg st="5" end="5"/>
                                            </p:txEl>
                                          </p:spTgt>
                                        </p:tgtEl>
                                        <p:attrNameLst>
                                          <p:attrName>style.visibility</p:attrName>
                                        </p:attrNameLst>
                                      </p:cBhvr>
                                      <p:to>
                                        <p:strVal val="visible"/>
                                      </p:to>
                                    </p:set>
                                    <p:animEffect transition="in" filter="wipe(left)">
                                      <p:cBhvr>
                                        <p:cTn id="55" dur="500"/>
                                        <p:tgtEl>
                                          <p:spTgt spid="212995">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13008"/>
                                        </p:tgtEl>
                                        <p:attrNameLst>
                                          <p:attrName>style.visibility</p:attrName>
                                        </p:attrNameLst>
                                      </p:cBhvr>
                                      <p:to>
                                        <p:strVal val="visible"/>
                                      </p:to>
                                    </p:set>
                                    <p:animEffect transition="in" filter="wipe(left)">
                                      <p:cBhvr>
                                        <p:cTn id="60" dur="500"/>
                                        <p:tgtEl>
                                          <p:spTgt spid="21300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13009"/>
                                        </p:tgtEl>
                                        <p:attrNameLst>
                                          <p:attrName>style.visibility</p:attrName>
                                        </p:attrNameLst>
                                      </p:cBhvr>
                                      <p:to>
                                        <p:strVal val="visible"/>
                                      </p:to>
                                    </p:set>
                                    <p:animEffect transition="in" filter="wipe(left)">
                                      <p:cBhvr>
                                        <p:cTn id="65" dur="500"/>
                                        <p:tgtEl>
                                          <p:spTgt spid="21300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213010"/>
                                        </p:tgtEl>
                                        <p:attrNameLst>
                                          <p:attrName>style.visibility</p:attrName>
                                        </p:attrNameLst>
                                      </p:cBhvr>
                                      <p:to>
                                        <p:strVal val="visible"/>
                                      </p:to>
                                    </p:set>
                                    <p:animEffect transition="in" filter="wipe(left)">
                                      <p:cBhvr>
                                        <p:cTn id="70" dur="500"/>
                                        <p:tgtEl>
                                          <p:spTgt spid="21301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213011"/>
                                        </p:tgtEl>
                                        <p:attrNameLst>
                                          <p:attrName>style.visibility</p:attrName>
                                        </p:attrNameLst>
                                      </p:cBhvr>
                                      <p:to>
                                        <p:strVal val="visible"/>
                                      </p:to>
                                    </p:set>
                                    <p:animEffect transition="in" filter="wipe(left)">
                                      <p:cBhvr>
                                        <p:cTn id="75" dur="500"/>
                                        <p:tgtEl>
                                          <p:spTgt spid="213011"/>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213012"/>
                                        </p:tgtEl>
                                        <p:attrNameLst>
                                          <p:attrName>style.visibility</p:attrName>
                                        </p:attrNameLst>
                                      </p:cBhvr>
                                      <p:to>
                                        <p:strVal val="visible"/>
                                      </p:to>
                                    </p:set>
                                    <p:animEffect transition="in" filter="wipe(left)">
                                      <p:cBhvr>
                                        <p:cTn id="80" dur="500"/>
                                        <p:tgtEl>
                                          <p:spTgt spid="213012"/>
                                        </p:tgtEl>
                                      </p:cBhvr>
                                    </p:animEffect>
                                  </p:childTnLst>
                                </p:cTn>
                              </p:par>
                            </p:childTnLst>
                          </p:cTn>
                        </p:par>
                        <p:par>
                          <p:cTn id="81" fill="hold">
                            <p:stCondLst>
                              <p:cond delay="500"/>
                            </p:stCondLst>
                            <p:childTnLst>
                              <p:par>
                                <p:cTn id="82" presetID="22" presetClass="entr" presetSubtype="8" fill="hold" grpId="0" nodeType="afterEffect">
                                  <p:stCondLst>
                                    <p:cond delay="0"/>
                                  </p:stCondLst>
                                  <p:iterate type="wd">
                                    <p:tmPct val="10000"/>
                                  </p:iterate>
                                  <p:childTnLst>
                                    <p:set>
                                      <p:cBhvr>
                                        <p:cTn id="83" dur="1" fill="hold">
                                          <p:stCondLst>
                                            <p:cond delay="0"/>
                                          </p:stCondLst>
                                        </p:cTn>
                                        <p:tgtEl>
                                          <p:spTgt spid="213013"/>
                                        </p:tgtEl>
                                        <p:attrNameLst>
                                          <p:attrName>style.visibility</p:attrName>
                                        </p:attrNameLst>
                                      </p:cBhvr>
                                      <p:to>
                                        <p:strVal val="visible"/>
                                      </p:to>
                                    </p:set>
                                    <p:animEffect transition="in" filter="wipe(left)">
                                      <p:cBhvr>
                                        <p:cTn id="84" dur="500"/>
                                        <p:tgtEl>
                                          <p:spTgt spid="213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uiExpand="1" build="p"/>
      <p:bldP spid="2130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Wednesday, June 17, 2020</a:t>
            </a:r>
          </a:p>
        </p:txBody>
      </p:sp>
      <p:sp>
        <p:nvSpPr>
          <p:cNvPr id="9" name="Footer Placeholder 4"/>
          <p:cNvSpPr>
            <a:spLocks noGrp="1"/>
          </p:cNvSpPr>
          <p:nvPr>
            <p:ph type="ftr" sz="quarter" idx="11"/>
          </p:nvPr>
        </p:nvSpPr>
        <p:spPr/>
        <p:txBody>
          <a:bodyPr/>
          <a:lstStyle/>
          <a:p>
            <a:r>
              <a:rPr lang="en-US"/>
              <a:t>PHYS 1444-001, Summer 2020                    Dr. Jaehoon Yu</a:t>
            </a:r>
          </a:p>
        </p:txBody>
      </p:sp>
      <p:sp>
        <p:nvSpPr>
          <p:cNvPr id="10" name="Slide Number Placeholder 5"/>
          <p:cNvSpPr>
            <a:spLocks noGrp="1"/>
          </p:cNvSpPr>
          <p:nvPr>
            <p:ph type="sldNum" sz="quarter" idx="12"/>
          </p:nvPr>
        </p:nvSpPr>
        <p:spPr/>
        <p:txBody>
          <a:bodyPr/>
          <a:lstStyle/>
          <a:p>
            <a:fld id="{B1D761A5-AE7B-AD46-B162-6B4FA5954B83}" type="slidenum">
              <a:rPr lang="en-US"/>
              <a:pPr/>
              <a:t>24</a:t>
            </a:fld>
            <a:endParaRPr lang="en-US"/>
          </a:p>
        </p:txBody>
      </p:sp>
      <p:sp>
        <p:nvSpPr>
          <p:cNvPr id="211970" name="Rectangle 2"/>
          <p:cNvSpPr>
            <a:spLocks noGrp="1" noChangeArrowheads="1"/>
          </p:cNvSpPr>
          <p:nvPr>
            <p:ph type="title"/>
          </p:nvPr>
        </p:nvSpPr>
        <p:spPr>
          <a:xfrm>
            <a:off x="152400" y="76200"/>
            <a:ext cx="8915400" cy="685800"/>
          </a:xfrm>
        </p:spPr>
        <p:txBody>
          <a:bodyPr/>
          <a:lstStyle/>
          <a:p>
            <a:r>
              <a:rPr lang="en-US" sz="3600" b="1" dirty="0"/>
              <a:t>Electrostatic Potential Energy</a:t>
            </a:r>
          </a:p>
        </p:txBody>
      </p:sp>
      <p:sp>
        <p:nvSpPr>
          <p:cNvPr id="211971" name="Rectangle 3"/>
          <p:cNvSpPr>
            <a:spLocks noChangeArrowheads="1"/>
          </p:cNvSpPr>
          <p:nvPr/>
        </p:nvSpPr>
        <p:spPr bwMode="auto">
          <a:xfrm>
            <a:off x="457200" y="685800"/>
            <a:ext cx="8077200" cy="571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Consider a case in which a point charge </a:t>
            </a:r>
            <a:r>
              <a:rPr lang="en-US" sz="2800" dirty="0" err="1">
                <a:solidFill>
                  <a:schemeClr val="accent2"/>
                </a:solidFill>
                <a:latin typeface="Arial Narrow" charset="0"/>
              </a:rPr>
              <a:t>q</a:t>
            </a:r>
            <a:r>
              <a:rPr lang="en-US" sz="2800" dirty="0">
                <a:solidFill>
                  <a:schemeClr val="accent2"/>
                </a:solidFill>
                <a:latin typeface="Arial Narrow" charset="0"/>
              </a:rPr>
              <a:t> is moved between points </a:t>
            </a:r>
            <a:r>
              <a:rPr lang="en-US" sz="2800" dirty="0">
                <a:solidFill>
                  <a:schemeClr val="accent2"/>
                </a:solidFill>
                <a:latin typeface="Monotype Corsiva" charset="0"/>
              </a:rPr>
              <a:t>a</a:t>
            </a:r>
            <a:r>
              <a:rPr lang="en-US" sz="2800" dirty="0">
                <a:solidFill>
                  <a:schemeClr val="accent2"/>
                </a:solidFill>
                <a:latin typeface="Arial Narrow" charset="0"/>
              </a:rPr>
              <a:t> and </a:t>
            </a:r>
            <a:r>
              <a:rPr lang="en-US" sz="2800" dirty="0" err="1">
                <a:solidFill>
                  <a:schemeClr val="accent2"/>
                </a:solidFill>
                <a:latin typeface="Monotype Corsiva" charset="0"/>
              </a:rPr>
              <a:t>b</a:t>
            </a:r>
            <a:r>
              <a:rPr lang="en-US" sz="2800" dirty="0">
                <a:solidFill>
                  <a:schemeClr val="accent2"/>
                </a:solidFill>
                <a:latin typeface="Arial Narrow" charset="0"/>
              </a:rPr>
              <a:t> where the electrostatic potential due to other charges in the system is </a:t>
            </a:r>
            <a:r>
              <a:rPr lang="en-US" sz="2800" dirty="0" err="1">
                <a:solidFill>
                  <a:schemeClr val="accent2"/>
                </a:solidFill>
                <a:latin typeface="Arial Narrow" charset="0"/>
              </a:rPr>
              <a:t>V</a:t>
            </a:r>
            <a:r>
              <a:rPr lang="en-US" sz="2800" baseline="-25000" dirty="0" err="1">
                <a:solidFill>
                  <a:schemeClr val="accent2"/>
                </a:solidFill>
                <a:latin typeface="Arial Narrow" charset="0"/>
              </a:rPr>
              <a:t>a</a:t>
            </a:r>
            <a:r>
              <a:rPr lang="en-US" sz="2800" dirty="0">
                <a:solidFill>
                  <a:schemeClr val="accent2"/>
                </a:solidFill>
                <a:latin typeface="Arial Narrow" charset="0"/>
              </a:rPr>
              <a:t> and </a:t>
            </a:r>
            <a:r>
              <a:rPr lang="en-US" sz="2800" dirty="0" err="1">
                <a:solidFill>
                  <a:schemeClr val="accent2"/>
                </a:solidFill>
                <a:latin typeface="Arial Narrow" charset="0"/>
              </a:rPr>
              <a:t>V</a:t>
            </a:r>
            <a:r>
              <a:rPr lang="en-US" sz="2800" baseline="-25000" dirty="0" err="1">
                <a:solidFill>
                  <a:schemeClr val="accent2"/>
                </a:solidFill>
                <a:latin typeface="Arial Narrow" charset="0"/>
              </a:rPr>
              <a:t>b</a:t>
            </a:r>
            <a:endParaRPr lang="en-US" sz="2800" baseline="-25000" dirty="0">
              <a:solidFill>
                <a:schemeClr val="accent2"/>
              </a:solidFill>
              <a:latin typeface="Arial Narrow" charset="0"/>
            </a:endParaRPr>
          </a:p>
          <a:p>
            <a:pPr marL="342900" indent="-342900">
              <a:spcBef>
                <a:spcPct val="20000"/>
              </a:spcBef>
              <a:buFontTx/>
              <a:buChar char="•"/>
            </a:pPr>
            <a:r>
              <a:rPr lang="en-US" sz="2800" dirty="0">
                <a:solidFill>
                  <a:schemeClr val="accent2"/>
                </a:solidFill>
                <a:latin typeface="Arial Narrow" charset="0"/>
              </a:rPr>
              <a:t>The change in electrostatic potential energy of </a:t>
            </a:r>
            <a:r>
              <a:rPr lang="en-US" sz="2800" dirty="0" err="1">
                <a:solidFill>
                  <a:schemeClr val="accent2"/>
                </a:solidFill>
                <a:latin typeface="Arial Narrow" charset="0"/>
              </a:rPr>
              <a:t>q</a:t>
            </a:r>
            <a:r>
              <a:rPr lang="en-US" sz="2800" dirty="0">
                <a:solidFill>
                  <a:schemeClr val="accent2"/>
                </a:solidFill>
                <a:latin typeface="Arial Narrow" charset="0"/>
              </a:rPr>
              <a:t> in the field by other charges is</a:t>
            </a: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r>
              <a:rPr lang="en-US" sz="2800" dirty="0">
                <a:solidFill>
                  <a:schemeClr val="accent2"/>
                </a:solidFill>
                <a:latin typeface="Arial Narrow" charset="0"/>
              </a:rPr>
              <a:t>Now what is the electrostatic potential energy of a system of charges?</a:t>
            </a:r>
          </a:p>
          <a:p>
            <a:pPr marL="742950" lvl="1" indent="-285750">
              <a:spcBef>
                <a:spcPct val="20000"/>
              </a:spcBef>
              <a:buFontTx/>
              <a:buChar char="–"/>
            </a:pPr>
            <a:r>
              <a:rPr lang="en-US" dirty="0">
                <a:solidFill>
                  <a:srgbClr val="660066"/>
                </a:solidFill>
                <a:latin typeface="Arial Narrow" charset="0"/>
                <a:ea typeface="ＭＳ Ｐゴシック" charset="-128"/>
              </a:rPr>
              <a:t>Let’s choose V=0 at </a:t>
            </a:r>
            <a:r>
              <a:rPr lang="en-US" dirty="0" err="1">
                <a:solidFill>
                  <a:srgbClr val="660066"/>
                </a:solidFill>
                <a:latin typeface="Arial Narrow" charset="0"/>
                <a:ea typeface="ＭＳ Ｐゴシック" charset="-128"/>
              </a:rPr>
              <a:t>r</a:t>
            </a:r>
            <a:r>
              <a:rPr lang="en-US" dirty="0">
                <a:solidFill>
                  <a:srgbClr val="660066"/>
                </a:solidFill>
                <a:latin typeface="Arial Narrow" charset="0"/>
                <a:ea typeface="ＭＳ Ｐゴシック" charset="-128"/>
              </a:rPr>
              <a:t>=</a:t>
            </a:r>
            <a:r>
              <a:rPr lang="en-US" dirty="0">
                <a:solidFill>
                  <a:srgbClr val="660066"/>
                </a:solidFill>
                <a:latin typeface="Arial Narrow" charset="0"/>
              </a:rPr>
              <a:t>∞</a:t>
            </a:r>
            <a:endParaRPr lang="en-US" dirty="0">
              <a:solidFill>
                <a:srgbClr val="660066"/>
              </a:solidFill>
              <a:latin typeface="Arial Narrow" charset="0"/>
              <a:ea typeface="ＭＳ Ｐゴシック" charset="-128"/>
            </a:endParaRPr>
          </a:p>
          <a:p>
            <a:pPr marL="742950" lvl="1" indent="-285750">
              <a:spcBef>
                <a:spcPct val="20000"/>
              </a:spcBef>
              <a:buFontTx/>
              <a:buChar char="–"/>
            </a:pPr>
            <a:r>
              <a:rPr lang="en-US" dirty="0">
                <a:solidFill>
                  <a:srgbClr val="660066"/>
                </a:solidFill>
                <a:latin typeface="Arial Narrow" charset="0"/>
                <a:ea typeface="ＭＳ Ｐゴシック" charset="-128"/>
              </a:rPr>
              <a:t>If there are no other charges around, single point charge Q</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 in isolation has no potential energy and is under no electric force</a:t>
            </a:r>
          </a:p>
        </p:txBody>
      </p:sp>
      <p:graphicFrame>
        <p:nvGraphicFramePr>
          <p:cNvPr id="211982" name="Object 14"/>
          <p:cNvGraphicFramePr>
            <a:graphicFrameLocks noChangeAspect="1"/>
          </p:cNvGraphicFramePr>
          <p:nvPr/>
        </p:nvGraphicFramePr>
        <p:xfrm>
          <a:off x="1752600" y="3062288"/>
          <a:ext cx="915988" cy="427037"/>
        </p:xfrm>
        <a:graphic>
          <a:graphicData uri="http://schemas.openxmlformats.org/presentationml/2006/ole">
            <mc:AlternateContent xmlns:mc="http://schemas.openxmlformats.org/markup-compatibility/2006">
              <mc:Choice xmlns:v="urn:schemas-microsoft-com:vml" Requires="v">
                <p:oleObj spid="_x0000_s99453" name="Equation" r:id="rId3" imgW="355320" imgH="164880" progId="Equation.DSMT4">
                  <p:embed/>
                </p:oleObj>
              </mc:Choice>
              <mc:Fallback>
                <p:oleObj name="Equation" r:id="rId3" imgW="355320" imgH="164880" progId="Equation.DSMT4">
                  <p:embed/>
                  <p:pic>
                    <p:nvPicPr>
                      <p:cNvPr id="211982"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062288"/>
                        <a:ext cx="915988" cy="4270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1983" name="Object 15"/>
          <p:cNvGraphicFramePr>
            <a:graphicFrameLocks noChangeAspect="1"/>
          </p:cNvGraphicFramePr>
          <p:nvPr/>
        </p:nvGraphicFramePr>
        <p:xfrm>
          <a:off x="2682875" y="2979738"/>
          <a:ext cx="1538288" cy="593725"/>
        </p:xfrm>
        <a:graphic>
          <a:graphicData uri="http://schemas.openxmlformats.org/presentationml/2006/ole">
            <mc:AlternateContent xmlns:mc="http://schemas.openxmlformats.org/markup-compatibility/2006">
              <mc:Choice xmlns:v="urn:schemas-microsoft-com:vml" Requires="v">
                <p:oleObj spid="_x0000_s99454" name="Equation" r:id="rId5" imgW="596900" imgH="228600" progId="Equation.DSMT4">
                  <p:embed/>
                </p:oleObj>
              </mc:Choice>
              <mc:Fallback>
                <p:oleObj name="Equation" r:id="rId5" imgW="596900" imgH="228600" progId="Equation.DSMT4">
                  <p:embed/>
                  <p:pic>
                    <p:nvPicPr>
                      <p:cNvPr id="211983" name="Object 15"/>
                      <p:cNvPicPr>
                        <a:picLocks noChangeAspect="1" noChangeArrowheads="1"/>
                      </p:cNvPicPr>
                      <p:nvPr/>
                    </p:nvPicPr>
                    <p:blipFill>
                      <a:blip r:embed="rId6"/>
                      <a:srcRect/>
                      <a:stretch>
                        <a:fillRect/>
                      </a:stretch>
                    </p:blipFill>
                    <p:spPr bwMode="auto">
                      <a:xfrm>
                        <a:off x="2682875" y="2979738"/>
                        <a:ext cx="1538288" cy="5937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1984" name="Object 16"/>
          <p:cNvGraphicFramePr>
            <a:graphicFrameLocks noChangeAspect="1"/>
          </p:cNvGraphicFramePr>
          <p:nvPr/>
        </p:nvGraphicFramePr>
        <p:xfrm>
          <a:off x="4286250" y="2947988"/>
          <a:ext cx="1865313" cy="657225"/>
        </p:xfrm>
        <a:graphic>
          <a:graphicData uri="http://schemas.openxmlformats.org/presentationml/2006/ole">
            <mc:AlternateContent xmlns:mc="http://schemas.openxmlformats.org/markup-compatibility/2006">
              <mc:Choice xmlns:v="urn:schemas-microsoft-com:vml" Requires="v">
                <p:oleObj spid="_x0000_s99455" name="Equation" r:id="rId7" imgW="723900" imgH="254000" progId="Equation.DSMT4">
                  <p:embed/>
                </p:oleObj>
              </mc:Choice>
              <mc:Fallback>
                <p:oleObj name="Equation" r:id="rId7" imgW="723900" imgH="254000" progId="Equation.DSMT4">
                  <p:embed/>
                  <p:pic>
                    <p:nvPicPr>
                      <p:cNvPr id="211984" name="Object 16"/>
                      <p:cNvPicPr>
                        <a:picLocks noChangeAspect="1" noChangeArrowheads="1"/>
                      </p:cNvPicPr>
                      <p:nvPr/>
                    </p:nvPicPr>
                    <p:blipFill>
                      <a:blip r:embed="rId8"/>
                      <a:srcRect/>
                      <a:stretch>
                        <a:fillRect/>
                      </a:stretch>
                    </p:blipFill>
                    <p:spPr bwMode="auto">
                      <a:xfrm>
                        <a:off x="4286250" y="2947988"/>
                        <a:ext cx="1865313" cy="657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1985" name="Object 17"/>
          <p:cNvGraphicFramePr>
            <a:graphicFrameLocks noChangeAspect="1"/>
          </p:cNvGraphicFramePr>
          <p:nvPr/>
        </p:nvGraphicFramePr>
        <p:xfrm>
          <a:off x="6181725" y="2979738"/>
          <a:ext cx="752475" cy="592137"/>
        </p:xfrm>
        <a:graphic>
          <a:graphicData uri="http://schemas.openxmlformats.org/presentationml/2006/ole">
            <mc:AlternateContent xmlns:mc="http://schemas.openxmlformats.org/markup-compatibility/2006">
              <mc:Choice xmlns:v="urn:schemas-microsoft-com:vml" Requires="v">
                <p:oleObj spid="_x0000_s99456" name="Equation" r:id="rId9" imgW="292100" imgH="228600" progId="Equation.DSMT4">
                  <p:embed/>
                </p:oleObj>
              </mc:Choice>
              <mc:Fallback>
                <p:oleObj name="Equation" r:id="rId9" imgW="292100" imgH="228600" progId="Equation.DSMT4">
                  <p:embed/>
                  <p:pic>
                    <p:nvPicPr>
                      <p:cNvPr id="211985" name="Object 17"/>
                      <p:cNvPicPr>
                        <a:picLocks noChangeAspect="1" noChangeArrowheads="1"/>
                      </p:cNvPicPr>
                      <p:nvPr/>
                    </p:nvPicPr>
                    <p:blipFill>
                      <a:blip r:embed="rId10"/>
                      <a:srcRect/>
                      <a:stretch>
                        <a:fillRect/>
                      </a:stretch>
                    </p:blipFill>
                    <p:spPr bwMode="auto">
                      <a:xfrm>
                        <a:off x="6181725" y="2979738"/>
                        <a:ext cx="752475" cy="5921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7670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1971">
                                            <p:txEl>
                                              <p:pRg st="0" end="0"/>
                                            </p:txEl>
                                          </p:spTgt>
                                        </p:tgtEl>
                                        <p:attrNameLst>
                                          <p:attrName>style.visibility</p:attrName>
                                        </p:attrNameLst>
                                      </p:cBhvr>
                                      <p:to>
                                        <p:strVal val="visible"/>
                                      </p:to>
                                    </p:set>
                                    <p:animEffect transition="in" filter="wipe(left)">
                                      <p:cBhvr>
                                        <p:cTn id="7" dur="500"/>
                                        <p:tgtEl>
                                          <p:spTgt spid="2119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11971">
                                            <p:txEl>
                                              <p:pRg st="1" end="1"/>
                                            </p:txEl>
                                          </p:spTgt>
                                        </p:tgtEl>
                                        <p:attrNameLst>
                                          <p:attrName>style.visibility</p:attrName>
                                        </p:attrNameLst>
                                      </p:cBhvr>
                                      <p:to>
                                        <p:strVal val="visible"/>
                                      </p:to>
                                    </p:set>
                                    <p:animEffect transition="in" filter="wipe(left)">
                                      <p:cBhvr>
                                        <p:cTn id="12" dur="500"/>
                                        <p:tgtEl>
                                          <p:spTgt spid="2119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1982"/>
                                        </p:tgtEl>
                                        <p:attrNameLst>
                                          <p:attrName>style.visibility</p:attrName>
                                        </p:attrNameLst>
                                      </p:cBhvr>
                                      <p:to>
                                        <p:strVal val="visible"/>
                                      </p:to>
                                    </p:set>
                                    <p:animEffect transition="in" filter="wipe(left)">
                                      <p:cBhvr>
                                        <p:cTn id="17" dur="500"/>
                                        <p:tgtEl>
                                          <p:spTgt spid="21198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1983"/>
                                        </p:tgtEl>
                                        <p:attrNameLst>
                                          <p:attrName>style.visibility</p:attrName>
                                        </p:attrNameLst>
                                      </p:cBhvr>
                                      <p:to>
                                        <p:strVal val="visible"/>
                                      </p:to>
                                    </p:set>
                                    <p:animEffect transition="in" filter="wipe(left)">
                                      <p:cBhvr>
                                        <p:cTn id="22" dur="500"/>
                                        <p:tgtEl>
                                          <p:spTgt spid="21198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1984"/>
                                        </p:tgtEl>
                                        <p:attrNameLst>
                                          <p:attrName>style.visibility</p:attrName>
                                        </p:attrNameLst>
                                      </p:cBhvr>
                                      <p:to>
                                        <p:strVal val="visible"/>
                                      </p:to>
                                    </p:set>
                                    <p:animEffect transition="in" filter="wipe(left)">
                                      <p:cBhvr>
                                        <p:cTn id="27" dur="500"/>
                                        <p:tgtEl>
                                          <p:spTgt spid="21198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1985"/>
                                        </p:tgtEl>
                                        <p:attrNameLst>
                                          <p:attrName>style.visibility</p:attrName>
                                        </p:attrNameLst>
                                      </p:cBhvr>
                                      <p:to>
                                        <p:strVal val="visible"/>
                                      </p:to>
                                    </p:set>
                                    <p:animEffect transition="in" filter="wipe(left)">
                                      <p:cBhvr>
                                        <p:cTn id="32" dur="500"/>
                                        <p:tgtEl>
                                          <p:spTgt spid="21198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11971">
                                            <p:txEl>
                                              <p:pRg st="3" end="3"/>
                                            </p:txEl>
                                          </p:spTgt>
                                        </p:tgtEl>
                                        <p:attrNameLst>
                                          <p:attrName>style.visibility</p:attrName>
                                        </p:attrNameLst>
                                      </p:cBhvr>
                                      <p:to>
                                        <p:strVal val="visible"/>
                                      </p:to>
                                    </p:set>
                                    <p:animEffect transition="in" filter="wipe(left)">
                                      <p:cBhvr>
                                        <p:cTn id="37" dur="500"/>
                                        <p:tgtEl>
                                          <p:spTgt spid="21197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11971">
                                            <p:txEl>
                                              <p:pRg st="4" end="4"/>
                                            </p:txEl>
                                          </p:spTgt>
                                        </p:tgtEl>
                                        <p:attrNameLst>
                                          <p:attrName>style.visibility</p:attrName>
                                        </p:attrNameLst>
                                      </p:cBhvr>
                                      <p:to>
                                        <p:strVal val="visible"/>
                                      </p:to>
                                    </p:set>
                                    <p:animEffect transition="in" filter="wipe(left)">
                                      <p:cBhvr>
                                        <p:cTn id="42" dur="500"/>
                                        <p:tgtEl>
                                          <p:spTgt spid="211971">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11971">
                                            <p:txEl>
                                              <p:pRg st="5" end="5"/>
                                            </p:txEl>
                                          </p:spTgt>
                                        </p:tgtEl>
                                        <p:attrNameLst>
                                          <p:attrName>style.visibility</p:attrName>
                                        </p:attrNameLst>
                                      </p:cBhvr>
                                      <p:to>
                                        <p:strVal val="visible"/>
                                      </p:to>
                                    </p:set>
                                    <p:animEffect transition="in" filter="wipe(left)">
                                      <p:cBhvr>
                                        <p:cTn id="47" dur="500"/>
                                        <p:tgtEl>
                                          <p:spTgt spid="2119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Wednesday, June 17, 2020</a:t>
            </a:r>
          </a:p>
        </p:txBody>
      </p:sp>
      <p:sp>
        <p:nvSpPr>
          <p:cNvPr id="9" name="Footer Placeholder 4"/>
          <p:cNvSpPr>
            <a:spLocks noGrp="1"/>
          </p:cNvSpPr>
          <p:nvPr>
            <p:ph type="ftr" sz="quarter" idx="11"/>
          </p:nvPr>
        </p:nvSpPr>
        <p:spPr/>
        <p:txBody>
          <a:bodyPr/>
          <a:lstStyle/>
          <a:p>
            <a:r>
              <a:rPr lang="en-US"/>
              <a:t>PHYS 1444-001, Summer 2020                    Dr. Jaehoon Yu</a:t>
            </a:r>
          </a:p>
        </p:txBody>
      </p:sp>
      <p:sp>
        <p:nvSpPr>
          <p:cNvPr id="10" name="Slide Number Placeholder 5"/>
          <p:cNvSpPr>
            <a:spLocks noGrp="1"/>
          </p:cNvSpPr>
          <p:nvPr>
            <p:ph type="sldNum" sz="quarter" idx="12"/>
          </p:nvPr>
        </p:nvSpPr>
        <p:spPr/>
        <p:txBody>
          <a:bodyPr/>
          <a:lstStyle/>
          <a:p>
            <a:fld id="{EEAEF598-FA9D-1A4C-AAB7-A3338E1F6D8A}" type="slidenum">
              <a:rPr lang="en-US"/>
              <a:pPr/>
              <a:t>25</a:t>
            </a:fld>
            <a:endParaRPr lang="en-US"/>
          </a:p>
        </p:txBody>
      </p:sp>
      <p:sp>
        <p:nvSpPr>
          <p:cNvPr id="214018" name="Rectangle 2"/>
          <p:cNvSpPr>
            <a:spLocks noGrp="1" noChangeArrowheads="1"/>
          </p:cNvSpPr>
          <p:nvPr>
            <p:ph type="title"/>
          </p:nvPr>
        </p:nvSpPr>
        <p:spPr>
          <a:xfrm>
            <a:off x="152400" y="76200"/>
            <a:ext cx="8915400" cy="685800"/>
          </a:xfrm>
        </p:spPr>
        <p:txBody>
          <a:bodyPr/>
          <a:lstStyle/>
          <a:p>
            <a:r>
              <a:rPr lang="en-US" sz="3600"/>
              <a:t>Electrostatic Potential Energy; Two charges</a:t>
            </a:r>
          </a:p>
        </p:txBody>
      </p:sp>
      <p:sp>
        <p:nvSpPr>
          <p:cNvPr id="214019" name="Rectangle 3"/>
          <p:cNvSpPr>
            <a:spLocks noChangeArrowheads="1"/>
          </p:cNvSpPr>
          <p:nvPr/>
        </p:nvSpPr>
        <p:spPr bwMode="auto">
          <a:xfrm>
            <a:off x="457200" y="838200"/>
            <a:ext cx="8077200" cy="5181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If the second point charge Q</a:t>
            </a:r>
            <a:r>
              <a:rPr lang="en-US" sz="2800" baseline="-25000" dirty="0">
                <a:solidFill>
                  <a:schemeClr val="accent2"/>
                </a:solidFill>
                <a:latin typeface="Arial Narrow" charset="0"/>
              </a:rPr>
              <a:t>2</a:t>
            </a:r>
            <a:r>
              <a:rPr lang="en-US" sz="2800" dirty="0">
                <a:solidFill>
                  <a:schemeClr val="accent2"/>
                </a:solidFill>
                <a:latin typeface="Arial Narrow" charset="0"/>
              </a:rPr>
              <a:t> is brought close to Q</a:t>
            </a:r>
            <a:r>
              <a:rPr lang="en-US" sz="2800" baseline="-25000" dirty="0">
                <a:solidFill>
                  <a:schemeClr val="accent2"/>
                </a:solidFill>
                <a:latin typeface="Arial Narrow" charset="0"/>
              </a:rPr>
              <a:t>1</a:t>
            </a:r>
            <a:r>
              <a:rPr lang="en-US" sz="2800" dirty="0">
                <a:solidFill>
                  <a:schemeClr val="accent2"/>
                </a:solidFill>
                <a:latin typeface="Arial Narrow" charset="0"/>
              </a:rPr>
              <a:t> at a distance r</a:t>
            </a:r>
            <a:r>
              <a:rPr lang="en-US" sz="2800" baseline="-25000" dirty="0">
                <a:solidFill>
                  <a:schemeClr val="accent2"/>
                </a:solidFill>
                <a:latin typeface="Arial Narrow" charset="0"/>
              </a:rPr>
              <a:t>12</a:t>
            </a:r>
            <a:r>
              <a:rPr lang="en-US" sz="2800" dirty="0">
                <a:solidFill>
                  <a:schemeClr val="accent2"/>
                </a:solidFill>
                <a:latin typeface="Arial Narrow" charset="0"/>
              </a:rPr>
              <a:t>, the potential due to Q</a:t>
            </a:r>
            <a:r>
              <a:rPr lang="en-US" sz="2800" baseline="-25000" dirty="0">
                <a:solidFill>
                  <a:schemeClr val="accent2"/>
                </a:solidFill>
                <a:latin typeface="Arial Narrow" charset="0"/>
              </a:rPr>
              <a:t>1</a:t>
            </a:r>
            <a:r>
              <a:rPr lang="en-US" sz="2800" dirty="0">
                <a:solidFill>
                  <a:schemeClr val="accent2"/>
                </a:solidFill>
                <a:latin typeface="Arial Narrow" charset="0"/>
              </a:rPr>
              <a:t> at the position of Q</a:t>
            </a:r>
            <a:r>
              <a:rPr lang="en-US" sz="2800" baseline="-25000" dirty="0">
                <a:solidFill>
                  <a:schemeClr val="accent2"/>
                </a:solidFill>
                <a:latin typeface="Arial Narrow" charset="0"/>
              </a:rPr>
              <a:t>2</a:t>
            </a:r>
            <a:r>
              <a:rPr lang="en-US" sz="2800" dirty="0">
                <a:solidFill>
                  <a:schemeClr val="accent2"/>
                </a:solidFill>
                <a:latin typeface="Arial Narrow" charset="0"/>
              </a:rPr>
              <a:t> is</a:t>
            </a: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r>
              <a:rPr lang="en-US" sz="2800" dirty="0">
                <a:solidFill>
                  <a:schemeClr val="accent2"/>
                </a:solidFill>
                <a:latin typeface="Arial Narrow" charset="0"/>
              </a:rPr>
              <a:t>The potential energy of the two charges relative to V=0 at </a:t>
            </a:r>
            <a:r>
              <a:rPr lang="en-US" sz="2800" dirty="0" err="1">
                <a:solidFill>
                  <a:schemeClr val="accent2"/>
                </a:solidFill>
                <a:latin typeface="Arial Narrow" charset="0"/>
              </a:rPr>
              <a:t>r</a:t>
            </a:r>
            <a:r>
              <a:rPr lang="en-US" sz="2800" dirty="0">
                <a:solidFill>
                  <a:schemeClr val="accent2"/>
                </a:solidFill>
                <a:latin typeface="Arial Narrow" charset="0"/>
              </a:rPr>
              <a:t>= ∞ is</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ea typeface="ＭＳ Ｐゴシック" charset="-128"/>
              </a:rPr>
              <a:t>This is the work that needs to be done by an external force to bring Q</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 from infinity to the distance r</a:t>
            </a:r>
            <a:r>
              <a:rPr lang="en-US" baseline="-25000" dirty="0">
                <a:solidFill>
                  <a:srgbClr val="660066"/>
                </a:solidFill>
                <a:latin typeface="Arial Narrow" charset="0"/>
                <a:ea typeface="ＭＳ Ｐゴシック" charset="-128"/>
              </a:rPr>
              <a:t>12</a:t>
            </a:r>
            <a:r>
              <a:rPr lang="en-US" dirty="0">
                <a:solidFill>
                  <a:srgbClr val="660066"/>
                </a:solidFill>
                <a:latin typeface="Arial Narrow" charset="0"/>
                <a:ea typeface="ＭＳ Ｐゴシック" charset="-128"/>
              </a:rPr>
              <a:t> from Q</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a:t>
            </a:r>
          </a:p>
          <a:p>
            <a:pPr marL="742950" lvl="1" indent="-285750">
              <a:spcBef>
                <a:spcPct val="20000"/>
              </a:spcBef>
              <a:buFontTx/>
              <a:buChar char="–"/>
            </a:pPr>
            <a:r>
              <a:rPr lang="en-US" dirty="0">
                <a:solidFill>
                  <a:srgbClr val="660066"/>
                </a:solidFill>
                <a:latin typeface="Arial Narrow" charset="0"/>
                <a:ea typeface="ＭＳ Ｐゴシック" charset="-128"/>
              </a:rPr>
              <a:t>It is also a negative of the work needed to separate them to infinity.</a:t>
            </a:r>
          </a:p>
        </p:txBody>
      </p:sp>
      <p:graphicFrame>
        <p:nvGraphicFramePr>
          <p:cNvPr id="214021" name="Object 5"/>
          <p:cNvGraphicFramePr>
            <a:graphicFrameLocks noChangeAspect="1"/>
          </p:cNvGraphicFramePr>
          <p:nvPr/>
        </p:nvGraphicFramePr>
        <p:xfrm>
          <a:off x="2828925" y="1835150"/>
          <a:ext cx="1057275" cy="688975"/>
        </p:xfrm>
        <a:graphic>
          <a:graphicData uri="http://schemas.openxmlformats.org/presentationml/2006/ole">
            <mc:AlternateContent xmlns:mc="http://schemas.openxmlformats.org/markup-compatibility/2006">
              <mc:Choice xmlns:v="urn:schemas-microsoft-com:vml" Requires="v">
                <p:oleObj spid="_x0000_s100477" name="Equation" r:id="rId3" imgW="253800" imgH="164880" progId="Equation.DSMT4">
                  <p:embed/>
                </p:oleObj>
              </mc:Choice>
              <mc:Fallback>
                <p:oleObj name="Equation" r:id="rId3" imgW="253800" imgH="164880" progId="Equation.DSMT4">
                  <p:embed/>
                  <p:pic>
                    <p:nvPicPr>
                      <p:cNvPr id="21402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8925" y="1835150"/>
                        <a:ext cx="1057275" cy="6889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2" name="Object 6"/>
          <p:cNvGraphicFramePr>
            <a:graphicFrameLocks noChangeAspect="1"/>
          </p:cNvGraphicFramePr>
          <p:nvPr/>
        </p:nvGraphicFramePr>
        <p:xfrm>
          <a:off x="3968750" y="1676400"/>
          <a:ext cx="1423988" cy="1184275"/>
        </p:xfrm>
        <a:graphic>
          <a:graphicData uri="http://schemas.openxmlformats.org/presentationml/2006/ole">
            <mc:AlternateContent xmlns:mc="http://schemas.openxmlformats.org/markup-compatibility/2006">
              <mc:Choice xmlns:v="urn:schemas-microsoft-com:vml" Requires="v">
                <p:oleObj spid="_x0000_s100478" name="Equation" r:id="rId5" imgW="520700" imgH="431800" progId="Equation.DSMT4">
                  <p:embed/>
                </p:oleObj>
              </mc:Choice>
              <mc:Fallback>
                <p:oleObj name="Equation" r:id="rId5" imgW="520700" imgH="431800" progId="Equation.DSMT4">
                  <p:embed/>
                  <p:pic>
                    <p:nvPicPr>
                      <p:cNvPr id="214022" name="Object 6"/>
                      <p:cNvPicPr>
                        <a:picLocks noChangeAspect="1" noChangeArrowheads="1"/>
                      </p:cNvPicPr>
                      <p:nvPr/>
                    </p:nvPicPr>
                    <p:blipFill>
                      <a:blip r:embed="rId6"/>
                      <a:srcRect/>
                      <a:stretch>
                        <a:fillRect/>
                      </a:stretch>
                    </p:blipFill>
                    <p:spPr bwMode="auto">
                      <a:xfrm>
                        <a:off x="3968750" y="1676400"/>
                        <a:ext cx="1423988" cy="11842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3" name="Object 7"/>
          <p:cNvGraphicFramePr>
            <a:graphicFrameLocks noChangeAspect="1"/>
          </p:cNvGraphicFramePr>
          <p:nvPr/>
        </p:nvGraphicFramePr>
        <p:xfrm>
          <a:off x="2457450" y="3308350"/>
          <a:ext cx="1993900" cy="857250"/>
        </p:xfrm>
        <a:graphic>
          <a:graphicData uri="http://schemas.openxmlformats.org/presentationml/2006/ole">
            <mc:AlternateContent xmlns:mc="http://schemas.openxmlformats.org/markup-compatibility/2006">
              <mc:Choice xmlns:v="urn:schemas-microsoft-com:vml" Requires="v">
                <p:oleObj spid="_x0000_s100479" name="Equation" r:id="rId7" imgW="533400" imgH="228600" progId="Equation.DSMT4">
                  <p:embed/>
                </p:oleObj>
              </mc:Choice>
              <mc:Fallback>
                <p:oleObj name="Equation" r:id="rId7" imgW="533400" imgH="228600" progId="Equation.DSMT4">
                  <p:embed/>
                  <p:pic>
                    <p:nvPicPr>
                      <p:cNvPr id="214023" name="Object 7"/>
                      <p:cNvPicPr>
                        <a:picLocks noChangeAspect="1" noChangeArrowheads="1"/>
                      </p:cNvPicPr>
                      <p:nvPr/>
                    </p:nvPicPr>
                    <p:blipFill>
                      <a:blip r:embed="rId8"/>
                      <a:srcRect/>
                      <a:stretch>
                        <a:fillRect/>
                      </a:stretch>
                    </p:blipFill>
                    <p:spPr bwMode="auto">
                      <a:xfrm>
                        <a:off x="2457450" y="3308350"/>
                        <a:ext cx="1993900" cy="8572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4" name="Object 8"/>
          <p:cNvGraphicFramePr>
            <a:graphicFrameLocks noChangeAspect="1"/>
          </p:cNvGraphicFramePr>
          <p:nvPr/>
        </p:nvGraphicFramePr>
        <p:xfrm>
          <a:off x="4481513" y="3243263"/>
          <a:ext cx="1903412" cy="1063625"/>
        </p:xfrm>
        <a:graphic>
          <a:graphicData uri="http://schemas.openxmlformats.org/presentationml/2006/ole">
            <mc:AlternateContent xmlns:mc="http://schemas.openxmlformats.org/markup-compatibility/2006">
              <mc:Choice xmlns:v="urn:schemas-microsoft-com:vml" Requires="v">
                <p:oleObj spid="_x0000_s100480" name="Equation" r:id="rId9" imgW="774700" imgH="431800" progId="Equation.DSMT4">
                  <p:embed/>
                </p:oleObj>
              </mc:Choice>
              <mc:Fallback>
                <p:oleObj name="Equation" r:id="rId9" imgW="774700" imgH="431800" progId="Equation.DSMT4">
                  <p:embed/>
                  <p:pic>
                    <p:nvPicPr>
                      <p:cNvPr id="214024" name="Object 8"/>
                      <p:cNvPicPr>
                        <a:picLocks noChangeAspect="1" noChangeArrowheads="1"/>
                      </p:cNvPicPr>
                      <p:nvPr/>
                    </p:nvPicPr>
                    <p:blipFill>
                      <a:blip r:embed="rId10"/>
                      <a:srcRect/>
                      <a:stretch>
                        <a:fillRect/>
                      </a:stretch>
                    </p:blipFill>
                    <p:spPr bwMode="auto">
                      <a:xfrm>
                        <a:off x="4481513" y="3243263"/>
                        <a:ext cx="1903412" cy="10636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1825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4019">
                                            <p:txEl>
                                              <p:pRg st="0" end="0"/>
                                            </p:txEl>
                                          </p:spTgt>
                                        </p:tgtEl>
                                        <p:attrNameLst>
                                          <p:attrName>style.visibility</p:attrName>
                                        </p:attrNameLst>
                                      </p:cBhvr>
                                      <p:to>
                                        <p:strVal val="visible"/>
                                      </p:to>
                                    </p:set>
                                    <p:animEffect transition="in" filter="wipe(left)">
                                      <p:cBhvr>
                                        <p:cTn id="7" dur="500"/>
                                        <p:tgtEl>
                                          <p:spTgt spid="2140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4021"/>
                                        </p:tgtEl>
                                        <p:attrNameLst>
                                          <p:attrName>style.visibility</p:attrName>
                                        </p:attrNameLst>
                                      </p:cBhvr>
                                      <p:to>
                                        <p:strVal val="visible"/>
                                      </p:to>
                                    </p:set>
                                    <p:animEffect transition="in" filter="wipe(left)">
                                      <p:cBhvr>
                                        <p:cTn id="12" dur="500"/>
                                        <p:tgtEl>
                                          <p:spTgt spid="2140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4022"/>
                                        </p:tgtEl>
                                        <p:attrNameLst>
                                          <p:attrName>style.visibility</p:attrName>
                                        </p:attrNameLst>
                                      </p:cBhvr>
                                      <p:to>
                                        <p:strVal val="visible"/>
                                      </p:to>
                                    </p:set>
                                    <p:animEffect transition="in" filter="wipe(left)">
                                      <p:cBhvr>
                                        <p:cTn id="17" dur="500"/>
                                        <p:tgtEl>
                                          <p:spTgt spid="2140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14019">
                                            <p:txEl>
                                              <p:pRg st="3" end="3"/>
                                            </p:txEl>
                                          </p:spTgt>
                                        </p:tgtEl>
                                        <p:attrNameLst>
                                          <p:attrName>style.visibility</p:attrName>
                                        </p:attrNameLst>
                                      </p:cBhvr>
                                      <p:to>
                                        <p:strVal val="visible"/>
                                      </p:to>
                                    </p:set>
                                    <p:animEffect transition="in" filter="wipe(left)">
                                      <p:cBhvr>
                                        <p:cTn id="22" dur="500"/>
                                        <p:tgtEl>
                                          <p:spTgt spid="2140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4023"/>
                                        </p:tgtEl>
                                        <p:attrNameLst>
                                          <p:attrName>style.visibility</p:attrName>
                                        </p:attrNameLst>
                                      </p:cBhvr>
                                      <p:to>
                                        <p:strVal val="visible"/>
                                      </p:to>
                                    </p:set>
                                    <p:animEffect transition="in" filter="wipe(left)">
                                      <p:cBhvr>
                                        <p:cTn id="27" dur="500"/>
                                        <p:tgtEl>
                                          <p:spTgt spid="2140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4024"/>
                                        </p:tgtEl>
                                        <p:attrNameLst>
                                          <p:attrName>style.visibility</p:attrName>
                                        </p:attrNameLst>
                                      </p:cBhvr>
                                      <p:to>
                                        <p:strVal val="visible"/>
                                      </p:to>
                                    </p:set>
                                    <p:animEffect transition="in" filter="wipe(left)">
                                      <p:cBhvr>
                                        <p:cTn id="32" dur="500"/>
                                        <p:tgtEl>
                                          <p:spTgt spid="2140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14019">
                                            <p:txEl>
                                              <p:pRg st="5" end="5"/>
                                            </p:txEl>
                                          </p:spTgt>
                                        </p:tgtEl>
                                        <p:attrNameLst>
                                          <p:attrName>style.visibility</p:attrName>
                                        </p:attrNameLst>
                                      </p:cBhvr>
                                      <p:to>
                                        <p:strVal val="visible"/>
                                      </p:to>
                                    </p:set>
                                    <p:animEffect transition="in" filter="wipe(left)">
                                      <p:cBhvr>
                                        <p:cTn id="37" dur="500"/>
                                        <p:tgtEl>
                                          <p:spTgt spid="21401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14019">
                                            <p:txEl>
                                              <p:pRg st="6" end="6"/>
                                            </p:txEl>
                                          </p:spTgt>
                                        </p:tgtEl>
                                        <p:attrNameLst>
                                          <p:attrName>style.visibility</p:attrName>
                                        </p:attrNameLst>
                                      </p:cBhvr>
                                      <p:to>
                                        <p:strVal val="visible"/>
                                      </p:to>
                                    </p:set>
                                    <p:animEffect transition="in" filter="wipe(left)">
                                      <p:cBhvr>
                                        <p:cTn id="42" dur="500"/>
                                        <p:tgtEl>
                                          <p:spTgt spid="2140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a:t>Wednesday, June 17, 2020</a:t>
            </a:r>
          </a:p>
        </p:txBody>
      </p:sp>
      <p:sp>
        <p:nvSpPr>
          <p:cNvPr id="15" name="Footer Placeholder 4"/>
          <p:cNvSpPr>
            <a:spLocks noGrp="1"/>
          </p:cNvSpPr>
          <p:nvPr>
            <p:ph type="ftr" sz="quarter" idx="11"/>
          </p:nvPr>
        </p:nvSpPr>
        <p:spPr/>
        <p:txBody>
          <a:bodyPr/>
          <a:lstStyle/>
          <a:p>
            <a:r>
              <a:rPr lang="en-US"/>
              <a:t>PHYS 1444-001, Summer 2020                    Dr. Jaehoon Yu</a:t>
            </a:r>
          </a:p>
        </p:txBody>
      </p:sp>
      <p:sp>
        <p:nvSpPr>
          <p:cNvPr id="16" name="Slide Number Placeholder 5"/>
          <p:cNvSpPr>
            <a:spLocks noGrp="1"/>
          </p:cNvSpPr>
          <p:nvPr>
            <p:ph type="sldNum" sz="quarter" idx="12"/>
          </p:nvPr>
        </p:nvSpPr>
        <p:spPr/>
        <p:txBody>
          <a:bodyPr/>
          <a:lstStyle/>
          <a:p>
            <a:fld id="{3AD4A0DC-5896-FE46-A0C0-197D7823EAB1}" type="slidenum">
              <a:rPr lang="en-US"/>
              <a:pPr/>
              <a:t>26</a:t>
            </a:fld>
            <a:endParaRPr lang="en-US"/>
          </a:p>
        </p:txBody>
      </p:sp>
      <p:sp>
        <p:nvSpPr>
          <p:cNvPr id="215042" name="Rectangle 2"/>
          <p:cNvSpPr>
            <a:spLocks noGrp="1" noChangeArrowheads="1"/>
          </p:cNvSpPr>
          <p:nvPr>
            <p:ph type="title"/>
          </p:nvPr>
        </p:nvSpPr>
        <p:spPr>
          <a:xfrm>
            <a:off x="152400" y="76200"/>
            <a:ext cx="8915400" cy="685800"/>
          </a:xfrm>
        </p:spPr>
        <p:txBody>
          <a:bodyPr/>
          <a:lstStyle/>
          <a:p>
            <a:r>
              <a:rPr lang="en-US" sz="3600"/>
              <a:t>Electrostatic Potential Energy; Three Charges</a:t>
            </a:r>
          </a:p>
        </p:txBody>
      </p:sp>
      <p:sp>
        <p:nvSpPr>
          <p:cNvPr id="215043" name="Rectangle 3"/>
          <p:cNvSpPr>
            <a:spLocks noChangeArrowheads="1"/>
          </p:cNvSpPr>
          <p:nvPr/>
        </p:nvSpPr>
        <p:spPr bwMode="auto">
          <a:xfrm>
            <a:off x="457200" y="685800"/>
            <a:ext cx="8077200" cy="571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So what do we do for three charges? </a:t>
            </a:r>
          </a:p>
          <a:p>
            <a:pPr marL="342900" indent="-342900">
              <a:spcBef>
                <a:spcPct val="20000"/>
              </a:spcBef>
              <a:buFontTx/>
              <a:buChar char="•"/>
            </a:pPr>
            <a:r>
              <a:rPr lang="en-US" sz="2800" dirty="0">
                <a:solidFill>
                  <a:schemeClr val="accent2"/>
                </a:solidFill>
                <a:latin typeface="Arial Narrow" charset="0"/>
              </a:rPr>
              <a:t>Work is needed to bring all three charges together</a:t>
            </a:r>
          </a:p>
          <a:p>
            <a:pPr marL="742950" lvl="1" indent="-285750">
              <a:spcBef>
                <a:spcPct val="20000"/>
              </a:spcBef>
              <a:buFontTx/>
              <a:buChar char="–"/>
            </a:pPr>
            <a:r>
              <a:rPr lang="en-US" dirty="0">
                <a:solidFill>
                  <a:srgbClr val="660066"/>
                </a:solidFill>
                <a:latin typeface="Arial Narrow" charset="0"/>
                <a:ea typeface="ＭＳ Ｐゴシック" charset="-128"/>
              </a:rPr>
              <a:t>Work needed to bring Q</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 to a certain location without the presence of any charge is 0.</a:t>
            </a:r>
          </a:p>
          <a:p>
            <a:pPr marL="742950" lvl="1" indent="-285750">
              <a:spcBef>
                <a:spcPct val="20000"/>
              </a:spcBef>
              <a:buFontTx/>
              <a:buChar char="–"/>
            </a:pPr>
            <a:r>
              <a:rPr lang="en-US" dirty="0">
                <a:solidFill>
                  <a:srgbClr val="660066"/>
                </a:solidFill>
                <a:latin typeface="Arial Narrow" charset="0"/>
                <a:ea typeface="ＭＳ Ｐゴシック" charset="-128"/>
              </a:rPr>
              <a:t>Work needed to bring Q</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 to a distance to Q</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 is</a:t>
            </a:r>
          </a:p>
          <a:p>
            <a:pPr marL="742950" lvl="1" indent="-285750">
              <a:spcBef>
                <a:spcPct val="20000"/>
              </a:spcBef>
              <a:buFontTx/>
              <a:buChar char="–"/>
            </a:pPr>
            <a:r>
              <a:rPr lang="en-US" dirty="0">
                <a:solidFill>
                  <a:srgbClr val="660066"/>
                </a:solidFill>
                <a:latin typeface="Arial Narrow" charset="0"/>
                <a:ea typeface="ＭＳ Ｐゴシック" charset="-128"/>
              </a:rPr>
              <a:t>Work need to bring Q</a:t>
            </a:r>
            <a:r>
              <a:rPr lang="en-US" baseline="-25000" dirty="0">
                <a:solidFill>
                  <a:srgbClr val="660066"/>
                </a:solidFill>
                <a:latin typeface="Arial Narrow" charset="0"/>
                <a:ea typeface="ＭＳ Ｐゴシック" charset="-128"/>
              </a:rPr>
              <a:t>3</a:t>
            </a:r>
            <a:r>
              <a:rPr lang="en-US" dirty="0">
                <a:solidFill>
                  <a:srgbClr val="660066"/>
                </a:solidFill>
                <a:latin typeface="Arial Narrow" charset="0"/>
                <a:ea typeface="ＭＳ Ｐゴシック" charset="-128"/>
              </a:rPr>
              <a:t> to certain distances to Q</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 and Q</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 is</a:t>
            </a:r>
          </a:p>
          <a:p>
            <a:pPr marL="742950" lvl="1" indent="-285750">
              <a:spcBef>
                <a:spcPct val="20000"/>
              </a:spcBef>
              <a:buFontTx/>
              <a:buChar char="–"/>
            </a:pPr>
            <a:endParaRPr lang="en-US" dirty="0">
              <a:solidFill>
                <a:srgbClr val="660066"/>
              </a:solidFill>
              <a:latin typeface="Arial Narrow" charset="0"/>
              <a:ea typeface="ＭＳ Ｐゴシック" charset="-128"/>
            </a:endParaRPr>
          </a:p>
          <a:p>
            <a:pPr marL="742950" lvl="1" indent="-285750">
              <a:spcBef>
                <a:spcPct val="20000"/>
              </a:spcBef>
              <a:buFontTx/>
              <a:buChar char="–"/>
            </a:pPr>
            <a:endParaRPr lang="en-US" dirty="0">
              <a:solidFill>
                <a:srgbClr val="660066"/>
              </a:solidFill>
              <a:latin typeface="Arial Narrow" charset="0"/>
              <a:ea typeface="ＭＳ Ｐゴシック" charset="-128"/>
            </a:endParaRPr>
          </a:p>
          <a:p>
            <a:pPr marL="342900" indent="-342900">
              <a:spcBef>
                <a:spcPct val="20000"/>
              </a:spcBef>
              <a:buFontTx/>
              <a:buChar char="•"/>
            </a:pPr>
            <a:r>
              <a:rPr lang="en-US" sz="2800" dirty="0">
                <a:solidFill>
                  <a:schemeClr val="accent2"/>
                </a:solidFill>
                <a:latin typeface="Arial Narrow" charset="0"/>
              </a:rPr>
              <a:t>So the total electrostatic potential energy of the three charge system is</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ea typeface="ＭＳ Ｐゴシック" charset="-128"/>
              </a:rPr>
              <a:t>What about a four charge system or N charge system?</a:t>
            </a:r>
          </a:p>
        </p:txBody>
      </p:sp>
      <p:graphicFrame>
        <p:nvGraphicFramePr>
          <p:cNvPr id="215047" name="Object 7"/>
          <p:cNvGraphicFramePr>
            <a:graphicFrameLocks noChangeAspect="1"/>
          </p:cNvGraphicFramePr>
          <p:nvPr/>
        </p:nvGraphicFramePr>
        <p:xfrm>
          <a:off x="6629400" y="2552700"/>
          <a:ext cx="666750" cy="382588"/>
        </p:xfrm>
        <a:graphic>
          <a:graphicData uri="http://schemas.openxmlformats.org/presentationml/2006/ole">
            <mc:AlternateContent xmlns:mc="http://schemas.openxmlformats.org/markup-compatibility/2006">
              <mc:Choice xmlns:v="urn:schemas-microsoft-com:vml" Requires="v">
                <p:oleObj spid="_x0000_s101687" name="Equation" r:id="rId3" imgW="355320" imgH="203040" progId="Equation.DSMT4">
                  <p:embed/>
                </p:oleObj>
              </mc:Choice>
              <mc:Fallback>
                <p:oleObj name="Equation" r:id="rId3" imgW="355320" imgH="203040" progId="Equation.DSMT4">
                  <p:embed/>
                  <p:pic>
                    <p:nvPicPr>
                      <p:cNvPr id="215047"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2552700"/>
                        <a:ext cx="666750" cy="382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48" name="Object 8"/>
          <p:cNvGraphicFramePr>
            <a:graphicFrameLocks noChangeAspect="1"/>
          </p:cNvGraphicFramePr>
          <p:nvPr/>
        </p:nvGraphicFramePr>
        <p:xfrm>
          <a:off x="1905000" y="3619500"/>
          <a:ext cx="595313" cy="382588"/>
        </p:xfrm>
        <a:graphic>
          <a:graphicData uri="http://schemas.openxmlformats.org/presentationml/2006/ole">
            <mc:AlternateContent xmlns:mc="http://schemas.openxmlformats.org/markup-compatibility/2006">
              <mc:Choice xmlns:v="urn:schemas-microsoft-com:vml" Requires="v">
                <p:oleObj spid="_x0000_s101688" name="Equation" r:id="rId5" imgW="317160" imgH="203040" progId="Equation.DSMT4">
                  <p:embed/>
                </p:oleObj>
              </mc:Choice>
              <mc:Fallback>
                <p:oleObj name="Equation" r:id="rId5" imgW="317160" imgH="203040" progId="Equation.DSMT4">
                  <p:embed/>
                  <p:pic>
                    <p:nvPicPr>
                      <p:cNvPr id="215048"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3619500"/>
                        <a:ext cx="595313" cy="382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49" name="Object 9"/>
          <p:cNvGraphicFramePr>
            <a:graphicFrameLocks noChangeAspect="1"/>
          </p:cNvGraphicFramePr>
          <p:nvPr/>
        </p:nvGraphicFramePr>
        <p:xfrm>
          <a:off x="1089025" y="5202238"/>
          <a:ext cx="511175" cy="331787"/>
        </p:xfrm>
        <a:graphic>
          <a:graphicData uri="http://schemas.openxmlformats.org/presentationml/2006/ole">
            <mc:AlternateContent xmlns:mc="http://schemas.openxmlformats.org/markup-compatibility/2006">
              <mc:Choice xmlns:v="urn:schemas-microsoft-com:vml" Requires="v">
                <p:oleObj spid="_x0000_s101689" name="Equation" r:id="rId7" imgW="266400" imgH="164880" progId="Equation.DSMT4">
                  <p:embed/>
                </p:oleObj>
              </mc:Choice>
              <mc:Fallback>
                <p:oleObj name="Equation" r:id="rId7" imgW="266400" imgH="164880" progId="Equation.DSMT4">
                  <p:embed/>
                  <p:pic>
                    <p:nvPicPr>
                      <p:cNvPr id="215049"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9025" y="5202238"/>
                        <a:ext cx="511175" cy="3317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0" name="Object 10"/>
          <p:cNvGraphicFramePr>
            <a:graphicFrameLocks noChangeAspect="1"/>
          </p:cNvGraphicFramePr>
          <p:nvPr/>
        </p:nvGraphicFramePr>
        <p:xfrm>
          <a:off x="7272338" y="2338388"/>
          <a:ext cx="1238250" cy="812800"/>
        </p:xfrm>
        <a:graphic>
          <a:graphicData uri="http://schemas.openxmlformats.org/presentationml/2006/ole">
            <mc:AlternateContent xmlns:mc="http://schemas.openxmlformats.org/markup-compatibility/2006">
              <mc:Choice xmlns:v="urn:schemas-microsoft-com:vml" Requires="v">
                <p:oleObj spid="_x0000_s101690" name="Equation" r:id="rId9" imgW="660400" imgH="431800" progId="Equation.DSMT4">
                  <p:embed/>
                </p:oleObj>
              </mc:Choice>
              <mc:Fallback>
                <p:oleObj name="Equation" r:id="rId9" imgW="660400" imgH="431800" progId="Equation.DSMT4">
                  <p:embed/>
                  <p:pic>
                    <p:nvPicPr>
                      <p:cNvPr id="215050" name="Object 10"/>
                      <p:cNvPicPr>
                        <a:picLocks noChangeAspect="1" noChangeArrowheads="1"/>
                      </p:cNvPicPr>
                      <p:nvPr/>
                    </p:nvPicPr>
                    <p:blipFill>
                      <a:blip r:embed="rId10"/>
                      <a:srcRect/>
                      <a:stretch>
                        <a:fillRect/>
                      </a:stretch>
                    </p:blipFill>
                    <p:spPr bwMode="auto">
                      <a:xfrm>
                        <a:off x="7272338" y="2338388"/>
                        <a:ext cx="1238250" cy="812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1" name="Object 11"/>
          <p:cNvGraphicFramePr>
            <a:graphicFrameLocks noChangeAspect="1"/>
          </p:cNvGraphicFramePr>
          <p:nvPr/>
        </p:nvGraphicFramePr>
        <p:xfrm>
          <a:off x="2481263" y="3621088"/>
          <a:ext cx="666750" cy="381000"/>
        </p:xfrm>
        <a:graphic>
          <a:graphicData uri="http://schemas.openxmlformats.org/presentationml/2006/ole">
            <mc:AlternateContent xmlns:mc="http://schemas.openxmlformats.org/markup-compatibility/2006">
              <mc:Choice xmlns:v="urn:schemas-microsoft-com:vml" Requires="v">
                <p:oleObj spid="_x0000_s101691" name="Equation" r:id="rId11" imgW="355320" imgH="203040" progId="Equation.DSMT4">
                  <p:embed/>
                </p:oleObj>
              </mc:Choice>
              <mc:Fallback>
                <p:oleObj name="Equation" r:id="rId11" imgW="355320" imgH="203040" progId="Equation.DSMT4">
                  <p:embed/>
                  <p:pic>
                    <p:nvPicPr>
                      <p:cNvPr id="215051"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81263" y="3621088"/>
                        <a:ext cx="666750" cy="381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2" name="Object 12"/>
          <p:cNvGraphicFramePr>
            <a:graphicFrameLocks noChangeAspect="1"/>
          </p:cNvGraphicFramePr>
          <p:nvPr/>
        </p:nvGraphicFramePr>
        <p:xfrm>
          <a:off x="3800475" y="3429000"/>
          <a:ext cx="1477963" cy="765175"/>
        </p:xfrm>
        <a:graphic>
          <a:graphicData uri="http://schemas.openxmlformats.org/presentationml/2006/ole">
            <mc:AlternateContent xmlns:mc="http://schemas.openxmlformats.org/markup-compatibility/2006">
              <mc:Choice xmlns:v="urn:schemas-microsoft-com:vml" Requires="v">
                <p:oleObj spid="_x0000_s101692" name="Equation" r:id="rId13" imgW="787320" imgH="406080" progId="Equation.DSMT4">
                  <p:embed/>
                </p:oleObj>
              </mc:Choice>
              <mc:Fallback>
                <p:oleObj name="Equation" r:id="rId13" imgW="787320" imgH="406080" progId="Equation.DSMT4">
                  <p:embed/>
                  <p:pic>
                    <p:nvPicPr>
                      <p:cNvPr id="215052"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00475" y="3429000"/>
                        <a:ext cx="1477963" cy="7651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3" name="Object 13"/>
          <p:cNvGraphicFramePr>
            <a:graphicFrameLocks noChangeAspect="1"/>
          </p:cNvGraphicFramePr>
          <p:nvPr/>
        </p:nvGraphicFramePr>
        <p:xfrm>
          <a:off x="5281613" y="3405188"/>
          <a:ext cx="1263650" cy="812800"/>
        </p:xfrm>
        <a:graphic>
          <a:graphicData uri="http://schemas.openxmlformats.org/presentationml/2006/ole">
            <mc:AlternateContent xmlns:mc="http://schemas.openxmlformats.org/markup-compatibility/2006">
              <mc:Choice xmlns:v="urn:schemas-microsoft-com:vml" Requires="v">
                <p:oleObj spid="_x0000_s101693" name="Equation" r:id="rId15" imgW="673100" imgH="431800" progId="Equation.DSMT4">
                  <p:embed/>
                </p:oleObj>
              </mc:Choice>
              <mc:Fallback>
                <p:oleObj name="Equation" r:id="rId15" imgW="673100" imgH="431800" progId="Equation.DSMT4">
                  <p:embed/>
                  <p:pic>
                    <p:nvPicPr>
                      <p:cNvPr id="215053" name="Object 13"/>
                      <p:cNvPicPr>
                        <a:picLocks noChangeAspect="1" noChangeArrowheads="1"/>
                      </p:cNvPicPr>
                      <p:nvPr/>
                    </p:nvPicPr>
                    <p:blipFill>
                      <a:blip r:embed="rId16"/>
                      <a:srcRect/>
                      <a:stretch>
                        <a:fillRect/>
                      </a:stretch>
                    </p:blipFill>
                    <p:spPr bwMode="auto">
                      <a:xfrm>
                        <a:off x="5281613" y="3405188"/>
                        <a:ext cx="1263650" cy="812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4" name="Object 14"/>
          <p:cNvGraphicFramePr>
            <a:graphicFrameLocks noChangeAspect="1"/>
          </p:cNvGraphicFramePr>
          <p:nvPr/>
        </p:nvGraphicFramePr>
        <p:xfrm>
          <a:off x="3128963" y="3619500"/>
          <a:ext cx="690562" cy="382588"/>
        </p:xfrm>
        <a:graphic>
          <a:graphicData uri="http://schemas.openxmlformats.org/presentationml/2006/ole">
            <mc:AlternateContent xmlns:mc="http://schemas.openxmlformats.org/markup-compatibility/2006">
              <mc:Choice xmlns:v="urn:schemas-microsoft-com:vml" Requires="v">
                <p:oleObj spid="_x0000_s101694" name="Equation" r:id="rId17" imgW="368280" imgH="203040" progId="Equation.DSMT4">
                  <p:embed/>
                </p:oleObj>
              </mc:Choice>
              <mc:Fallback>
                <p:oleObj name="Equation" r:id="rId17" imgW="368280" imgH="203040" progId="Equation.DSMT4">
                  <p:embed/>
                  <p:pic>
                    <p:nvPicPr>
                      <p:cNvPr id="215054" name="Object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28963" y="3619500"/>
                        <a:ext cx="690562" cy="382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5" name="Object 15"/>
          <p:cNvGraphicFramePr>
            <a:graphicFrameLocks noChangeAspect="1"/>
          </p:cNvGraphicFramePr>
          <p:nvPr/>
        </p:nvGraphicFramePr>
        <p:xfrm>
          <a:off x="1663700" y="5159375"/>
          <a:ext cx="1993900" cy="407988"/>
        </p:xfrm>
        <a:graphic>
          <a:graphicData uri="http://schemas.openxmlformats.org/presentationml/2006/ole">
            <mc:AlternateContent xmlns:mc="http://schemas.openxmlformats.org/markup-compatibility/2006">
              <mc:Choice xmlns:v="urn:schemas-microsoft-com:vml" Requires="v">
                <p:oleObj spid="_x0000_s101695" name="Equation" r:id="rId19" imgW="1041120" imgH="203040" progId="Equation.DSMT4">
                  <p:embed/>
                </p:oleObj>
              </mc:Choice>
              <mc:Fallback>
                <p:oleObj name="Equation" r:id="rId19" imgW="1041120" imgH="203040" progId="Equation.DSMT4">
                  <p:embed/>
                  <p:pic>
                    <p:nvPicPr>
                      <p:cNvPr id="215055" name="Object 1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63700" y="5159375"/>
                        <a:ext cx="1993900" cy="4079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6" name="Object 16"/>
          <p:cNvGraphicFramePr>
            <a:graphicFrameLocks noChangeAspect="1"/>
          </p:cNvGraphicFramePr>
          <p:nvPr/>
        </p:nvGraphicFramePr>
        <p:xfrm>
          <a:off x="3675063" y="4876800"/>
          <a:ext cx="5127625" cy="919163"/>
        </p:xfrm>
        <a:graphic>
          <a:graphicData uri="http://schemas.openxmlformats.org/presentationml/2006/ole">
            <mc:AlternateContent xmlns:mc="http://schemas.openxmlformats.org/markup-compatibility/2006">
              <mc:Choice xmlns:v="urn:schemas-microsoft-com:vml" Requires="v">
                <p:oleObj spid="_x0000_s101696" name="Equation" r:id="rId21" imgW="2679700" imgH="457200" progId="Equation.DSMT4">
                  <p:embed/>
                </p:oleObj>
              </mc:Choice>
              <mc:Fallback>
                <p:oleObj name="Equation" r:id="rId21" imgW="2679700" imgH="457200" progId="Equation.DSMT4">
                  <p:embed/>
                  <p:pic>
                    <p:nvPicPr>
                      <p:cNvPr id="215056" name="Object 16"/>
                      <p:cNvPicPr>
                        <a:picLocks noChangeAspect="1" noChangeArrowheads="1"/>
                      </p:cNvPicPr>
                      <p:nvPr/>
                    </p:nvPicPr>
                    <p:blipFill>
                      <a:blip r:embed="rId22"/>
                      <a:srcRect/>
                      <a:stretch>
                        <a:fillRect/>
                      </a:stretch>
                    </p:blipFill>
                    <p:spPr bwMode="auto">
                      <a:xfrm>
                        <a:off x="3675063" y="4876800"/>
                        <a:ext cx="5127625" cy="9191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9270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5043">
                                            <p:txEl>
                                              <p:pRg st="0" end="0"/>
                                            </p:txEl>
                                          </p:spTgt>
                                        </p:tgtEl>
                                        <p:attrNameLst>
                                          <p:attrName>style.visibility</p:attrName>
                                        </p:attrNameLst>
                                      </p:cBhvr>
                                      <p:to>
                                        <p:strVal val="visible"/>
                                      </p:to>
                                    </p:set>
                                    <p:animEffect transition="in" filter="wipe(left)">
                                      <p:cBhvr>
                                        <p:cTn id="7" dur="500"/>
                                        <p:tgtEl>
                                          <p:spTgt spid="215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15043">
                                            <p:txEl>
                                              <p:pRg st="1" end="1"/>
                                            </p:txEl>
                                          </p:spTgt>
                                        </p:tgtEl>
                                        <p:attrNameLst>
                                          <p:attrName>style.visibility</p:attrName>
                                        </p:attrNameLst>
                                      </p:cBhvr>
                                      <p:to>
                                        <p:strVal val="visible"/>
                                      </p:to>
                                    </p:set>
                                    <p:animEffect transition="in" filter="wipe(left)">
                                      <p:cBhvr>
                                        <p:cTn id="12" dur="500"/>
                                        <p:tgtEl>
                                          <p:spTgt spid="2150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15043">
                                            <p:txEl>
                                              <p:pRg st="2" end="2"/>
                                            </p:txEl>
                                          </p:spTgt>
                                        </p:tgtEl>
                                        <p:attrNameLst>
                                          <p:attrName>style.visibility</p:attrName>
                                        </p:attrNameLst>
                                      </p:cBhvr>
                                      <p:to>
                                        <p:strVal val="visible"/>
                                      </p:to>
                                    </p:set>
                                    <p:animEffect transition="in" filter="wipe(left)">
                                      <p:cBhvr>
                                        <p:cTn id="17" dur="500"/>
                                        <p:tgtEl>
                                          <p:spTgt spid="2150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15043">
                                            <p:txEl>
                                              <p:pRg st="3" end="3"/>
                                            </p:txEl>
                                          </p:spTgt>
                                        </p:tgtEl>
                                        <p:attrNameLst>
                                          <p:attrName>style.visibility</p:attrName>
                                        </p:attrNameLst>
                                      </p:cBhvr>
                                      <p:to>
                                        <p:strVal val="visible"/>
                                      </p:to>
                                    </p:set>
                                    <p:animEffect transition="in" filter="wipe(left)">
                                      <p:cBhvr>
                                        <p:cTn id="22" dur="500"/>
                                        <p:tgtEl>
                                          <p:spTgt spid="2150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5047"/>
                                        </p:tgtEl>
                                        <p:attrNameLst>
                                          <p:attrName>style.visibility</p:attrName>
                                        </p:attrNameLst>
                                      </p:cBhvr>
                                      <p:to>
                                        <p:strVal val="visible"/>
                                      </p:to>
                                    </p:set>
                                    <p:animEffect transition="in" filter="wipe(left)">
                                      <p:cBhvr>
                                        <p:cTn id="27" dur="500"/>
                                        <p:tgtEl>
                                          <p:spTgt spid="21504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5050"/>
                                        </p:tgtEl>
                                        <p:attrNameLst>
                                          <p:attrName>style.visibility</p:attrName>
                                        </p:attrNameLst>
                                      </p:cBhvr>
                                      <p:to>
                                        <p:strVal val="visible"/>
                                      </p:to>
                                    </p:set>
                                    <p:animEffect transition="in" filter="wipe(left)">
                                      <p:cBhvr>
                                        <p:cTn id="32" dur="500"/>
                                        <p:tgtEl>
                                          <p:spTgt spid="21505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15043">
                                            <p:txEl>
                                              <p:pRg st="4" end="4"/>
                                            </p:txEl>
                                          </p:spTgt>
                                        </p:tgtEl>
                                        <p:attrNameLst>
                                          <p:attrName>style.visibility</p:attrName>
                                        </p:attrNameLst>
                                      </p:cBhvr>
                                      <p:to>
                                        <p:strVal val="visible"/>
                                      </p:to>
                                    </p:set>
                                    <p:animEffect transition="in" filter="wipe(left)">
                                      <p:cBhvr>
                                        <p:cTn id="37" dur="500"/>
                                        <p:tgtEl>
                                          <p:spTgt spid="21504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5048"/>
                                        </p:tgtEl>
                                        <p:attrNameLst>
                                          <p:attrName>style.visibility</p:attrName>
                                        </p:attrNameLst>
                                      </p:cBhvr>
                                      <p:to>
                                        <p:strVal val="visible"/>
                                      </p:to>
                                    </p:set>
                                    <p:animEffect transition="in" filter="wipe(left)">
                                      <p:cBhvr>
                                        <p:cTn id="42" dur="500"/>
                                        <p:tgtEl>
                                          <p:spTgt spid="21504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5051"/>
                                        </p:tgtEl>
                                        <p:attrNameLst>
                                          <p:attrName>style.visibility</p:attrName>
                                        </p:attrNameLst>
                                      </p:cBhvr>
                                      <p:to>
                                        <p:strVal val="visible"/>
                                      </p:to>
                                    </p:set>
                                    <p:animEffect transition="in" filter="wipe(left)">
                                      <p:cBhvr>
                                        <p:cTn id="47" dur="500"/>
                                        <p:tgtEl>
                                          <p:spTgt spid="21505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5054"/>
                                        </p:tgtEl>
                                        <p:attrNameLst>
                                          <p:attrName>style.visibility</p:attrName>
                                        </p:attrNameLst>
                                      </p:cBhvr>
                                      <p:to>
                                        <p:strVal val="visible"/>
                                      </p:to>
                                    </p:set>
                                    <p:animEffect transition="in" filter="wipe(left)">
                                      <p:cBhvr>
                                        <p:cTn id="52" dur="500"/>
                                        <p:tgtEl>
                                          <p:spTgt spid="21505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15052"/>
                                        </p:tgtEl>
                                        <p:attrNameLst>
                                          <p:attrName>style.visibility</p:attrName>
                                        </p:attrNameLst>
                                      </p:cBhvr>
                                      <p:to>
                                        <p:strVal val="visible"/>
                                      </p:to>
                                    </p:set>
                                    <p:animEffect transition="in" filter="wipe(left)">
                                      <p:cBhvr>
                                        <p:cTn id="57" dur="500"/>
                                        <p:tgtEl>
                                          <p:spTgt spid="21505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15053"/>
                                        </p:tgtEl>
                                        <p:attrNameLst>
                                          <p:attrName>style.visibility</p:attrName>
                                        </p:attrNameLst>
                                      </p:cBhvr>
                                      <p:to>
                                        <p:strVal val="visible"/>
                                      </p:to>
                                    </p:set>
                                    <p:animEffect transition="in" filter="wipe(left)">
                                      <p:cBhvr>
                                        <p:cTn id="62" dur="500"/>
                                        <p:tgtEl>
                                          <p:spTgt spid="21505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215043">
                                            <p:txEl>
                                              <p:pRg st="7" end="7"/>
                                            </p:txEl>
                                          </p:spTgt>
                                        </p:tgtEl>
                                        <p:attrNameLst>
                                          <p:attrName>style.visibility</p:attrName>
                                        </p:attrNameLst>
                                      </p:cBhvr>
                                      <p:to>
                                        <p:strVal val="visible"/>
                                      </p:to>
                                    </p:set>
                                    <p:animEffect transition="in" filter="wipe(left)">
                                      <p:cBhvr>
                                        <p:cTn id="67" dur="500"/>
                                        <p:tgtEl>
                                          <p:spTgt spid="215043">
                                            <p:txEl>
                                              <p:pRg st="7" end="7"/>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15049"/>
                                        </p:tgtEl>
                                        <p:attrNameLst>
                                          <p:attrName>style.visibility</p:attrName>
                                        </p:attrNameLst>
                                      </p:cBhvr>
                                      <p:to>
                                        <p:strVal val="visible"/>
                                      </p:to>
                                    </p:set>
                                    <p:animEffect transition="in" filter="wipe(left)">
                                      <p:cBhvr>
                                        <p:cTn id="72" dur="500"/>
                                        <p:tgtEl>
                                          <p:spTgt spid="21504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15055"/>
                                        </p:tgtEl>
                                        <p:attrNameLst>
                                          <p:attrName>style.visibility</p:attrName>
                                        </p:attrNameLst>
                                      </p:cBhvr>
                                      <p:to>
                                        <p:strVal val="visible"/>
                                      </p:to>
                                    </p:set>
                                    <p:animEffect transition="in" filter="wipe(left)">
                                      <p:cBhvr>
                                        <p:cTn id="77" dur="500"/>
                                        <p:tgtEl>
                                          <p:spTgt spid="21505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15056"/>
                                        </p:tgtEl>
                                        <p:attrNameLst>
                                          <p:attrName>style.visibility</p:attrName>
                                        </p:attrNameLst>
                                      </p:cBhvr>
                                      <p:to>
                                        <p:strVal val="visible"/>
                                      </p:to>
                                    </p:set>
                                    <p:animEffect transition="in" filter="wipe(left)">
                                      <p:cBhvr>
                                        <p:cTn id="82" dur="500"/>
                                        <p:tgtEl>
                                          <p:spTgt spid="215056"/>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iterate type="wd">
                                    <p:tmPct val="10000"/>
                                  </p:iterate>
                                  <p:childTnLst>
                                    <p:set>
                                      <p:cBhvr>
                                        <p:cTn id="86" dur="1" fill="hold">
                                          <p:stCondLst>
                                            <p:cond delay="0"/>
                                          </p:stCondLst>
                                        </p:cTn>
                                        <p:tgtEl>
                                          <p:spTgt spid="215043">
                                            <p:txEl>
                                              <p:pRg st="9" end="9"/>
                                            </p:txEl>
                                          </p:spTgt>
                                        </p:tgtEl>
                                        <p:attrNameLst>
                                          <p:attrName>style.visibility</p:attrName>
                                        </p:attrNameLst>
                                      </p:cBhvr>
                                      <p:to>
                                        <p:strVal val="visible"/>
                                      </p:to>
                                    </p:set>
                                    <p:animEffect transition="in" filter="wipe(left)">
                                      <p:cBhvr>
                                        <p:cTn id="87" dur="500"/>
                                        <p:tgtEl>
                                          <p:spTgt spid="21504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Wednesday, June 17, 2020</a:t>
            </a:r>
          </a:p>
        </p:txBody>
      </p:sp>
      <p:sp>
        <p:nvSpPr>
          <p:cNvPr id="8" name="Footer Placeholder 4"/>
          <p:cNvSpPr>
            <a:spLocks noGrp="1"/>
          </p:cNvSpPr>
          <p:nvPr>
            <p:ph type="ftr" sz="quarter" idx="11"/>
          </p:nvPr>
        </p:nvSpPr>
        <p:spPr/>
        <p:txBody>
          <a:bodyPr/>
          <a:lstStyle/>
          <a:p>
            <a:r>
              <a:rPr lang="en-US"/>
              <a:t>PHYS 1444-001, Summer 2020                    Dr. Jaehoon Yu</a:t>
            </a:r>
          </a:p>
        </p:txBody>
      </p:sp>
      <p:sp>
        <p:nvSpPr>
          <p:cNvPr id="9" name="Slide Number Placeholder 5"/>
          <p:cNvSpPr>
            <a:spLocks noGrp="1"/>
          </p:cNvSpPr>
          <p:nvPr>
            <p:ph type="sldNum" sz="quarter" idx="12"/>
          </p:nvPr>
        </p:nvSpPr>
        <p:spPr/>
        <p:txBody>
          <a:bodyPr/>
          <a:lstStyle/>
          <a:p>
            <a:fld id="{E637EE55-1402-E04A-9D06-58790230C28E}" type="slidenum">
              <a:rPr lang="en-US"/>
              <a:pPr/>
              <a:t>27</a:t>
            </a:fld>
            <a:endParaRPr lang="en-US"/>
          </a:p>
        </p:txBody>
      </p:sp>
      <p:sp>
        <p:nvSpPr>
          <p:cNvPr id="216066" name="Rectangle 2"/>
          <p:cNvSpPr>
            <a:spLocks noGrp="1" noChangeArrowheads="1"/>
          </p:cNvSpPr>
          <p:nvPr>
            <p:ph type="title"/>
          </p:nvPr>
        </p:nvSpPr>
        <p:spPr>
          <a:xfrm>
            <a:off x="152400" y="76200"/>
            <a:ext cx="8915400" cy="685800"/>
          </a:xfrm>
        </p:spPr>
        <p:txBody>
          <a:bodyPr/>
          <a:lstStyle/>
          <a:p>
            <a:r>
              <a:rPr lang="en-US" sz="3600"/>
              <a:t>Electrostatic Potential Energy: electron Volt</a:t>
            </a:r>
          </a:p>
        </p:txBody>
      </p:sp>
      <p:sp>
        <p:nvSpPr>
          <p:cNvPr id="216067" name="Rectangle 3"/>
          <p:cNvSpPr>
            <a:spLocks noChangeArrowheads="1"/>
          </p:cNvSpPr>
          <p:nvPr/>
        </p:nvSpPr>
        <p:spPr bwMode="auto">
          <a:xfrm>
            <a:off x="304800" y="762000"/>
            <a:ext cx="85344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is the unit of the electrostatic potential energy? (poll 8)</a:t>
            </a:r>
          </a:p>
          <a:p>
            <a:pPr marL="742950" lvl="1" indent="-285750">
              <a:spcBef>
                <a:spcPct val="20000"/>
              </a:spcBef>
              <a:buFontTx/>
              <a:buChar char="–"/>
            </a:pPr>
            <a:r>
              <a:rPr lang="en-US" dirty="0">
                <a:solidFill>
                  <a:srgbClr val="660066"/>
                </a:solidFill>
                <a:latin typeface="Arial Narrow" charset="0"/>
                <a:ea typeface="ＭＳ Ｐゴシック" charset="-128"/>
              </a:rPr>
              <a:t>Joules</a:t>
            </a:r>
          </a:p>
          <a:p>
            <a:pPr marL="342900" indent="-342900">
              <a:spcBef>
                <a:spcPct val="20000"/>
              </a:spcBef>
              <a:buFontTx/>
              <a:buChar char="•"/>
            </a:pPr>
            <a:r>
              <a:rPr lang="en-US" sz="2800" dirty="0">
                <a:solidFill>
                  <a:schemeClr val="accent2"/>
                </a:solidFill>
                <a:latin typeface="Arial Narrow" charset="0"/>
              </a:rPr>
              <a:t>Joules is a very large unit in dealing with electrons, atoms,  molecules or any atomic scale problems</a:t>
            </a:r>
          </a:p>
          <a:p>
            <a:pPr marL="342900" indent="-342900">
              <a:spcBef>
                <a:spcPct val="20000"/>
              </a:spcBef>
              <a:buFontTx/>
              <a:buChar char="•"/>
            </a:pPr>
            <a:r>
              <a:rPr lang="en-US" sz="2800" dirty="0">
                <a:solidFill>
                  <a:schemeClr val="accent2"/>
                </a:solidFill>
                <a:latin typeface="Arial Narrow" charset="0"/>
              </a:rPr>
              <a:t>For convenience a new unit, electron volt (</a:t>
            </a:r>
            <a:r>
              <a:rPr lang="en-US" sz="2800" dirty="0" err="1">
                <a:solidFill>
                  <a:schemeClr val="accent2"/>
                </a:solidFill>
                <a:latin typeface="Arial Narrow" charset="0"/>
              </a:rPr>
              <a:t>eV</a:t>
            </a:r>
            <a:r>
              <a:rPr lang="en-US" sz="2800" dirty="0">
                <a:solidFill>
                  <a:schemeClr val="accent2"/>
                </a:solidFill>
                <a:latin typeface="Arial Narrow" charset="0"/>
              </a:rPr>
              <a:t>), is defined</a:t>
            </a:r>
          </a:p>
          <a:p>
            <a:pPr marL="742950" lvl="1" indent="-285750">
              <a:spcBef>
                <a:spcPct val="20000"/>
              </a:spcBef>
              <a:buFontTx/>
              <a:buChar char="–"/>
            </a:pPr>
            <a:r>
              <a:rPr lang="en-US" dirty="0">
                <a:solidFill>
                  <a:srgbClr val="660066"/>
                </a:solidFill>
                <a:latin typeface="Arial Narrow" charset="0"/>
                <a:ea typeface="ＭＳ Ｐゴシック" charset="-128"/>
              </a:rPr>
              <a:t>1 eV is defined as the energy acquired by a particle carrying the magnitude of the charge equal to that of an electron (q=e) when it moves across a potential difference of 1V.</a:t>
            </a:r>
          </a:p>
          <a:p>
            <a:pPr marL="742950" lvl="1" indent="-285750">
              <a:spcBef>
                <a:spcPct val="20000"/>
              </a:spcBef>
              <a:buFontTx/>
              <a:buChar char="–"/>
            </a:pPr>
            <a:r>
              <a:rPr lang="en-US" dirty="0">
                <a:solidFill>
                  <a:srgbClr val="660066"/>
                </a:solidFill>
                <a:latin typeface="Arial Narrow" charset="0"/>
                <a:ea typeface="ＭＳ Ｐゴシック" charset="-128"/>
              </a:rPr>
              <a:t>How many Joules is 1 </a:t>
            </a:r>
            <a:r>
              <a:rPr lang="en-US" dirty="0" err="1">
                <a:solidFill>
                  <a:srgbClr val="660066"/>
                </a:solidFill>
                <a:latin typeface="Arial Narrow" charset="0"/>
                <a:ea typeface="ＭＳ Ｐゴシック" charset="-128"/>
              </a:rPr>
              <a:t>eV</a:t>
            </a:r>
            <a:r>
              <a:rPr lang="en-US" dirty="0">
                <a:solidFill>
                  <a:srgbClr val="660066"/>
                </a:solidFill>
                <a:latin typeface="Arial Narrow" charset="0"/>
                <a:ea typeface="ＭＳ Ｐゴシック" charset="-128"/>
              </a:rPr>
              <a:t> then?</a:t>
            </a:r>
          </a:p>
          <a:p>
            <a:pPr marL="342900" indent="-342900">
              <a:spcBef>
                <a:spcPct val="20000"/>
              </a:spcBef>
              <a:buFontTx/>
              <a:buChar char="•"/>
            </a:pPr>
            <a:r>
              <a:rPr lang="en-US" sz="2800" dirty="0">
                <a:solidFill>
                  <a:schemeClr val="accent2"/>
                </a:solidFill>
                <a:latin typeface="Arial Narrow" charset="0"/>
              </a:rPr>
              <a:t>Note that eV, however, is </a:t>
            </a:r>
            <a:r>
              <a:rPr lang="en-US" sz="2800" b="1" u="sng" dirty="0">
                <a:solidFill>
                  <a:srgbClr val="CC0000"/>
                </a:solidFill>
                <a:latin typeface="Arial Narrow" charset="0"/>
              </a:rPr>
              <a:t>NOT a standard SI unit</a:t>
            </a:r>
            <a:r>
              <a:rPr lang="en-US" sz="2800" dirty="0">
                <a:solidFill>
                  <a:schemeClr val="accent2"/>
                </a:solidFill>
                <a:latin typeface="Arial Narrow" charset="0"/>
              </a:rPr>
              <a:t>.  You must convert the energy to Joules for computations.</a:t>
            </a:r>
          </a:p>
          <a:p>
            <a:pPr marL="342900" indent="-342900">
              <a:spcBef>
                <a:spcPct val="20000"/>
              </a:spcBef>
              <a:buFontTx/>
              <a:buChar char="•"/>
            </a:pPr>
            <a:r>
              <a:rPr lang="en-US" sz="2800" dirty="0">
                <a:solidFill>
                  <a:schemeClr val="accent2"/>
                </a:solidFill>
                <a:latin typeface="Arial Narrow" charset="0"/>
              </a:rPr>
              <a:t>What is the speed of an electron with kinetic energy 5000eV?  </a:t>
            </a:r>
          </a:p>
        </p:txBody>
      </p:sp>
      <p:graphicFrame>
        <p:nvGraphicFramePr>
          <p:cNvPr id="216072" name="Object 8"/>
          <p:cNvGraphicFramePr>
            <a:graphicFrameLocks noChangeAspect="1"/>
          </p:cNvGraphicFramePr>
          <p:nvPr/>
        </p:nvGraphicFramePr>
        <p:xfrm>
          <a:off x="4724400" y="4413250"/>
          <a:ext cx="660400" cy="311150"/>
        </p:xfrm>
        <a:graphic>
          <a:graphicData uri="http://schemas.openxmlformats.org/presentationml/2006/ole">
            <mc:AlternateContent xmlns:mc="http://schemas.openxmlformats.org/markup-compatibility/2006">
              <mc:Choice xmlns:v="urn:schemas-microsoft-com:vml" Requires="v">
                <p:oleObj spid="_x0000_s102494" name="Equation" r:id="rId3" imgW="368280" imgH="164880" progId="Equation.DSMT4">
                  <p:embed/>
                </p:oleObj>
              </mc:Choice>
              <mc:Fallback>
                <p:oleObj name="Equation" r:id="rId3" imgW="368280" imgH="164880" progId="Equation.DSMT4">
                  <p:embed/>
                  <p:pic>
                    <p:nvPicPr>
                      <p:cNvPr id="216072"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413250"/>
                        <a:ext cx="660400" cy="3111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6073" name="Object 9"/>
          <p:cNvGraphicFramePr>
            <a:graphicFrameLocks noChangeAspect="1"/>
          </p:cNvGraphicFramePr>
          <p:nvPr/>
        </p:nvGraphicFramePr>
        <p:xfrm>
          <a:off x="5410200" y="4343400"/>
          <a:ext cx="1890713" cy="382588"/>
        </p:xfrm>
        <a:graphic>
          <a:graphicData uri="http://schemas.openxmlformats.org/presentationml/2006/ole">
            <mc:AlternateContent xmlns:mc="http://schemas.openxmlformats.org/markup-compatibility/2006">
              <mc:Choice xmlns:v="urn:schemas-microsoft-com:vml" Requires="v">
                <p:oleObj spid="_x0000_s102495" name="Equation" r:id="rId5" imgW="1054080" imgH="203040" progId="Equation.DSMT4">
                  <p:embed/>
                </p:oleObj>
              </mc:Choice>
              <mc:Fallback>
                <p:oleObj name="Equation" r:id="rId5" imgW="1054080" imgH="203040" progId="Equation.DSMT4">
                  <p:embed/>
                  <p:pic>
                    <p:nvPicPr>
                      <p:cNvPr id="216073"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4343400"/>
                        <a:ext cx="1890713" cy="382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6074" name="Object 10"/>
          <p:cNvGraphicFramePr>
            <a:graphicFrameLocks noChangeAspect="1"/>
          </p:cNvGraphicFramePr>
          <p:nvPr/>
        </p:nvGraphicFramePr>
        <p:xfrm>
          <a:off x="7259638" y="4343400"/>
          <a:ext cx="1274762" cy="382588"/>
        </p:xfrm>
        <a:graphic>
          <a:graphicData uri="http://schemas.openxmlformats.org/presentationml/2006/ole">
            <mc:AlternateContent xmlns:mc="http://schemas.openxmlformats.org/markup-compatibility/2006">
              <mc:Choice xmlns:v="urn:schemas-microsoft-com:vml" Requires="v">
                <p:oleObj spid="_x0000_s102496" name="Equation" r:id="rId7" imgW="711000" imgH="203040" progId="Equation.DSMT4">
                  <p:embed/>
                </p:oleObj>
              </mc:Choice>
              <mc:Fallback>
                <p:oleObj name="Equation" r:id="rId7" imgW="711000" imgH="203040" progId="Equation.DSMT4">
                  <p:embed/>
                  <p:pic>
                    <p:nvPicPr>
                      <p:cNvPr id="216074"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59638" y="4343400"/>
                        <a:ext cx="1274762" cy="382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0973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6067">
                                            <p:txEl>
                                              <p:pRg st="0" end="0"/>
                                            </p:txEl>
                                          </p:spTgt>
                                        </p:tgtEl>
                                        <p:attrNameLst>
                                          <p:attrName>style.visibility</p:attrName>
                                        </p:attrNameLst>
                                      </p:cBhvr>
                                      <p:to>
                                        <p:strVal val="visible"/>
                                      </p:to>
                                    </p:set>
                                    <p:animEffect transition="in" filter="wipe(left)">
                                      <p:cBhvr>
                                        <p:cTn id="7" dur="500"/>
                                        <p:tgtEl>
                                          <p:spTgt spid="2160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16067">
                                            <p:txEl>
                                              <p:pRg st="1" end="1"/>
                                            </p:txEl>
                                          </p:spTgt>
                                        </p:tgtEl>
                                        <p:attrNameLst>
                                          <p:attrName>style.visibility</p:attrName>
                                        </p:attrNameLst>
                                      </p:cBhvr>
                                      <p:to>
                                        <p:strVal val="visible"/>
                                      </p:to>
                                    </p:set>
                                    <p:animEffect transition="in" filter="wipe(left)">
                                      <p:cBhvr>
                                        <p:cTn id="12" dur="500"/>
                                        <p:tgtEl>
                                          <p:spTgt spid="2160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16067">
                                            <p:txEl>
                                              <p:pRg st="2" end="2"/>
                                            </p:txEl>
                                          </p:spTgt>
                                        </p:tgtEl>
                                        <p:attrNameLst>
                                          <p:attrName>style.visibility</p:attrName>
                                        </p:attrNameLst>
                                      </p:cBhvr>
                                      <p:to>
                                        <p:strVal val="visible"/>
                                      </p:to>
                                    </p:set>
                                    <p:animEffect transition="in" filter="wipe(left)">
                                      <p:cBhvr>
                                        <p:cTn id="17" dur="500"/>
                                        <p:tgtEl>
                                          <p:spTgt spid="2160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16067">
                                            <p:txEl>
                                              <p:pRg st="3" end="3"/>
                                            </p:txEl>
                                          </p:spTgt>
                                        </p:tgtEl>
                                        <p:attrNameLst>
                                          <p:attrName>style.visibility</p:attrName>
                                        </p:attrNameLst>
                                      </p:cBhvr>
                                      <p:to>
                                        <p:strVal val="visible"/>
                                      </p:to>
                                    </p:set>
                                    <p:animEffect transition="in" filter="wipe(left)">
                                      <p:cBhvr>
                                        <p:cTn id="22" dur="500"/>
                                        <p:tgtEl>
                                          <p:spTgt spid="2160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16067">
                                            <p:txEl>
                                              <p:pRg st="4" end="4"/>
                                            </p:txEl>
                                          </p:spTgt>
                                        </p:tgtEl>
                                        <p:attrNameLst>
                                          <p:attrName>style.visibility</p:attrName>
                                        </p:attrNameLst>
                                      </p:cBhvr>
                                      <p:to>
                                        <p:strVal val="visible"/>
                                      </p:to>
                                    </p:set>
                                    <p:animEffect transition="in" filter="wipe(left)">
                                      <p:cBhvr>
                                        <p:cTn id="27" dur="500"/>
                                        <p:tgtEl>
                                          <p:spTgt spid="2160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16067">
                                            <p:txEl>
                                              <p:pRg st="5" end="5"/>
                                            </p:txEl>
                                          </p:spTgt>
                                        </p:tgtEl>
                                        <p:attrNameLst>
                                          <p:attrName>style.visibility</p:attrName>
                                        </p:attrNameLst>
                                      </p:cBhvr>
                                      <p:to>
                                        <p:strVal val="visible"/>
                                      </p:to>
                                    </p:set>
                                    <p:animEffect transition="in" filter="wipe(left)">
                                      <p:cBhvr>
                                        <p:cTn id="32" dur="500"/>
                                        <p:tgtEl>
                                          <p:spTgt spid="2160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6072"/>
                                        </p:tgtEl>
                                        <p:attrNameLst>
                                          <p:attrName>style.visibility</p:attrName>
                                        </p:attrNameLst>
                                      </p:cBhvr>
                                      <p:to>
                                        <p:strVal val="visible"/>
                                      </p:to>
                                    </p:set>
                                    <p:animEffect transition="in" filter="wipe(left)">
                                      <p:cBhvr>
                                        <p:cTn id="37" dur="500"/>
                                        <p:tgtEl>
                                          <p:spTgt spid="21607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6073"/>
                                        </p:tgtEl>
                                        <p:attrNameLst>
                                          <p:attrName>style.visibility</p:attrName>
                                        </p:attrNameLst>
                                      </p:cBhvr>
                                      <p:to>
                                        <p:strVal val="visible"/>
                                      </p:to>
                                    </p:set>
                                    <p:animEffect transition="in" filter="wipe(left)">
                                      <p:cBhvr>
                                        <p:cTn id="42" dur="500"/>
                                        <p:tgtEl>
                                          <p:spTgt spid="21607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6074"/>
                                        </p:tgtEl>
                                        <p:attrNameLst>
                                          <p:attrName>style.visibility</p:attrName>
                                        </p:attrNameLst>
                                      </p:cBhvr>
                                      <p:to>
                                        <p:strVal val="visible"/>
                                      </p:to>
                                    </p:set>
                                    <p:animEffect transition="in" filter="wipe(left)">
                                      <p:cBhvr>
                                        <p:cTn id="47" dur="500"/>
                                        <p:tgtEl>
                                          <p:spTgt spid="21607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16067">
                                            <p:txEl>
                                              <p:pRg st="6" end="6"/>
                                            </p:txEl>
                                          </p:spTgt>
                                        </p:tgtEl>
                                        <p:attrNameLst>
                                          <p:attrName>style.visibility</p:attrName>
                                        </p:attrNameLst>
                                      </p:cBhvr>
                                      <p:to>
                                        <p:strVal val="visible"/>
                                      </p:to>
                                    </p:set>
                                    <p:animEffect transition="in" filter="wipe(left)">
                                      <p:cBhvr>
                                        <p:cTn id="52" dur="500"/>
                                        <p:tgtEl>
                                          <p:spTgt spid="216067">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16067">
                                            <p:txEl>
                                              <p:pRg st="7" end="7"/>
                                            </p:txEl>
                                          </p:spTgt>
                                        </p:tgtEl>
                                        <p:attrNameLst>
                                          <p:attrName>style.visibility</p:attrName>
                                        </p:attrNameLst>
                                      </p:cBhvr>
                                      <p:to>
                                        <p:strVal val="visible"/>
                                      </p:to>
                                    </p:set>
                                    <p:animEffect transition="in" filter="wipe(left)">
                                      <p:cBhvr>
                                        <p:cTn id="57" dur="500"/>
                                        <p:tgtEl>
                                          <p:spTgt spid="2160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FG21_039"/>
          <p:cNvPicPr>
            <a:picLocks noChangeAspect="1" noChangeArrowheads="1"/>
          </p:cNvPicPr>
          <p:nvPr/>
        </p:nvPicPr>
        <p:blipFill>
          <a:blip r:embed="rId3"/>
          <a:srcRect/>
          <a:stretch>
            <a:fillRect/>
          </a:stretch>
        </p:blipFill>
        <p:spPr bwMode="auto">
          <a:xfrm>
            <a:off x="6781800" y="609600"/>
            <a:ext cx="3429000" cy="2571750"/>
          </a:xfrm>
          <a:prstGeom prst="rect">
            <a:avLst/>
          </a:prstGeom>
          <a:noFill/>
        </p:spPr>
      </p:pic>
      <p:sp>
        <p:nvSpPr>
          <p:cNvPr id="186371" name="Rectangle 3"/>
          <p:cNvSpPr>
            <a:spLocks noGrp="1" noChangeArrowheads="1"/>
          </p:cNvSpPr>
          <p:nvPr>
            <p:ph type="title"/>
          </p:nvPr>
        </p:nvSpPr>
        <p:spPr>
          <a:xfrm>
            <a:off x="304800" y="63500"/>
            <a:ext cx="8382000" cy="546100"/>
          </a:xfrm>
        </p:spPr>
        <p:txBody>
          <a:bodyPr/>
          <a:lstStyle/>
          <a:p>
            <a:r>
              <a:rPr lang="en-US" dirty="0"/>
              <a:t>Special Project #3</a:t>
            </a:r>
          </a:p>
        </p:txBody>
      </p:sp>
      <p:sp>
        <p:nvSpPr>
          <p:cNvPr id="186372" name="Rectangle 4"/>
          <p:cNvSpPr>
            <a:spLocks noGrp="1" noChangeArrowheads="1"/>
          </p:cNvSpPr>
          <p:nvPr>
            <p:ph type="body" idx="1"/>
          </p:nvPr>
        </p:nvSpPr>
        <p:spPr>
          <a:xfrm>
            <a:off x="152400" y="685800"/>
            <a:ext cx="7696200" cy="5257800"/>
          </a:xfrm>
        </p:spPr>
        <p:txBody>
          <a:bodyPr/>
          <a:lstStyle/>
          <a:p>
            <a:pPr>
              <a:lnSpc>
                <a:spcPct val="80000"/>
              </a:lnSpc>
            </a:pPr>
            <a:r>
              <a:rPr lang="en-US" sz="2400" b="1" dirty="0">
                <a:solidFill>
                  <a:srgbClr val="800000"/>
                </a:solidFill>
              </a:rPr>
              <a:t>Particle Accelerator</a:t>
            </a:r>
            <a:r>
              <a:rPr lang="en-US" sz="2400" dirty="0">
                <a:solidFill>
                  <a:schemeClr val="hlink"/>
                </a:solidFill>
              </a:rPr>
              <a:t>.  </a:t>
            </a:r>
            <a:r>
              <a:rPr lang="en-US" sz="2400" dirty="0">
                <a:solidFill>
                  <a:srgbClr val="0000FF"/>
                </a:solidFill>
              </a:rPr>
              <a:t>A charged particle of mass </a:t>
            </a:r>
            <a:r>
              <a:rPr lang="en-US" sz="2400" b="1" dirty="0">
                <a:solidFill>
                  <a:srgbClr val="0000FF"/>
                </a:solidFill>
              </a:rPr>
              <a:t>M</a:t>
            </a:r>
            <a:r>
              <a:rPr lang="en-US" sz="2400" dirty="0">
                <a:solidFill>
                  <a:srgbClr val="0000FF"/>
                </a:solidFill>
              </a:rPr>
              <a:t> with charge </a:t>
            </a:r>
            <a:r>
              <a:rPr lang="en-US" sz="2400" b="1" dirty="0">
                <a:solidFill>
                  <a:srgbClr val="0000FF"/>
                </a:solidFill>
              </a:rPr>
              <a:t>-Q</a:t>
            </a:r>
            <a:r>
              <a:rPr lang="en-US" sz="2400" dirty="0">
                <a:solidFill>
                  <a:srgbClr val="0000FF"/>
                </a:solidFill>
              </a:rPr>
              <a:t> is accelerated in the uniform field </a:t>
            </a:r>
            <a:r>
              <a:rPr lang="en-US" sz="2400" b="1" dirty="0">
                <a:solidFill>
                  <a:srgbClr val="0000FF"/>
                </a:solidFill>
              </a:rPr>
              <a:t>E</a:t>
            </a:r>
            <a:r>
              <a:rPr lang="en-US" sz="2400" dirty="0">
                <a:solidFill>
                  <a:srgbClr val="0000FF"/>
                </a:solidFill>
              </a:rPr>
              <a:t> between two parallel charged plates whose separation is </a:t>
            </a:r>
            <a:r>
              <a:rPr lang="en-US" sz="2400" b="1" dirty="0">
                <a:solidFill>
                  <a:srgbClr val="0000FF"/>
                </a:solidFill>
              </a:rPr>
              <a:t>D</a:t>
            </a:r>
            <a:r>
              <a:rPr lang="en-US" sz="2400" dirty="0">
                <a:solidFill>
                  <a:srgbClr val="0000FF"/>
                </a:solidFill>
              </a:rPr>
              <a:t> as shown in the figure on the right. The charged particle is accelerated from an initial speed </a:t>
            </a:r>
            <a:r>
              <a:rPr lang="en-US" sz="2400" b="1" dirty="0">
                <a:solidFill>
                  <a:srgbClr val="0000FF"/>
                </a:solidFill>
              </a:rPr>
              <a:t>v</a:t>
            </a:r>
            <a:r>
              <a:rPr lang="en-US" sz="2400" b="1" baseline="-25000" dirty="0">
                <a:solidFill>
                  <a:srgbClr val="0000FF"/>
                </a:solidFill>
              </a:rPr>
              <a:t>0</a:t>
            </a:r>
            <a:r>
              <a:rPr lang="en-US" sz="2400" dirty="0">
                <a:solidFill>
                  <a:srgbClr val="0000FF"/>
                </a:solidFill>
              </a:rPr>
              <a:t> near the negative plate and passes through a tiny hole in the positive plate.  </a:t>
            </a:r>
          </a:p>
          <a:p>
            <a:pPr lvl="1">
              <a:lnSpc>
                <a:spcPct val="80000"/>
              </a:lnSpc>
            </a:pPr>
            <a:r>
              <a:rPr lang="en-US" sz="2000" dirty="0">
                <a:solidFill>
                  <a:schemeClr val="hlink"/>
                </a:solidFill>
              </a:rPr>
              <a:t>Derive the formula for the electric field E to accelerate the charged particle to a fraction </a:t>
            </a:r>
            <a:r>
              <a:rPr lang="en-US" sz="2000" b="1" dirty="0" err="1">
                <a:solidFill>
                  <a:schemeClr val="hlink"/>
                </a:solidFill>
                <a:latin typeface="Monotype Corsiva"/>
                <a:cs typeface="Monotype Corsiva"/>
              </a:rPr>
              <a:t>f</a:t>
            </a:r>
            <a:r>
              <a:rPr lang="en-US" sz="2000" b="1" dirty="0">
                <a:solidFill>
                  <a:schemeClr val="hlink"/>
                </a:solidFill>
              </a:rPr>
              <a:t> </a:t>
            </a:r>
            <a:r>
              <a:rPr lang="en-US" sz="2000" dirty="0">
                <a:solidFill>
                  <a:schemeClr val="hlink"/>
                </a:solidFill>
              </a:rPr>
              <a:t>of the speed of light </a:t>
            </a:r>
            <a:r>
              <a:rPr lang="en-US" sz="2000" b="1" dirty="0" err="1">
                <a:solidFill>
                  <a:schemeClr val="hlink"/>
                </a:solidFill>
                <a:latin typeface="Monotype Corsiva"/>
                <a:cs typeface="Monotype Corsiva"/>
              </a:rPr>
              <a:t>c</a:t>
            </a:r>
            <a:r>
              <a:rPr lang="en-US" sz="2000" dirty="0">
                <a:solidFill>
                  <a:schemeClr val="hlink"/>
                </a:solidFill>
              </a:rPr>
              <a:t>.   Express E in terms of </a:t>
            </a:r>
            <a:r>
              <a:rPr lang="en-US" sz="2000" b="1" dirty="0">
                <a:solidFill>
                  <a:schemeClr val="hlink"/>
                </a:solidFill>
              </a:rPr>
              <a:t>M, Q, D, </a:t>
            </a:r>
            <a:r>
              <a:rPr lang="en-US" sz="2000" b="1" dirty="0">
                <a:solidFill>
                  <a:schemeClr val="hlink"/>
                </a:solidFill>
                <a:latin typeface="Monotype Corsiva"/>
                <a:cs typeface="Monotype Corsiva"/>
              </a:rPr>
              <a:t>f</a:t>
            </a:r>
            <a:r>
              <a:rPr lang="en-US" sz="2000" b="1" dirty="0">
                <a:solidFill>
                  <a:schemeClr val="hlink"/>
                </a:solidFill>
              </a:rPr>
              <a:t>, c </a:t>
            </a:r>
            <a:r>
              <a:rPr lang="en-US" sz="2000" dirty="0">
                <a:solidFill>
                  <a:schemeClr val="hlink"/>
                </a:solidFill>
              </a:rPr>
              <a:t>and</a:t>
            </a:r>
            <a:r>
              <a:rPr lang="en-US" sz="2000" b="1" dirty="0">
                <a:solidFill>
                  <a:schemeClr val="hlink"/>
                </a:solidFill>
              </a:rPr>
              <a:t> v</a:t>
            </a:r>
            <a:r>
              <a:rPr lang="en-US" sz="2000" b="1" baseline="-25000" dirty="0">
                <a:solidFill>
                  <a:schemeClr val="hlink"/>
                </a:solidFill>
              </a:rPr>
              <a:t>0</a:t>
            </a:r>
            <a:r>
              <a:rPr lang="en-US" sz="2000" b="1" dirty="0">
                <a:solidFill>
                  <a:schemeClr val="hlink"/>
                </a:solidFill>
              </a:rPr>
              <a:t>.  </a:t>
            </a:r>
            <a:endParaRPr lang="en-US" sz="2400" dirty="0">
              <a:solidFill>
                <a:srgbClr val="0000FF"/>
              </a:solidFill>
            </a:endParaRPr>
          </a:p>
        </p:txBody>
      </p:sp>
      <p:sp>
        <p:nvSpPr>
          <p:cNvPr id="5" name="Date Placeholder 4"/>
          <p:cNvSpPr>
            <a:spLocks noGrp="1"/>
          </p:cNvSpPr>
          <p:nvPr>
            <p:ph type="dt" sz="half" idx="10"/>
          </p:nvPr>
        </p:nvSpPr>
        <p:spPr/>
        <p:txBody>
          <a:bodyPr/>
          <a:lstStyle/>
          <a:p>
            <a:r>
              <a:rPr lang="en-US"/>
              <a:t>Wednesday, June 17, 2020</a:t>
            </a:r>
          </a:p>
        </p:txBody>
      </p:sp>
      <p:sp>
        <p:nvSpPr>
          <p:cNvPr id="6" name="Slide Number Placeholder 5"/>
          <p:cNvSpPr>
            <a:spLocks noGrp="1"/>
          </p:cNvSpPr>
          <p:nvPr>
            <p:ph type="sldNum" sz="quarter" idx="12"/>
          </p:nvPr>
        </p:nvSpPr>
        <p:spPr/>
        <p:txBody>
          <a:bodyPr/>
          <a:lstStyle/>
          <a:p>
            <a:fld id="{F0DE1E33-2C54-CB4D-ABDF-3A454B18D2F1}" type="slidenum">
              <a:rPr lang="en-US" smtClean="0"/>
              <a:pPr/>
              <a:t>3</a:t>
            </a:fld>
            <a:endParaRPr lang="en-US"/>
          </a:p>
        </p:txBody>
      </p:sp>
      <p:sp>
        <p:nvSpPr>
          <p:cNvPr id="7" name="Footer Placeholder 6"/>
          <p:cNvSpPr>
            <a:spLocks noGrp="1"/>
          </p:cNvSpPr>
          <p:nvPr>
            <p:ph type="ftr" sz="quarter" idx="11"/>
          </p:nvPr>
        </p:nvSpPr>
        <p:spPr/>
        <p:txBody>
          <a:bodyPr/>
          <a:lstStyle/>
          <a:p>
            <a:r>
              <a:rPr lang="en-US"/>
              <a:t>PHYS 1444-001, Summer 2020                    Dr. Jaehoon Yu</a:t>
            </a:r>
          </a:p>
        </p:txBody>
      </p:sp>
      <p:sp>
        <p:nvSpPr>
          <p:cNvPr id="8" name="Rectangle 4">
            <a:extLst>
              <a:ext uri="{FF2B5EF4-FFF2-40B4-BE49-F238E27FC236}">
                <a16:creationId xmlns:a16="http://schemas.microsoft.com/office/drawing/2014/main" id="{70BA1380-4040-4F47-8FC3-52E4DD0C3D03}"/>
              </a:ext>
            </a:extLst>
          </p:cNvPr>
          <p:cNvSpPr txBox="1">
            <a:spLocks noChangeArrowheads="1"/>
          </p:cNvSpPr>
          <p:nvPr/>
        </p:nvSpPr>
        <p:spPr bwMode="auto">
          <a:xfrm>
            <a:off x="152400" y="3314700"/>
            <a:ext cx="8839200" cy="2571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lvl="1">
              <a:lnSpc>
                <a:spcPct val="80000"/>
              </a:lnSpc>
            </a:pPr>
            <a:r>
              <a:rPr lang="en-US" sz="2000" kern="0" dirty="0">
                <a:solidFill>
                  <a:schemeClr val="hlink"/>
                </a:solidFill>
              </a:rPr>
              <a:t>(a) Using the Coulomb force and the kinematic equations.  (8 points)</a:t>
            </a:r>
          </a:p>
          <a:p>
            <a:pPr lvl="1">
              <a:lnSpc>
                <a:spcPct val="80000"/>
              </a:lnSpc>
            </a:pPr>
            <a:r>
              <a:rPr lang="en-US" sz="2000" kern="0" dirty="0">
                <a:solidFill>
                  <a:schemeClr val="hlink"/>
                </a:solidFill>
              </a:rPr>
              <a:t>(b) Using the work-kinetic energy theorem. ( 8 points)</a:t>
            </a:r>
          </a:p>
          <a:p>
            <a:pPr lvl="1">
              <a:lnSpc>
                <a:spcPct val="80000"/>
              </a:lnSpc>
            </a:pPr>
            <a:r>
              <a:rPr lang="en-US" sz="2000" kern="0" dirty="0">
                <a:solidFill>
                  <a:schemeClr val="hlink"/>
                </a:solidFill>
              </a:rPr>
              <a:t>(c) Using the formula above, evaluate the strength of the electric field E to accelerate an electron from 0.1% of the speed of light to 90% of the speed of light.   You need to look up and write down the relevant constants, such as mass of the electron, charge of the electron and the speed of light.  (5 points)</a:t>
            </a:r>
          </a:p>
          <a:p>
            <a:pPr>
              <a:lnSpc>
                <a:spcPct val="80000"/>
              </a:lnSpc>
            </a:pPr>
            <a:r>
              <a:rPr lang="en-US" sz="2400" kern="0" dirty="0">
                <a:solidFill>
                  <a:srgbClr val="0000FF"/>
                </a:solidFill>
              </a:rPr>
              <a:t>Must be handwritten and not copied from anyone else!</a:t>
            </a:r>
          </a:p>
          <a:p>
            <a:pPr lvl="1">
              <a:lnSpc>
                <a:spcPct val="80000"/>
              </a:lnSpc>
            </a:pPr>
            <a:r>
              <a:rPr lang="en-US" sz="2000" kern="0" dirty="0">
                <a:solidFill>
                  <a:srgbClr val="7030A0"/>
                </a:solidFill>
              </a:rPr>
              <a:t>Follow the SP naming convention: SP3-first-last-summer20.pdf which includes all pages in one file </a:t>
            </a:r>
            <a:r>
              <a:rPr lang="en-US" sz="2000" kern="0" dirty="0">
                <a:solidFill>
                  <a:srgbClr val="7030A0"/>
                </a:solidFill>
                <a:sym typeface="Wingdings" pitchFamily="2" charset="2"/>
              </a:rPr>
              <a:t> Be sure to write your name onto all pages of the project report!</a:t>
            </a:r>
            <a:endParaRPr lang="en-US" sz="2000" kern="0" dirty="0">
              <a:solidFill>
                <a:srgbClr val="0000FF"/>
              </a:solidFill>
            </a:endParaRPr>
          </a:p>
          <a:p>
            <a:pPr>
              <a:lnSpc>
                <a:spcPct val="80000"/>
              </a:lnSpc>
            </a:pPr>
            <a:r>
              <a:rPr lang="en-US" sz="2400" kern="0" dirty="0">
                <a:solidFill>
                  <a:srgbClr val="0000FF"/>
                </a:solidFill>
              </a:rPr>
              <a:t>Due beginning of the class Wednesday, June 24</a:t>
            </a:r>
          </a:p>
        </p:txBody>
      </p:sp>
    </p:spTree>
    <p:extLst>
      <p:ext uri="{BB962C8B-B14F-4D97-AF65-F5344CB8AC3E}">
        <p14:creationId xmlns:p14="http://schemas.microsoft.com/office/powerpoint/2010/main" val="266386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6372">
                                            <p:txEl>
                                              <p:pRg st="0" end="0"/>
                                            </p:txEl>
                                          </p:spTgt>
                                        </p:tgtEl>
                                        <p:attrNameLst>
                                          <p:attrName>style.visibility</p:attrName>
                                        </p:attrNameLst>
                                      </p:cBhvr>
                                      <p:to>
                                        <p:strVal val="visible"/>
                                      </p:to>
                                    </p:set>
                                    <p:animEffect transition="in" filter="wipe(left)">
                                      <p:cBhvr>
                                        <p:cTn id="7" dur="500"/>
                                        <p:tgtEl>
                                          <p:spTgt spid="1863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86370"/>
                                        </p:tgtEl>
                                        <p:attrNameLst>
                                          <p:attrName>style.visibility</p:attrName>
                                        </p:attrNameLst>
                                      </p:cBhvr>
                                      <p:to>
                                        <p:strVal val="visible"/>
                                      </p:to>
                                    </p:set>
                                    <p:anim calcmode="lin" valueType="num">
                                      <p:cBhvr>
                                        <p:cTn id="12" dur="500" fill="hold"/>
                                        <p:tgtEl>
                                          <p:spTgt spid="186370"/>
                                        </p:tgtEl>
                                        <p:attrNameLst>
                                          <p:attrName>ppt_w</p:attrName>
                                        </p:attrNameLst>
                                      </p:cBhvr>
                                      <p:tavLst>
                                        <p:tav tm="0">
                                          <p:val>
                                            <p:fltVal val="0"/>
                                          </p:val>
                                        </p:tav>
                                        <p:tav tm="100000">
                                          <p:val>
                                            <p:strVal val="#ppt_w"/>
                                          </p:val>
                                        </p:tav>
                                      </p:tavLst>
                                    </p:anim>
                                    <p:anim calcmode="lin" valueType="num">
                                      <p:cBhvr>
                                        <p:cTn id="13" dur="500" fill="hold"/>
                                        <p:tgtEl>
                                          <p:spTgt spid="186370"/>
                                        </p:tgtEl>
                                        <p:attrNameLst>
                                          <p:attrName>ppt_h</p:attrName>
                                        </p:attrNameLst>
                                      </p:cBhvr>
                                      <p:tavLst>
                                        <p:tav tm="0">
                                          <p:val>
                                            <p:fltVal val="0"/>
                                          </p:val>
                                        </p:tav>
                                        <p:tav tm="100000">
                                          <p:val>
                                            <p:strVal val="#ppt_h"/>
                                          </p:val>
                                        </p:tav>
                                      </p:tavLst>
                                    </p:anim>
                                    <p:animEffect transition="in" filter="fade">
                                      <p:cBhvr>
                                        <p:cTn id="14" dur="500"/>
                                        <p:tgtEl>
                                          <p:spTgt spid="18637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86372">
                                            <p:txEl>
                                              <p:pRg st="1" end="1"/>
                                            </p:txEl>
                                          </p:spTgt>
                                        </p:tgtEl>
                                        <p:attrNameLst>
                                          <p:attrName>style.visibility</p:attrName>
                                        </p:attrNameLst>
                                      </p:cBhvr>
                                      <p:to>
                                        <p:strVal val="visible"/>
                                      </p:to>
                                    </p:set>
                                    <p:animEffect transition="in" filter="wipe(left)">
                                      <p:cBhvr>
                                        <p:cTn id="19" dur="500"/>
                                        <p:tgtEl>
                                          <p:spTgt spid="18637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8">
                                            <p:txEl>
                                              <p:pRg st="0" end="0"/>
                                            </p:txEl>
                                          </p:spTgt>
                                        </p:tgtEl>
                                        <p:attrNameLst>
                                          <p:attrName>style.visibility</p:attrName>
                                        </p:attrNameLst>
                                      </p:cBhvr>
                                      <p:to>
                                        <p:strVal val="visible"/>
                                      </p:to>
                                    </p:set>
                                    <p:animEffect transition="in" filter="wipe(left)">
                                      <p:cBhvr>
                                        <p:cTn id="24" dur="500"/>
                                        <p:tgtEl>
                                          <p:spTgt spid="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8">
                                            <p:txEl>
                                              <p:pRg st="1" end="1"/>
                                            </p:txEl>
                                          </p:spTgt>
                                        </p:tgtEl>
                                        <p:attrNameLst>
                                          <p:attrName>style.visibility</p:attrName>
                                        </p:attrNameLst>
                                      </p:cBhvr>
                                      <p:to>
                                        <p:strVal val="visible"/>
                                      </p:to>
                                    </p:set>
                                    <p:animEffect transition="in" filter="wipe(left)">
                                      <p:cBhvr>
                                        <p:cTn id="29" dur="500"/>
                                        <p:tgtEl>
                                          <p:spTgt spid="8">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8">
                                            <p:txEl>
                                              <p:pRg st="2" end="2"/>
                                            </p:txEl>
                                          </p:spTgt>
                                        </p:tgtEl>
                                        <p:attrNameLst>
                                          <p:attrName>style.visibility</p:attrName>
                                        </p:attrNameLst>
                                      </p:cBhvr>
                                      <p:to>
                                        <p:strVal val="visible"/>
                                      </p:to>
                                    </p:set>
                                    <p:animEffect transition="in" filter="wipe(left)">
                                      <p:cBhvr>
                                        <p:cTn id="34" dur="500"/>
                                        <p:tgtEl>
                                          <p:spTgt spid="8">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8">
                                            <p:txEl>
                                              <p:pRg st="3" end="3"/>
                                            </p:txEl>
                                          </p:spTgt>
                                        </p:tgtEl>
                                        <p:attrNameLst>
                                          <p:attrName>style.visibility</p:attrName>
                                        </p:attrNameLst>
                                      </p:cBhvr>
                                      <p:to>
                                        <p:strVal val="visible"/>
                                      </p:to>
                                    </p:set>
                                    <p:animEffect transition="in" filter="wipe(left)">
                                      <p:cBhvr>
                                        <p:cTn id="39" dur="500"/>
                                        <p:tgtEl>
                                          <p:spTgt spid="8">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8">
                                            <p:txEl>
                                              <p:pRg st="4" end="4"/>
                                            </p:txEl>
                                          </p:spTgt>
                                        </p:tgtEl>
                                        <p:attrNameLst>
                                          <p:attrName>style.visibility</p:attrName>
                                        </p:attrNameLst>
                                      </p:cBhvr>
                                      <p:to>
                                        <p:strVal val="visible"/>
                                      </p:to>
                                    </p:set>
                                    <p:animEffect transition="in" filter="wipe(left)">
                                      <p:cBhvr>
                                        <p:cTn id="44" dur="500"/>
                                        <p:tgtEl>
                                          <p:spTgt spid="8">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8">
                                            <p:txEl>
                                              <p:pRg st="5" end="5"/>
                                            </p:txEl>
                                          </p:spTgt>
                                        </p:tgtEl>
                                        <p:attrNameLst>
                                          <p:attrName>style.visibility</p:attrName>
                                        </p:attrNameLst>
                                      </p:cBhvr>
                                      <p:to>
                                        <p:strVal val="visible"/>
                                      </p:to>
                                    </p:set>
                                    <p:animEffect transition="in" filter="wipe(left)">
                                      <p:cBhvr>
                                        <p:cTn id="49"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uiExpand="1" build="p"/>
      <p:bldP spid="8"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Wednesday, June 17, 2020</a:t>
            </a:r>
          </a:p>
        </p:txBody>
      </p:sp>
      <p:sp>
        <p:nvSpPr>
          <p:cNvPr id="11" name="Footer Placeholder 4"/>
          <p:cNvSpPr>
            <a:spLocks noGrp="1"/>
          </p:cNvSpPr>
          <p:nvPr>
            <p:ph type="ftr" sz="quarter" idx="11"/>
          </p:nvPr>
        </p:nvSpPr>
        <p:spPr/>
        <p:txBody>
          <a:bodyPr/>
          <a:lstStyle/>
          <a:p>
            <a:r>
              <a:rPr lang="de-DE"/>
              <a:t>PHYS 1444-001, Summer 2020                    Dr. Jaehoon Yu</a:t>
            </a:r>
            <a:endParaRPr lang="en-US"/>
          </a:p>
        </p:txBody>
      </p:sp>
      <p:sp>
        <p:nvSpPr>
          <p:cNvPr id="12" name="Slide Number Placeholder 5"/>
          <p:cNvSpPr>
            <a:spLocks noGrp="1"/>
          </p:cNvSpPr>
          <p:nvPr>
            <p:ph type="sldNum" sz="quarter" idx="12"/>
          </p:nvPr>
        </p:nvSpPr>
        <p:spPr/>
        <p:txBody>
          <a:bodyPr/>
          <a:lstStyle/>
          <a:p>
            <a:fld id="{DFE60DE2-ADC3-CB4F-9B68-46E3FFA4ACF0}" type="slidenum">
              <a:rPr lang="en-US"/>
              <a:pPr/>
              <a:t>4</a:t>
            </a:fld>
            <a:endParaRPr lang="en-US"/>
          </a:p>
        </p:txBody>
      </p:sp>
      <p:pic>
        <p:nvPicPr>
          <p:cNvPr id="229378" name="Picture 2" descr="FG23_003"/>
          <p:cNvPicPr>
            <a:picLocks noChangeAspect="1" noChangeArrowheads="1"/>
          </p:cNvPicPr>
          <p:nvPr/>
        </p:nvPicPr>
        <p:blipFill>
          <a:blip r:embed="rId3"/>
          <a:srcRect/>
          <a:stretch>
            <a:fillRect/>
          </a:stretch>
        </p:blipFill>
        <p:spPr bwMode="auto">
          <a:xfrm>
            <a:off x="6324600" y="381000"/>
            <a:ext cx="2819400" cy="2895600"/>
          </a:xfrm>
          <a:prstGeom prst="rect">
            <a:avLst/>
          </a:prstGeom>
          <a:noFill/>
        </p:spPr>
      </p:pic>
      <p:sp>
        <p:nvSpPr>
          <p:cNvPr id="229379" name="Rectangle 3"/>
          <p:cNvSpPr>
            <a:spLocks noGrp="1" noChangeArrowheads="1"/>
          </p:cNvSpPr>
          <p:nvPr>
            <p:ph type="title"/>
          </p:nvPr>
        </p:nvSpPr>
        <p:spPr>
          <a:xfrm>
            <a:off x="228600" y="0"/>
            <a:ext cx="8686800" cy="762000"/>
          </a:xfrm>
        </p:spPr>
        <p:txBody>
          <a:bodyPr/>
          <a:lstStyle/>
          <a:p>
            <a:r>
              <a:rPr lang="en-US"/>
              <a:t>Example 23 – 2 </a:t>
            </a:r>
          </a:p>
        </p:txBody>
      </p:sp>
      <p:sp>
        <p:nvSpPr>
          <p:cNvPr id="229380" name="Text Box 4"/>
          <p:cNvSpPr txBox="1">
            <a:spLocks noChangeArrowheads="1"/>
          </p:cNvSpPr>
          <p:nvPr/>
        </p:nvSpPr>
        <p:spPr bwMode="auto">
          <a:xfrm>
            <a:off x="152400" y="762000"/>
            <a:ext cx="6705600" cy="19208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a:solidFill>
                  <a:schemeClr val="accent2"/>
                </a:solidFill>
                <a:latin typeface="Arial Narrow" charset="0"/>
              </a:rPr>
              <a:t>Electrons in TV tube: </a:t>
            </a:r>
            <a:r>
              <a:rPr lang="en-US" sz="2000">
                <a:solidFill>
                  <a:schemeClr val="accent2"/>
                </a:solidFill>
                <a:latin typeface="Arial Narrow" charset="0"/>
              </a:rPr>
              <a:t>Suppose an electron in the picture tube of a television set is accelerated from rest through a potential difference V</a:t>
            </a:r>
            <a:r>
              <a:rPr lang="en-US" sz="2000" baseline="-25000">
                <a:solidFill>
                  <a:schemeClr val="accent2"/>
                </a:solidFill>
                <a:latin typeface="Arial Narrow" charset="0"/>
              </a:rPr>
              <a:t>ba</a:t>
            </a:r>
            <a:r>
              <a:rPr lang="en-US" sz="2000">
                <a:solidFill>
                  <a:schemeClr val="accent2"/>
                </a:solidFill>
                <a:latin typeface="Arial Narrow" charset="0"/>
              </a:rPr>
              <a:t>=+5000V.  (a) What is the change in potential energy of the electron? (b) What is the speed of the electron (m=9.1x10</a:t>
            </a:r>
            <a:r>
              <a:rPr lang="en-US" sz="2000" baseline="30000">
                <a:solidFill>
                  <a:schemeClr val="accent2"/>
                </a:solidFill>
                <a:latin typeface="Arial Narrow" charset="0"/>
              </a:rPr>
              <a:t>-31</a:t>
            </a:r>
            <a:r>
              <a:rPr lang="en-US" sz="2000">
                <a:solidFill>
                  <a:schemeClr val="accent2"/>
                </a:solidFill>
                <a:latin typeface="Arial Narrow" charset="0"/>
              </a:rPr>
              <a:t>kg) as a result of this acceleration?   (c) Repeat for a proton (m=1.67x10</a:t>
            </a:r>
            <a:r>
              <a:rPr lang="en-US" sz="2000" baseline="30000">
                <a:solidFill>
                  <a:schemeClr val="accent2"/>
                </a:solidFill>
                <a:latin typeface="Arial Narrow" charset="0"/>
              </a:rPr>
              <a:t>-27</a:t>
            </a:r>
            <a:r>
              <a:rPr lang="en-US" sz="2000">
                <a:solidFill>
                  <a:schemeClr val="accent2"/>
                </a:solidFill>
                <a:latin typeface="Arial Narrow" charset="0"/>
              </a:rPr>
              <a:t>kg) that accelerates through a potential difference of V</a:t>
            </a:r>
            <a:r>
              <a:rPr lang="en-US" sz="2000" baseline="-25000">
                <a:solidFill>
                  <a:schemeClr val="accent2"/>
                </a:solidFill>
                <a:latin typeface="Arial Narrow" charset="0"/>
              </a:rPr>
              <a:t>ba</a:t>
            </a:r>
            <a:r>
              <a:rPr lang="en-US" sz="2000">
                <a:solidFill>
                  <a:schemeClr val="accent2"/>
                </a:solidFill>
                <a:latin typeface="Arial Narrow" charset="0"/>
              </a:rPr>
              <a:t>=-5000V. </a:t>
            </a:r>
          </a:p>
        </p:txBody>
      </p:sp>
      <p:sp>
        <p:nvSpPr>
          <p:cNvPr id="229381" name="Rectangle 5"/>
          <p:cNvSpPr>
            <a:spLocks noGrp="1" noChangeArrowheads="1"/>
          </p:cNvSpPr>
          <p:nvPr>
            <p:ph type="body" idx="1"/>
          </p:nvPr>
        </p:nvSpPr>
        <p:spPr>
          <a:xfrm>
            <a:off x="228600" y="3389312"/>
            <a:ext cx="6400800" cy="1411287"/>
          </a:xfrm>
        </p:spPr>
        <p:txBody>
          <a:bodyPr/>
          <a:lstStyle/>
          <a:p>
            <a:pPr>
              <a:lnSpc>
                <a:spcPct val="90000"/>
              </a:lnSpc>
            </a:pPr>
            <a:r>
              <a:rPr lang="en-US" sz="2400" dirty="0"/>
              <a:t>(a) What is the charge of an electron?</a:t>
            </a:r>
          </a:p>
          <a:p>
            <a:pPr lvl="1">
              <a:lnSpc>
                <a:spcPct val="90000"/>
              </a:lnSpc>
            </a:pPr>
            <a:r>
              <a:rPr lang="en-US" sz="2000" dirty="0"/>
              <a:t> </a:t>
            </a:r>
            <a:endParaRPr lang="en-US" sz="2400" dirty="0"/>
          </a:p>
          <a:p>
            <a:pPr>
              <a:lnSpc>
                <a:spcPct val="90000"/>
              </a:lnSpc>
            </a:pPr>
            <a:r>
              <a:rPr lang="en-US" sz="2400" dirty="0"/>
              <a:t>So what is the change of its potential energy?</a:t>
            </a:r>
          </a:p>
        </p:txBody>
      </p:sp>
      <p:graphicFrame>
        <p:nvGraphicFramePr>
          <p:cNvPr id="229382" name="Object 6"/>
          <p:cNvGraphicFramePr>
            <a:graphicFrameLocks noChangeAspect="1"/>
          </p:cNvGraphicFramePr>
          <p:nvPr/>
        </p:nvGraphicFramePr>
        <p:xfrm>
          <a:off x="290513" y="4899025"/>
          <a:ext cx="896937" cy="360363"/>
        </p:xfrm>
        <a:graphic>
          <a:graphicData uri="http://schemas.openxmlformats.org/presentationml/2006/ole">
            <mc:AlternateContent xmlns:mc="http://schemas.openxmlformats.org/markup-compatibility/2006">
              <mc:Choice xmlns:v="urn:schemas-microsoft-com:vml" Requires="v">
                <p:oleObj spid="_x0000_s81366" name="Equation" r:id="rId4" imgW="368300" imgH="152400" progId="Equation.DSMT4">
                  <p:embed/>
                </p:oleObj>
              </mc:Choice>
              <mc:Fallback>
                <p:oleObj name="Equation" r:id="rId4" imgW="368300" imgH="152400" progId="Equation.DSMT4">
                  <p:embed/>
                  <p:pic>
                    <p:nvPicPr>
                      <p:cNvPr id="229382" name="Object 6"/>
                      <p:cNvPicPr>
                        <a:picLocks noChangeAspect="1" noChangeArrowheads="1"/>
                      </p:cNvPicPr>
                      <p:nvPr/>
                    </p:nvPicPr>
                    <p:blipFill>
                      <a:blip r:embed="rId5"/>
                      <a:srcRect/>
                      <a:stretch>
                        <a:fillRect/>
                      </a:stretch>
                    </p:blipFill>
                    <p:spPr bwMode="auto">
                      <a:xfrm>
                        <a:off x="290513" y="4899025"/>
                        <a:ext cx="896937" cy="3603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9383" name="Object 7"/>
          <p:cNvGraphicFramePr>
            <a:graphicFrameLocks noChangeAspect="1"/>
          </p:cNvGraphicFramePr>
          <p:nvPr/>
        </p:nvGraphicFramePr>
        <p:xfrm>
          <a:off x="1128713" y="4797425"/>
          <a:ext cx="1020762" cy="539750"/>
        </p:xfrm>
        <a:graphic>
          <a:graphicData uri="http://schemas.openxmlformats.org/presentationml/2006/ole">
            <mc:AlternateContent xmlns:mc="http://schemas.openxmlformats.org/markup-compatibility/2006">
              <mc:Choice xmlns:v="urn:schemas-microsoft-com:vml" Requires="v">
                <p:oleObj spid="_x0000_s81367" name="Equation" r:id="rId6" imgW="419100" imgH="228600" progId="Equation.DSMT4">
                  <p:embed/>
                </p:oleObj>
              </mc:Choice>
              <mc:Fallback>
                <p:oleObj name="Equation" r:id="rId6" imgW="419100" imgH="228600" progId="Equation.DSMT4">
                  <p:embed/>
                  <p:pic>
                    <p:nvPicPr>
                      <p:cNvPr id="229383" name="Object 7"/>
                      <p:cNvPicPr>
                        <a:picLocks noChangeAspect="1" noChangeArrowheads="1"/>
                      </p:cNvPicPr>
                      <p:nvPr/>
                    </p:nvPicPr>
                    <p:blipFill>
                      <a:blip r:embed="rId7"/>
                      <a:srcRect/>
                      <a:stretch>
                        <a:fillRect/>
                      </a:stretch>
                    </p:blipFill>
                    <p:spPr bwMode="auto">
                      <a:xfrm>
                        <a:off x="1128713" y="4797425"/>
                        <a:ext cx="1020762" cy="539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9384" name="Object 8"/>
          <p:cNvGraphicFramePr>
            <a:graphicFrameLocks noChangeAspect="1"/>
          </p:cNvGraphicFramePr>
          <p:nvPr/>
        </p:nvGraphicFramePr>
        <p:xfrm>
          <a:off x="2101850" y="4721225"/>
          <a:ext cx="6692900" cy="719138"/>
        </p:xfrm>
        <a:graphic>
          <a:graphicData uri="http://schemas.openxmlformats.org/presentationml/2006/ole">
            <mc:AlternateContent xmlns:mc="http://schemas.openxmlformats.org/markup-compatibility/2006">
              <mc:Choice xmlns:v="urn:schemas-microsoft-com:vml" Requires="v">
                <p:oleObj spid="_x0000_s81368" name="Equation" r:id="rId8" imgW="2743200" imgH="304800" progId="Equation.DSMT4">
                  <p:embed/>
                </p:oleObj>
              </mc:Choice>
              <mc:Fallback>
                <p:oleObj name="Equation" r:id="rId8" imgW="2743200" imgH="304800" progId="Equation.DSMT4">
                  <p:embed/>
                  <p:pic>
                    <p:nvPicPr>
                      <p:cNvPr id="229384" name="Object 8"/>
                      <p:cNvPicPr>
                        <a:picLocks noChangeAspect="1" noChangeArrowheads="1"/>
                      </p:cNvPicPr>
                      <p:nvPr/>
                    </p:nvPicPr>
                    <p:blipFill>
                      <a:blip r:embed="rId9"/>
                      <a:srcRect/>
                      <a:stretch>
                        <a:fillRect/>
                      </a:stretch>
                    </p:blipFill>
                    <p:spPr bwMode="auto">
                      <a:xfrm>
                        <a:off x="2101850" y="4721225"/>
                        <a:ext cx="6692900" cy="7191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9385" name="Object 9"/>
          <p:cNvGraphicFramePr>
            <a:graphicFrameLocks noChangeAspect="1"/>
          </p:cNvGraphicFramePr>
          <p:nvPr>
            <p:extLst>
              <p:ext uri="{D42A27DB-BD31-4B8C-83A1-F6EECF244321}">
                <p14:modId xmlns:p14="http://schemas.microsoft.com/office/powerpoint/2010/main" val="3702143576"/>
              </p:ext>
            </p:extLst>
          </p:nvPr>
        </p:nvGraphicFramePr>
        <p:xfrm>
          <a:off x="1130300" y="3681413"/>
          <a:ext cx="2084388" cy="433387"/>
        </p:xfrm>
        <a:graphic>
          <a:graphicData uri="http://schemas.openxmlformats.org/presentationml/2006/ole">
            <mc:AlternateContent xmlns:mc="http://schemas.openxmlformats.org/markup-compatibility/2006">
              <mc:Choice xmlns:v="urn:schemas-microsoft-com:vml" Requires="v">
                <p:oleObj spid="_x0000_s81369" name="Equation" r:id="rId10" imgW="1003300" imgH="215900" progId="Equation.DSMT4">
                  <p:embed/>
                </p:oleObj>
              </mc:Choice>
              <mc:Fallback>
                <p:oleObj name="Equation" r:id="rId10" imgW="1003300" imgH="215900" progId="Equation.DSMT4">
                  <p:embed/>
                  <p:pic>
                    <p:nvPicPr>
                      <p:cNvPr id="229385" name="Object 9"/>
                      <p:cNvPicPr>
                        <a:picLocks noChangeAspect="1" noChangeArrowheads="1"/>
                      </p:cNvPicPr>
                      <p:nvPr/>
                    </p:nvPicPr>
                    <p:blipFill>
                      <a:blip r:embed="rId11"/>
                      <a:srcRect/>
                      <a:stretch>
                        <a:fillRect/>
                      </a:stretch>
                    </p:blipFill>
                    <p:spPr bwMode="auto">
                      <a:xfrm>
                        <a:off x="1130300" y="3681413"/>
                        <a:ext cx="2084388" cy="4333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3" name="Object 6">
            <a:extLst>
              <a:ext uri="{FF2B5EF4-FFF2-40B4-BE49-F238E27FC236}">
                <a16:creationId xmlns:a16="http://schemas.microsoft.com/office/drawing/2014/main" id="{5E3D9DC5-F897-4E44-A61F-1037A846F4C8}"/>
              </a:ext>
            </a:extLst>
          </p:cNvPr>
          <p:cNvGraphicFramePr>
            <a:graphicFrameLocks noChangeAspect="1"/>
          </p:cNvGraphicFramePr>
          <p:nvPr>
            <p:extLst>
              <p:ext uri="{D42A27DB-BD31-4B8C-83A1-F6EECF244321}">
                <p14:modId xmlns:p14="http://schemas.microsoft.com/office/powerpoint/2010/main" val="108214954"/>
              </p:ext>
            </p:extLst>
          </p:nvPr>
        </p:nvGraphicFramePr>
        <p:xfrm>
          <a:off x="4140200" y="2768807"/>
          <a:ext cx="1193800" cy="468312"/>
        </p:xfrm>
        <a:graphic>
          <a:graphicData uri="http://schemas.openxmlformats.org/presentationml/2006/ole">
            <mc:AlternateContent xmlns:mc="http://schemas.openxmlformats.org/markup-compatibility/2006">
              <mc:Choice xmlns:v="urn:schemas-microsoft-com:vml" Requires="v">
                <p:oleObj spid="_x0000_s81370" name="Equation" r:id="rId12" imgW="469900" imgH="190500" progId="Equation.DSMT4">
                  <p:embed/>
                </p:oleObj>
              </mc:Choice>
              <mc:Fallback>
                <p:oleObj name="Equation" r:id="rId12" imgW="469900" imgH="190500" progId="Equation.DSMT4">
                  <p:embed/>
                  <p:pic>
                    <p:nvPicPr>
                      <p:cNvPr id="226310" name="Object 6"/>
                      <p:cNvPicPr>
                        <a:picLocks noChangeAspect="1" noChangeArrowheads="1"/>
                      </p:cNvPicPr>
                      <p:nvPr/>
                    </p:nvPicPr>
                    <p:blipFill>
                      <a:blip r:embed="rId13"/>
                      <a:srcRect/>
                      <a:stretch>
                        <a:fillRect/>
                      </a:stretch>
                    </p:blipFill>
                    <p:spPr bwMode="auto">
                      <a:xfrm>
                        <a:off x="4140200" y="2768807"/>
                        <a:ext cx="1193800" cy="4683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Rectangle 5">
            <a:extLst>
              <a:ext uri="{FF2B5EF4-FFF2-40B4-BE49-F238E27FC236}">
                <a16:creationId xmlns:a16="http://schemas.microsoft.com/office/drawing/2014/main" id="{E276F36A-2F54-4E48-B002-76E6A60CBC38}"/>
              </a:ext>
            </a:extLst>
          </p:cNvPr>
          <p:cNvSpPr txBox="1">
            <a:spLocks noChangeArrowheads="1"/>
          </p:cNvSpPr>
          <p:nvPr/>
        </p:nvSpPr>
        <p:spPr bwMode="auto">
          <a:xfrm>
            <a:off x="304800" y="2757353"/>
            <a:ext cx="6553200" cy="4430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a:lnSpc>
                <a:spcPct val="90000"/>
              </a:lnSpc>
            </a:pPr>
            <a:r>
              <a:rPr lang="en-US" sz="2400" kern="0" dirty="0"/>
              <a:t>What formula should you use?</a:t>
            </a:r>
          </a:p>
        </p:txBody>
      </p:sp>
    </p:spTree>
    <p:extLst>
      <p:ext uri="{BB962C8B-B14F-4D97-AF65-F5344CB8AC3E}">
        <p14:creationId xmlns:p14="http://schemas.microsoft.com/office/powerpoint/2010/main" val="71891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9380"/>
                                        </p:tgtEl>
                                        <p:attrNameLst>
                                          <p:attrName>style.visibility</p:attrName>
                                        </p:attrNameLst>
                                      </p:cBhvr>
                                      <p:to>
                                        <p:strVal val="visible"/>
                                      </p:to>
                                    </p:set>
                                    <p:animEffect transition="in" filter="wipe(left)">
                                      <p:cBhvr>
                                        <p:cTn id="7" dur="500"/>
                                        <p:tgtEl>
                                          <p:spTgt spid="22938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29378"/>
                                        </p:tgtEl>
                                        <p:attrNameLst>
                                          <p:attrName>style.visibility</p:attrName>
                                        </p:attrNameLst>
                                      </p:cBhvr>
                                      <p:to>
                                        <p:strVal val="visible"/>
                                      </p:to>
                                    </p:set>
                                    <p:anim calcmode="lin" valueType="num">
                                      <p:cBhvr>
                                        <p:cTn id="12" dur="500" fill="hold"/>
                                        <p:tgtEl>
                                          <p:spTgt spid="229378"/>
                                        </p:tgtEl>
                                        <p:attrNameLst>
                                          <p:attrName>ppt_w</p:attrName>
                                        </p:attrNameLst>
                                      </p:cBhvr>
                                      <p:tavLst>
                                        <p:tav tm="0">
                                          <p:val>
                                            <p:fltVal val="0"/>
                                          </p:val>
                                        </p:tav>
                                        <p:tav tm="100000">
                                          <p:val>
                                            <p:strVal val="#ppt_w"/>
                                          </p:val>
                                        </p:tav>
                                      </p:tavLst>
                                    </p:anim>
                                    <p:anim calcmode="lin" valueType="num">
                                      <p:cBhvr>
                                        <p:cTn id="13" dur="500" fill="hold"/>
                                        <p:tgtEl>
                                          <p:spTgt spid="229378"/>
                                        </p:tgtEl>
                                        <p:attrNameLst>
                                          <p:attrName>ppt_h</p:attrName>
                                        </p:attrNameLst>
                                      </p:cBhvr>
                                      <p:tavLst>
                                        <p:tav tm="0">
                                          <p:val>
                                            <p:fltVal val="0"/>
                                          </p:val>
                                        </p:tav>
                                        <p:tav tm="100000">
                                          <p:val>
                                            <p:strVal val="#ppt_h"/>
                                          </p:val>
                                        </p:tav>
                                      </p:tavLst>
                                    </p:anim>
                                    <p:animEffect transition="in" filter="fade">
                                      <p:cBhvr>
                                        <p:cTn id="14" dur="500"/>
                                        <p:tgtEl>
                                          <p:spTgt spid="22937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4">
                                            <p:txEl>
                                              <p:pRg st="0" end="0"/>
                                            </p:txEl>
                                          </p:spTgt>
                                        </p:tgtEl>
                                        <p:attrNameLst>
                                          <p:attrName>style.visibility</p:attrName>
                                        </p:attrNameLst>
                                      </p:cBhvr>
                                      <p:to>
                                        <p:strVal val="visible"/>
                                      </p:to>
                                    </p:set>
                                    <p:animEffect transition="in" filter="wipe(left)">
                                      <p:cBhvr>
                                        <p:cTn id="19" dur="500"/>
                                        <p:tgtEl>
                                          <p:spTgt spid="1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iterate type="wd">
                                    <p:tmPct val="10000"/>
                                  </p:iterate>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1" nodeType="clickEffect">
                                  <p:stCondLst>
                                    <p:cond delay="0"/>
                                  </p:stCondLst>
                                  <p:iterate type="wd">
                                    <p:tmPct val="0"/>
                                  </p:iterate>
                                  <p:childTnLst>
                                    <p:set>
                                      <p:cBhvr>
                                        <p:cTn id="28" dur="1" fill="hold">
                                          <p:stCondLst>
                                            <p:cond delay="0"/>
                                          </p:stCondLst>
                                        </p:cTn>
                                        <p:tgtEl>
                                          <p:spTgt spid="229381">
                                            <p:txEl>
                                              <p:pRg st="0" end="0"/>
                                            </p:txEl>
                                          </p:spTgt>
                                        </p:tgtEl>
                                        <p:attrNameLst>
                                          <p:attrName>style.visibility</p:attrName>
                                        </p:attrNameLst>
                                      </p:cBhvr>
                                      <p:to>
                                        <p:strVal val="visible"/>
                                      </p:to>
                                    </p:set>
                                    <p:animEffect transition="in" filter="wipe(left)">
                                      <p:cBhvr>
                                        <p:cTn id="29" dur="500"/>
                                        <p:tgtEl>
                                          <p:spTgt spid="229381">
                                            <p:txEl>
                                              <p:pRg st="0" end="0"/>
                                            </p:txEl>
                                          </p:spTgt>
                                        </p:tgtEl>
                                      </p:cBhvr>
                                    </p:animEffect>
                                  </p:childTnLst>
                                </p:cTn>
                              </p:par>
                              <p:par>
                                <p:cTn id="30" presetID="22" presetClass="entr" presetSubtype="8" fill="hold" grpId="1" nodeType="withEffect">
                                  <p:stCondLst>
                                    <p:cond delay="0"/>
                                  </p:stCondLst>
                                  <p:childTnLst>
                                    <p:set>
                                      <p:cBhvr>
                                        <p:cTn id="31" dur="1" fill="hold">
                                          <p:stCondLst>
                                            <p:cond delay="0"/>
                                          </p:stCondLst>
                                        </p:cTn>
                                        <p:tgtEl>
                                          <p:spTgt spid="229381">
                                            <p:txEl>
                                              <p:pRg st="1" end="1"/>
                                            </p:txEl>
                                          </p:spTgt>
                                        </p:tgtEl>
                                        <p:attrNameLst>
                                          <p:attrName>style.visibility</p:attrName>
                                        </p:attrNameLst>
                                      </p:cBhvr>
                                      <p:to>
                                        <p:strVal val="visible"/>
                                      </p:to>
                                    </p:set>
                                    <p:animEffect transition="in" filter="wipe(left)">
                                      <p:cBhvr>
                                        <p:cTn id="32" dur="500"/>
                                        <p:tgtEl>
                                          <p:spTgt spid="229381">
                                            <p:txEl>
                                              <p:pRg st="1" end="1"/>
                                            </p:txEl>
                                          </p:spTgt>
                                        </p:tgtEl>
                                      </p:cBhvr>
                                    </p:animEffect>
                                  </p:childTnLst>
                                </p:cTn>
                              </p:par>
                              <p:par>
                                <p:cTn id="33" presetID="22" presetClass="entr" presetSubtype="8" fill="hold" nodeType="withEffect">
                                  <p:stCondLst>
                                    <p:cond delay="0"/>
                                  </p:stCondLst>
                                  <p:childTnLst>
                                    <p:set>
                                      <p:cBhvr>
                                        <p:cTn id="34" dur="1" fill="hold">
                                          <p:stCondLst>
                                            <p:cond delay="0"/>
                                          </p:stCondLst>
                                        </p:cTn>
                                        <p:tgtEl>
                                          <p:spTgt spid="229385"/>
                                        </p:tgtEl>
                                        <p:attrNameLst>
                                          <p:attrName>style.visibility</p:attrName>
                                        </p:attrNameLst>
                                      </p:cBhvr>
                                      <p:to>
                                        <p:strVal val="visible"/>
                                      </p:to>
                                    </p:set>
                                    <p:animEffect transition="in" filter="wipe(left)">
                                      <p:cBhvr>
                                        <p:cTn id="35" dur="500"/>
                                        <p:tgtEl>
                                          <p:spTgt spid="22938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1" nodeType="clickEffect">
                                  <p:stCondLst>
                                    <p:cond delay="0"/>
                                  </p:stCondLst>
                                  <p:iterate type="wd">
                                    <p:tmPct val="0"/>
                                  </p:iterate>
                                  <p:childTnLst>
                                    <p:set>
                                      <p:cBhvr>
                                        <p:cTn id="39" dur="1" fill="hold">
                                          <p:stCondLst>
                                            <p:cond delay="0"/>
                                          </p:stCondLst>
                                        </p:cTn>
                                        <p:tgtEl>
                                          <p:spTgt spid="229381">
                                            <p:txEl>
                                              <p:pRg st="2" end="2"/>
                                            </p:txEl>
                                          </p:spTgt>
                                        </p:tgtEl>
                                        <p:attrNameLst>
                                          <p:attrName>style.visibility</p:attrName>
                                        </p:attrNameLst>
                                      </p:cBhvr>
                                      <p:to>
                                        <p:strVal val="visible"/>
                                      </p:to>
                                    </p:set>
                                    <p:animEffect transition="in" filter="wipe(left)">
                                      <p:cBhvr>
                                        <p:cTn id="40" dur="500"/>
                                        <p:tgtEl>
                                          <p:spTgt spid="229381">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29382"/>
                                        </p:tgtEl>
                                        <p:attrNameLst>
                                          <p:attrName>style.visibility</p:attrName>
                                        </p:attrNameLst>
                                      </p:cBhvr>
                                      <p:to>
                                        <p:strVal val="visible"/>
                                      </p:to>
                                    </p:set>
                                    <p:animEffect transition="in" filter="wipe(left)">
                                      <p:cBhvr>
                                        <p:cTn id="45" dur="500"/>
                                        <p:tgtEl>
                                          <p:spTgt spid="22938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29383"/>
                                        </p:tgtEl>
                                        <p:attrNameLst>
                                          <p:attrName>style.visibility</p:attrName>
                                        </p:attrNameLst>
                                      </p:cBhvr>
                                      <p:to>
                                        <p:strVal val="visible"/>
                                      </p:to>
                                    </p:set>
                                    <p:animEffect transition="in" filter="wipe(left)">
                                      <p:cBhvr>
                                        <p:cTn id="50" dur="500"/>
                                        <p:tgtEl>
                                          <p:spTgt spid="22938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29384"/>
                                        </p:tgtEl>
                                        <p:attrNameLst>
                                          <p:attrName>style.visibility</p:attrName>
                                        </p:attrNameLst>
                                      </p:cBhvr>
                                      <p:to>
                                        <p:strVal val="visible"/>
                                      </p:to>
                                    </p:set>
                                    <p:animEffect transition="in" filter="wipe(left)">
                                      <p:cBhvr>
                                        <p:cTn id="55" dur="500"/>
                                        <p:tgtEl>
                                          <p:spTgt spid="229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0" grpId="0"/>
      <p:bldP spid="229381" grpId="1" uiExpand="1" build="p"/>
      <p:bldP spid="1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p:cNvSpPr>
            <a:spLocks noGrp="1"/>
          </p:cNvSpPr>
          <p:nvPr>
            <p:ph type="dt" sz="half" idx="10"/>
          </p:nvPr>
        </p:nvSpPr>
        <p:spPr/>
        <p:txBody>
          <a:bodyPr/>
          <a:lstStyle/>
          <a:p>
            <a:r>
              <a:rPr lang="en-US"/>
              <a:t>Wednesday, June 17, 2020</a:t>
            </a:r>
          </a:p>
        </p:txBody>
      </p:sp>
      <p:sp>
        <p:nvSpPr>
          <p:cNvPr id="21" name="Footer Placeholder 4"/>
          <p:cNvSpPr>
            <a:spLocks noGrp="1"/>
          </p:cNvSpPr>
          <p:nvPr>
            <p:ph type="ftr" sz="quarter" idx="11"/>
          </p:nvPr>
        </p:nvSpPr>
        <p:spPr/>
        <p:txBody>
          <a:bodyPr/>
          <a:lstStyle/>
          <a:p>
            <a:r>
              <a:rPr lang="de-DE"/>
              <a:t>PHYS 1444-001, Summer 2020                    Dr. Jaehoon Yu</a:t>
            </a:r>
            <a:endParaRPr lang="en-US"/>
          </a:p>
        </p:txBody>
      </p:sp>
      <p:sp>
        <p:nvSpPr>
          <p:cNvPr id="22" name="Slide Number Placeholder 5"/>
          <p:cNvSpPr>
            <a:spLocks noGrp="1"/>
          </p:cNvSpPr>
          <p:nvPr>
            <p:ph type="sldNum" sz="quarter" idx="12"/>
          </p:nvPr>
        </p:nvSpPr>
        <p:spPr/>
        <p:txBody>
          <a:bodyPr/>
          <a:lstStyle/>
          <a:p>
            <a:fld id="{565C2E95-96D0-3042-A2F0-4441097FEA15}" type="slidenum">
              <a:rPr lang="en-US"/>
              <a:pPr/>
              <a:t>5</a:t>
            </a:fld>
            <a:endParaRPr lang="en-US"/>
          </a:p>
        </p:txBody>
      </p:sp>
      <p:sp>
        <p:nvSpPr>
          <p:cNvPr id="230402" name="Rectangle 2"/>
          <p:cNvSpPr>
            <a:spLocks noGrp="1" noChangeArrowheads="1"/>
          </p:cNvSpPr>
          <p:nvPr>
            <p:ph type="title"/>
          </p:nvPr>
        </p:nvSpPr>
        <p:spPr>
          <a:xfrm>
            <a:off x="228600" y="0"/>
            <a:ext cx="8686800" cy="762000"/>
          </a:xfrm>
        </p:spPr>
        <p:txBody>
          <a:bodyPr/>
          <a:lstStyle/>
          <a:p>
            <a:r>
              <a:rPr lang="en-US"/>
              <a:t>Example 23 – 2 </a:t>
            </a:r>
          </a:p>
        </p:txBody>
      </p:sp>
      <p:sp>
        <p:nvSpPr>
          <p:cNvPr id="230403" name="Rectangle 3"/>
          <p:cNvSpPr>
            <a:spLocks noGrp="1" noChangeArrowheads="1"/>
          </p:cNvSpPr>
          <p:nvPr>
            <p:ph type="body" idx="1"/>
          </p:nvPr>
        </p:nvSpPr>
        <p:spPr>
          <a:xfrm>
            <a:off x="304800" y="609600"/>
            <a:ext cx="8458200" cy="1371600"/>
          </a:xfrm>
        </p:spPr>
        <p:txBody>
          <a:bodyPr/>
          <a:lstStyle/>
          <a:p>
            <a:r>
              <a:rPr lang="en-US" sz="2800"/>
              <a:t>(b) Speed of the electron?</a:t>
            </a:r>
          </a:p>
          <a:p>
            <a:pPr lvl="1"/>
            <a:r>
              <a:rPr lang="en-US" sz="2400"/>
              <a:t>The entire potential energy of the electron turns to its kinetic energy.   Thus the equation is</a:t>
            </a:r>
          </a:p>
        </p:txBody>
      </p:sp>
      <p:graphicFrame>
        <p:nvGraphicFramePr>
          <p:cNvPr id="230404" name="Object 4"/>
          <p:cNvGraphicFramePr>
            <a:graphicFrameLocks noChangeAspect="1"/>
          </p:cNvGraphicFramePr>
          <p:nvPr/>
        </p:nvGraphicFramePr>
        <p:xfrm>
          <a:off x="785813" y="3144838"/>
          <a:ext cx="609600" cy="484187"/>
        </p:xfrm>
        <a:graphic>
          <a:graphicData uri="http://schemas.openxmlformats.org/presentationml/2006/ole">
            <mc:AlternateContent xmlns:mc="http://schemas.openxmlformats.org/markup-compatibility/2006">
              <mc:Choice xmlns:v="urn:schemas-microsoft-com:vml" Requires="v">
                <p:oleObj spid="_x0000_s106501" name="Equation" r:id="rId3" imgW="279400" imgH="228600" progId="Equation.DSMT4">
                  <p:embed/>
                </p:oleObj>
              </mc:Choice>
              <mc:Fallback>
                <p:oleObj name="Equation" r:id="rId3" imgW="279400" imgH="228600" progId="Equation.DSMT4">
                  <p:embed/>
                  <p:pic>
                    <p:nvPicPr>
                      <p:cNvPr id="230404" name="Object 4"/>
                      <p:cNvPicPr>
                        <a:picLocks noChangeAspect="1" noChangeArrowheads="1"/>
                      </p:cNvPicPr>
                      <p:nvPr/>
                    </p:nvPicPr>
                    <p:blipFill>
                      <a:blip r:embed="rId4"/>
                      <a:srcRect/>
                      <a:stretch>
                        <a:fillRect/>
                      </a:stretch>
                    </p:blipFill>
                    <p:spPr bwMode="auto">
                      <a:xfrm>
                        <a:off x="785813" y="3144838"/>
                        <a:ext cx="609600" cy="4841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05" name="Object 5"/>
          <p:cNvGraphicFramePr>
            <a:graphicFrameLocks noChangeAspect="1"/>
          </p:cNvGraphicFramePr>
          <p:nvPr/>
        </p:nvGraphicFramePr>
        <p:xfrm>
          <a:off x="762000" y="2006600"/>
          <a:ext cx="866775" cy="358775"/>
        </p:xfrm>
        <a:graphic>
          <a:graphicData uri="http://schemas.openxmlformats.org/presentationml/2006/ole">
            <mc:AlternateContent xmlns:mc="http://schemas.openxmlformats.org/markup-compatibility/2006">
              <mc:Choice xmlns:v="urn:schemas-microsoft-com:vml" Requires="v">
                <p:oleObj spid="_x0000_s106502" name="Equation" r:id="rId5" imgW="355600" imgH="152400" progId="Equation.DSMT4">
                  <p:embed/>
                </p:oleObj>
              </mc:Choice>
              <mc:Fallback>
                <p:oleObj name="Equation" r:id="rId5" imgW="355600" imgH="152400" progId="Equation.DSMT4">
                  <p:embed/>
                  <p:pic>
                    <p:nvPicPr>
                      <p:cNvPr id="230405" name="Object 5"/>
                      <p:cNvPicPr>
                        <a:picLocks noChangeAspect="1" noChangeArrowheads="1"/>
                      </p:cNvPicPr>
                      <p:nvPr/>
                    </p:nvPicPr>
                    <p:blipFill>
                      <a:blip r:embed="rId6"/>
                      <a:srcRect/>
                      <a:stretch>
                        <a:fillRect/>
                      </a:stretch>
                    </p:blipFill>
                    <p:spPr bwMode="auto">
                      <a:xfrm>
                        <a:off x="762000" y="2006600"/>
                        <a:ext cx="866775" cy="358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30406" name="Rectangle 6"/>
          <p:cNvSpPr>
            <a:spLocks noChangeArrowheads="1"/>
          </p:cNvSpPr>
          <p:nvPr/>
        </p:nvSpPr>
        <p:spPr bwMode="auto">
          <a:xfrm>
            <a:off x="304800" y="3886200"/>
            <a:ext cx="8458200" cy="6096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800" dirty="0">
                <a:solidFill>
                  <a:schemeClr val="accent2"/>
                </a:solidFill>
                <a:latin typeface="Arial Narrow" charset="0"/>
              </a:rPr>
              <a:t>(C) Speed of the proton?</a:t>
            </a:r>
          </a:p>
        </p:txBody>
      </p:sp>
      <p:graphicFrame>
        <p:nvGraphicFramePr>
          <p:cNvPr id="230407" name="Object 7"/>
          <p:cNvGraphicFramePr>
            <a:graphicFrameLocks noChangeAspect="1"/>
          </p:cNvGraphicFramePr>
          <p:nvPr/>
        </p:nvGraphicFramePr>
        <p:xfrm>
          <a:off x="838200" y="5373688"/>
          <a:ext cx="712788" cy="598487"/>
        </p:xfrm>
        <a:graphic>
          <a:graphicData uri="http://schemas.openxmlformats.org/presentationml/2006/ole">
            <mc:AlternateContent xmlns:mc="http://schemas.openxmlformats.org/markup-compatibility/2006">
              <mc:Choice xmlns:v="urn:schemas-microsoft-com:vml" Requires="v">
                <p:oleObj spid="_x0000_s106503" name="Equation" r:id="rId7" imgW="292100" imgH="254000" progId="Equation.DSMT4">
                  <p:embed/>
                </p:oleObj>
              </mc:Choice>
              <mc:Fallback>
                <p:oleObj name="Equation" r:id="rId7" imgW="292100" imgH="254000" progId="Equation.DSMT4">
                  <p:embed/>
                  <p:pic>
                    <p:nvPicPr>
                      <p:cNvPr id="230407" name="Object 7"/>
                      <p:cNvPicPr>
                        <a:picLocks noChangeAspect="1" noChangeArrowheads="1"/>
                      </p:cNvPicPr>
                      <p:nvPr/>
                    </p:nvPicPr>
                    <p:blipFill>
                      <a:blip r:embed="rId8"/>
                      <a:srcRect/>
                      <a:stretch>
                        <a:fillRect/>
                      </a:stretch>
                    </p:blipFill>
                    <p:spPr bwMode="auto">
                      <a:xfrm>
                        <a:off x="838200" y="5373688"/>
                        <a:ext cx="712788" cy="5984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08" name="Object 8"/>
          <p:cNvGraphicFramePr>
            <a:graphicFrameLocks noChangeAspect="1"/>
          </p:cNvGraphicFramePr>
          <p:nvPr/>
        </p:nvGraphicFramePr>
        <p:xfrm>
          <a:off x="304800" y="4572000"/>
          <a:ext cx="868363" cy="358775"/>
        </p:xfrm>
        <a:graphic>
          <a:graphicData uri="http://schemas.openxmlformats.org/presentationml/2006/ole">
            <mc:AlternateContent xmlns:mc="http://schemas.openxmlformats.org/markup-compatibility/2006">
              <mc:Choice xmlns:v="urn:schemas-microsoft-com:vml" Requires="v">
                <p:oleObj spid="_x0000_s106504" name="Equation" r:id="rId9" imgW="355600" imgH="152400" progId="Equation.DSMT4">
                  <p:embed/>
                </p:oleObj>
              </mc:Choice>
              <mc:Fallback>
                <p:oleObj name="Equation" r:id="rId9" imgW="355600" imgH="152400" progId="Equation.DSMT4">
                  <p:embed/>
                  <p:pic>
                    <p:nvPicPr>
                      <p:cNvPr id="230408" name="Object 8"/>
                      <p:cNvPicPr>
                        <a:picLocks noChangeAspect="1" noChangeArrowheads="1"/>
                      </p:cNvPicPr>
                      <p:nvPr/>
                    </p:nvPicPr>
                    <p:blipFill>
                      <a:blip r:embed="rId10"/>
                      <a:srcRect/>
                      <a:stretch>
                        <a:fillRect/>
                      </a:stretch>
                    </p:blipFill>
                    <p:spPr bwMode="auto">
                      <a:xfrm>
                        <a:off x="304800" y="4572000"/>
                        <a:ext cx="868363" cy="358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09" name="Object 9"/>
          <p:cNvGraphicFramePr>
            <a:graphicFrameLocks noChangeAspect="1"/>
          </p:cNvGraphicFramePr>
          <p:nvPr/>
        </p:nvGraphicFramePr>
        <p:xfrm>
          <a:off x="1538288" y="1738313"/>
          <a:ext cx="1766887" cy="896937"/>
        </p:xfrm>
        <a:graphic>
          <a:graphicData uri="http://schemas.openxmlformats.org/presentationml/2006/ole">
            <mc:AlternateContent xmlns:mc="http://schemas.openxmlformats.org/markup-compatibility/2006">
              <mc:Choice xmlns:v="urn:schemas-microsoft-com:vml" Requires="v">
                <p:oleObj spid="_x0000_s106505" name="Equation" r:id="rId11" imgW="723900" imgH="381000" progId="Equation.DSMT4">
                  <p:embed/>
                </p:oleObj>
              </mc:Choice>
              <mc:Fallback>
                <p:oleObj name="Equation" r:id="rId11" imgW="723900" imgH="381000" progId="Equation.DSMT4">
                  <p:embed/>
                  <p:pic>
                    <p:nvPicPr>
                      <p:cNvPr id="230409" name="Object 9"/>
                      <p:cNvPicPr>
                        <a:picLocks noChangeAspect="1" noChangeArrowheads="1"/>
                      </p:cNvPicPr>
                      <p:nvPr/>
                    </p:nvPicPr>
                    <p:blipFill>
                      <a:blip r:embed="rId12"/>
                      <a:srcRect/>
                      <a:stretch>
                        <a:fillRect/>
                      </a:stretch>
                    </p:blipFill>
                    <p:spPr bwMode="auto">
                      <a:xfrm>
                        <a:off x="1538288" y="1738313"/>
                        <a:ext cx="1766887" cy="8969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0" name="Object 10"/>
          <p:cNvGraphicFramePr>
            <a:graphicFrameLocks noChangeAspect="1"/>
          </p:cNvGraphicFramePr>
          <p:nvPr/>
        </p:nvGraphicFramePr>
        <p:xfrm>
          <a:off x="3276600" y="1995488"/>
          <a:ext cx="682625" cy="358775"/>
        </p:xfrm>
        <a:graphic>
          <a:graphicData uri="http://schemas.openxmlformats.org/presentationml/2006/ole">
            <mc:AlternateContent xmlns:mc="http://schemas.openxmlformats.org/markup-compatibility/2006">
              <mc:Choice xmlns:v="urn:schemas-microsoft-com:vml" Requires="v">
                <p:oleObj spid="_x0000_s106506" name="Equation" r:id="rId13" imgW="279400" imgH="152400" progId="Equation.DSMT4">
                  <p:embed/>
                </p:oleObj>
              </mc:Choice>
              <mc:Fallback>
                <p:oleObj name="Equation" r:id="rId13" imgW="279400" imgH="152400" progId="Equation.DSMT4">
                  <p:embed/>
                  <p:pic>
                    <p:nvPicPr>
                      <p:cNvPr id="230410" name="Object 10"/>
                      <p:cNvPicPr>
                        <a:picLocks noChangeAspect="1" noChangeArrowheads="1"/>
                      </p:cNvPicPr>
                      <p:nvPr/>
                    </p:nvPicPr>
                    <p:blipFill>
                      <a:blip r:embed="rId14"/>
                      <a:srcRect/>
                      <a:stretch>
                        <a:fillRect/>
                      </a:stretch>
                    </p:blipFill>
                    <p:spPr bwMode="auto">
                      <a:xfrm>
                        <a:off x="3276600" y="1995488"/>
                        <a:ext cx="682625" cy="358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1" name="Object 11"/>
          <p:cNvGraphicFramePr>
            <a:graphicFrameLocks noChangeAspect="1"/>
          </p:cNvGraphicFramePr>
          <p:nvPr/>
        </p:nvGraphicFramePr>
        <p:xfrm>
          <a:off x="3886200" y="1995488"/>
          <a:ext cx="1084263" cy="358775"/>
        </p:xfrm>
        <a:graphic>
          <a:graphicData uri="http://schemas.openxmlformats.org/presentationml/2006/ole">
            <mc:AlternateContent xmlns:mc="http://schemas.openxmlformats.org/markup-compatibility/2006">
              <mc:Choice xmlns:v="urn:schemas-microsoft-com:vml" Requires="v">
                <p:oleObj spid="_x0000_s106507" name="Equation" r:id="rId15" imgW="444500" imgH="152400" progId="Equation.DSMT4">
                  <p:embed/>
                </p:oleObj>
              </mc:Choice>
              <mc:Fallback>
                <p:oleObj name="Equation" r:id="rId15" imgW="444500" imgH="152400" progId="Equation.DSMT4">
                  <p:embed/>
                  <p:pic>
                    <p:nvPicPr>
                      <p:cNvPr id="230411" name="Object 11"/>
                      <p:cNvPicPr>
                        <a:picLocks noChangeAspect="1" noChangeArrowheads="1"/>
                      </p:cNvPicPr>
                      <p:nvPr/>
                    </p:nvPicPr>
                    <p:blipFill>
                      <a:blip r:embed="rId16"/>
                      <a:srcRect/>
                      <a:stretch>
                        <a:fillRect/>
                      </a:stretch>
                    </p:blipFill>
                    <p:spPr bwMode="auto">
                      <a:xfrm>
                        <a:off x="3886200" y="1995488"/>
                        <a:ext cx="1084263" cy="358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2" name="Object 12"/>
          <p:cNvGraphicFramePr>
            <a:graphicFrameLocks noChangeAspect="1"/>
          </p:cNvGraphicFramePr>
          <p:nvPr/>
        </p:nvGraphicFramePr>
        <p:xfrm>
          <a:off x="4903788" y="1930400"/>
          <a:ext cx="1208087" cy="538163"/>
        </p:xfrm>
        <a:graphic>
          <a:graphicData uri="http://schemas.openxmlformats.org/presentationml/2006/ole">
            <mc:AlternateContent xmlns:mc="http://schemas.openxmlformats.org/markup-compatibility/2006">
              <mc:Choice xmlns:v="urn:schemas-microsoft-com:vml" Requires="v">
                <p:oleObj spid="_x0000_s106508" name="Equation" r:id="rId17" imgW="495300" imgH="228600" progId="Equation.DSMT4">
                  <p:embed/>
                </p:oleObj>
              </mc:Choice>
              <mc:Fallback>
                <p:oleObj name="Equation" r:id="rId17" imgW="495300" imgH="228600" progId="Equation.DSMT4">
                  <p:embed/>
                  <p:pic>
                    <p:nvPicPr>
                      <p:cNvPr id="230412" name="Object 12"/>
                      <p:cNvPicPr>
                        <a:picLocks noChangeAspect="1" noChangeArrowheads="1"/>
                      </p:cNvPicPr>
                      <p:nvPr/>
                    </p:nvPicPr>
                    <p:blipFill>
                      <a:blip r:embed="rId18"/>
                      <a:srcRect/>
                      <a:stretch>
                        <a:fillRect/>
                      </a:stretch>
                    </p:blipFill>
                    <p:spPr bwMode="auto">
                      <a:xfrm>
                        <a:off x="4903788" y="1930400"/>
                        <a:ext cx="1208087" cy="5381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3" name="Object 13"/>
          <p:cNvGraphicFramePr>
            <a:graphicFrameLocks noChangeAspect="1"/>
          </p:cNvGraphicFramePr>
          <p:nvPr/>
        </p:nvGraphicFramePr>
        <p:xfrm>
          <a:off x="3109913" y="2343150"/>
          <a:ext cx="5133975" cy="655638"/>
        </p:xfrm>
        <a:graphic>
          <a:graphicData uri="http://schemas.openxmlformats.org/presentationml/2006/ole">
            <mc:AlternateContent xmlns:mc="http://schemas.openxmlformats.org/markup-compatibility/2006">
              <mc:Choice xmlns:v="urn:schemas-microsoft-com:vml" Requires="v">
                <p:oleObj spid="_x0000_s106509" name="Equation" r:id="rId19" imgW="2298700" imgH="304800" progId="Equation.DSMT4">
                  <p:embed/>
                </p:oleObj>
              </mc:Choice>
              <mc:Fallback>
                <p:oleObj name="Equation" r:id="rId19" imgW="2298700" imgH="304800" progId="Equation.DSMT4">
                  <p:embed/>
                  <p:pic>
                    <p:nvPicPr>
                      <p:cNvPr id="230413" name="Object 13"/>
                      <p:cNvPicPr>
                        <a:picLocks noChangeAspect="1" noChangeArrowheads="1"/>
                      </p:cNvPicPr>
                      <p:nvPr/>
                    </p:nvPicPr>
                    <p:blipFill>
                      <a:blip r:embed="rId20"/>
                      <a:srcRect/>
                      <a:stretch>
                        <a:fillRect/>
                      </a:stretch>
                    </p:blipFill>
                    <p:spPr bwMode="auto">
                      <a:xfrm>
                        <a:off x="3109913" y="2343150"/>
                        <a:ext cx="5133975" cy="6556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4" name="Object 14"/>
          <p:cNvGraphicFramePr>
            <a:graphicFrameLocks noChangeAspect="1"/>
          </p:cNvGraphicFramePr>
          <p:nvPr/>
        </p:nvGraphicFramePr>
        <p:xfrm>
          <a:off x="1357313" y="2976563"/>
          <a:ext cx="1609725" cy="992187"/>
        </p:xfrm>
        <a:graphic>
          <a:graphicData uri="http://schemas.openxmlformats.org/presentationml/2006/ole">
            <mc:AlternateContent xmlns:mc="http://schemas.openxmlformats.org/markup-compatibility/2006">
              <mc:Choice xmlns:v="urn:schemas-microsoft-com:vml" Requires="v">
                <p:oleObj spid="_x0000_s106510" name="Equation" r:id="rId21" imgW="736600" imgH="469900" progId="Equation.DSMT4">
                  <p:embed/>
                </p:oleObj>
              </mc:Choice>
              <mc:Fallback>
                <p:oleObj name="Equation" r:id="rId21" imgW="736600" imgH="469900" progId="Equation.DSMT4">
                  <p:embed/>
                  <p:pic>
                    <p:nvPicPr>
                      <p:cNvPr id="230414" name="Object 14"/>
                      <p:cNvPicPr>
                        <a:picLocks noChangeAspect="1" noChangeArrowheads="1"/>
                      </p:cNvPicPr>
                      <p:nvPr/>
                    </p:nvPicPr>
                    <p:blipFill>
                      <a:blip r:embed="rId22"/>
                      <a:srcRect/>
                      <a:stretch>
                        <a:fillRect/>
                      </a:stretch>
                    </p:blipFill>
                    <p:spPr bwMode="auto">
                      <a:xfrm>
                        <a:off x="1357313" y="2976563"/>
                        <a:ext cx="1609725" cy="9921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5" name="Object 15"/>
          <p:cNvGraphicFramePr>
            <a:graphicFrameLocks noChangeAspect="1"/>
          </p:cNvGraphicFramePr>
          <p:nvPr/>
        </p:nvGraphicFramePr>
        <p:xfrm>
          <a:off x="3059113" y="2936875"/>
          <a:ext cx="3992562" cy="963613"/>
        </p:xfrm>
        <a:graphic>
          <a:graphicData uri="http://schemas.openxmlformats.org/presentationml/2006/ole">
            <mc:AlternateContent xmlns:mc="http://schemas.openxmlformats.org/markup-compatibility/2006">
              <mc:Choice xmlns:v="urn:schemas-microsoft-com:vml" Requires="v">
                <p:oleObj spid="_x0000_s106511" name="Equation" r:id="rId23" imgW="1828800" imgH="457200" progId="Equation.DSMT4">
                  <p:embed/>
                </p:oleObj>
              </mc:Choice>
              <mc:Fallback>
                <p:oleObj name="Equation" r:id="rId23" imgW="1828800" imgH="457200" progId="Equation.DSMT4">
                  <p:embed/>
                  <p:pic>
                    <p:nvPicPr>
                      <p:cNvPr id="230415" name="Object 15"/>
                      <p:cNvPicPr>
                        <a:picLocks noChangeAspect="1" noChangeArrowheads="1"/>
                      </p:cNvPicPr>
                      <p:nvPr/>
                    </p:nvPicPr>
                    <p:blipFill>
                      <a:blip r:embed="rId24"/>
                      <a:srcRect/>
                      <a:stretch>
                        <a:fillRect/>
                      </a:stretch>
                    </p:blipFill>
                    <p:spPr bwMode="auto">
                      <a:xfrm>
                        <a:off x="3059113" y="2936875"/>
                        <a:ext cx="3992562" cy="9636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6" name="Object 16"/>
          <p:cNvGraphicFramePr>
            <a:graphicFrameLocks noChangeAspect="1"/>
          </p:cNvGraphicFramePr>
          <p:nvPr/>
        </p:nvGraphicFramePr>
        <p:xfrm>
          <a:off x="1158875" y="4300538"/>
          <a:ext cx="1827213" cy="896937"/>
        </p:xfrm>
        <a:graphic>
          <a:graphicData uri="http://schemas.openxmlformats.org/presentationml/2006/ole">
            <mc:AlternateContent xmlns:mc="http://schemas.openxmlformats.org/markup-compatibility/2006">
              <mc:Choice xmlns:v="urn:schemas-microsoft-com:vml" Requires="v">
                <p:oleObj spid="_x0000_s106512" name="Equation" r:id="rId25" imgW="749300" imgH="381000" progId="Equation.DSMT4">
                  <p:embed/>
                </p:oleObj>
              </mc:Choice>
              <mc:Fallback>
                <p:oleObj name="Equation" r:id="rId25" imgW="749300" imgH="381000" progId="Equation.DSMT4">
                  <p:embed/>
                  <p:pic>
                    <p:nvPicPr>
                      <p:cNvPr id="230416" name="Object 16"/>
                      <p:cNvPicPr>
                        <a:picLocks noChangeAspect="1" noChangeArrowheads="1"/>
                      </p:cNvPicPr>
                      <p:nvPr/>
                    </p:nvPicPr>
                    <p:blipFill>
                      <a:blip r:embed="rId26"/>
                      <a:srcRect/>
                      <a:stretch>
                        <a:fillRect/>
                      </a:stretch>
                    </p:blipFill>
                    <p:spPr bwMode="auto">
                      <a:xfrm>
                        <a:off x="1158875" y="4300538"/>
                        <a:ext cx="1827213" cy="8969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7" name="Object 17"/>
          <p:cNvGraphicFramePr>
            <a:graphicFrameLocks noChangeAspect="1"/>
          </p:cNvGraphicFramePr>
          <p:nvPr/>
        </p:nvGraphicFramePr>
        <p:xfrm>
          <a:off x="2971800" y="4572000"/>
          <a:ext cx="598488" cy="315912"/>
        </p:xfrm>
        <a:graphic>
          <a:graphicData uri="http://schemas.openxmlformats.org/presentationml/2006/ole">
            <mc:AlternateContent xmlns:mc="http://schemas.openxmlformats.org/markup-compatibility/2006">
              <mc:Choice xmlns:v="urn:schemas-microsoft-com:vml" Requires="v">
                <p:oleObj spid="_x0000_s106513" name="Equation" r:id="rId27" imgW="279400" imgH="152400" progId="Equation.DSMT4">
                  <p:embed/>
                </p:oleObj>
              </mc:Choice>
              <mc:Fallback>
                <p:oleObj name="Equation" r:id="rId27" imgW="279400" imgH="152400" progId="Equation.DSMT4">
                  <p:embed/>
                  <p:pic>
                    <p:nvPicPr>
                      <p:cNvPr id="230417" name="Object 17"/>
                      <p:cNvPicPr>
                        <a:picLocks noChangeAspect="1" noChangeArrowheads="1"/>
                      </p:cNvPicPr>
                      <p:nvPr/>
                    </p:nvPicPr>
                    <p:blipFill>
                      <a:blip r:embed="rId28"/>
                      <a:srcRect/>
                      <a:stretch>
                        <a:fillRect/>
                      </a:stretch>
                    </p:blipFill>
                    <p:spPr bwMode="auto">
                      <a:xfrm>
                        <a:off x="2971800" y="4572000"/>
                        <a:ext cx="598488" cy="3159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8" name="Object 18"/>
          <p:cNvGraphicFramePr>
            <a:graphicFrameLocks noChangeAspect="1"/>
          </p:cNvGraphicFramePr>
          <p:nvPr/>
        </p:nvGraphicFramePr>
        <p:xfrm>
          <a:off x="1420813" y="5137150"/>
          <a:ext cx="1795462" cy="1163638"/>
        </p:xfrm>
        <a:graphic>
          <a:graphicData uri="http://schemas.openxmlformats.org/presentationml/2006/ole">
            <mc:AlternateContent xmlns:mc="http://schemas.openxmlformats.org/markup-compatibility/2006">
              <mc:Choice xmlns:v="urn:schemas-microsoft-com:vml" Requires="v">
                <p:oleObj spid="_x0000_s106514" name="Equation" r:id="rId29" imgW="736600" imgH="495300" progId="Equation.DSMT4">
                  <p:embed/>
                </p:oleObj>
              </mc:Choice>
              <mc:Fallback>
                <p:oleObj name="Equation" r:id="rId29" imgW="736600" imgH="495300" progId="Equation.DSMT4">
                  <p:embed/>
                  <p:pic>
                    <p:nvPicPr>
                      <p:cNvPr id="230418" name="Object 18"/>
                      <p:cNvPicPr>
                        <a:picLocks noChangeAspect="1" noChangeArrowheads="1"/>
                      </p:cNvPicPr>
                      <p:nvPr/>
                    </p:nvPicPr>
                    <p:blipFill>
                      <a:blip r:embed="rId30"/>
                      <a:srcRect/>
                      <a:stretch>
                        <a:fillRect/>
                      </a:stretch>
                    </p:blipFill>
                    <p:spPr bwMode="auto">
                      <a:xfrm>
                        <a:off x="1420813" y="5137150"/>
                        <a:ext cx="1795462" cy="11636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9" name="Object 19"/>
          <p:cNvGraphicFramePr>
            <a:graphicFrameLocks noChangeAspect="1"/>
          </p:cNvGraphicFramePr>
          <p:nvPr/>
        </p:nvGraphicFramePr>
        <p:xfrm>
          <a:off x="3086100" y="5091113"/>
          <a:ext cx="4429125" cy="1076325"/>
        </p:xfrm>
        <a:graphic>
          <a:graphicData uri="http://schemas.openxmlformats.org/presentationml/2006/ole">
            <mc:AlternateContent xmlns:mc="http://schemas.openxmlformats.org/markup-compatibility/2006">
              <mc:Choice xmlns:v="urn:schemas-microsoft-com:vml" Requires="v">
                <p:oleObj spid="_x0000_s106515" name="Equation" r:id="rId31" imgW="1816100" imgH="457200" progId="Equation.DSMT4">
                  <p:embed/>
                </p:oleObj>
              </mc:Choice>
              <mc:Fallback>
                <p:oleObj name="Equation" r:id="rId31" imgW="1816100" imgH="457200" progId="Equation.DSMT4">
                  <p:embed/>
                  <p:pic>
                    <p:nvPicPr>
                      <p:cNvPr id="230419" name="Object 19"/>
                      <p:cNvPicPr>
                        <a:picLocks noChangeAspect="1" noChangeArrowheads="1"/>
                      </p:cNvPicPr>
                      <p:nvPr/>
                    </p:nvPicPr>
                    <p:blipFill>
                      <a:blip r:embed="rId32"/>
                      <a:srcRect/>
                      <a:stretch>
                        <a:fillRect/>
                      </a:stretch>
                    </p:blipFill>
                    <p:spPr bwMode="auto">
                      <a:xfrm>
                        <a:off x="3086100" y="5091113"/>
                        <a:ext cx="4429125" cy="10763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85713" name="Object 17"/>
          <p:cNvGraphicFramePr>
            <a:graphicFrameLocks noChangeAspect="1"/>
          </p:cNvGraphicFramePr>
          <p:nvPr/>
        </p:nvGraphicFramePr>
        <p:xfrm>
          <a:off x="3581400" y="4572000"/>
          <a:ext cx="954087" cy="314325"/>
        </p:xfrm>
        <a:graphic>
          <a:graphicData uri="http://schemas.openxmlformats.org/presentationml/2006/ole">
            <mc:AlternateContent xmlns:mc="http://schemas.openxmlformats.org/markup-compatibility/2006">
              <mc:Choice xmlns:v="urn:schemas-microsoft-com:vml" Requires="v">
                <p:oleObj spid="_x0000_s106516" name="Equation" r:id="rId33" imgW="444500" imgH="152400" progId="Equation.DSMT4">
                  <p:embed/>
                </p:oleObj>
              </mc:Choice>
              <mc:Fallback>
                <p:oleObj name="Equation" r:id="rId33" imgW="444500" imgH="152400" progId="Equation.DSMT4">
                  <p:embed/>
                  <p:pic>
                    <p:nvPicPr>
                      <p:cNvPr id="285713" name="Object 17"/>
                      <p:cNvPicPr>
                        <a:picLocks noChangeAspect="1" noChangeArrowheads="1"/>
                      </p:cNvPicPr>
                      <p:nvPr/>
                    </p:nvPicPr>
                    <p:blipFill>
                      <a:blip r:embed="rId34"/>
                      <a:srcRect/>
                      <a:stretch>
                        <a:fillRect/>
                      </a:stretch>
                    </p:blipFill>
                    <p:spPr bwMode="auto">
                      <a:xfrm>
                        <a:off x="3581400" y="4572000"/>
                        <a:ext cx="954087" cy="3143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85714" name="Object 18"/>
          <p:cNvGraphicFramePr>
            <a:graphicFrameLocks noChangeAspect="1"/>
          </p:cNvGraphicFramePr>
          <p:nvPr/>
        </p:nvGraphicFramePr>
        <p:xfrm>
          <a:off x="4489450" y="4495800"/>
          <a:ext cx="2125663" cy="577850"/>
        </p:xfrm>
        <a:graphic>
          <a:graphicData uri="http://schemas.openxmlformats.org/presentationml/2006/ole">
            <mc:AlternateContent xmlns:mc="http://schemas.openxmlformats.org/markup-compatibility/2006">
              <mc:Choice xmlns:v="urn:schemas-microsoft-com:vml" Requires="v">
                <p:oleObj spid="_x0000_s106517" name="Equation" r:id="rId35" imgW="990600" imgH="279400" progId="Equation.DSMT4">
                  <p:embed/>
                </p:oleObj>
              </mc:Choice>
              <mc:Fallback>
                <p:oleObj name="Equation" r:id="rId35" imgW="990600" imgH="279400" progId="Equation.DSMT4">
                  <p:embed/>
                  <p:pic>
                    <p:nvPicPr>
                      <p:cNvPr id="285714" name="Object 18"/>
                      <p:cNvPicPr>
                        <a:picLocks noChangeAspect="1" noChangeArrowheads="1"/>
                      </p:cNvPicPr>
                      <p:nvPr/>
                    </p:nvPicPr>
                    <p:blipFill>
                      <a:blip r:embed="rId36"/>
                      <a:srcRect/>
                      <a:stretch>
                        <a:fillRect/>
                      </a:stretch>
                    </p:blipFill>
                    <p:spPr bwMode="auto">
                      <a:xfrm>
                        <a:off x="4489450" y="4495800"/>
                        <a:ext cx="2125663" cy="5778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85715" name="Object 19"/>
          <p:cNvGraphicFramePr>
            <a:graphicFrameLocks noChangeAspect="1"/>
          </p:cNvGraphicFramePr>
          <p:nvPr/>
        </p:nvGraphicFramePr>
        <p:xfrm>
          <a:off x="6594475" y="4495800"/>
          <a:ext cx="2535238" cy="525463"/>
        </p:xfrm>
        <a:graphic>
          <a:graphicData uri="http://schemas.openxmlformats.org/presentationml/2006/ole">
            <mc:AlternateContent xmlns:mc="http://schemas.openxmlformats.org/markup-compatibility/2006">
              <mc:Choice xmlns:v="urn:schemas-microsoft-com:vml" Requires="v">
                <p:oleObj spid="_x0000_s106518" name="Equation" r:id="rId37" imgW="1181100" imgH="254000" progId="Equation.DSMT4">
                  <p:embed/>
                </p:oleObj>
              </mc:Choice>
              <mc:Fallback>
                <p:oleObj name="Equation" r:id="rId37" imgW="1181100" imgH="254000" progId="Equation.DSMT4">
                  <p:embed/>
                  <p:pic>
                    <p:nvPicPr>
                      <p:cNvPr id="285715" name="Object 19"/>
                      <p:cNvPicPr>
                        <a:picLocks noChangeAspect="1" noChangeArrowheads="1"/>
                      </p:cNvPicPr>
                      <p:nvPr/>
                    </p:nvPicPr>
                    <p:blipFill>
                      <a:blip r:embed="rId38"/>
                      <a:srcRect/>
                      <a:stretch>
                        <a:fillRect/>
                      </a:stretch>
                    </p:blipFill>
                    <p:spPr bwMode="auto">
                      <a:xfrm>
                        <a:off x="6594475" y="4495800"/>
                        <a:ext cx="2535238" cy="5254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654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0403">
                                            <p:txEl>
                                              <p:pRg st="0" end="0"/>
                                            </p:txEl>
                                          </p:spTgt>
                                        </p:tgtEl>
                                        <p:attrNameLst>
                                          <p:attrName>style.visibility</p:attrName>
                                        </p:attrNameLst>
                                      </p:cBhvr>
                                      <p:to>
                                        <p:strVal val="visible"/>
                                      </p:to>
                                    </p:set>
                                    <p:animEffect transition="in" filter="wipe(left)">
                                      <p:cBhvr>
                                        <p:cTn id="7" dur="500"/>
                                        <p:tgtEl>
                                          <p:spTgt spid="2304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30403">
                                            <p:txEl>
                                              <p:pRg st="1" end="1"/>
                                            </p:txEl>
                                          </p:spTgt>
                                        </p:tgtEl>
                                        <p:attrNameLst>
                                          <p:attrName>style.visibility</p:attrName>
                                        </p:attrNameLst>
                                      </p:cBhvr>
                                      <p:to>
                                        <p:strVal val="visible"/>
                                      </p:to>
                                    </p:set>
                                    <p:animEffect transition="in" filter="wipe(left)">
                                      <p:cBhvr>
                                        <p:cTn id="12" dur="500"/>
                                        <p:tgtEl>
                                          <p:spTgt spid="2304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0405"/>
                                        </p:tgtEl>
                                        <p:attrNameLst>
                                          <p:attrName>style.visibility</p:attrName>
                                        </p:attrNameLst>
                                      </p:cBhvr>
                                      <p:to>
                                        <p:strVal val="visible"/>
                                      </p:to>
                                    </p:set>
                                    <p:animEffect transition="in" filter="wipe(left)">
                                      <p:cBhvr>
                                        <p:cTn id="17" dur="500"/>
                                        <p:tgtEl>
                                          <p:spTgt spid="23040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0409"/>
                                        </p:tgtEl>
                                        <p:attrNameLst>
                                          <p:attrName>style.visibility</p:attrName>
                                        </p:attrNameLst>
                                      </p:cBhvr>
                                      <p:to>
                                        <p:strVal val="visible"/>
                                      </p:to>
                                    </p:set>
                                    <p:animEffect transition="in" filter="wipe(left)">
                                      <p:cBhvr>
                                        <p:cTn id="22" dur="500"/>
                                        <p:tgtEl>
                                          <p:spTgt spid="23040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30410"/>
                                        </p:tgtEl>
                                        <p:attrNameLst>
                                          <p:attrName>style.visibility</p:attrName>
                                        </p:attrNameLst>
                                      </p:cBhvr>
                                      <p:to>
                                        <p:strVal val="visible"/>
                                      </p:to>
                                    </p:set>
                                    <p:animEffect transition="in" filter="wipe(left)">
                                      <p:cBhvr>
                                        <p:cTn id="27" dur="500"/>
                                        <p:tgtEl>
                                          <p:spTgt spid="2304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30411"/>
                                        </p:tgtEl>
                                        <p:attrNameLst>
                                          <p:attrName>style.visibility</p:attrName>
                                        </p:attrNameLst>
                                      </p:cBhvr>
                                      <p:to>
                                        <p:strVal val="visible"/>
                                      </p:to>
                                    </p:set>
                                    <p:animEffect transition="in" filter="wipe(left)">
                                      <p:cBhvr>
                                        <p:cTn id="32" dur="500"/>
                                        <p:tgtEl>
                                          <p:spTgt spid="2304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30412"/>
                                        </p:tgtEl>
                                        <p:attrNameLst>
                                          <p:attrName>style.visibility</p:attrName>
                                        </p:attrNameLst>
                                      </p:cBhvr>
                                      <p:to>
                                        <p:strVal val="visible"/>
                                      </p:to>
                                    </p:set>
                                    <p:animEffect transition="in" filter="wipe(left)">
                                      <p:cBhvr>
                                        <p:cTn id="37" dur="500"/>
                                        <p:tgtEl>
                                          <p:spTgt spid="2304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30413"/>
                                        </p:tgtEl>
                                        <p:attrNameLst>
                                          <p:attrName>style.visibility</p:attrName>
                                        </p:attrNameLst>
                                      </p:cBhvr>
                                      <p:to>
                                        <p:strVal val="visible"/>
                                      </p:to>
                                    </p:set>
                                    <p:animEffect transition="in" filter="wipe(left)">
                                      <p:cBhvr>
                                        <p:cTn id="42" dur="500"/>
                                        <p:tgtEl>
                                          <p:spTgt spid="2304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30404"/>
                                        </p:tgtEl>
                                        <p:attrNameLst>
                                          <p:attrName>style.visibility</p:attrName>
                                        </p:attrNameLst>
                                      </p:cBhvr>
                                      <p:to>
                                        <p:strVal val="visible"/>
                                      </p:to>
                                    </p:set>
                                    <p:animEffect transition="in" filter="wipe(left)">
                                      <p:cBhvr>
                                        <p:cTn id="47" dur="500"/>
                                        <p:tgtEl>
                                          <p:spTgt spid="23040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30414"/>
                                        </p:tgtEl>
                                        <p:attrNameLst>
                                          <p:attrName>style.visibility</p:attrName>
                                        </p:attrNameLst>
                                      </p:cBhvr>
                                      <p:to>
                                        <p:strVal val="visible"/>
                                      </p:to>
                                    </p:set>
                                    <p:animEffect transition="in" filter="wipe(left)">
                                      <p:cBhvr>
                                        <p:cTn id="52" dur="500"/>
                                        <p:tgtEl>
                                          <p:spTgt spid="2304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30415"/>
                                        </p:tgtEl>
                                        <p:attrNameLst>
                                          <p:attrName>style.visibility</p:attrName>
                                        </p:attrNameLst>
                                      </p:cBhvr>
                                      <p:to>
                                        <p:strVal val="visible"/>
                                      </p:to>
                                    </p:set>
                                    <p:animEffect transition="in" filter="wipe(left)">
                                      <p:cBhvr>
                                        <p:cTn id="57" dur="500"/>
                                        <p:tgtEl>
                                          <p:spTgt spid="2304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230406">
                                            <p:txEl>
                                              <p:pRg st="0" end="0"/>
                                            </p:txEl>
                                          </p:spTgt>
                                        </p:tgtEl>
                                        <p:attrNameLst>
                                          <p:attrName>style.visibility</p:attrName>
                                        </p:attrNameLst>
                                      </p:cBhvr>
                                      <p:to>
                                        <p:strVal val="visible"/>
                                      </p:to>
                                    </p:set>
                                    <p:animEffect transition="in" filter="wipe(left)">
                                      <p:cBhvr>
                                        <p:cTn id="62" dur="500"/>
                                        <p:tgtEl>
                                          <p:spTgt spid="230406">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30408"/>
                                        </p:tgtEl>
                                        <p:attrNameLst>
                                          <p:attrName>style.visibility</p:attrName>
                                        </p:attrNameLst>
                                      </p:cBhvr>
                                      <p:to>
                                        <p:strVal val="visible"/>
                                      </p:to>
                                    </p:set>
                                    <p:animEffect transition="in" filter="wipe(left)">
                                      <p:cBhvr>
                                        <p:cTn id="67" dur="500"/>
                                        <p:tgtEl>
                                          <p:spTgt spid="23040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30416"/>
                                        </p:tgtEl>
                                        <p:attrNameLst>
                                          <p:attrName>style.visibility</p:attrName>
                                        </p:attrNameLst>
                                      </p:cBhvr>
                                      <p:to>
                                        <p:strVal val="visible"/>
                                      </p:to>
                                    </p:set>
                                    <p:animEffect transition="in" filter="wipe(left)">
                                      <p:cBhvr>
                                        <p:cTn id="72" dur="500"/>
                                        <p:tgtEl>
                                          <p:spTgt spid="23041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30417"/>
                                        </p:tgtEl>
                                        <p:attrNameLst>
                                          <p:attrName>style.visibility</p:attrName>
                                        </p:attrNameLst>
                                      </p:cBhvr>
                                      <p:to>
                                        <p:strVal val="visible"/>
                                      </p:to>
                                    </p:set>
                                    <p:animEffect transition="in" filter="wipe(left)">
                                      <p:cBhvr>
                                        <p:cTn id="77" dur="500"/>
                                        <p:tgtEl>
                                          <p:spTgt spid="23041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85713"/>
                                        </p:tgtEl>
                                        <p:attrNameLst>
                                          <p:attrName>style.visibility</p:attrName>
                                        </p:attrNameLst>
                                      </p:cBhvr>
                                      <p:to>
                                        <p:strVal val="visible"/>
                                      </p:to>
                                    </p:set>
                                    <p:animEffect transition="in" filter="wipe(left)">
                                      <p:cBhvr>
                                        <p:cTn id="82" dur="500"/>
                                        <p:tgtEl>
                                          <p:spTgt spid="285713"/>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85714"/>
                                        </p:tgtEl>
                                        <p:attrNameLst>
                                          <p:attrName>style.visibility</p:attrName>
                                        </p:attrNameLst>
                                      </p:cBhvr>
                                      <p:to>
                                        <p:strVal val="visible"/>
                                      </p:to>
                                    </p:set>
                                    <p:animEffect transition="in" filter="wipe(left)">
                                      <p:cBhvr>
                                        <p:cTn id="87" dur="500"/>
                                        <p:tgtEl>
                                          <p:spTgt spid="285714"/>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285715"/>
                                        </p:tgtEl>
                                        <p:attrNameLst>
                                          <p:attrName>style.visibility</p:attrName>
                                        </p:attrNameLst>
                                      </p:cBhvr>
                                      <p:to>
                                        <p:strVal val="visible"/>
                                      </p:to>
                                    </p:set>
                                    <p:animEffect transition="in" filter="wipe(left)">
                                      <p:cBhvr>
                                        <p:cTn id="92" dur="500"/>
                                        <p:tgtEl>
                                          <p:spTgt spid="28571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230407"/>
                                        </p:tgtEl>
                                        <p:attrNameLst>
                                          <p:attrName>style.visibility</p:attrName>
                                        </p:attrNameLst>
                                      </p:cBhvr>
                                      <p:to>
                                        <p:strVal val="visible"/>
                                      </p:to>
                                    </p:set>
                                    <p:animEffect transition="in" filter="wipe(left)">
                                      <p:cBhvr>
                                        <p:cTn id="97" dur="500"/>
                                        <p:tgtEl>
                                          <p:spTgt spid="230407"/>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230418"/>
                                        </p:tgtEl>
                                        <p:attrNameLst>
                                          <p:attrName>style.visibility</p:attrName>
                                        </p:attrNameLst>
                                      </p:cBhvr>
                                      <p:to>
                                        <p:strVal val="visible"/>
                                      </p:to>
                                    </p:set>
                                    <p:animEffect transition="in" filter="wipe(left)">
                                      <p:cBhvr>
                                        <p:cTn id="102" dur="500"/>
                                        <p:tgtEl>
                                          <p:spTgt spid="23041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230419"/>
                                        </p:tgtEl>
                                        <p:attrNameLst>
                                          <p:attrName>style.visibility</p:attrName>
                                        </p:attrNameLst>
                                      </p:cBhvr>
                                      <p:to>
                                        <p:strVal val="visible"/>
                                      </p:to>
                                    </p:set>
                                    <p:animEffect transition="in" filter="wipe(left)">
                                      <p:cBhvr>
                                        <p:cTn id="107" dur="500"/>
                                        <p:tgtEl>
                                          <p:spTgt spid="230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build="p"/>
      <p:bldP spid="23040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June 17, 2020</a:t>
            </a: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2020                    Dr. Jaehoon Yu</a:t>
            </a:r>
            <a:endParaRPr lang="en-US" sz="1400">
              <a:solidFill>
                <a:srgbClr val="003300"/>
              </a:solidFill>
              <a:latin typeface="Arial Narrow" charset="0"/>
            </a:endParaRPr>
          </a:p>
        </p:txBody>
      </p:sp>
      <p:sp>
        <p:nvSpPr>
          <p:cNvPr id="19460"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E0C7406-CD1A-3448-9C29-C97F9A65BA5E}"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76200"/>
            <a:ext cx="7620000" cy="685800"/>
          </a:xfrm>
        </p:spPr>
        <p:txBody>
          <a:bodyPr/>
          <a:lstStyle/>
          <a:p>
            <a:r>
              <a:rPr lang="en-US">
                <a:latin typeface="Arial Narrow" charset="0"/>
                <a:ea typeface="ＭＳ Ｐゴシック" charset="0"/>
                <a:cs typeface="ＭＳ Ｐゴシック" charset="0"/>
              </a:rPr>
              <a:t>Electric Potential and Electric Field</a:t>
            </a:r>
          </a:p>
        </p:txBody>
      </p:sp>
      <p:sp>
        <p:nvSpPr>
          <p:cNvPr id="231427" name="Rectangle 3"/>
          <p:cNvSpPr>
            <a:spLocks noChangeArrowheads="1"/>
          </p:cNvSpPr>
          <p:nvPr/>
        </p:nvSpPr>
        <p:spPr bwMode="auto">
          <a:xfrm>
            <a:off x="762000" y="685800"/>
            <a:ext cx="7696200" cy="533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3200" dirty="0">
                <a:solidFill>
                  <a:schemeClr val="accent2"/>
                </a:solidFill>
                <a:latin typeface="Arial Narrow" charset="0"/>
              </a:rPr>
              <a:t>The effect of a charge distribution can be described in terms of electric field or electric potential.</a:t>
            </a:r>
          </a:p>
          <a:p>
            <a:pPr marL="742950" lvl="1" indent="-285750">
              <a:spcBef>
                <a:spcPct val="20000"/>
              </a:spcBef>
              <a:buFontTx/>
              <a:buChar char="–"/>
            </a:pPr>
            <a:r>
              <a:rPr lang="en-US" sz="2800" dirty="0">
                <a:solidFill>
                  <a:srgbClr val="660066"/>
                </a:solidFill>
                <a:latin typeface="Arial Narrow" charset="0"/>
              </a:rPr>
              <a:t>What kind of quantities are the electric field and the electric potential?</a:t>
            </a:r>
          </a:p>
          <a:p>
            <a:pPr marL="1143000" lvl="2" indent="-228600">
              <a:spcBef>
                <a:spcPct val="20000"/>
              </a:spcBef>
              <a:buFontTx/>
              <a:buChar char="•"/>
            </a:pPr>
            <a:r>
              <a:rPr lang="en-US" dirty="0">
                <a:solidFill>
                  <a:srgbClr val="003300"/>
                </a:solidFill>
                <a:latin typeface="Arial Narrow" charset="0"/>
              </a:rPr>
              <a:t>Electric Field:</a:t>
            </a:r>
          </a:p>
          <a:p>
            <a:pPr marL="1143000" lvl="2" indent="-228600">
              <a:spcBef>
                <a:spcPct val="20000"/>
              </a:spcBef>
              <a:buFontTx/>
              <a:buChar char="•"/>
            </a:pPr>
            <a:r>
              <a:rPr lang="en-US" dirty="0">
                <a:solidFill>
                  <a:srgbClr val="003300"/>
                </a:solidFill>
                <a:latin typeface="Arial Narrow" charset="0"/>
              </a:rPr>
              <a:t>Electric Potential: </a:t>
            </a:r>
          </a:p>
          <a:p>
            <a:pPr marL="742950" lvl="1" indent="-285750">
              <a:spcBef>
                <a:spcPct val="20000"/>
              </a:spcBef>
              <a:buFontTx/>
              <a:buChar char="–"/>
            </a:pPr>
            <a:r>
              <a:rPr lang="en-US" sz="2800" dirty="0">
                <a:solidFill>
                  <a:srgbClr val="660066"/>
                </a:solidFill>
                <a:latin typeface="Arial Narrow" charset="0"/>
              </a:rPr>
              <a:t>Since electric potential is a scalar quantity, it is often easier to handle.</a:t>
            </a:r>
          </a:p>
          <a:p>
            <a:pPr marL="342900" indent="-342900">
              <a:spcBef>
                <a:spcPct val="20000"/>
              </a:spcBef>
              <a:buFontTx/>
              <a:buChar char="•"/>
            </a:pPr>
            <a:r>
              <a:rPr lang="en-US" sz="3200" dirty="0">
                <a:solidFill>
                  <a:schemeClr val="accent2"/>
                </a:solidFill>
                <a:latin typeface="Arial Narrow" charset="0"/>
              </a:rPr>
              <a:t>Well other than the above, how are these two quantities related?</a:t>
            </a:r>
          </a:p>
        </p:txBody>
      </p:sp>
      <p:sp>
        <p:nvSpPr>
          <p:cNvPr id="231428" name="Text Box 4"/>
          <p:cNvSpPr txBox="1">
            <a:spLocks noChangeArrowheads="1"/>
          </p:cNvSpPr>
          <p:nvPr/>
        </p:nvSpPr>
        <p:spPr bwMode="auto">
          <a:xfrm>
            <a:off x="3657600" y="3124200"/>
            <a:ext cx="9080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chemeClr val="hlink"/>
                </a:solidFill>
                <a:latin typeface="Arial Narrow" charset="0"/>
              </a:rPr>
              <a:t>Vector</a:t>
            </a:r>
          </a:p>
        </p:txBody>
      </p:sp>
      <p:sp>
        <p:nvSpPr>
          <p:cNvPr id="231429" name="Text Box 5"/>
          <p:cNvSpPr txBox="1">
            <a:spLocks noChangeArrowheads="1"/>
          </p:cNvSpPr>
          <p:nvPr/>
        </p:nvSpPr>
        <p:spPr bwMode="auto">
          <a:xfrm>
            <a:off x="4038600" y="3581400"/>
            <a:ext cx="89376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hlink"/>
                </a:solidFill>
                <a:latin typeface="Arial Narrow" charset="0"/>
              </a:rPr>
              <a:t>Scalar</a:t>
            </a:r>
          </a:p>
        </p:txBody>
      </p:sp>
    </p:spTree>
    <p:extLst>
      <p:ext uri="{BB962C8B-B14F-4D97-AF65-F5344CB8AC3E}">
        <p14:creationId xmlns:p14="http://schemas.microsoft.com/office/powerpoint/2010/main" val="2986992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1427">
                                            <p:txEl>
                                              <p:pRg st="0" end="0"/>
                                            </p:txEl>
                                          </p:spTgt>
                                        </p:tgtEl>
                                        <p:attrNameLst>
                                          <p:attrName>style.visibility</p:attrName>
                                        </p:attrNameLst>
                                      </p:cBhvr>
                                      <p:to>
                                        <p:strVal val="visible"/>
                                      </p:to>
                                    </p:set>
                                    <p:animEffect transition="in" filter="wipe(left)">
                                      <p:cBhvr>
                                        <p:cTn id="7" dur="500"/>
                                        <p:tgtEl>
                                          <p:spTgt spid="2314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31427">
                                            <p:txEl>
                                              <p:pRg st="1" end="1"/>
                                            </p:txEl>
                                          </p:spTgt>
                                        </p:tgtEl>
                                        <p:attrNameLst>
                                          <p:attrName>style.visibility</p:attrName>
                                        </p:attrNameLst>
                                      </p:cBhvr>
                                      <p:to>
                                        <p:strVal val="visible"/>
                                      </p:to>
                                    </p:set>
                                    <p:animEffect transition="in" filter="wipe(left)">
                                      <p:cBhvr>
                                        <p:cTn id="12" dur="500"/>
                                        <p:tgtEl>
                                          <p:spTgt spid="2314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31427">
                                            <p:txEl>
                                              <p:pRg st="2" end="2"/>
                                            </p:txEl>
                                          </p:spTgt>
                                        </p:tgtEl>
                                        <p:attrNameLst>
                                          <p:attrName>style.visibility</p:attrName>
                                        </p:attrNameLst>
                                      </p:cBhvr>
                                      <p:to>
                                        <p:strVal val="visible"/>
                                      </p:to>
                                    </p:set>
                                    <p:animEffect transition="in" filter="wipe(left)">
                                      <p:cBhvr>
                                        <p:cTn id="17" dur="500"/>
                                        <p:tgtEl>
                                          <p:spTgt spid="231427">
                                            <p:txEl>
                                              <p:pRg st="2" end="2"/>
                                            </p:txEl>
                                          </p:spTgt>
                                        </p:tgtEl>
                                      </p:cBhvr>
                                    </p:animEffect>
                                  </p:childTnLst>
                                </p:cTn>
                              </p:par>
                            </p:childTnLst>
                          </p:cTn>
                        </p:par>
                        <p:par>
                          <p:cTn id="18" fill="hold" nodeType="afterGroup">
                            <p:stCondLst>
                              <p:cond delay="600"/>
                            </p:stCondLst>
                            <p:childTnLst>
                              <p:par>
                                <p:cTn id="19" presetID="22" presetClass="entr" presetSubtype="8" fill="hold" grpId="0" nodeType="afterEffect">
                                  <p:stCondLst>
                                    <p:cond delay="0"/>
                                  </p:stCondLst>
                                  <p:iterate type="wd">
                                    <p:tmPct val="10000"/>
                                  </p:iterate>
                                  <p:childTnLst>
                                    <p:set>
                                      <p:cBhvr>
                                        <p:cTn id="20" dur="1" fill="hold">
                                          <p:stCondLst>
                                            <p:cond delay="0"/>
                                          </p:stCondLst>
                                        </p:cTn>
                                        <p:tgtEl>
                                          <p:spTgt spid="231427">
                                            <p:txEl>
                                              <p:pRg st="3" end="3"/>
                                            </p:txEl>
                                          </p:spTgt>
                                        </p:tgtEl>
                                        <p:attrNameLst>
                                          <p:attrName>style.visibility</p:attrName>
                                        </p:attrNameLst>
                                      </p:cBhvr>
                                      <p:to>
                                        <p:strVal val="visible"/>
                                      </p:to>
                                    </p:set>
                                    <p:animEffect transition="in" filter="wipe(left)">
                                      <p:cBhvr>
                                        <p:cTn id="21" dur="500"/>
                                        <p:tgtEl>
                                          <p:spTgt spid="231427">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iterate type="lt">
                                    <p:tmPct val="10000"/>
                                  </p:iterate>
                                  <p:childTnLst>
                                    <p:set>
                                      <p:cBhvr>
                                        <p:cTn id="25" dur="1" fill="hold">
                                          <p:stCondLst>
                                            <p:cond delay="0"/>
                                          </p:stCondLst>
                                        </p:cTn>
                                        <p:tgtEl>
                                          <p:spTgt spid="231428"/>
                                        </p:tgtEl>
                                        <p:attrNameLst>
                                          <p:attrName>style.visibility</p:attrName>
                                        </p:attrNameLst>
                                      </p:cBhvr>
                                      <p:to>
                                        <p:strVal val="visible"/>
                                      </p:to>
                                    </p:set>
                                    <p:animEffect transition="in" filter="wipe(left)">
                                      <p:cBhvr>
                                        <p:cTn id="26" dur="500"/>
                                        <p:tgtEl>
                                          <p:spTgt spid="23142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iterate type="lt">
                                    <p:tmPct val="10000"/>
                                  </p:iterate>
                                  <p:childTnLst>
                                    <p:set>
                                      <p:cBhvr>
                                        <p:cTn id="30" dur="1" fill="hold">
                                          <p:stCondLst>
                                            <p:cond delay="0"/>
                                          </p:stCondLst>
                                        </p:cTn>
                                        <p:tgtEl>
                                          <p:spTgt spid="231429"/>
                                        </p:tgtEl>
                                        <p:attrNameLst>
                                          <p:attrName>style.visibility</p:attrName>
                                        </p:attrNameLst>
                                      </p:cBhvr>
                                      <p:to>
                                        <p:strVal val="visible"/>
                                      </p:to>
                                    </p:set>
                                    <p:animEffect transition="in" filter="wipe(left)">
                                      <p:cBhvr>
                                        <p:cTn id="31" dur="500"/>
                                        <p:tgtEl>
                                          <p:spTgt spid="23142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231427">
                                            <p:txEl>
                                              <p:pRg st="4" end="4"/>
                                            </p:txEl>
                                          </p:spTgt>
                                        </p:tgtEl>
                                        <p:attrNameLst>
                                          <p:attrName>style.visibility</p:attrName>
                                        </p:attrNameLst>
                                      </p:cBhvr>
                                      <p:to>
                                        <p:strVal val="visible"/>
                                      </p:to>
                                    </p:set>
                                    <p:animEffect transition="in" filter="wipe(left)">
                                      <p:cBhvr>
                                        <p:cTn id="36" dur="500"/>
                                        <p:tgtEl>
                                          <p:spTgt spid="231427">
                                            <p:txEl>
                                              <p:pRg st="4" end="4"/>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231427">
                                            <p:txEl>
                                              <p:pRg st="5" end="5"/>
                                            </p:txEl>
                                          </p:spTgt>
                                        </p:tgtEl>
                                        <p:attrNameLst>
                                          <p:attrName>style.visibility</p:attrName>
                                        </p:attrNameLst>
                                      </p:cBhvr>
                                      <p:to>
                                        <p:strVal val="visible"/>
                                      </p:to>
                                    </p:set>
                                    <p:animEffect transition="in" filter="wipe(left)">
                                      <p:cBhvr>
                                        <p:cTn id="41" dur="500"/>
                                        <p:tgtEl>
                                          <p:spTgt spid="2314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p"/>
      <p:bldP spid="231428" grpId="0"/>
      <p:bldP spid="2314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June 17, 2020</a:t>
            </a:r>
          </a:p>
        </p:txBody>
      </p:sp>
      <p:sp>
        <p:nvSpPr>
          <p:cNvPr id="2049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2020                    Dr. Jaehoon Yu</a:t>
            </a:r>
            <a:endParaRPr lang="en-US" sz="1400">
              <a:solidFill>
                <a:srgbClr val="003300"/>
              </a:solidFill>
              <a:latin typeface="Arial Narrow" charset="0"/>
            </a:endParaRPr>
          </a:p>
        </p:txBody>
      </p:sp>
      <p:sp>
        <p:nvSpPr>
          <p:cNvPr id="20496"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64D6442-EDDE-4043-AE36-D0AD16B8AA51}"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pic>
        <p:nvPicPr>
          <p:cNvPr id="232450" name="Picture 2" descr="FG23_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305300"/>
            <a:ext cx="1981200" cy="148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98" name="Rectangle 3"/>
          <p:cNvSpPr>
            <a:spLocks noGrp="1" noChangeArrowheads="1"/>
          </p:cNvSpPr>
          <p:nvPr>
            <p:ph type="title"/>
          </p:nvPr>
        </p:nvSpPr>
        <p:spPr>
          <a:xfrm>
            <a:off x="762000" y="76200"/>
            <a:ext cx="7620000" cy="685800"/>
          </a:xfrm>
        </p:spPr>
        <p:txBody>
          <a:bodyPr/>
          <a:lstStyle/>
          <a:p>
            <a:r>
              <a:rPr lang="en-US">
                <a:latin typeface="Arial Narrow" charset="0"/>
                <a:ea typeface="ＭＳ Ｐゴシック" charset="0"/>
                <a:cs typeface="ＭＳ Ｐゴシック" charset="0"/>
              </a:rPr>
              <a:t>Electric Potential and Electric Field</a:t>
            </a:r>
          </a:p>
        </p:txBody>
      </p:sp>
      <p:sp>
        <p:nvSpPr>
          <p:cNvPr id="232452" name="Rectangle 4"/>
          <p:cNvSpPr>
            <a:spLocks noChangeArrowheads="1"/>
          </p:cNvSpPr>
          <p:nvPr/>
        </p:nvSpPr>
        <p:spPr bwMode="auto">
          <a:xfrm>
            <a:off x="457200" y="685800"/>
            <a:ext cx="8077200" cy="533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3200" b="1" u="sng" dirty="0">
                <a:solidFill>
                  <a:srgbClr val="FF0000"/>
                </a:solidFill>
                <a:latin typeface="Arial Narrow" charset="0"/>
              </a:rPr>
              <a:t>Potential energy</a:t>
            </a:r>
            <a:r>
              <a:rPr lang="en-US" sz="3200" dirty="0">
                <a:solidFill>
                  <a:schemeClr val="accent2"/>
                </a:solidFill>
                <a:latin typeface="Arial Narrow" charset="0"/>
              </a:rPr>
              <a:t> change is expressed in terms of a conservative force (point </a:t>
            </a:r>
            <a:r>
              <a:rPr lang="en-US" sz="3200" b="1" i="1" dirty="0">
                <a:solidFill>
                  <a:schemeClr val="accent2"/>
                </a:solidFill>
                <a:latin typeface="Arial Narrow" charset="0"/>
              </a:rPr>
              <a:t>a</a:t>
            </a:r>
            <a:r>
              <a:rPr lang="en-US" sz="3200" dirty="0">
                <a:solidFill>
                  <a:schemeClr val="accent2"/>
                </a:solidFill>
                <a:latin typeface="Arial Narrow" charset="0"/>
              </a:rPr>
              <a:t> at a higher potential)</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For the electrical case, we are more interested in the </a:t>
            </a:r>
            <a:r>
              <a:rPr lang="en-US" sz="3200" b="1" u="sng" dirty="0">
                <a:solidFill>
                  <a:srgbClr val="FF0000"/>
                </a:solidFill>
                <a:latin typeface="Arial Narrow" charset="0"/>
              </a:rPr>
              <a:t>potential</a:t>
            </a:r>
            <a:r>
              <a:rPr lang="en-US" sz="3200" dirty="0">
                <a:solidFill>
                  <a:schemeClr val="accent2"/>
                </a:solidFill>
                <a:latin typeface="Arial Narrow" charset="0"/>
              </a:rPr>
              <a:t> difference:</a:t>
            </a:r>
          </a:p>
          <a:p>
            <a:pPr marL="342900" indent="-342900">
              <a:spcBef>
                <a:spcPct val="20000"/>
              </a:spcBef>
              <a:buFontTx/>
              <a:buChar char="•"/>
            </a:pPr>
            <a:endParaRPr lang="en-US" sz="3200" dirty="0">
              <a:solidFill>
                <a:schemeClr val="accent2"/>
              </a:solidFill>
              <a:latin typeface="Arial Narrow" charset="0"/>
            </a:endParaRPr>
          </a:p>
          <a:p>
            <a:pPr marL="742950" lvl="1" indent="-285750">
              <a:spcBef>
                <a:spcPct val="20000"/>
              </a:spcBef>
              <a:buFontTx/>
              <a:buChar char="–"/>
            </a:pPr>
            <a:r>
              <a:rPr lang="en-US" sz="2800" dirty="0">
                <a:solidFill>
                  <a:srgbClr val="660066"/>
                </a:solidFill>
                <a:latin typeface="Arial Narrow" charset="0"/>
              </a:rPr>
              <a:t>This formula can be used to determine </a:t>
            </a:r>
            <a:r>
              <a:rPr lang="en-US" sz="2800" dirty="0" err="1">
                <a:solidFill>
                  <a:srgbClr val="660066"/>
                </a:solidFill>
                <a:latin typeface="Arial Narrow" charset="0"/>
              </a:rPr>
              <a:t>V</a:t>
            </a:r>
            <a:r>
              <a:rPr lang="en-US" sz="2800" i="1" baseline="-25000" dirty="0" err="1">
                <a:solidFill>
                  <a:srgbClr val="660066"/>
                </a:solidFill>
                <a:latin typeface="Arial Narrow" charset="0"/>
              </a:rPr>
              <a:t>ba</a:t>
            </a:r>
            <a:r>
              <a:rPr lang="en-US" sz="2800" dirty="0">
                <a:solidFill>
                  <a:srgbClr val="660066"/>
                </a:solidFill>
                <a:latin typeface="Arial Narrow" charset="0"/>
              </a:rPr>
              <a:t> when the electric field is given. </a:t>
            </a:r>
          </a:p>
          <a:p>
            <a:pPr marL="342900" indent="-342900">
              <a:spcBef>
                <a:spcPct val="20000"/>
              </a:spcBef>
              <a:buFontTx/>
              <a:buChar char="•"/>
            </a:pPr>
            <a:r>
              <a:rPr lang="en-US" sz="3200" dirty="0">
                <a:solidFill>
                  <a:schemeClr val="accent2"/>
                </a:solidFill>
                <a:latin typeface="Arial Narrow" charset="0"/>
              </a:rPr>
              <a:t>When the field is uniform</a:t>
            </a:r>
          </a:p>
        </p:txBody>
      </p:sp>
      <p:graphicFrame>
        <p:nvGraphicFramePr>
          <p:cNvPr id="232453" name="Object 2"/>
          <p:cNvGraphicFramePr>
            <a:graphicFrameLocks noChangeAspect="1"/>
          </p:cNvGraphicFramePr>
          <p:nvPr/>
        </p:nvGraphicFramePr>
        <p:xfrm>
          <a:off x="2105025" y="1752600"/>
          <a:ext cx="1552575" cy="528638"/>
        </p:xfrm>
        <a:graphic>
          <a:graphicData uri="http://schemas.openxmlformats.org/presentationml/2006/ole">
            <mc:AlternateContent xmlns:mc="http://schemas.openxmlformats.org/markup-compatibility/2006">
              <mc:Choice xmlns:v="urn:schemas-microsoft-com:vml" Requires="v">
                <p:oleObj spid="_x0000_s89547" name="Equation" r:id="rId4" imgW="596880" imgH="203040" progId="Equation.DSMT4">
                  <p:embed/>
                </p:oleObj>
              </mc:Choice>
              <mc:Fallback>
                <p:oleObj name="Equation" r:id="rId4" imgW="596880" imgH="203040" progId="Equation.DSMT4">
                  <p:embed/>
                  <p:pic>
                    <p:nvPicPr>
                      <p:cNvPr id="232453"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5025" y="1752600"/>
                        <a:ext cx="1552575" cy="528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54" name="Object 3"/>
          <p:cNvGraphicFramePr>
            <a:graphicFrameLocks noChangeAspect="1"/>
          </p:cNvGraphicFramePr>
          <p:nvPr/>
        </p:nvGraphicFramePr>
        <p:xfrm>
          <a:off x="1066800" y="3463925"/>
          <a:ext cx="776288" cy="477838"/>
        </p:xfrm>
        <a:graphic>
          <a:graphicData uri="http://schemas.openxmlformats.org/presentationml/2006/ole">
            <mc:AlternateContent xmlns:mc="http://schemas.openxmlformats.org/markup-compatibility/2006">
              <mc:Choice xmlns:v="urn:schemas-microsoft-com:vml" Requires="v">
                <p:oleObj spid="_x0000_s89548" name="Equation" r:id="rId6" imgW="330120" imgH="203040" progId="Equation.DSMT4">
                  <p:embed/>
                </p:oleObj>
              </mc:Choice>
              <mc:Fallback>
                <p:oleObj name="Equation" r:id="rId6" imgW="330120" imgH="203040" progId="Equation.DSMT4">
                  <p:embed/>
                  <p:pic>
                    <p:nvPicPr>
                      <p:cNvPr id="232454"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3463925"/>
                        <a:ext cx="776288" cy="4778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55" name="Object 4"/>
          <p:cNvGraphicFramePr>
            <a:graphicFrameLocks noChangeAspect="1"/>
          </p:cNvGraphicFramePr>
          <p:nvPr/>
        </p:nvGraphicFramePr>
        <p:xfrm>
          <a:off x="838200" y="5559425"/>
          <a:ext cx="1254125" cy="479425"/>
        </p:xfrm>
        <a:graphic>
          <a:graphicData uri="http://schemas.openxmlformats.org/presentationml/2006/ole">
            <mc:AlternateContent xmlns:mc="http://schemas.openxmlformats.org/markup-compatibility/2006">
              <mc:Choice xmlns:v="urn:schemas-microsoft-com:vml" Requires="v">
                <p:oleObj spid="_x0000_s89549" name="Equation" r:id="rId8" imgW="533160" imgH="203040" progId="Equation.DSMT4">
                  <p:embed/>
                </p:oleObj>
              </mc:Choice>
              <mc:Fallback>
                <p:oleObj name="Equation" r:id="rId8" imgW="533160" imgH="203040" progId="Equation.DSMT4">
                  <p:embed/>
                  <p:pic>
                    <p:nvPicPr>
                      <p:cNvPr id="232455"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0" y="5559425"/>
                        <a:ext cx="1254125" cy="4794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32457" name="Text Box 9"/>
          <p:cNvSpPr txBox="1">
            <a:spLocks noChangeArrowheads="1"/>
          </p:cNvSpPr>
          <p:nvPr/>
        </p:nvSpPr>
        <p:spPr bwMode="auto">
          <a:xfrm>
            <a:off x="5797550" y="5486400"/>
            <a:ext cx="4508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00"/>
                </a:solidFill>
                <a:latin typeface="Arial Narrow" charset="0"/>
              </a:rPr>
              <a:t>so</a:t>
            </a:r>
          </a:p>
        </p:txBody>
      </p:sp>
      <p:sp>
        <p:nvSpPr>
          <p:cNvPr id="232458" name="Text Box 10"/>
          <p:cNvSpPr txBox="1">
            <a:spLocks noChangeArrowheads="1"/>
          </p:cNvSpPr>
          <p:nvPr/>
        </p:nvSpPr>
        <p:spPr bwMode="auto">
          <a:xfrm>
            <a:off x="381000" y="6335713"/>
            <a:ext cx="4271963" cy="396875"/>
          </a:xfrm>
          <a:prstGeom prst="rect">
            <a:avLst/>
          </a:prstGeom>
          <a:solidFill>
            <a:srgbClr val="FFFF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CC0000"/>
                </a:solidFill>
                <a:latin typeface="Arial Narrow" charset="0"/>
              </a:rPr>
              <a:t>Unit of the electric field in terms of potential?</a:t>
            </a:r>
          </a:p>
        </p:txBody>
      </p:sp>
      <p:sp>
        <p:nvSpPr>
          <p:cNvPr id="232459" name="Text Box 11"/>
          <p:cNvSpPr txBox="1">
            <a:spLocks noChangeArrowheads="1"/>
          </p:cNvSpPr>
          <p:nvPr/>
        </p:nvSpPr>
        <p:spPr bwMode="auto">
          <a:xfrm>
            <a:off x="4911725" y="6324600"/>
            <a:ext cx="554038" cy="396875"/>
          </a:xfrm>
          <a:prstGeom prst="rect">
            <a:avLst/>
          </a:prstGeom>
          <a:solidFill>
            <a:srgbClr val="FFFF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CC0000"/>
                </a:solidFill>
                <a:latin typeface="Arial Narrow" charset="0"/>
              </a:rPr>
              <a:t>V/m</a:t>
            </a:r>
          </a:p>
        </p:txBody>
      </p:sp>
      <p:sp>
        <p:nvSpPr>
          <p:cNvPr id="232460" name="Text Box 12"/>
          <p:cNvSpPr txBox="1">
            <a:spLocks noChangeArrowheads="1"/>
          </p:cNvSpPr>
          <p:nvPr/>
        </p:nvSpPr>
        <p:spPr bwMode="auto">
          <a:xfrm>
            <a:off x="5638800" y="6324600"/>
            <a:ext cx="2971800" cy="396875"/>
          </a:xfrm>
          <a:prstGeom prst="rect">
            <a:avLst/>
          </a:prstGeom>
          <a:solidFill>
            <a:srgbClr val="FFFF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CC0000"/>
                </a:solidFill>
                <a:latin typeface="Arial Narrow" charset="0"/>
              </a:rPr>
              <a:t>Can you derive this from N/C?</a:t>
            </a:r>
          </a:p>
        </p:txBody>
      </p:sp>
      <p:graphicFrame>
        <p:nvGraphicFramePr>
          <p:cNvPr id="232461" name="Object 5"/>
          <p:cNvGraphicFramePr>
            <a:graphicFrameLocks noChangeAspect="1"/>
          </p:cNvGraphicFramePr>
          <p:nvPr/>
        </p:nvGraphicFramePr>
        <p:xfrm>
          <a:off x="1870075" y="3463925"/>
          <a:ext cx="1254125" cy="477838"/>
        </p:xfrm>
        <a:graphic>
          <a:graphicData uri="http://schemas.openxmlformats.org/presentationml/2006/ole">
            <mc:AlternateContent xmlns:mc="http://schemas.openxmlformats.org/markup-compatibility/2006">
              <mc:Choice xmlns:v="urn:schemas-microsoft-com:vml" Requires="v">
                <p:oleObj spid="_x0000_s89550" name="Equation" r:id="rId10" imgW="533160" imgH="203040" progId="Equation.DSMT4">
                  <p:embed/>
                </p:oleObj>
              </mc:Choice>
              <mc:Fallback>
                <p:oleObj name="Equation" r:id="rId10" imgW="533160" imgH="203040" progId="Equation.DSMT4">
                  <p:embed/>
                  <p:pic>
                    <p:nvPicPr>
                      <p:cNvPr id="232461"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70075" y="3463925"/>
                        <a:ext cx="1254125" cy="4778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62" name="Object 6"/>
          <p:cNvGraphicFramePr>
            <a:graphicFrameLocks noChangeAspect="1"/>
          </p:cNvGraphicFramePr>
          <p:nvPr/>
        </p:nvGraphicFramePr>
        <p:xfrm>
          <a:off x="3109913" y="3238500"/>
          <a:ext cx="1462087" cy="927100"/>
        </p:xfrm>
        <a:graphic>
          <a:graphicData uri="http://schemas.openxmlformats.org/presentationml/2006/ole">
            <mc:AlternateContent xmlns:mc="http://schemas.openxmlformats.org/markup-compatibility/2006">
              <mc:Choice xmlns:v="urn:schemas-microsoft-com:vml" Requires="v">
                <p:oleObj spid="_x0000_s89551" name="Equation" r:id="rId12" imgW="622080" imgH="393480" progId="Equation.DSMT4">
                  <p:embed/>
                </p:oleObj>
              </mc:Choice>
              <mc:Fallback>
                <p:oleObj name="Equation" r:id="rId12" imgW="622080" imgH="393480" progId="Equation.DSMT4">
                  <p:embed/>
                  <p:pic>
                    <p:nvPicPr>
                      <p:cNvPr id="232462"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09913" y="3238500"/>
                        <a:ext cx="1462087" cy="927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63" name="Object 7"/>
          <p:cNvGraphicFramePr>
            <a:graphicFrameLocks noChangeAspect="1"/>
          </p:cNvGraphicFramePr>
          <p:nvPr/>
        </p:nvGraphicFramePr>
        <p:xfrm>
          <a:off x="4694238" y="3222625"/>
          <a:ext cx="1341437" cy="955675"/>
        </p:xfrm>
        <a:graphic>
          <a:graphicData uri="http://schemas.openxmlformats.org/presentationml/2006/ole">
            <mc:AlternateContent xmlns:mc="http://schemas.openxmlformats.org/markup-compatibility/2006">
              <mc:Choice xmlns:v="urn:schemas-microsoft-com:vml" Requires="v">
                <p:oleObj spid="_x0000_s89552" name="Equation" r:id="rId14" imgW="571500" imgH="406400" progId="Equation.DSMT4">
                  <p:embed/>
                </p:oleObj>
              </mc:Choice>
              <mc:Fallback>
                <p:oleObj name="Equation" r:id="rId14" imgW="571500" imgH="406400" progId="Equation.DSMT4">
                  <p:embed/>
                  <p:pic>
                    <p:nvPicPr>
                      <p:cNvPr id="232463" name="Object 7"/>
                      <p:cNvPicPr>
                        <a:picLocks noChangeAspect="1" noChangeArrowheads="1"/>
                      </p:cNvPicPr>
                      <p:nvPr/>
                    </p:nvPicPr>
                    <p:blipFill>
                      <a:blip r:embed="rId15"/>
                      <a:srcRect/>
                      <a:stretch>
                        <a:fillRect/>
                      </a:stretch>
                    </p:blipFill>
                    <p:spPr bwMode="auto">
                      <a:xfrm>
                        <a:off x="4694238" y="3222625"/>
                        <a:ext cx="1341437" cy="955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64" name="Object 8"/>
          <p:cNvGraphicFramePr>
            <a:graphicFrameLocks noChangeAspect="1"/>
          </p:cNvGraphicFramePr>
          <p:nvPr/>
        </p:nvGraphicFramePr>
        <p:xfrm>
          <a:off x="6051550" y="3421063"/>
          <a:ext cx="2624138" cy="449262"/>
        </p:xfrm>
        <a:graphic>
          <a:graphicData uri="http://schemas.openxmlformats.org/presentationml/2006/ole">
            <mc:AlternateContent xmlns:mc="http://schemas.openxmlformats.org/markup-compatibility/2006">
              <mc:Choice xmlns:v="urn:schemas-microsoft-com:vml" Requires="v">
                <p:oleObj spid="_x0000_s89553" name="Equation" r:id="rId16" imgW="1117600" imgH="190500" progId="Equation.DSMT4">
                  <p:embed/>
                </p:oleObj>
              </mc:Choice>
              <mc:Fallback>
                <p:oleObj name="Equation" r:id="rId16" imgW="1117600" imgH="190500" progId="Equation.DSMT4">
                  <p:embed/>
                  <p:pic>
                    <p:nvPicPr>
                      <p:cNvPr id="232464" name="Object 8"/>
                      <p:cNvPicPr>
                        <a:picLocks noChangeAspect="1" noChangeArrowheads="1"/>
                      </p:cNvPicPr>
                      <p:nvPr/>
                    </p:nvPicPr>
                    <p:blipFill>
                      <a:blip r:embed="rId17"/>
                      <a:srcRect/>
                      <a:stretch>
                        <a:fillRect/>
                      </a:stretch>
                    </p:blipFill>
                    <p:spPr bwMode="auto">
                      <a:xfrm>
                        <a:off x="6051550" y="3421063"/>
                        <a:ext cx="2624138" cy="4492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67" name="Object 9"/>
          <p:cNvGraphicFramePr>
            <a:graphicFrameLocks noChangeAspect="1"/>
          </p:cNvGraphicFramePr>
          <p:nvPr/>
        </p:nvGraphicFramePr>
        <p:xfrm>
          <a:off x="4921250" y="5576888"/>
          <a:ext cx="717550" cy="360362"/>
        </p:xfrm>
        <a:graphic>
          <a:graphicData uri="http://schemas.openxmlformats.org/presentationml/2006/ole">
            <mc:AlternateContent xmlns:mc="http://schemas.openxmlformats.org/markup-compatibility/2006">
              <mc:Choice xmlns:v="urn:schemas-microsoft-com:vml" Requires="v">
                <p:oleObj spid="_x0000_s89554" name="Equation" r:id="rId18" imgW="304800" imgH="152400" progId="Equation.DSMT4">
                  <p:embed/>
                </p:oleObj>
              </mc:Choice>
              <mc:Fallback>
                <p:oleObj name="Equation" r:id="rId18" imgW="304800" imgH="152400" progId="Equation.DSMT4">
                  <p:embed/>
                  <p:pic>
                    <p:nvPicPr>
                      <p:cNvPr id="232467"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921250" y="5576888"/>
                        <a:ext cx="717550" cy="3603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68" name="Object 10"/>
          <p:cNvGraphicFramePr>
            <a:graphicFrameLocks noChangeAspect="1"/>
          </p:cNvGraphicFramePr>
          <p:nvPr/>
        </p:nvGraphicFramePr>
        <p:xfrm>
          <a:off x="3702050" y="1747837"/>
          <a:ext cx="1089025" cy="461963"/>
        </p:xfrm>
        <a:graphic>
          <a:graphicData uri="http://schemas.openxmlformats.org/presentationml/2006/ole">
            <mc:AlternateContent xmlns:mc="http://schemas.openxmlformats.org/markup-compatibility/2006">
              <mc:Choice xmlns:v="urn:schemas-microsoft-com:vml" Requires="v">
                <p:oleObj spid="_x0000_s89555" name="Equation" r:id="rId20" imgW="419100" imgH="177800" progId="Equation.DSMT4">
                  <p:embed/>
                </p:oleObj>
              </mc:Choice>
              <mc:Fallback>
                <p:oleObj name="Equation" r:id="rId20" imgW="419100" imgH="177800" progId="Equation.DSMT4">
                  <p:embed/>
                  <p:pic>
                    <p:nvPicPr>
                      <p:cNvPr id="232468" name="Object 10"/>
                      <p:cNvPicPr>
                        <a:picLocks noChangeAspect="1" noChangeArrowheads="1"/>
                      </p:cNvPicPr>
                      <p:nvPr/>
                    </p:nvPicPr>
                    <p:blipFill>
                      <a:blip r:embed="rId21"/>
                      <a:srcRect/>
                      <a:stretch>
                        <a:fillRect/>
                      </a:stretch>
                    </p:blipFill>
                    <p:spPr bwMode="auto">
                      <a:xfrm>
                        <a:off x="3702050" y="1747837"/>
                        <a:ext cx="1089025" cy="4619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 name="Object 11"/>
          <p:cNvGraphicFramePr>
            <a:graphicFrameLocks noChangeAspect="1"/>
          </p:cNvGraphicFramePr>
          <p:nvPr/>
        </p:nvGraphicFramePr>
        <p:xfrm>
          <a:off x="2103438" y="5508625"/>
          <a:ext cx="1223962" cy="419100"/>
        </p:xfrm>
        <a:graphic>
          <a:graphicData uri="http://schemas.openxmlformats.org/presentationml/2006/ole">
            <mc:AlternateContent xmlns:mc="http://schemas.openxmlformats.org/markup-compatibility/2006">
              <mc:Choice xmlns:v="urn:schemas-microsoft-com:vml" Requires="v">
                <p:oleObj spid="_x0000_s89556" name="Equation" r:id="rId22" imgW="520700" imgH="177800" progId="Equation.DSMT4">
                  <p:embed/>
                </p:oleObj>
              </mc:Choice>
              <mc:Fallback>
                <p:oleObj name="Equation" r:id="rId22" imgW="520700" imgH="177800" progId="Equation.DSMT4">
                  <p:embed/>
                  <p:pic>
                    <p:nvPicPr>
                      <p:cNvPr id="2"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103438" y="5508625"/>
                        <a:ext cx="1223962" cy="419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 name="Object 12"/>
          <p:cNvGraphicFramePr>
            <a:graphicFrameLocks noChangeAspect="1"/>
          </p:cNvGraphicFramePr>
          <p:nvPr/>
        </p:nvGraphicFramePr>
        <p:xfrm>
          <a:off x="3267075" y="5562600"/>
          <a:ext cx="1701800" cy="388938"/>
        </p:xfrm>
        <a:graphic>
          <a:graphicData uri="http://schemas.openxmlformats.org/presentationml/2006/ole">
            <mc:AlternateContent xmlns:mc="http://schemas.openxmlformats.org/markup-compatibility/2006">
              <mc:Choice xmlns:v="urn:schemas-microsoft-com:vml" Requires="v">
                <p:oleObj spid="_x0000_s89557" name="Equation" r:id="rId24" imgW="723900" imgH="165100" progId="Equation.DSMT4">
                  <p:embed/>
                </p:oleObj>
              </mc:Choice>
              <mc:Fallback>
                <p:oleObj name="Equation" r:id="rId24" imgW="723900" imgH="165100" progId="Equation.DSMT4">
                  <p:embed/>
                  <p:pic>
                    <p:nvPicPr>
                      <p:cNvPr id="3" name="Object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267075" y="5562600"/>
                        <a:ext cx="1701800" cy="3889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 name="Text Box 10"/>
          <p:cNvSpPr txBox="1">
            <a:spLocks noChangeArrowheads="1"/>
          </p:cNvSpPr>
          <p:nvPr/>
        </p:nvSpPr>
        <p:spPr bwMode="auto">
          <a:xfrm>
            <a:off x="381000" y="6000750"/>
            <a:ext cx="2546350" cy="400050"/>
          </a:xfrm>
          <a:prstGeom prst="rect">
            <a:avLst/>
          </a:prstGeom>
          <a:solidFill>
            <a:srgbClr val="FFFF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CC0000"/>
                </a:solidFill>
                <a:latin typeface="Arial Narrow" charset="0"/>
              </a:rPr>
              <a:t>What does </a:t>
            </a:r>
            <a:r>
              <a:rPr lang="ja-JP" altLang="en-US" sz="2000">
                <a:solidFill>
                  <a:srgbClr val="CC0000"/>
                </a:solidFill>
                <a:latin typeface="Arial Narrow" charset="0"/>
              </a:rPr>
              <a:t>“</a:t>
            </a:r>
            <a:r>
              <a:rPr lang="en-US" sz="2000">
                <a:solidFill>
                  <a:srgbClr val="CC0000"/>
                </a:solidFill>
                <a:latin typeface="Arial Narrow" charset="0"/>
              </a:rPr>
              <a:t>-</a:t>
            </a:r>
            <a:r>
              <a:rPr lang="ja-JP" altLang="en-US" sz="2000">
                <a:solidFill>
                  <a:srgbClr val="CC0000"/>
                </a:solidFill>
                <a:latin typeface="Arial Narrow" charset="0"/>
              </a:rPr>
              <a:t>”</a:t>
            </a:r>
            <a:r>
              <a:rPr lang="en-US" sz="2000">
                <a:solidFill>
                  <a:srgbClr val="CC0000"/>
                </a:solidFill>
                <a:latin typeface="Arial Narrow" charset="0"/>
              </a:rPr>
              <a:t>sign mean?</a:t>
            </a:r>
          </a:p>
        </p:txBody>
      </p:sp>
      <p:graphicFrame>
        <p:nvGraphicFramePr>
          <p:cNvPr id="6" name="Object 13"/>
          <p:cNvGraphicFramePr>
            <a:graphicFrameLocks noChangeAspect="1"/>
          </p:cNvGraphicFramePr>
          <p:nvPr/>
        </p:nvGraphicFramePr>
        <p:xfrm>
          <a:off x="6481763" y="5486400"/>
          <a:ext cx="1671637" cy="539750"/>
        </p:xfrm>
        <a:graphic>
          <a:graphicData uri="http://schemas.openxmlformats.org/presentationml/2006/ole">
            <mc:AlternateContent xmlns:mc="http://schemas.openxmlformats.org/markup-compatibility/2006">
              <mc:Choice xmlns:v="urn:schemas-microsoft-com:vml" Requires="v">
                <p:oleObj spid="_x0000_s89558" name="Equation" r:id="rId26" imgW="711200" imgH="228600" progId="Equation.DSMT4">
                  <p:embed/>
                </p:oleObj>
              </mc:Choice>
              <mc:Fallback>
                <p:oleObj name="Equation" r:id="rId26" imgW="711200" imgH="228600" progId="Equation.DSMT4">
                  <p:embed/>
                  <p:pic>
                    <p:nvPicPr>
                      <p:cNvPr id="6" name="Object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481763" y="5486400"/>
                        <a:ext cx="1671637" cy="5397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0" name="Text Box 10"/>
          <p:cNvSpPr txBox="1">
            <a:spLocks noChangeArrowheads="1"/>
          </p:cNvSpPr>
          <p:nvPr/>
        </p:nvSpPr>
        <p:spPr bwMode="auto">
          <a:xfrm>
            <a:off x="3048000" y="6000750"/>
            <a:ext cx="5259388" cy="400050"/>
          </a:xfrm>
          <a:prstGeom prst="rect">
            <a:avLst/>
          </a:prstGeom>
          <a:solidFill>
            <a:srgbClr val="FFFF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CC0000"/>
                </a:solidFill>
                <a:latin typeface="Arial Narrow" charset="0"/>
              </a:rPr>
              <a:t>The direction of E is along that of decreasing potential.</a:t>
            </a:r>
          </a:p>
        </p:txBody>
      </p:sp>
      <p:sp>
        <p:nvSpPr>
          <p:cNvPr id="4" name="Oval 3"/>
          <p:cNvSpPr/>
          <p:nvPr/>
        </p:nvSpPr>
        <p:spPr bwMode="auto">
          <a:xfrm>
            <a:off x="4876800" y="3124200"/>
            <a:ext cx="533400" cy="106680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aphicFrame>
        <p:nvGraphicFramePr>
          <p:cNvPr id="27" name="Object 10"/>
          <p:cNvGraphicFramePr>
            <a:graphicFrameLocks noChangeAspect="1"/>
          </p:cNvGraphicFramePr>
          <p:nvPr/>
        </p:nvGraphicFramePr>
        <p:xfrm>
          <a:off x="4903788" y="1766887"/>
          <a:ext cx="1054100" cy="595313"/>
        </p:xfrm>
        <a:graphic>
          <a:graphicData uri="http://schemas.openxmlformats.org/presentationml/2006/ole">
            <mc:AlternateContent xmlns:mc="http://schemas.openxmlformats.org/markup-compatibility/2006">
              <mc:Choice xmlns:v="urn:schemas-microsoft-com:vml" Requires="v">
                <p:oleObj spid="_x0000_s89559" name="Equation" r:id="rId28" imgW="406400" imgH="228600" progId="Equation.DSMT4">
                  <p:embed/>
                </p:oleObj>
              </mc:Choice>
              <mc:Fallback>
                <p:oleObj name="Equation" r:id="rId28" imgW="406400" imgH="228600" progId="Equation.DSMT4">
                  <p:embed/>
                  <p:pic>
                    <p:nvPicPr>
                      <p:cNvPr id="27" name="Object 10"/>
                      <p:cNvPicPr>
                        <a:picLocks noChangeAspect="1" noChangeArrowheads="1"/>
                      </p:cNvPicPr>
                      <p:nvPr/>
                    </p:nvPicPr>
                    <p:blipFill>
                      <a:blip r:embed="rId29"/>
                      <a:srcRect/>
                      <a:stretch>
                        <a:fillRect/>
                      </a:stretch>
                    </p:blipFill>
                    <p:spPr bwMode="auto">
                      <a:xfrm>
                        <a:off x="4903788" y="1766887"/>
                        <a:ext cx="1054100" cy="5953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9125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2452">
                                            <p:txEl>
                                              <p:pRg st="0" end="0"/>
                                            </p:txEl>
                                          </p:spTgt>
                                        </p:tgtEl>
                                        <p:attrNameLst>
                                          <p:attrName>style.visibility</p:attrName>
                                        </p:attrNameLst>
                                      </p:cBhvr>
                                      <p:to>
                                        <p:strVal val="visible"/>
                                      </p:to>
                                    </p:set>
                                    <p:animEffect transition="in" filter="wipe(left)">
                                      <p:cBhvr>
                                        <p:cTn id="7" dur="500"/>
                                        <p:tgtEl>
                                          <p:spTgt spid="23245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32453"/>
                                        </p:tgtEl>
                                        <p:attrNameLst>
                                          <p:attrName>style.visibility</p:attrName>
                                        </p:attrNameLst>
                                      </p:cBhvr>
                                      <p:to>
                                        <p:strVal val="visible"/>
                                      </p:to>
                                    </p:set>
                                    <p:animEffect transition="in" filter="wipe(left)">
                                      <p:cBhvr>
                                        <p:cTn id="12" dur="500"/>
                                        <p:tgtEl>
                                          <p:spTgt spid="2324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32468"/>
                                        </p:tgtEl>
                                        <p:attrNameLst>
                                          <p:attrName>style.visibility</p:attrName>
                                        </p:attrNameLst>
                                      </p:cBhvr>
                                      <p:to>
                                        <p:strVal val="visible"/>
                                      </p:to>
                                    </p:set>
                                    <p:animEffect transition="in" filter="wipe(left)">
                                      <p:cBhvr>
                                        <p:cTn id="17" dur="500"/>
                                        <p:tgtEl>
                                          <p:spTgt spid="2324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32452">
                                            <p:txEl>
                                              <p:pRg st="2" end="2"/>
                                            </p:txEl>
                                          </p:spTgt>
                                        </p:tgtEl>
                                        <p:attrNameLst>
                                          <p:attrName>style.visibility</p:attrName>
                                        </p:attrNameLst>
                                      </p:cBhvr>
                                      <p:to>
                                        <p:strVal val="visible"/>
                                      </p:to>
                                    </p:set>
                                    <p:animEffect transition="in" filter="wipe(left)">
                                      <p:cBhvr>
                                        <p:cTn id="27" dur="500"/>
                                        <p:tgtEl>
                                          <p:spTgt spid="23245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32454"/>
                                        </p:tgtEl>
                                        <p:attrNameLst>
                                          <p:attrName>style.visibility</p:attrName>
                                        </p:attrNameLst>
                                      </p:cBhvr>
                                      <p:to>
                                        <p:strVal val="visible"/>
                                      </p:to>
                                    </p:set>
                                    <p:animEffect transition="in" filter="wipe(left)">
                                      <p:cBhvr>
                                        <p:cTn id="32" dur="500"/>
                                        <p:tgtEl>
                                          <p:spTgt spid="23245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32461"/>
                                        </p:tgtEl>
                                        <p:attrNameLst>
                                          <p:attrName>style.visibility</p:attrName>
                                        </p:attrNameLst>
                                      </p:cBhvr>
                                      <p:to>
                                        <p:strVal val="visible"/>
                                      </p:to>
                                    </p:set>
                                    <p:animEffect transition="in" filter="wipe(left)">
                                      <p:cBhvr>
                                        <p:cTn id="37" dur="500"/>
                                        <p:tgtEl>
                                          <p:spTgt spid="23246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32462"/>
                                        </p:tgtEl>
                                        <p:attrNameLst>
                                          <p:attrName>style.visibility</p:attrName>
                                        </p:attrNameLst>
                                      </p:cBhvr>
                                      <p:to>
                                        <p:strVal val="visible"/>
                                      </p:to>
                                    </p:set>
                                    <p:animEffect transition="in" filter="wipe(left)">
                                      <p:cBhvr>
                                        <p:cTn id="42" dur="500"/>
                                        <p:tgtEl>
                                          <p:spTgt spid="23246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32463"/>
                                        </p:tgtEl>
                                        <p:attrNameLst>
                                          <p:attrName>style.visibility</p:attrName>
                                        </p:attrNameLst>
                                      </p:cBhvr>
                                      <p:to>
                                        <p:strVal val="visible"/>
                                      </p:to>
                                    </p:set>
                                    <p:animEffect transition="in" filter="wipe(left)">
                                      <p:cBhvr>
                                        <p:cTn id="47" dur="500"/>
                                        <p:tgtEl>
                                          <p:spTgt spid="232463"/>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p:cTn id="52" dur="500" fill="hold"/>
                                        <p:tgtEl>
                                          <p:spTgt spid="4"/>
                                        </p:tgtEl>
                                        <p:attrNameLst>
                                          <p:attrName>ppt_w</p:attrName>
                                        </p:attrNameLst>
                                      </p:cBhvr>
                                      <p:tavLst>
                                        <p:tav tm="0">
                                          <p:val>
                                            <p:fltVal val="0"/>
                                          </p:val>
                                        </p:tav>
                                        <p:tav tm="100000">
                                          <p:val>
                                            <p:strVal val="#ppt_w"/>
                                          </p:val>
                                        </p:tav>
                                      </p:tavLst>
                                    </p:anim>
                                    <p:anim calcmode="lin" valueType="num">
                                      <p:cBhvr>
                                        <p:cTn id="53" dur="500" fill="hold"/>
                                        <p:tgtEl>
                                          <p:spTgt spid="4"/>
                                        </p:tgtEl>
                                        <p:attrNameLst>
                                          <p:attrName>ppt_h</p:attrName>
                                        </p:attrNameLst>
                                      </p:cBhvr>
                                      <p:tavLst>
                                        <p:tav tm="0">
                                          <p:val>
                                            <p:fltVal val="0"/>
                                          </p:val>
                                        </p:tav>
                                        <p:tav tm="100000">
                                          <p:val>
                                            <p:strVal val="#ppt_h"/>
                                          </p:val>
                                        </p:tav>
                                      </p:tavLst>
                                    </p:anim>
                                    <p:animEffect transition="in" filter="fade">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32464"/>
                                        </p:tgtEl>
                                        <p:attrNameLst>
                                          <p:attrName>style.visibility</p:attrName>
                                        </p:attrNameLst>
                                      </p:cBhvr>
                                      <p:to>
                                        <p:strVal val="visible"/>
                                      </p:to>
                                    </p:set>
                                    <p:animEffect transition="in" filter="wipe(left)">
                                      <p:cBhvr>
                                        <p:cTn id="59" dur="500"/>
                                        <p:tgtEl>
                                          <p:spTgt spid="23246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32452">
                                            <p:txEl>
                                              <p:pRg st="4" end="4"/>
                                            </p:txEl>
                                          </p:spTgt>
                                        </p:tgtEl>
                                        <p:attrNameLst>
                                          <p:attrName>style.visibility</p:attrName>
                                        </p:attrNameLst>
                                      </p:cBhvr>
                                      <p:to>
                                        <p:strVal val="visible"/>
                                      </p:to>
                                    </p:set>
                                    <p:animEffect transition="in" filter="wipe(left)">
                                      <p:cBhvr>
                                        <p:cTn id="64" dur="500"/>
                                        <p:tgtEl>
                                          <p:spTgt spid="232452">
                                            <p:txEl>
                                              <p:pRg st="4" end="4"/>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0" fill="hold" nodeType="clickEffect">
                                  <p:stCondLst>
                                    <p:cond delay="0"/>
                                  </p:stCondLst>
                                  <p:childTnLst>
                                    <p:set>
                                      <p:cBhvr>
                                        <p:cTn id="68" dur="1" fill="hold">
                                          <p:stCondLst>
                                            <p:cond delay="0"/>
                                          </p:stCondLst>
                                        </p:cTn>
                                        <p:tgtEl>
                                          <p:spTgt spid="232450"/>
                                        </p:tgtEl>
                                        <p:attrNameLst>
                                          <p:attrName>style.visibility</p:attrName>
                                        </p:attrNameLst>
                                      </p:cBhvr>
                                      <p:to>
                                        <p:strVal val="visible"/>
                                      </p:to>
                                    </p:set>
                                    <p:anim calcmode="lin" valueType="num">
                                      <p:cBhvr>
                                        <p:cTn id="69" dur="500" fill="hold"/>
                                        <p:tgtEl>
                                          <p:spTgt spid="232450"/>
                                        </p:tgtEl>
                                        <p:attrNameLst>
                                          <p:attrName>ppt_w</p:attrName>
                                        </p:attrNameLst>
                                      </p:cBhvr>
                                      <p:tavLst>
                                        <p:tav tm="0">
                                          <p:val>
                                            <p:fltVal val="0"/>
                                          </p:val>
                                        </p:tav>
                                        <p:tav tm="100000">
                                          <p:val>
                                            <p:strVal val="#ppt_w"/>
                                          </p:val>
                                        </p:tav>
                                      </p:tavLst>
                                    </p:anim>
                                    <p:anim calcmode="lin" valueType="num">
                                      <p:cBhvr>
                                        <p:cTn id="70" dur="500" fill="hold"/>
                                        <p:tgtEl>
                                          <p:spTgt spid="232450"/>
                                        </p:tgtEl>
                                        <p:attrNameLst>
                                          <p:attrName>ppt_h</p:attrName>
                                        </p:attrNameLst>
                                      </p:cBhvr>
                                      <p:tavLst>
                                        <p:tav tm="0">
                                          <p:val>
                                            <p:fltVal val="0"/>
                                          </p:val>
                                        </p:tav>
                                        <p:tav tm="100000">
                                          <p:val>
                                            <p:strVal val="#ppt_h"/>
                                          </p:val>
                                        </p:tav>
                                      </p:tavLst>
                                    </p:anim>
                                    <p:animEffect transition="in" filter="fade">
                                      <p:cBhvr>
                                        <p:cTn id="71" dur="500"/>
                                        <p:tgtEl>
                                          <p:spTgt spid="232450"/>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232452">
                                            <p:txEl>
                                              <p:pRg st="5" end="5"/>
                                            </p:txEl>
                                          </p:spTgt>
                                        </p:tgtEl>
                                        <p:attrNameLst>
                                          <p:attrName>style.visibility</p:attrName>
                                        </p:attrNameLst>
                                      </p:cBhvr>
                                      <p:to>
                                        <p:strVal val="visible"/>
                                      </p:to>
                                    </p:set>
                                    <p:animEffect transition="in" filter="wipe(left)">
                                      <p:cBhvr>
                                        <p:cTn id="76" dur="500"/>
                                        <p:tgtEl>
                                          <p:spTgt spid="232452">
                                            <p:txEl>
                                              <p:pRg st="5" end="5"/>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232455"/>
                                        </p:tgtEl>
                                        <p:attrNameLst>
                                          <p:attrName>style.visibility</p:attrName>
                                        </p:attrNameLst>
                                      </p:cBhvr>
                                      <p:to>
                                        <p:strVal val="visible"/>
                                      </p:to>
                                    </p:set>
                                    <p:animEffect transition="in" filter="wipe(left)">
                                      <p:cBhvr>
                                        <p:cTn id="81" dur="500"/>
                                        <p:tgtEl>
                                          <p:spTgt spid="232455"/>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2"/>
                                        </p:tgtEl>
                                        <p:attrNameLst>
                                          <p:attrName>style.visibility</p:attrName>
                                        </p:attrNameLst>
                                      </p:cBhvr>
                                      <p:to>
                                        <p:strVal val="visible"/>
                                      </p:to>
                                    </p:set>
                                    <p:animEffect transition="in" filter="wipe(left)">
                                      <p:cBhvr>
                                        <p:cTn id="86" dur="500"/>
                                        <p:tgtEl>
                                          <p:spTgt spid="2"/>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3"/>
                                        </p:tgtEl>
                                        <p:attrNameLst>
                                          <p:attrName>style.visibility</p:attrName>
                                        </p:attrNameLst>
                                      </p:cBhvr>
                                      <p:to>
                                        <p:strVal val="visible"/>
                                      </p:to>
                                    </p:set>
                                    <p:animEffect transition="in" filter="wipe(left)">
                                      <p:cBhvr>
                                        <p:cTn id="91" dur="500"/>
                                        <p:tgtEl>
                                          <p:spTgt spid="3"/>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232467"/>
                                        </p:tgtEl>
                                        <p:attrNameLst>
                                          <p:attrName>style.visibility</p:attrName>
                                        </p:attrNameLst>
                                      </p:cBhvr>
                                      <p:to>
                                        <p:strVal val="visible"/>
                                      </p:to>
                                    </p:set>
                                    <p:animEffect transition="in" filter="wipe(left)">
                                      <p:cBhvr>
                                        <p:cTn id="96" dur="500"/>
                                        <p:tgtEl>
                                          <p:spTgt spid="232467"/>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32457"/>
                                        </p:tgtEl>
                                        <p:attrNameLst>
                                          <p:attrName>style.visibility</p:attrName>
                                        </p:attrNameLst>
                                      </p:cBhvr>
                                      <p:to>
                                        <p:strVal val="visible"/>
                                      </p:to>
                                    </p:set>
                                    <p:animEffect transition="in" filter="wipe(left)">
                                      <p:cBhvr>
                                        <p:cTn id="100" dur="500"/>
                                        <p:tgtEl>
                                          <p:spTgt spid="232457"/>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6"/>
                                        </p:tgtEl>
                                        <p:attrNameLst>
                                          <p:attrName>style.visibility</p:attrName>
                                        </p:attrNameLst>
                                      </p:cBhvr>
                                      <p:to>
                                        <p:strVal val="visible"/>
                                      </p:to>
                                    </p:set>
                                    <p:animEffect transition="in" filter="wipe(left)">
                                      <p:cBhvr>
                                        <p:cTn id="105" dur="500"/>
                                        <p:tgtEl>
                                          <p:spTgt spid="6"/>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iterate type="wd">
                                    <p:tmPct val="10000"/>
                                  </p:iterate>
                                  <p:childTnLst>
                                    <p:set>
                                      <p:cBhvr>
                                        <p:cTn id="109" dur="1" fill="hold">
                                          <p:stCondLst>
                                            <p:cond delay="0"/>
                                          </p:stCondLst>
                                        </p:cTn>
                                        <p:tgtEl>
                                          <p:spTgt spid="28"/>
                                        </p:tgtEl>
                                        <p:attrNameLst>
                                          <p:attrName>style.visibility</p:attrName>
                                        </p:attrNameLst>
                                      </p:cBhvr>
                                      <p:to>
                                        <p:strVal val="visible"/>
                                      </p:to>
                                    </p:set>
                                    <p:animEffect transition="in" filter="wipe(left)">
                                      <p:cBhvr>
                                        <p:cTn id="110" dur="500"/>
                                        <p:tgtEl>
                                          <p:spTgt spid="28"/>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iterate type="wd">
                                    <p:tmPct val="10000"/>
                                  </p:iterate>
                                  <p:childTnLst>
                                    <p:set>
                                      <p:cBhvr>
                                        <p:cTn id="114" dur="1" fill="hold">
                                          <p:stCondLst>
                                            <p:cond delay="0"/>
                                          </p:stCondLst>
                                        </p:cTn>
                                        <p:tgtEl>
                                          <p:spTgt spid="30"/>
                                        </p:tgtEl>
                                        <p:attrNameLst>
                                          <p:attrName>style.visibility</p:attrName>
                                        </p:attrNameLst>
                                      </p:cBhvr>
                                      <p:to>
                                        <p:strVal val="visible"/>
                                      </p:to>
                                    </p:set>
                                    <p:animEffect transition="in" filter="wipe(left)">
                                      <p:cBhvr>
                                        <p:cTn id="115" dur="500"/>
                                        <p:tgtEl>
                                          <p:spTgt spid="30"/>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iterate type="wd">
                                    <p:tmPct val="10000"/>
                                  </p:iterate>
                                  <p:childTnLst>
                                    <p:set>
                                      <p:cBhvr>
                                        <p:cTn id="119" dur="1" fill="hold">
                                          <p:stCondLst>
                                            <p:cond delay="0"/>
                                          </p:stCondLst>
                                        </p:cTn>
                                        <p:tgtEl>
                                          <p:spTgt spid="232458"/>
                                        </p:tgtEl>
                                        <p:attrNameLst>
                                          <p:attrName>style.visibility</p:attrName>
                                        </p:attrNameLst>
                                      </p:cBhvr>
                                      <p:to>
                                        <p:strVal val="visible"/>
                                      </p:to>
                                    </p:set>
                                    <p:animEffect transition="in" filter="wipe(left)">
                                      <p:cBhvr>
                                        <p:cTn id="120" dur="500"/>
                                        <p:tgtEl>
                                          <p:spTgt spid="232458"/>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iterate type="wd">
                                    <p:tmPct val="10000"/>
                                  </p:iterate>
                                  <p:childTnLst>
                                    <p:set>
                                      <p:cBhvr>
                                        <p:cTn id="124" dur="1" fill="hold">
                                          <p:stCondLst>
                                            <p:cond delay="0"/>
                                          </p:stCondLst>
                                        </p:cTn>
                                        <p:tgtEl>
                                          <p:spTgt spid="232459"/>
                                        </p:tgtEl>
                                        <p:attrNameLst>
                                          <p:attrName>style.visibility</p:attrName>
                                        </p:attrNameLst>
                                      </p:cBhvr>
                                      <p:to>
                                        <p:strVal val="visible"/>
                                      </p:to>
                                    </p:set>
                                    <p:animEffect transition="in" filter="wipe(left)">
                                      <p:cBhvr>
                                        <p:cTn id="125" dur="500"/>
                                        <p:tgtEl>
                                          <p:spTgt spid="232459"/>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grpId="0" nodeType="clickEffect">
                                  <p:stCondLst>
                                    <p:cond delay="0"/>
                                  </p:stCondLst>
                                  <p:iterate type="wd">
                                    <p:tmPct val="10000"/>
                                  </p:iterate>
                                  <p:childTnLst>
                                    <p:set>
                                      <p:cBhvr>
                                        <p:cTn id="129" dur="1" fill="hold">
                                          <p:stCondLst>
                                            <p:cond delay="0"/>
                                          </p:stCondLst>
                                        </p:cTn>
                                        <p:tgtEl>
                                          <p:spTgt spid="232460"/>
                                        </p:tgtEl>
                                        <p:attrNameLst>
                                          <p:attrName>style.visibility</p:attrName>
                                        </p:attrNameLst>
                                      </p:cBhvr>
                                      <p:to>
                                        <p:strVal val="visible"/>
                                      </p:to>
                                    </p:set>
                                    <p:animEffect transition="in" filter="wipe(left)">
                                      <p:cBhvr>
                                        <p:cTn id="130" dur="500"/>
                                        <p:tgtEl>
                                          <p:spTgt spid="232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2" grpId="0" build="p"/>
      <p:bldP spid="232457" grpId="0"/>
      <p:bldP spid="232458" grpId="0" animBg="1"/>
      <p:bldP spid="232459" grpId="0" animBg="1"/>
      <p:bldP spid="232460" grpId="0" animBg="1"/>
      <p:bldP spid="28" grpId="0" animBg="1"/>
      <p:bldP spid="30"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2"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June 17, 2020</a:t>
            </a:r>
          </a:p>
        </p:txBody>
      </p:sp>
      <p:sp>
        <p:nvSpPr>
          <p:cNvPr id="21513"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2020                    Dr. Jaehoon Yu</a:t>
            </a:r>
            <a:endParaRPr lang="en-US" sz="1400">
              <a:solidFill>
                <a:srgbClr val="003300"/>
              </a:solidFill>
              <a:latin typeface="Arial Narrow" charset="0"/>
            </a:endParaRPr>
          </a:p>
        </p:txBody>
      </p:sp>
      <p:sp>
        <p:nvSpPr>
          <p:cNvPr id="21514"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989B696-95E0-854E-82FD-0EFA2F2EAB41}"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grpSp>
        <p:nvGrpSpPr>
          <p:cNvPr id="2" name="Group 2"/>
          <p:cNvGrpSpPr>
            <a:grpSpLocks/>
          </p:cNvGrpSpPr>
          <p:nvPr/>
        </p:nvGrpSpPr>
        <p:grpSpPr bwMode="auto">
          <a:xfrm>
            <a:off x="6694488" y="533400"/>
            <a:ext cx="3592512" cy="3124200"/>
            <a:chOff x="4217" y="288"/>
            <a:chExt cx="2263" cy="1968"/>
          </a:xfrm>
        </p:grpSpPr>
        <p:grpSp>
          <p:nvGrpSpPr>
            <p:cNvPr id="21522" name="Group 3"/>
            <p:cNvGrpSpPr>
              <a:grpSpLocks/>
            </p:cNvGrpSpPr>
            <p:nvPr/>
          </p:nvGrpSpPr>
          <p:grpSpPr bwMode="auto">
            <a:xfrm>
              <a:off x="4217" y="288"/>
              <a:ext cx="2263" cy="1536"/>
              <a:chOff x="4169" y="144"/>
              <a:chExt cx="2263" cy="1968"/>
            </a:xfrm>
          </p:grpSpPr>
          <p:pic>
            <p:nvPicPr>
              <p:cNvPr id="21528" name="Picture 4" descr="FG23_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9" y="144"/>
                <a:ext cx="2263" cy="19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29" name="Rectangle 5"/>
              <p:cNvSpPr>
                <a:spLocks noChangeArrowheads="1"/>
              </p:cNvSpPr>
              <p:nvPr/>
            </p:nvSpPr>
            <p:spPr bwMode="auto">
              <a:xfrm>
                <a:off x="5568" y="1008"/>
                <a:ext cx="336" cy="28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1530" name="Rectangle 6"/>
              <p:cNvSpPr>
                <a:spLocks noChangeArrowheads="1"/>
              </p:cNvSpPr>
              <p:nvPr/>
            </p:nvSpPr>
            <p:spPr bwMode="auto">
              <a:xfrm>
                <a:off x="4704" y="1056"/>
                <a:ext cx="336" cy="28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p>
            </p:txBody>
          </p:sp>
        </p:grpSp>
        <p:sp>
          <p:nvSpPr>
            <p:cNvPr id="21523" name="Line 7"/>
            <p:cNvSpPr>
              <a:spLocks noChangeShapeType="1"/>
            </p:cNvSpPr>
            <p:nvPr/>
          </p:nvSpPr>
          <p:spPr bwMode="auto">
            <a:xfrm>
              <a:off x="5136" y="1776"/>
              <a:ext cx="0" cy="19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sp>
          <p:nvSpPr>
            <p:cNvPr id="21524" name="Line 8"/>
            <p:cNvSpPr>
              <a:spLocks noChangeShapeType="1"/>
            </p:cNvSpPr>
            <p:nvPr/>
          </p:nvSpPr>
          <p:spPr bwMode="auto">
            <a:xfrm>
              <a:off x="5568" y="1776"/>
              <a:ext cx="0" cy="19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cxnSp>
          <p:nvCxnSpPr>
            <p:cNvPr id="21525" name="AutoShape 9"/>
            <p:cNvCxnSpPr>
              <a:cxnSpLocks noChangeShapeType="1"/>
            </p:cNvCxnSpPr>
            <p:nvPr/>
          </p:nvCxnSpPr>
          <p:spPr bwMode="auto">
            <a:xfrm>
              <a:off x="5136" y="1968"/>
              <a:ext cx="432" cy="0"/>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21526" name="Text Box 10"/>
            <p:cNvSpPr txBox="1">
              <a:spLocks noChangeArrowheads="1"/>
            </p:cNvSpPr>
            <p:nvPr/>
          </p:nvSpPr>
          <p:spPr bwMode="auto">
            <a:xfrm>
              <a:off x="5184" y="2006"/>
              <a:ext cx="350"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latin typeface="Arial Narrow" charset="0"/>
                </a:rPr>
                <a:t>50V</a:t>
              </a:r>
            </a:p>
          </p:txBody>
        </p:sp>
        <p:sp>
          <p:nvSpPr>
            <p:cNvPr id="21527" name="Text Box 11"/>
            <p:cNvSpPr txBox="1">
              <a:spLocks noChangeArrowheads="1"/>
            </p:cNvSpPr>
            <p:nvPr/>
          </p:nvSpPr>
          <p:spPr bwMode="auto">
            <a:xfrm>
              <a:off x="5184" y="1488"/>
              <a:ext cx="364"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latin typeface="Arial Narrow" charset="0"/>
                </a:rPr>
                <a:t>5cm</a:t>
              </a:r>
            </a:p>
          </p:txBody>
        </p:sp>
      </p:grpSp>
      <p:sp>
        <p:nvSpPr>
          <p:cNvPr id="21516" name="Rectangle 12"/>
          <p:cNvSpPr>
            <a:spLocks noGrp="1" noChangeArrowheads="1"/>
          </p:cNvSpPr>
          <p:nvPr>
            <p:ph type="title"/>
          </p:nvPr>
        </p:nvSpPr>
        <p:spPr>
          <a:xfrm>
            <a:off x="228600" y="0"/>
            <a:ext cx="8686800" cy="762000"/>
          </a:xfrm>
        </p:spPr>
        <p:txBody>
          <a:bodyPr/>
          <a:lstStyle/>
          <a:p>
            <a:r>
              <a:rPr lang="en-US" dirty="0">
                <a:latin typeface="Arial Narrow" charset="0"/>
                <a:ea typeface="ＭＳ Ｐゴシック" charset="0"/>
                <a:cs typeface="ＭＳ Ｐゴシック" charset="0"/>
              </a:rPr>
              <a:t>Example</a:t>
            </a:r>
          </a:p>
        </p:txBody>
      </p:sp>
      <p:sp>
        <p:nvSpPr>
          <p:cNvPr id="235533" name="Text Box 13"/>
          <p:cNvSpPr txBox="1">
            <a:spLocks noChangeArrowheads="1"/>
          </p:cNvSpPr>
          <p:nvPr/>
        </p:nvSpPr>
        <p:spPr bwMode="auto">
          <a:xfrm>
            <a:off x="609600" y="777875"/>
            <a:ext cx="7239000" cy="2528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3200" b="1">
                <a:solidFill>
                  <a:schemeClr val="accent2"/>
                </a:solidFill>
                <a:latin typeface="Arial Narrow" charset="0"/>
              </a:rPr>
              <a:t>Uniform electric field obtained from voltage: </a:t>
            </a:r>
            <a:r>
              <a:rPr lang="en-US" sz="3200">
                <a:solidFill>
                  <a:schemeClr val="accent2"/>
                </a:solidFill>
                <a:latin typeface="Arial Narrow" charset="0"/>
              </a:rPr>
              <a:t>Two parallel plates are charged to a voltage of 50V.  If the separation between the plates is 5.0cm, calculate the magnitude of the electric field between them, ignoring any fringe effect.</a:t>
            </a:r>
          </a:p>
        </p:txBody>
      </p:sp>
      <p:graphicFrame>
        <p:nvGraphicFramePr>
          <p:cNvPr id="235534" name="Object 2"/>
          <p:cNvGraphicFramePr>
            <a:graphicFrameLocks noChangeAspect="1"/>
          </p:cNvGraphicFramePr>
          <p:nvPr/>
        </p:nvGraphicFramePr>
        <p:xfrm>
          <a:off x="2536825" y="4916488"/>
          <a:ext cx="619125" cy="360362"/>
        </p:xfrm>
        <a:graphic>
          <a:graphicData uri="http://schemas.openxmlformats.org/presentationml/2006/ole">
            <mc:AlternateContent xmlns:mc="http://schemas.openxmlformats.org/markup-compatibility/2006">
              <mc:Choice xmlns:v="urn:schemas-microsoft-com:vml" Requires="v">
                <p:oleObj spid="_x0000_s84653" name="Equation" r:id="rId4" imgW="253800" imgH="152280" progId="Equation.DSMT4">
                  <p:embed/>
                </p:oleObj>
              </mc:Choice>
              <mc:Fallback>
                <p:oleObj name="Equation" r:id="rId4" imgW="253800" imgH="152280" progId="Equation.DSMT4">
                  <p:embed/>
                  <p:pic>
                    <p:nvPicPr>
                      <p:cNvPr id="23553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6825" y="4916488"/>
                        <a:ext cx="619125" cy="3603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5535" name="Object 3"/>
          <p:cNvGraphicFramePr>
            <a:graphicFrameLocks noChangeAspect="1"/>
          </p:cNvGraphicFramePr>
          <p:nvPr/>
        </p:nvGraphicFramePr>
        <p:xfrm>
          <a:off x="3236913" y="4662488"/>
          <a:ext cx="681037" cy="868362"/>
        </p:xfrm>
        <a:graphic>
          <a:graphicData uri="http://schemas.openxmlformats.org/presentationml/2006/ole">
            <mc:AlternateContent xmlns:mc="http://schemas.openxmlformats.org/markup-compatibility/2006">
              <mc:Choice xmlns:v="urn:schemas-microsoft-com:vml" Requires="v">
                <p:oleObj spid="_x0000_s84654" name="Equation" r:id="rId6" imgW="279360" imgH="368280" progId="Equation.DSMT4">
                  <p:embed/>
                </p:oleObj>
              </mc:Choice>
              <mc:Fallback>
                <p:oleObj name="Equation" r:id="rId6" imgW="279360" imgH="368280" progId="Equation.DSMT4">
                  <p:embed/>
                  <p:pic>
                    <p:nvPicPr>
                      <p:cNvPr id="235535"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6913" y="4662488"/>
                        <a:ext cx="681037" cy="8683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5536" name="Object 4"/>
          <p:cNvGraphicFramePr>
            <a:graphicFrameLocks noChangeAspect="1"/>
          </p:cNvGraphicFramePr>
          <p:nvPr/>
        </p:nvGraphicFramePr>
        <p:xfrm>
          <a:off x="3962400" y="4662488"/>
          <a:ext cx="1270000" cy="868362"/>
        </p:xfrm>
        <a:graphic>
          <a:graphicData uri="http://schemas.openxmlformats.org/presentationml/2006/ole">
            <mc:AlternateContent xmlns:mc="http://schemas.openxmlformats.org/markup-compatibility/2006">
              <mc:Choice xmlns:v="urn:schemas-microsoft-com:vml" Requires="v">
                <p:oleObj spid="_x0000_s84655" name="Equation" r:id="rId8" imgW="520560" imgH="368280" progId="Equation.DSMT4">
                  <p:embed/>
                </p:oleObj>
              </mc:Choice>
              <mc:Fallback>
                <p:oleObj name="Equation" r:id="rId8" imgW="520560" imgH="368280" progId="Equation.DSMT4">
                  <p:embed/>
                  <p:pic>
                    <p:nvPicPr>
                      <p:cNvPr id="235536"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2400" y="4662488"/>
                        <a:ext cx="1270000" cy="8683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35537" name="Text Box 17"/>
          <p:cNvSpPr txBox="1">
            <a:spLocks noChangeArrowheads="1"/>
          </p:cNvSpPr>
          <p:nvPr/>
        </p:nvSpPr>
        <p:spPr bwMode="auto">
          <a:xfrm>
            <a:off x="609600" y="3429000"/>
            <a:ext cx="8016875" cy="94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What is the relationship between electric field and the potential for a uniform field? </a:t>
            </a:r>
          </a:p>
        </p:txBody>
      </p:sp>
      <p:graphicFrame>
        <p:nvGraphicFramePr>
          <p:cNvPr id="235538" name="Object 5"/>
          <p:cNvGraphicFramePr>
            <a:graphicFrameLocks noChangeAspect="1"/>
          </p:cNvGraphicFramePr>
          <p:nvPr/>
        </p:nvGraphicFramePr>
        <p:xfrm>
          <a:off x="4660900" y="4057650"/>
          <a:ext cx="1465263" cy="490538"/>
        </p:xfrm>
        <a:graphic>
          <a:graphicData uri="http://schemas.openxmlformats.org/presentationml/2006/ole">
            <mc:AlternateContent xmlns:mc="http://schemas.openxmlformats.org/markup-compatibility/2006">
              <mc:Choice xmlns:v="urn:schemas-microsoft-com:vml" Requires="v">
                <p:oleObj spid="_x0000_s84656" name="Equation" r:id="rId10" imgW="457200" imgH="152400" progId="Equation.DSMT4">
                  <p:embed/>
                </p:oleObj>
              </mc:Choice>
              <mc:Fallback>
                <p:oleObj name="Equation" r:id="rId10" imgW="457200" imgH="152400" progId="Equation.DSMT4">
                  <p:embed/>
                  <p:pic>
                    <p:nvPicPr>
                      <p:cNvPr id="235538"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60900" y="4057650"/>
                        <a:ext cx="1465263" cy="4905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35539" name="AutoShape 19"/>
          <p:cNvSpPr>
            <a:spLocks noChangeArrowheads="1"/>
          </p:cNvSpPr>
          <p:nvPr/>
        </p:nvSpPr>
        <p:spPr bwMode="auto">
          <a:xfrm>
            <a:off x="609600" y="4667250"/>
            <a:ext cx="1846263" cy="860425"/>
          </a:xfrm>
          <a:prstGeom prst="rightArrow">
            <a:avLst>
              <a:gd name="adj1" fmla="val 50000"/>
              <a:gd name="adj2" fmla="val 53644"/>
            </a:avLst>
          </a:prstGeom>
          <a:solidFill>
            <a:srgbClr val="FFFF66"/>
          </a:solidFill>
          <a:ln w="38100">
            <a:solidFill>
              <a:srgbClr val="CC0000"/>
            </a:solidFill>
            <a:miter lim="800000"/>
            <a:headEnd/>
            <a:tailEnd/>
          </a:ln>
        </p:spPr>
        <p:txBody>
          <a:bodyPr wrap="none" anchor="ctr">
            <a:spAutoFit/>
          </a:bodyPr>
          <a:lstStyle/>
          <a:p>
            <a:pPr algn="ctr"/>
            <a:r>
              <a:rPr lang="en-US">
                <a:solidFill>
                  <a:srgbClr val="CC0000"/>
                </a:solidFill>
                <a:latin typeface="Arial Narrow" charset="0"/>
              </a:rPr>
              <a:t>Solving for E</a:t>
            </a:r>
          </a:p>
        </p:txBody>
      </p:sp>
      <p:graphicFrame>
        <p:nvGraphicFramePr>
          <p:cNvPr id="235540" name="Object 6"/>
          <p:cNvGraphicFramePr>
            <a:graphicFrameLocks noChangeAspect="1"/>
          </p:cNvGraphicFramePr>
          <p:nvPr/>
        </p:nvGraphicFramePr>
        <p:xfrm>
          <a:off x="5230813" y="4648200"/>
          <a:ext cx="1703387" cy="898525"/>
        </p:xfrm>
        <a:graphic>
          <a:graphicData uri="http://schemas.openxmlformats.org/presentationml/2006/ole">
            <mc:AlternateContent xmlns:mc="http://schemas.openxmlformats.org/markup-compatibility/2006">
              <mc:Choice xmlns:v="urn:schemas-microsoft-com:vml" Requires="v">
                <p:oleObj spid="_x0000_s84657" name="Equation" r:id="rId12" imgW="698400" imgH="380880" progId="Equation.DSMT4">
                  <p:embed/>
                </p:oleObj>
              </mc:Choice>
              <mc:Fallback>
                <p:oleObj name="Equation" r:id="rId12" imgW="698400" imgH="380880" progId="Equation.DSMT4">
                  <p:embed/>
                  <p:pic>
                    <p:nvPicPr>
                      <p:cNvPr id="23554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30813" y="4648200"/>
                        <a:ext cx="1703387" cy="8985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5541" name="Object 7"/>
          <p:cNvGraphicFramePr>
            <a:graphicFrameLocks noChangeAspect="1"/>
          </p:cNvGraphicFramePr>
          <p:nvPr/>
        </p:nvGraphicFramePr>
        <p:xfrm>
          <a:off x="7034213" y="4929188"/>
          <a:ext cx="1423987" cy="388937"/>
        </p:xfrm>
        <a:graphic>
          <a:graphicData uri="http://schemas.openxmlformats.org/presentationml/2006/ole">
            <mc:AlternateContent xmlns:mc="http://schemas.openxmlformats.org/markup-compatibility/2006">
              <mc:Choice xmlns:v="urn:schemas-microsoft-com:vml" Requires="v">
                <p:oleObj spid="_x0000_s84658" name="Equation" r:id="rId14" imgW="583920" imgH="164880" progId="Equation.DSMT4">
                  <p:embed/>
                </p:oleObj>
              </mc:Choice>
              <mc:Fallback>
                <p:oleObj name="Equation" r:id="rId14" imgW="583920" imgH="164880" progId="Equation.DSMT4">
                  <p:embed/>
                  <p:pic>
                    <p:nvPicPr>
                      <p:cNvPr id="235541"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34213" y="4929188"/>
                        <a:ext cx="1423987" cy="3889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5" name="Text Box 17"/>
          <p:cNvSpPr txBox="1">
            <a:spLocks noChangeArrowheads="1"/>
          </p:cNvSpPr>
          <p:nvPr/>
        </p:nvSpPr>
        <p:spPr bwMode="auto">
          <a:xfrm>
            <a:off x="533400" y="5638800"/>
            <a:ext cx="3810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Which direction is the field?</a:t>
            </a:r>
          </a:p>
        </p:txBody>
      </p:sp>
      <p:sp>
        <p:nvSpPr>
          <p:cNvPr id="26" name="Text Box 17"/>
          <p:cNvSpPr txBox="1">
            <a:spLocks noChangeArrowheads="1"/>
          </p:cNvSpPr>
          <p:nvPr/>
        </p:nvSpPr>
        <p:spPr bwMode="auto">
          <a:xfrm>
            <a:off x="4343400" y="5638800"/>
            <a:ext cx="4572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Direction of decreasing potential!</a:t>
            </a:r>
          </a:p>
        </p:txBody>
      </p:sp>
    </p:spTree>
    <p:extLst>
      <p:ext uri="{BB962C8B-B14F-4D97-AF65-F5344CB8AC3E}">
        <p14:creationId xmlns:p14="http://schemas.microsoft.com/office/powerpoint/2010/main" val="1137204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5533"/>
                                        </p:tgtEl>
                                        <p:attrNameLst>
                                          <p:attrName>style.visibility</p:attrName>
                                        </p:attrNameLst>
                                      </p:cBhvr>
                                      <p:to>
                                        <p:strVal val="visible"/>
                                      </p:to>
                                    </p:set>
                                    <p:animEffect transition="in" filter="wipe(left)">
                                      <p:cBhvr>
                                        <p:cTn id="7" dur="500"/>
                                        <p:tgtEl>
                                          <p:spTgt spid="2355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35537"/>
                                        </p:tgtEl>
                                        <p:attrNameLst>
                                          <p:attrName>style.visibility</p:attrName>
                                        </p:attrNameLst>
                                      </p:cBhvr>
                                      <p:to>
                                        <p:strVal val="visible"/>
                                      </p:to>
                                    </p:set>
                                    <p:animEffect transition="in" filter="wipe(left)">
                                      <p:cBhvr>
                                        <p:cTn id="19" dur="500"/>
                                        <p:tgtEl>
                                          <p:spTgt spid="23553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235538"/>
                                        </p:tgtEl>
                                        <p:attrNameLst>
                                          <p:attrName>style.visibility</p:attrName>
                                        </p:attrNameLst>
                                      </p:cBhvr>
                                      <p:to>
                                        <p:strVal val="visible"/>
                                      </p:to>
                                    </p:set>
                                    <p:animEffect transition="in" filter="wipe(left)">
                                      <p:cBhvr>
                                        <p:cTn id="24" dur="500"/>
                                        <p:tgtEl>
                                          <p:spTgt spid="23553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35539"/>
                                        </p:tgtEl>
                                        <p:attrNameLst>
                                          <p:attrName>style.visibility</p:attrName>
                                        </p:attrNameLst>
                                      </p:cBhvr>
                                      <p:to>
                                        <p:strVal val="visible"/>
                                      </p:to>
                                    </p:set>
                                    <p:animEffect transition="in" filter="wipe(left)">
                                      <p:cBhvr>
                                        <p:cTn id="29" dur="500"/>
                                        <p:tgtEl>
                                          <p:spTgt spid="23553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235534"/>
                                        </p:tgtEl>
                                        <p:attrNameLst>
                                          <p:attrName>style.visibility</p:attrName>
                                        </p:attrNameLst>
                                      </p:cBhvr>
                                      <p:to>
                                        <p:strVal val="visible"/>
                                      </p:to>
                                    </p:set>
                                    <p:animEffect transition="in" filter="wipe(left)">
                                      <p:cBhvr>
                                        <p:cTn id="34" dur="500"/>
                                        <p:tgtEl>
                                          <p:spTgt spid="23553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235535"/>
                                        </p:tgtEl>
                                        <p:attrNameLst>
                                          <p:attrName>style.visibility</p:attrName>
                                        </p:attrNameLst>
                                      </p:cBhvr>
                                      <p:to>
                                        <p:strVal val="visible"/>
                                      </p:to>
                                    </p:set>
                                    <p:animEffect transition="in" filter="wipe(left)">
                                      <p:cBhvr>
                                        <p:cTn id="39" dur="500"/>
                                        <p:tgtEl>
                                          <p:spTgt spid="23553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235536"/>
                                        </p:tgtEl>
                                        <p:attrNameLst>
                                          <p:attrName>style.visibility</p:attrName>
                                        </p:attrNameLst>
                                      </p:cBhvr>
                                      <p:to>
                                        <p:strVal val="visible"/>
                                      </p:to>
                                    </p:set>
                                    <p:animEffect transition="in" filter="wipe(left)">
                                      <p:cBhvr>
                                        <p:cTn id="44" dur="500"/>
                                        <p:tgtEl>
                                          <p:spTgt spid="23553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235540"/>
                                        </p:tgtEl>
                                        <p:attrNameLst>
                                          <p:attrName>style.visibility</p:attrName>
                                        </p:attrNameLst>
                                      </p:cBhvr>
                                      <p:to>
                                        <p:strVal val="visible"/>
                                      </p:to>
                                    </p:set>
                                    <p:animEffect transition="in" filter="wipe(left)">
                                      <p:cBhvr>
                                        <p:cTn id="49" dur="500"/>
                                        <p:tgtEl>
                                          <p:spTgt spid="23554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235541"/>
                                        </p:tgtEl>
                                        <p:attrNameLst>
                                          <p:attrName>style.visibility</p:attrName>
                                        </p:attrNameLst>
                                      </p:cBhvr>
                                      <p:to>
                                        <p:strVal val="visible"/>
                                      </p:to>
                                    </p:set>
                                    <p:animEffect transition="in" filter="wipe(left)">
                                      <p:cBhvr>
                                        <p:cTn id="54" dur="500"/>
                                        <p:tgtEl>
                                          <p:spTgt spid="23554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25"/>
                                        </p:tgtEl>
                                        <p:attrNameLst>
                                          <p:attrName>style.visibility</p:attrName>
                                        </p:attrNameLst>
                                      </p:cBhvr>
                                      <p:to>
                                        <p:strVal val="visible"/>
                                      </p:to>
                                    </p:set>
                                    <p:animEffect transition="in" filter="wipe(left)">
                                      <p:cBhvr>
                                        <p:cTn id="59" dur="500"/>
                                        <p:tgtEl>
                                          <p:spTgt spid="25"/>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6"/>
                                        </p:tgtEl>
                                        <p:attrNameLst>
                                          <p:attrName>style.visibility</p:attrName>
                                        </p:attrNameLst>
                                      </p:cBhvr>
                                      <p:to>
                                        <p:strVal val="visible"/>
                                      </p:to>
                                    </p:set>
                                    <p:animEffect transition="in" filter="wipe(left)">
                                      <p:cBhvr>
                                        <p:cTn id="6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3" grpId="0"/>
      <p:bldP spid="235537" grpId="0"/>
      <p:bldP spid="235539" grpId="0" animBg="1"/>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8872"/>
            <a:ext cx="5984429" cy="63045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ZoneTexte 3"/>
          <p:cNvSpPr txBox="1"/>
          <p:nvPr/>
        </p:nvSpPr>
        <p:spPr>
          <a:xfrm>
            <a:off x="6084168" y="644651"/>
            <a:ext cx="2915816" cy="1631216"/>
          </a:xfrm>
          <a:prstGeom prst="rect">
            <a:avLst/>
          </a:prstGeom>
          <a:noFill/>
        </p:spPr>
        <p:txBody>
          <a:bodyPr wrap="square" rtlCol="0">
            <a:spAutoFit/>
          </a:bodyPr>
          <a:lstStyle/>
          <a:p>
            <a:pPr marL="285750" indent="-285750">
              <a:buFont typeface="Wingdings" charset="2"/>
              <a:buChar char="§"/>
            </a:pPr>
            <a:r>
              <a:rPr lang="en-US" sz="2000" dirty="0">
                <a:solidFill>
                  <a:srgbClr val="3C5A77"/>
                </a:solidFill>
                <a:latin typeface="Arial Narrow" charset="0"/>
                <a:ea typeface="Arial Narrow" charset="0"/>
                <a:cs typeface="Arial Narrow" charset="0"/>
                <a:sym typeface="Wingdings"/>
              </a:rPr>
              <a:t>What is the electric field between the cathode and the ground grid?</a:t>
            </a:r>
          </a:p>
          <a:p>
            <a:pPr marL="285750" indent="-285750">
              <a:buFont typeface="Wingdings" charset="2"/>
              <a:buChar char="§"/>
            </a:pPr>
            <a:r>
              <a:rPr lang="en-US" sz="2000" dirty="0">
                <a:solidFill>
                  <a:srgbClr val="3C5A77"/>
                </a:solidFill>
                <a:latin typeface="Arial Narrow" charset="0"/>
                <a:ea typeface="Arial Narrow" charset="0"/>
                <a:cs typeface="Arial Narrow" charset="0"/>
                <a:sym typeface="Wingdings"/>
              </a:rPr>
              <a:t>What do you need to know?</a:t>
            </a:r>
          </a:p>
        </p:txBody>
      </p:sp>
      <p:sp>
        <p:nvSpPr>
          <p:cNvPr id="5" name="Rectangle 4"/>
          <p:cNvSpPr/>
          <p:nvPr/>
        </p:nvSpPr>
        <p:spPr>
          <a:xfrm>
            <a:off x="234504" y="18869"/>
            <a:ext cx="8521927" cy="707886"/>
          </a:xfrm>
          <a:prstGeom prst="rect">
            <a:avLst/>
          </a:prstGeom>
        </p:spPr>
        <p:txBody>
          <a:bodyPr wrap="square">
            <a:spAutoFit/>
          </a:bodyPr>
          <a:lstStyle/>
          <a:p>
            <a:pPr algn="ctr"/>
            <a:r>
              <a:rPr lang="en-US" sz="4000" b="1" dirty="0">
                <a:solidFill>
                  <a:srgbClr val="C00000"/>
                </a:solidFill>
                <a:latin typeface="Arial Narrow" charset="0"/>
                <a:ea typeface="Arial Narrow" charset="0"/>
                <a:cs typeface="Arial Narrow" charset="0"/>
              </a:rPr>
              <a:t>E Field in </a:t>
            </a:r>
            <a:r>
              <a:rPr lang="en-US" sz="4000" b="1" dirty="0" err="1">
                <a:solidFill>
                  <a:srgbClr val="C00000"/>
                </a:solidFill>
                <a:latin typeface="Arial Narrow" charset="0"/>
                <a:ea typeface="Arial Narrow" charset="0"/>
                <a:cs typeface="Arial Narrow" charset="0"/>
              </a:rPr>
              <a:t>ProtoDUNE</a:t>
            </a:r>
            <a:r>
              <a:rPr lang="en-US" sz="4000" b="1" dirty="0">
                <a:solidFill>
                  <a:srgbClr val="C00000"/>
                </a:solidFill>
                <a:latin typeface="Arial Narrow" charset="0"/>
                <a:ea typeface="Arial Narrow" charset="0"/>
                <a:cs typeface="Arial Narrow" charset="0"/>
              </a:rPr>
              <a:t> DP</a:t>
            </a:r>
          </a:p>
        </p:txBody>
      </p:sp>
      <p:grpSp>
        <p:nvGrpSpPr>
          <p:cNvPr id="20" name="Group 19">
            <a:extLst>
              <a:ext uri="{FF2B5EF4-FFF2-40B4-BE49-F238E27FC236}">
                <a16:creationId xmlns:a16="http://schemas.microsoft.com/office/drawing/2014/main" id="{800D9B83-858D-0840-9F0B-A88B0A4B9B4F}"/>
              </a:ext>
            </a:extLst>
          </p:cNvPr>
          <p:cNvGrpSpPr/>
          <p:nvPr/>
        </p:nvGrpSpPr>
        <p:grpSpPr>
          <a:xfrm>
            <a:off x="4676643" y="2348880"/>
            <a:ext cx="4023450" cy="1023030"/>
            <a:chOff x="4676643" y="2348880"/>
            <a:chExt cx="4023450" cy="1023030"/>
          </a:xfrm>
        </p:grpSpPr>
        <p:sp>
          <p:nvSpPr>
            <p:cNvPr id="6" name="ZoneTexte 5"/>
            <p:cNvSpPr txBox="1"/>
            <p:nvPr/>
          </p:nvSpPr>
          <p:spPr>
            <a:xfrm>
              <a:off x="6254641" y="2971800"/>
              <a:ext cx="2445452" cy="400110"/>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Charge Readout Planes</a:t>
              </a:r>
            </a:p>
          </p:txBody>
        </p:sp>
        <p:cxnSp>
          <p:nvCxnSpPr>
            <p:cNvPr id="10" name="Connecteur droit avec flèche 9"/>
            <p:cNvCxnSpPr/>
            <p:nvPr/>
          </p:nvCxnSpPr>
          <p:spPr bwMode="auto">
            <a:xfrm flipH="1" flipV="1">
              <a:off x="4676643" y="2348880"/>
              <a:ext cx="1479533" cy="554912"/>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grpSp>
      <p:grpSp>
        <p:nvGrpSpPr>
          <p:cNvPr id="22" name="Group 21">
            <a:extLst>
              <a:ext uri="{FF2B5EF4-FFF2-40B4-BE49-F238E27FC236}">
                <a16:creationId xmlns:a16="http://schemas.microsoft.com/office/drawing/2014/main" id="{87CD9AEF-D492-AD46-9553-3D015BCFB7F7}"/>
              </a:ext>
            </a:extLst>
          </p:cNvPr>
          <p:cNvGrpSpPr/>
          <p:nvPr/>
        </p:nvGrpSpPr>
        <p:grpSpPr>
          <a:xfrm>
            <a:off x="4572000" y="3419708"/>
            <a:ext cx="4445402" cy="707886"/>
            <a:chOff x="4572000" y="3419708"/>
            <a:chExt cx="4445402" cy="707886"/>
          </a:xfrm>
        </p:grpSpPr>
        <p:sp>
          <p:nvSpPr>
            <p:cNvPr id="8" name="ZoneTexte 7"/>
            <p:cNvSpPr txBox="1"/>
            <p:nvPr/>
          </p:nvSpPr>
          <p:spPr>
            <a:xfrm>
              <a:off x="6173594" y="3419708"/>
              <a:ext cx="2843808" cy="707886"/>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Field Cage (common structural elements with SP)</a:t>
              </a:r>
            </a:p>
          </p:txBody>
        </p:sp>
        <p:cxnSp>
          <p:nvCxnSpPr>
            <p:cNvPr id="12" name="Connecteur droit avec flèche 11"/>
            <p:cNvCxnSpPr/>
            <p:nvPr/>
          </p:nvCxnSpPr>
          <p:spPr bwMode="auto">
            <a:xfrm flipH="1" flipV="1">
              <a:off x="4572000" y="3532366"/>
              <a:ext cx="1512168" cy="112658"/>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grpSp>
      <p:grpSp>
        <p:nvGrpSpPr>
          <p:cNvPr id="17" name="Group 16">
            <a:extLst>
              <a:ext uri="{FF2B5EF4-FFF2-40B4-BE49-F238E27FC236}">
                <a16:creationId xmlns:a16="http://schemas.microsoft.com/office/drawing/2014/main" id="{FA53B21F-081B-FC47-A783-F4507E0070C8}"/>
              </a:ext>
            </a:extLst>
          </p:cNvPr>
          <p:cNvGrpSpPr/>
          <p:nvPr/>
        </p:nvGrpSpPr>
        <p:grpSpPr>
          <a:xfrm>
            <a:off x="3197110" y="4725144"/>
            <a:ext cx="3940291" cy="484892"/>
            <a:chOff x="3197110" y="4725144"/>
            <a:chExt cx="3940291" cy="484892"/>
          </a:xfrm>
        </p:grpSpPr>
        <p:sp>
          <p:nvSpPr>
            <p:cNvPr id="9" name="ZoneTexte 8"/>
            <p:cNvSpPr txBox="1"/>
            <p:nvPr/>
          </p:nvSpPr>
          <p:spPr>
            <a:xfrm>
              <a:off x="6156177" y="4809926"/>
              <a:ext cx="981224" cy="400110"/>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Cathode</a:t>
              </a:r>
            </a:p>
          </p:txBody>
        </p:sp>
        <p:cxnSp>
          <p:nvCxnSpPr>
            <p:cNvPr id="13" name="Connecteur droit avec flèche 12"/>
            <p:cNvCxnSpPr/>
            <p:nvPr/>
          </p:nvCxnSpPr>
          <p:spPr bwMode="auto">
            <a:xfrm flipH="1" flipV="1">
              <a:off x="3197110" y="4725144"/>
              <a:ext cx="2959066" cy="288032"/>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grpSp>
      <p:grpSp>
        <p:nvGrpSpPr>
          <p:cNvPr id="11" name="Group 10">
            <a:extLst>
              <a:ext uri="{FF2B5EF4-FFF2-40B4-BE49-F238E27FC236}">
                <a16:creationId xmlns:a16="http://schemas.microsoft.com/office/drawing/2014/main" id="{7A2621A3-D4AA-FB40-99C2-497509F85098}"/>
              </a:ext>
            </a:extLst>
          </p:cNvPr>
          <p:cNvGrpSpPr/>
          <p:nvPr/>
        </p:nvGrpSpPr>
        <p:grpSpPr>
          <a:xfrm>
            <a:off x="1194518" y="2348880"/>
            <a:ext cx="604309" cy="2461046"/>
            <a:chOff x="1194518" y="2348880"/>
            <a:chExt cx="604309" cy="2461046"/>
          </a:xfrm>
        </p:grpSpPr>
        <p:cxnSp>
          <p:nvCxnSpPr>
            <p:cNvPr id="15" name="Connecteur droit avec flèche 14"/>
            <p:cNvCxnSpPr/>
            <p:nvPr/>
          </p:nvCxnSpPr>
          <p:spPr>
            <a:xfrm flipH="1">
              <a:off x="1194518" y="2348880"/>
              <a:ext cx="4112" cy="2461046"/>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1298369" y="3354505"/>
              <a:ext cx="500458" cy="369332"/>
            </a:xfrm>
            <a:prstGeom prst="rect">
              <a:avLst/>
            </a:prstGeom>
            <a:noFill/>
            <a:ln>
              <a:noFill/>
            </a:ln>
          </p:spPr>
          <p:txBody>
            <a:bodyPr wrap="none" rtlCol="0">
              <a:spAutoFit/>
            </a:bodyPr>
            <a:lstStyle/>
            <a:p>
              <a:r>
                <a:rPr lang="en-US" dirty="0">
                  <a:solidFill>
                    <a:srgbClr val="FFFF00"/>
                  </a:solidFill>
                  <a:latin typeface="Arial Narrow" charset="0"/>
                  <a:ea typeface="Arial Narrow" charset="0"/>
                  <a:cs typeface="Arial Narrow" charset="0"/>
                </a:rPr>
                <a:t>6 m</a:t>
              </a:r>
            </a:p>
          </p:txBody>
        </p:sp>
      </p:grpSp>
      <p:grpSp>
        <p:nvGrpSpPr>
          <p:cNvPr id="14" name="Group 13">
            <a:extLst>
              <a:ext uri="{FF2B5EF4-FFF2-40B4-BE49-F238E27FC236}">
                <a16:creationId xmlns:a16="http://schemas.microsoft.com/office/drawing/2014/main" id="{9D846780-5BB2-3A49-B102-EFF1F5217B5F}"/>
              </a:ext>
            </a:extLst>
          </p:cNvPr>
          <p:cNvGrpSpPr/>
          <p:nvPr/>
        </p:nvGrpSpPr>
        <p:grpSpPr>
          <a:xfrm>
            <a:off x="1194518" y="4809926"/>
            <a:ext cx="1851448" cy="788606"/>
            <a:chOff x="1194518" y="4809926"/>
            <a:chExt cx="1851448" cy="788606"/>
          </a:xfrm>
        </p:grpSpPr>
        <p:cxnSp>
          <p:nvCxnSpPr>
            <p:cNvPr id="21" name="Connecteur droit avec flèche 20"/>
            <p:cNvCxnSpPr/>
            <p:nvPr/>
          </p:nvCxnSpPr>
          <p:spPr>
            <a:xfrm flipH="1" flipV="1">
              <a:off x="1194518" y="4809926"/>
              <a:ext cx="1851448" cy="635299"/>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1842373" y="5229200"/>
              <a:ext cx="500458" cy="369332"/>
            </a:xfrm>
            <a:prstGeom prst="rect">
              <a:avLst/>
            </a:prstGeom>
            <a:noFill/>
            <a:ln>
              <a:noFill/>
            </a:ln>
          </p:spPr>
          <p:txBody>
            <a:bodyPr wrap="none" rtlCol="0">
              <a:spAutoFit/>
            </a:bodyPr>
            <a:lstStyle/>
            <a:p>
              <a:r>
                <a:rPr lang="en-US" dirty="0">
                  <a:solidFill>
                    <a:srgbClr val="FFFF00"/>
                  </a:solidFill>
                  <a:latin typeface="Arial Narrow" charset="0"/>
                  <a:ea typeface="Arial Narrow" charset="0"/>
                  <a:cs typeface="Arial Narrow" charset="0"/>
                </a:rPr>
                <a:t>6 m</a:t>
              </a:r>
            </a:p>
          </p:txBody>
        </p:sp>
      </p:grpSp>
      <p:sp>
        <p:nvSpPr>
          <p:cNvPr id="3" name="Date Placeholder 2"/>
          <p:cNvSpPr>
            <a:spLocks noGrp="1"/>
          </p:cNvSpPr>
          <p:nvPr>
            <p:ph type="dt" sz="half" idx="10"/>
          </p:nvPr>
        </p:nvSpPr>
        <p:spPr/>
        <p:txBody>
          <a:bodyPr/>
          <a:lstStyle/>
          <a:p>
            <a:r>
              <a:rPr lang="en-US"/>
              <a:t>Wednesday, June 17, 2020</a:t>
            </a:r>
          </a:p>
        </p:txBody>
      </p:sp>
      <p:sp>
        <p:nvSpPr>
          <p:cNvPr id="7" name="Footer Placeholder 6"/>
          <p:cNvSpPr>
            <a:spLocks noGrp="1"/>
          </p:cNvSpPr>
          <p:nvPr>
            <p:ph type="ftr" sz="quarter" idx="11"/>
          </p:nvPr>
        </p:nvSpPr>
        <p:spPr/>
        <p:txBody>
          <a:bodyPr/>
          <a:lstStyle/>
          <a:p>
            <a:r>
              <a:rPr lang="en-US"/>
              <a:t>PHYS 1444-001, Summer 2020                    Dr. Jaehoon Yu</a:t>
            </a:r>
            <a:endParaRPr lang="en-US" dirty="0"/>
          </a:p>
        </p:txBody>
      </p:sp>
      <p:sp>
        <p:nvSpPr>
          <p:cNvPr id="2" name="Espace réservé du numéro de diapositive 1"/>
          <p:cNvSpPr>
            <a:spLocks noGrp="1"/>
          </p:cNvSpPr>
          <p:nvPr>
            <p:ph type="sldNum" sz="quarter" idx="12"/>
          </p:nvPr>
        </p:nvSpPr>
        <p:spPr/>
        <p:txBody>
          <a:bodyPr/>
          <a:lstStyle/>
          <a:p>
            <a:fld id="{7296D5B8-9374-4A32-9294-F7F6EF035B37}" type="slidenum">
              <a:rPr lang="en-US" smtClean="0"/>
              <a:pPr/>
              <a:t>9</a:t>
            </a:fld>
            <a:endParaRPr lang="en-US" dirty="0"/>
          </a:p>
        </p:txBody>
      </p:sp>
      <p:grpSp>
        <p:nvGrpSpPr>
          <p:cNvPr id="24" name="Group 23">
            <a:extLst>
              <a:ext uri="{FF2B5EF4-FFF2-40B4-BE49-F238E27FC236}">
                <a16:creationId xmlns:a16="http://schemas.microsoft.com/office/drawing/2014/main" id="{F0C7D754-DE0D-644D-B59F-214E28121744}"/>
              </a:ext>
            </a:extLst>
          </p:cNvPr>
          <p:cNvGrpSpPr/>
          <p:nvPr/>
        </p:nvGrpSpPr>
        <p:grpSpPr>
          <a:xfrm>
            <a:off x="3679709" y="5230108"/>
            <a:ext cx="4295943" cy="484892"/>
            <a:chOff x="3679709" y="5230108"/>
            <a:chExt cx="4295943" cy="484892"/>
          </a:xfrm>
        </p:grpSpPr>
        <p:sp>
          <p:nvSpPr>
            <p:cNvPr id="18" name="ZoneTexte 8">
              <a:extLst>
                <a:ext uri="{FF2B5EF4-FFF2-40B4-BE49-F238E27FC236}">
                  <a16:creationId xmlns:a16="http://schemas.microsoft.com/office/drawing/2014/main" id="{5E43FED6-E8D7-1348-A9DD-09781DF6581C}"/>
                </a:ext>
              </a:extLst>
            </p:cNvPr>
            <p:cNvSpPr txBox="1"/>
            <p:nvPr/>
          </p:nvSpPr>
          <p:spPr>
            <a:xfrm>
              <a:off x="6638775" y="5314890"/>
              <a:ext cx="1336877" cy="400110"/>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Ground Grid</a:t>
              </a:r>
            </a:p>
          </p:txBody>
        </p:sp>
        <p:cxnSp>
          <p:nvCxnSpPr>
            <p:cNvPr id="19" name="Connecteur droit avec flèche 12">
              <a:extLst>
                <a:ext uri="{FF2B5EF4-FFF2-40B4-BE49-F238E27FC236}">
                  <a16:creationId xmlns:a16="http://schemas.microsoft.com/office/drawing/2014/main" id="{84245F66-E914-814E-B6F3-67368393D7DC}"/>
                </a:ext>
              </a:extLst>
            </p:cNvPr>
            <p:cNvCxnSpPr/>
            <p:nvPr/>
          </p:nvCxnSpPr>
          <p:spPr bwMode="auto">
            <a:xfrm flipH="1" flipV="1">
              <a:off x="3679709" y="5230108"/>
              <a:ext cx="2959066" cy="288032"/>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grpSp>
      <p:sp>
        <p:nvSpPr>
          <p:cNvPr id="26" name="ZoneTexte 3">
            <a:extLst>
              <a:ext uri="{FF2B5EF4-FFF2-40B4-BE49-F238E27FC236}">
                <a16:creationId xmlns:a16="http://schemas.microsoft.com/office/drawing/2014/main" id="{2235C9DF-284A-B347-B16F-E9456B76D39D}"/>
              </a:ext>
            </a:extLst>
          </p:cNvPr>
          <p:cNvSpPr txBox="1"/>
          <p:nvPr/>
        </p:nvSpPr>
        <p:spPr>
          <a:xfrm>
            <a:off x="6178269" y="2133600"/>
            <a:ext cx="2051331" cy="400110"/>
          </a:xfrm>
          <a:prstGeom prst="rect">
            <a:avLst/>
          </a:prstGeom>
          <a:noFill/>
        </p:spPr>
        <p:txBody>
          <a:bodyPr wrap="square" rtlCol="0">
            <a:spAutoFit/>
          </a:bodyPr>
          <a:lstStyle/>
          <a:p>
            <a:pPr marL="285750" indent="-285750">
              <a:buFont typeface="Wingdings" charset="2"/>
              <a:buChar char="§"/>
            </a:pPr>
            <a:r>
              <a:rPr lang="en-US" sz="2000" dirty="0" err="1">
                <a:solidFill>
                  <a:srgbClr val="3C5A77"/>
                </a:solidFill>
                <a:latin typeface="Arial Narrow" charset="0"/>
                <a:ea typeface="Arial Narrow" charset="0"/>
                <a:cs typeface="Arial Narrow" charset="0"/>
                <a:sym typeface="Wingdings"/>
              </a:rPr>
              <a:t>V</a:t>
            </a:r>
            <a:r>
              <a:rPr lang="en-US" sz="2000" baseline="-25000" dirty="0" err="1">
                <a:solidFill>
                  <a:srgbClr val="3C5A77"/>
                </a:solidFill>
                <a:latin typeface="Arial Narrow" charset="0"/>
                <a:ea typeface="Arial Narrow" charset="0"/>
                <a:cs typeface="Arial Narrow" charset="0"/>
                <a:sym typeface="Wingdings"/>
              </a:rPr>
              <a:t>cathode</a:t>
            </a:r>
            <a:r>
              <a:rPr lang="en-US" sz="2000" dirty="0">
                <a:solidFill>
                  <a:srgbClr val="3C5A77"/>
                </a:solidFill>
                <a:latin typeface="Arial Narrow" charset="0"/>
                <a:ea typeface="Arial Narrow" charset="0"/>
                <a:cs typeface="Arial Narrow" charset="0"/>
                <a:sym typeface="Wingdings"/>
              </a:rPr>
              <a:t>= - 300kV</a:t>
            </a:r>
          </a:p>
        </p:txBody>
      </p:sp>
      <p:sp>
        <p:nvSpPr>
          <p:cNvPr id="27" name="ZoneTexte 3">
            <a:extLst>
              <a:ext uri="{FF2B5EF4-FFF2-40B4-BE49-F238E27FC236}">
                <a16:creationId xmlns:a16="http://schemas.microsoft.com/office/drawing/2014/main" id="{F1319C85-00BB-FB44-8171-9C3741364567}"/>
              </a:ext>
            </a:extLst>
          </p:cNvPr>
          <p:cNvSpPr txBox="1"/>
          <p:nvPr/>
        </p:nvSpPr>
        <p:spPr>
          <a:xfrm>
            <a:off x="6172200" y="2495490"/>
            <a:ext cx="2051331" cy="400110"/>
          </a:xfrm>
          <a:prstGeom prst="rect">
            <a:avLst/>
          </a:prstGeom>
          <a:noFill/>
        </p:spPr>
        <p:txBody>
          <a:bodyPr wrap="square" rtlCol="0">
            <a:spAutoFit/>
          </a:bodyPr>
          <a:lstStyle/>
          <a:p>
            <a:pPr marL="285750" indent="-285750">
              <a:buFont typeface="Wingdings" charset="2"/>
              <a:buChar char="§"/>
            </a:pPr>
            <a:r>
              <a:rPr lang="en-US" sz="2000" dirty="0">
                <a:solidFill>
                  <a:srgbClr val="3C5A77"/>
                </a:solidFill>
                <a:latin typeface="Arial Narrow" charset="0"/>
                <a:ea typeface="Arial Narrow" charset="0"/>
                <a:cs typeface="Arial Narrow" charset="0"/>
                <a:sym typeface="Wingdings"/>
              </a:rPr>
              <a:t>d= 70cm</a:t>
            </a:r>
          </a:p>
        </p:txBody>
      </p:sp>
    </p:spTree>
    <p:extLst>
      <p:ext uri="{BB962C8B-B14F-4D97-AF65-F5344CB8AC3E}">
        <p14:creationId xmlns:p14="http://schemas.microsoft.com/office/powerpoint/2010/main" val="307542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righ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righ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right)">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right)">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left)">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left)">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left)">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P spid="27" grpId="0"/>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16890</TotalTime>
  <Words>2923</Words>
  <Application>Microsoft Macintosh PowerPoint</Application>
  <PresentationFormat>On-screen Show (4:3)</PresentationFormat>
  <Paragraphs>304</Paragraphs>
  <Slides>27</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Arial Narrow</vt:lpstr>
      <vt:lpstr>Monotype Corsiva</vt:lpstr>
      <vt:lpstr>Symbol</vt:lpstr>
      <vt:lpstr>Times New Roman</vt:lpstr>
      <vt:lpstr>Wingdings</vt:lpstr>
      <vt:lpstr>phys1443-spring02</vt:lpstr>
      <vt:lpstr>Equation</vt:lpstr>
      <vt:lpstr>PHYS 1441 – Section 001 Lecture #7</vt:lpstr>
      <vt:lpstr>Announcements</vt:lpstr>
      <vt:lpstr>Special Project #3</vt:lpstr>
      <vt:lpstr>Example 23 – 2 </vt:lpstr>
      <vt:lpstr>Example 23 – 2 </vt:lpstr>
      <vt:lpstr>Electric Potential and Electric Field</vt:lpstr>
      <vt:lpstr>Electric Potential and Electric Field</vt:lpstr>
      <vt:lpstr>Example</vt:lpstr>
      <vt:lpstr>PowerPoint Presentation</vt:lpstr>
      <vt:lpstr>PowerPoint Presentation</vt:lpstr>
      <vt:lpstr>Electric Potential due to Point Charges</vt:lpstr>
      <vt:lpstr>Electric Potential due to Point Charges</vt:lpstr>
      <vt:lpstr>Properties of the Electric Potential</vt:lpstr>
      <vt:lpstr>Shape of the Electric Potential</vt:lpstr>
      <vt:lpstr>Example 23 – 6</vt:lpstr>
      <vt:lpstr>Electric Potential by Charge Distributions</vt:lpstr>
      <vt:lpstr>Example </vt:lpstr>
      <vt:lpstr>Example 23 – 8 </vt:lpstr>
      <vt:lpstr>Equi-potential Surfaces</vt:lpstr>
      <vt:lpstr>Equi-potential Surfaces</vt:lpstr>
      <vt:lpstr>Electric Potential due to Electric Dipoles</vt:lpstr>
      <vt:lpstr>E Determined from V</vt:lpstr>
      <vt:lpstr>E Determined from V</vt:lpstr>
      <vt:lpstr>Electrostatic Potential Energy</vt:lpstr>
      <vt:lpstr>Electrostatic Potential Energy; Two charges</vt:lpstr>
      <vt:lpstr>Electrostatic Potential Energy; Three Charges</vt:lpstr>
      <vt:lpstr>Electrostatic Potential Energy: electron Volt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658</cp:revision>
  <dcterms:created xsi:type="dcterms:W3CDTF">2012-01-19T04:21:20Z</dcterms:created>
  <dcterms:modified xsi:type="dcterms:W3CDTF">2020-06-17T17:52:34Z</dcterms:modified>
</cp:coreProperties>
</file>