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391" r:id="rId2"/>
    <p:sldId id="481" r:id="rId3"/>
    <p:sldId id="591" r:id="rId4"/>
    <p:sldId id="602" r:id="rId5"/>
    <p:sldId id="603" r:id="rId6"/>
    <p:sldId id="604" r:id="rId7"/>
    <p:sldId id="605" r:id="rId8"/>
    <p:sldId id="606" r:id="rId9"/>
    <p:sldId id="673" r:id="rId10"/>
    <p:sldId id="674" r:id="rId11"/>
    <p:sldId id="636" r:id="rId12"/>
    <p:sldId id="637" r:id="rId13"/>
    <p:sldId id="638" r:id="rId14"/>
    <p:sldId id="639" r:id="rId15"/>
    <p:sldId id="640" r:id="rId16"/>
    <p:sldId id="641" r:id="rId17"/>
    <p:sldId id="642" r:id="rId18"/>
    <p:sldId id="643" r:id="rId19"/>
    <p:sldId id="644" r:id="rId20"/>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25"/>
    <p:restoredTop sz="94660"/>
  </p:normalViewPr>
  <p:slideViewPr>
    <p:cSldViewPr>
      <p:cViewPr varScale="1">
        <p:scale>
          <a:sx n="135" d="100"/>
          <a:sy n="135" d="100"/>
        </p:scale>
        <p:origin x="17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5.emf"/><Relationship Id="rId3" Type="http://schemas.openxmlformats.org/officeDocument/2006/relationships/image" Target="../media/image70.wmf"/><Relationship Id="rId7" Type="http://schemas.openxmlformats.org/officeDocument/2006/relationships/image" Target="../media/image74.e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 Id="rId9" Type="http://schemas.openxmlformats.org/officeDocument/2006/relationships/image" Target="../media/image7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9.wmf"/><Relationship Id="rId7" Type="http://schemas.openxmlformats.org/officeDocument/2006/relationships/image" Target="../media/image83.wmf"/><Relationship Id="rId2" Type="http://schemas.openxmlformats.org/officeDocument/2006/relationships/image" Target="../media/image78.wmf"/><Relationship Id="rId1" Type="http://schemas.openxmlformats.org/officeDocument/2006/relationships/image" Target="../media/image77.wmf"/><Relationship Id="rId6" Type="http://schemas.openxmlformats.org/officeDocument/2006/relationships/image" Target="../media/image82.wmf"/><Relationship Id="rId5" Type="http://schemas.openxmlformats.org/officeDocument/2006/relationships/image" Target="../media/image81.wmf"/><Relationship Id="rId4" Type="http://schemas.openxmlformats.org/officeDocument/2006/relationships/image" Target="../media/image8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70.wmf"/><Relationship Id="rId5" Type="http://schemas.openxmlformats.org/officeDocument/2006/relationships/image" Target="../media/image87.wmf"/><Relationship Id="rId4" Type="http://schemas.openxmlformats.org/officeDocument/2006/relationships/image" Target="../media/image8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emf"/><Relationship Id="rId7" Type="http://schemas.openxmlformats.org/officeDocument/2006/relationships/image" Target="../media/image14.wmf"/><Relationship Id="rId12" Type="http://schemas.openxmlformats.org/officeDocument/2006/relationships/image" Target="../media/image19.e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11" Type="http://schemas.openxmlformats.org/officeDocument/2006/relationships/image" Target="../media/image18.w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wmf"/><Relationship Id="rId9"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emf"/><Relationship Id="rId5" Type="http://schemas.openxmlformats.org/officeDocument/2006/relationships/image" Target="../media/image25.wmf"/><Relationship Id="rId4"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2.wmf"/><Relationship Id="rId12" Type="http://schemas.openxmlformats.org/officeDocument/2006/relationships/image" Target="../media/image37.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11" Type="http://schemas.openxmlformats.org/officeDocument/2006/relationships/image" Target="../media/image36.wmf"/><Relationship Id="rId5" Type="http://schemas.openxmlformats.org/officeDocument/2006/relationships/image" Target="../media/image30.wmf"/><Relationship Id="rId10" Type="http://schemas.openxmlformats.org/officeDocument/2006/relationships/image" Target="../media/image35.emf"/><Relationship Id="rId4" Type="http://schemas.openxmlformats.org/officeDocument/2006/relationships/image" Target="../media/image29.wmf"/><Relationship Id="rId9"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40.wmf"/><Relationship Id="rId7" Type="http://schemas.openxmlformats.org/officeDocument/2006/relationships/image" Target="../media/image44.wmf"/><Relationship Id="rId2" Type="http://schemas.openxmlformats.org/officeDocument/2006/relationships/image" Target="../media/image39.emf"/><Relationship Id="rId1" Type="http://schemas.openxmlformats.org/officeDocument/2006/relationships/image" Target="../media/image38.wmf"/><Relationship Id="rId6" Type="http://schemas.openxmlformats.org/officeDocument/2006/relationships/image" Target="../media/image43.wmf"/><Relationship Id="rId11" Type="http://schemas.openxmlformats.org/officeDocument/2006/relationships/image" Target="../media/image48.wmf"/><Relationship Id="rId5" Type="http://schemas.openxmlformats.org/officeDocument/2006/relationships/image" Target="../media/image42.wmf"/><Relationship Id="rId10" Type="http://schemas.openxmlformats.org/officeDocument/2006/relationships/image" Target="../media/image47.emf"/><Relationship Id="rId4" Type="http://schemas.openxmlformats.org/officeDocument/2006/relationships/image" Target="../media/image41.emf"/><Relationship Id="rId9"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image" Target="../media/image50.wmf"/><Relationship Id="rId5" Type="http://schemas.openxmlformats.org/officeDocument/2006/relationships/image" Target="../media/image54.emf"/><Relationship Id="rId4" Type="http://schemas.openxmlformats.org/officeDocument/2006/relationships/image" Target="../media/image5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202532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5</a:t>
            </a:fld>
            <a:endParaRPr lang="en-US"/>
          </a:p>
        </p:txBody>
      </p:sp>
    </p:spTree>
    <p:extLst>
      <p:ext uri="{BB962C8B-B14F-4D97-AF65-F5344CB8AC3E}">
        <p14:creationId xmlns:p14="http://schemas.microsoft.com/office/powerpoint/2010/main" val="3015299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6</a:t>
            </a:fld>
            <a:endParaRPr lang="en-US"/>
          </a:p>
        </p:txBody>
      </p:sp>
    </p:spTree>
    <p:extLst>
      <p:ext uri="{BB962C8B-B14F-4D97-AF65-F5344CB8AC3E}">
        <p14:creationId xmlns:p14="http://schemas.microsoft.com/office/powerpoint/2010/main" val="2719924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12</a:t>
            </a:fld>
            <a:endParaRPr lang="en-US"/>
          </a:p>
        </p:txBody>
      </p:sp>
    </p:spTree>
    <p:extLst>
      <p:ext uri="{BB962C8B-B14F-4D97-AF65-F5344CB8AC3E}">
        <p14:creationId xmlns:p14="http://schemas.microsoft.com/office/powerpoint/2010/main" val="1721390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19</a:t>
            </a:fld>
            <a:endParaRPr lang="en-US"/>
          </a:p>
        </p:txBody>
      </p:sp>
    </p:spTree>
    <p:extLst>
      <p:ext uri="{BB962C8B-B14F-4D97-AF65-F5344CB8AC3E}">
        <p14:creationId xmlns:p14="http://schemas.microsoft.com/office/powerpoint/2010/main" val="1385214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Thursday, June 18,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Thursday, June 18,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Thursday, June 18,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Thursday, June 18,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Thursday, June 18,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Thursday, June 18,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Thursday, June 18,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Thursday, June 18,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Thursday, June 18,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Thursday, June 18,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Thursday, June 18,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Thursday, June 18,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Thursday, June 18,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1444-001, Summer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42.wmf"/><Relationship Id="rId18" Type="http://schemas.openxmlformats.org/officeDocument/2006/relationships/oleObject" Target="../embeddings/oleObject39.bin"/><Relationship Id="rId3" Type="http://schemas.openxmlformats.org/officeDocument/2006/relationships/image" Target="../media/image49.jpeg"/><Relationship Id="rId21" Type="http://schemas.openxmlformats.org/officeDocument/2006/relationships/image" Target="../media/image46.wmf"/><Relationship Id="rId7" Type="http://schemas.openxmlformats.org/officeDocument/2006/relationships/image" Target="../media/image39.emf"/><Relationship Id="rId12" Type="http://schemas.openxmlformats.org/officeDocument/2006/relationships/oleObject" Target="../embeddings/oleObject36.bin"/><Relationship Id="rId17" Type="http://schemas.openxmlformats.org/officeDocument/2006/relationships/image" Target="../media/image44.wmf"/><Relationship Id="rId25" Type="http://schemas.openxmlformats.org/officeDocument/2006/relationships/image" Target="../media/image48.wmf"/><Relationship Id="rId2" Type="http://schemas.openxmlformats.org/officeDocument/2006/relationships/slideLayout" Target="../slideLayouts/slideLayout2.xml"/><Relationship Id="rId16" Type="http://schemas.openxmlformats.org/officeDocument/2006/relationships/oleObject" Target="../embeddings/oleObject38.bin"/><Relationship Id="rId20" Type="http://schemas.openxmlformats.org/officeDocument/2006/relationships/oleObject" Target="../embeddings/oleObject40.bin"/><Relationship Id="rId1" Type="http://schemas.openxmlformats.org/officeDocument/2006/relationships/vmlDrawing" Target="../drawings/vmlDrawing6.vml"/><Relationship Id="rId6" Type="http://schemas.openxmlformats.org/officeDocument/2006/relationships/oleObject" Target="../embeddings/oleObject33.bin"/><Relationship Id="rId11" Type="http://schemas.openxmlformats.org/officeDocument/2006/relationships/image" Target="../media/image41.emf"/><Relationship Id="rId24" Type="http://schemas.openxmlformats.org/officeDocument/2006/relationships/oleObject" Target="../embeddings/oleObject42.bin"/><Relationship Id="rId5" Type="http://schemas.openxmlformats.org/officeDocument/2006/relationships/image" Target="../media/image38.wmf"/><Relationship Id="rId15" Type="http://schemas.openxmlformats.org/officeDocument/2006/relationships/image" Target="../media/image43.wmf"/><Relationship Id="rId23" Type="http://schemas.openxmlformats.org/officeDocument/2006/relationships/image" Target="../media/image47.emf"/><Relationship Id="rId10" Type="http://schemas.openxmlformats.org/officeDocument/2006/relationships/oleObject" Target="../embeddings/oleObject35.bin"/><Relationship Id="rId19" Type="http://schemas.openxmlformats.org/officeDocument/2006/relationships/image" Target="../media/image45.wmf"/><Relationship Id="rId4" Type="http://schemas.openxmlformats.org/officeDocument/2006/relationships/oleObject" Target="../embeddings/oleObject32.bin"/><Relationship Id="rId9" Type="http://schemas.openxmlformats.org/officeDocument/2006/relationships/image" Target="../media/image40.wmf"/><Relationship Id="rId14" Type="http://schemas.openxmlformats.org/officeDocument/2006/relationships/oleObject" Target="../embeddings/oleObject37.bin"/><Relationship Id="rId22" Type="http://schemas.openxmlformats.org/officeDocument/2006/relationships/oleObject" Target="../embeddings/oleObject41.bin"/></Relationships>
</file>

<file path=ppt/slides/_rels/slide11.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54.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1.e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53.emf"/><Relationship Id="rId4" Type="http://schemas.openxmlformats.org/officeDocument/2006/relationships/image" Target="../media/image50.wmf"/><Relationship Id="rId9" Type="http://schemas.openxmlformats.org/officeDocument/2006/relationships/oleObject" Target="../embeddings/oleObject46.bin"/></Relationships>
</file>

<file path=ppt/slides/_rels/slide1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1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57.wmf"/><Relationship Id="rId4" Type="http://schemas.openxmlformats.org/officeDocument/2006/relationships/oleObject" Target="../embeddings/oleObject48.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56.jpeg"/><Relationship Id="rId4" Type="http://schemas.openxmlformats.org/officeDocument/2006/relationships/image" Target="../media/image58.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image" Target="../media/image63.wmf"/><Relationship Id="rId18" Type="http://schemas.openxmlformats.org/officeDocument/2006/relationships/oleObject" Target="../embeddings/oleObject57.bin"/><Relationship Id="rId3" Type="http://schemas.openxmlformats.org/officeDocument/2006/relationships/image" Target="../media/image67.jpeg"/><Relationship Id="rId7" Type="http://schemas.openxmlformats.org/officeDocument/2006/relationships/image" Target="../media/image60.wmf"/><Relationship Id="rId12" Type="http://schemas.openxmlformats.org/officeDocument/2006/relationships/oleObject" Target="../embeddings/oleObject54.bin"/><Relationship Id="rId17" Type="http://schemas.openxmlformats.org/officeDocument/2006/relationships/image" Target="../media/image65.wmf"/><Relationship Id="rId2" Type="http://schemas.openxmlformats.org/officeDocument/2006/relationships/slideLayout" Target="../slideLayouts/slideLayout2.xml"/><Relationship Id="rId16" Type="http://schemas.openxmlformats.org/officeDocument/2006/relationships/oleObject" Target="../embeddings/oleObject56.bin"/><Relationship Id="rId1" Type="http://schemas.openxmlformats.org/officeDocument/2006/relationships/vmlDrawing" Target="../drawings/vmlDrawing10.vml"/><Relationship Id="rId6" Type="http://schemas.openxmlformats.org/officeDocument/2006/relationships/oleObject" Target="../embeddings/oleObject51.bin"/><Relationship Id="rId11" Type="http://schemas.openxmlformats.org/officeDocument/2006/relationships/image" Target="../media/image62.wmf"/><Relationship Id="rId5" Type="http://schemas.openxmlformats.org/officeDocument/2006/relationships/image" Target="../media/image59.wmf"/><Relationship Id="rId15" Type="http://schemas.openxmlformats.org/officeDocument/2006/relationships/image" Target="../media/image64.wmf"/><Relationship Id="rId10" Type="http://schemas.openxmlformats.org/officeDocument/2006/relationships/oleObject" Target="../embeddings/oleObject53.bin"/><Relationship Id="rId19" Type="http://schemas.openxmlformats.org/officeDocument/2006/relationships/image" Target="../media/image66.wmf"/><Relationship Id="rId4" Type="http://schemas.openxmlformats.org/officeDocument/2006/relationships/oleObject" Target="../embeddings/oleObject50.bin"/><Relationship Id="rId9" Type="http://schemas.openxmlformats.org/officeDocument/2006/relationships/image" Target="../media/image61.wmf"/><Relationship Id="rId14" Type="http://schemas.openxmlformats.org/officeDocument/2006/relationships/oleObject" Target="../embeddings/oleObject55.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63.bin"/><Relationship Id="rId18" Type="http://schemas.openxmlformats.org/officeDocument/2006/relationships/image" Target="../media/image75.emf"/><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72.wmf"/><Relationship Id="rId17" Type="http://schemas.openxmlformats.org/officeDocument/2006/relationships/oleObject" Target="../embeddings/oleObject65.bin"/><Relationship Id="rId2" Type="http://schemas.openxmlformats.org/officeDocument/2006/relationships/slideLayout" Target="../slideLayouts/slideLayout2.xml"/><Relationship Id="rId16" Type="http://schemas.openxmlformats.org/officeDocument/2006/relationships/image" Target="../media/image74.emf"/><Relationship Id="rId20" Type="http://schemas.openxmlformats.org/officeDocument/2006/relationships/image" Target="../media/image76.wmf"/><Relationship Id="rId1" Type="http://schemas.openxmlformats.org/officeDocument/2006/relationships/vmlDrawing" Target="../drawings/vmlDrawing11.vml"/><Relationship Id="rId6" Type="http://schemas.openxmlformats.org/officeDocument/2006/relationships/image" Target="../media/image69.wmf"/><Relationship Id="rId11" Type="http://schemas.openxmlformats.org/officeDocument/2006/relationships/oleObject" Target="../embeddings/oleObject62.bin"/><Relationship Id="rId5" Type="http://schemas.openxmlformats.org/officeDocument/2006/relationships/oleObject" Target="../embeddings/oleObject59.bin"/><Relationship Id="rId15" Type="http://schemas.openxmlformats.org/officeDocument/2006/relationships/oleObject" Target="../embeddings/oleObject64.bin"/><Relationship Id="rId10" Type="http://schemas.openxmlformats.org/officeDocument/2006/relationships/image" Target="../media/image71.wmf"/><Relationship Id="rId19" Type="http://schemas.openxmlformats.org/officeDocument/2006/relationships/oleObject" Target="../embeddings/oleObject66.bin"/><Relationship Id="rId4" Type="http://schemas.openxmlformats.org/officeDocument/2006/relationships/image" Target="../media/image68.wmf"/><Relationship Id="rId9" Type="http://schemas.openxmlformats.org/officeDocument/2006/relationships/oleObject" Target="../embeddings/oleObject61.bin"/><Relationship Id="rId14" Type="http://schemas.openxmlformats.org/officeDocument/2006/relationships/image" Target="../media/image73.wmf"/></Relationships>
</file>

<file path=ppt/slides/_rels/slide18.xml.rels><?xml version="1.0" encoding="UTF-8" standalone="yes"?>
<Relationships xmlns="http://schemas.openxmlformats.org/package/2006/relationships"><Relationship Id="rId8" Type="http://schemas.openxmlformats.org/officeDocument/2006/relationships/image" Target="../media/image79.wmf"/><Relationship Id="rId13" Type="http://schemas.openxmlformats.org/officeDocument/2006/relationships/oleObject" Target="../embeddings/oleObject72.bin"/><Relationship Id="rId3" Type="http://schemas.openxmlformats.org/officeDocument/2006/relationships/oleObject" Target="../embeddings/oleObject67.bin"/><Relationship Id="rId7" Type="http://schemas.openxmlformats.org/officeDocument/2006/relationships/oleObject" Target="../embeddings/oleObject69.bin"/><Relationship Id="rId12" Type="http://schemas.openxmlformats.org/officeDocument/2006/relationships/image" Target="../media/image81.wmf"/><Relationship Id="rId2" Type="http://schemas.openxmlformats.org/officeDocument/2006/relationships/slideLayout" Target="../slideLayouts/slideLayout2.xml"/><Relationship Id="rId16" Type="http://schemas.openxmlformats.org/officeDocument/2006/relationships/image" Target="../media/image83.wmf"/><Relationship Id="rId1" Type="http://schemas.openxmlformats.org/officeDocument/2006/relationships/vmlDrawing" Target="../drawings/vmlDrawing12.vml"/><Relationship Id="rId6" Type="http://schemas.openxmlformats.org/officeDocument/2006/relationships/image" Target="../media/image78.wmf"/><Relationship Id="rId11" Type="http://schemas.openxmlformats.org/officeDocument/2006/relationships/oleObject" Target="../embeddings/oleObject71.bin"/><Relationship Id="rId5" Type="http://schemas.openxmlformats.org/officeDocument/2006/relationships/oleObject" Target="../embeddings/oleObject68.bin"/><Relationship Id="rId15" Type="http://schemas.openxmlformats.org/officeDocument/2006/relationships/oleObject" Target="../embeddings/oleObject73.bin"/><Relationship Id="rId10" Type="http://schemas.openxmlformats.org/officeDocument/2006/relationships/image" Target="../media/image80.wmf"/><Relationship Id="rId4" Type="http://schemas.openxmlformats.org/officeDocument/2006/relationships/image" Target="../media/image77.wmf"/><Relationship Id="rId9" Type="http://schemas.openxmlformats.org/officeDocument/2006/relationships/oleObject" Target="../embeddings/oleObject70.bin"/><Relationship Id="rId14" Type="http://schemas.openxmlformats.org/officeDocument/2006/relationships/image" Target="../media/image82.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76.bin"/><Relationship Id="rId13" Type="http://schemas.openxmlformats.org/officeDocument/2006/relationships/image" Target="../media/image87.wmf"/><Relationship Id="rId3" Type="http://schemas.openxmlformats.org/officeDocument/2006/relationships/notesSlide" Target="../notesSlides/notesSlide5.xml"/><Relationship Id="rId7" Type="http://schemas.openxmlformats.org/officeDocument/2006/relationships/image" Target="../media/image84.wmf"/><Relationship Id="rId12"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75.bin"/><Relationship Id="rId11" Type="http://schemas.openxmlformats.org/officeDocument/2006/relationships/image" Target="../media/image86.wmf"/><Relationship Id="rId5" Type="http://schemas.openxmlformats.org/officeDocument/2006/relationships/image" Target="../media/image70.wmf"/><Relationship Id="rId10" Type="http://schemas.openxmlformats.org/officeDocument/2006/relationships/oleObject" Target="../embeddings/oleObject77.bin"/><Relationship Id="rId4" Type="http://schemas.openxmlformats.org/officeDocument/2006/relationships/oleObject" Target="../embeddings/oleObject74.bin"/><Relationship Id="rId9" Type="http://schemas.openxmlformats.org/officeDocument/2006/relationships/image" Target="../media/image8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2.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7.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2.emf"/><Relationship Id="rId18" Type="http://schemas.openxmlformats.org/officeDocument/2006/relationships/oleObject" Target="../embeddings/oleObject10.bin"/><Relationship Id="rId26" Type="http://schemas.openxmlformats.org/officeDocument/2006/relationships/oleObject" Target="../embeddings/oleObject14.bin"/><Relationship Id="rId3" Type="http://schemas.openxmlformats.org/officeDocument/2006/relationships/image" Target="../media/image20.jpeg"/><Relationship Id="rId21" Type="http://schemas.openxmlformats.org/officeDocument/2006/relationships/image" Target="../media/image16.wmf"/><Relationship Id="rId7" Type="http://schemas.openxmlformats.org/officeDocument/2006/relationships/image" Target="../media/image9.wmf"/><Relationship Id="rId12" Type="http://schemas.openxmlformats.org/officeDocument/2006/relationships/oleObject" Target="../embeddings/oleObject7.bin"/><Relationship Id="rId17" Type="http://schemas.openxmlformats.org/officeDocument/2006/relationships/image" Target="../media/image14.wmf"/><Relationship Id="rId25" Type="http://schemas.openxmlformats.org/officeDocument/2006/relationships/image" Target="../media/image18.wmf"/><Relationship Id="rId2" Type="http://schemas.openxmlformats.org/officeDocument/2006/relationships/slideLayout" Target="../slideLayouts/slideLayout2.xml"/><Relationship Id="rId16" Type="http://schemas.openxmlformats.org/officeDocument/2006/relationships/oleObject" Target="../embeddings/oleObject9.bin"/><Relationship Id="rId20" Type="http://schemas.openxmlformats.org/officeDocument/2006/relationships/oleObject" Target="../embeddings/oleObject11.bin"/><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11.wmf"/><Relationship Id="rId24" Type="http://schemas.openxmlformats.org/officeDocument/2006/relationships/oleObject" Target="../embeddings/oleObject13.bin"/><Relationship Id="rId5" Type="http://schemas.openxmlformats.org/officeDocument/2006/relationships/image" Target="../media/image8.wmf"/><Relationship Id="rId15" Type="http://schemas.openxmlformats.org/officeDocument/2006/relationships/image" Target="../media/image13.wmf"/><Relationship Id="rId23" Type="http://schemas.openxmlformats.org/officeDocument/2006/relationships/image" Target="../media/image17.emf"/><Relationship Id="rId10" Type="http://schemas.openxmlformats.org/officeDocument/2006/relationships/oleObject" Target="../embeddings/oleObject6.bin"/><Relationship Id="rId19" Type="http://schemas.openxmlformats.org/officeDocument/2006/relationships/image" Target="../media/image15.wmf"/><Relationship Id="rId4" Type="http://schemas.openxmlformats.org/officeDocument/2006/relationships/oleObject" Target="../embeddings/oleObject3.bin"/><Relationship Id="rId9" Type="http://schemas.openxmlformats.org/officeDocument/2006/relationships/image" Target="../media/image10.emf"/><Relationship Id="rId14" Type="http://schemas.openxmlformats.org/officeDocument/2006/relationships/oleObject" Target="../embeddings/oleObject8.bin"/><Relationship Id="rId22" Type="http://schemas.openxmlformats.org/officeDocument/2006/relationships/oleObject" Target="../embeddings/oleObject12.bin"/><Relationship Id="rId27" Type="http://schemas.openxmlformats.org/officeDocument/2006/relationships/image" Target="../media/image19.emf"/></Relationships>
</file>

<file path=ppt/slides/_rels/slide8.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24.wmf"/><Relationship Id="rId4" Type="http://schemas.openxmlformats.org/officeDocument/2006/relationships/image" Target="../media/image21.emf"/><Relationship Id="rId9" Type="http://schemas.openxmlformats.org/officeDocument/2006/relationships/oleObject" Target="../embeddings/oleObject18.bin"/></Relationships>
</file>

<file path=ppt/slides/_rels/slide9.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25.bin"/><Relationship Id="rId18" Type="http://schemas.openxmlformats.org/officeDocument/2006/relationships/image" Target="../media/image33.wmf"/><Relationship Id="rId26" Type="http://schemas.openxmlformats.org/officeDocument/2006/relationships/image" Target="../media/image37.wmf"/><Relationship Id="rId3" Type="http://schemas.openxmlformats.org/officeDocument/2006/relationships/oleObject" Target="../embeddings/oleObject20.bin"/><Relationship Id="rId21" Type="http://schemas.openxmlformats.org/officeDocument/2006/relationships/oleObject" Target="../embeddings/oleObject29.bin"/><Relationship Id="rId7" Type="http://schemas.openxmlformats.org/officeDocument/2006/relationships/oleObject" Target="../embeddings/oleObject22.bin"/><Relationship Id="rId12" Type="http://schemas.openxmlformats.org/officeDocument/2006/relationships/image" Target="../media/image30.wmf"/><Relationship Id="rId17" Type="http://schemas.openxmlformats.org/officeDocument/2006/relationships/oleObject" Target="../embeddings/oleObject27.bin"/><Relationship Id="rId25" Type="http://schemas.openxmlformats.org/officeDocument/2006/relationships/oleObject" Target="../embeddings/oleObject31.bin"/><Relationship Id="rId2" Type="http://schemas.openxmlformats.org/officeDocument/2006/relationships/slideLayout" Target="../slideLayouts/slideLayout2.xml"/><Relationship Id="rId16" Type="http://schemas.openxmlformats.org/officeDocument/2006/relationships/image" Target="../media/image32.wmf"/><Relationship Id="rId20" Type="http://schemas.openxmlformats.org/officeDocument/2006/relationships/image" Target="../media/image34.wmf"/><Relationship Id="rId1" Type="http://schemas.openxmlformats.org/officeDocument/2006/relationships/vmlDrawing" Target="../drawings/vmlDrawing5.vml"/><Relationship Id="rId6" Type="http://schemas.openxmlformats.org/officeDocument/2006/relationships/image" Target="../media/image27.wmf"/><Relationship Id="rId11" Type="http://schemas.openxmlformats.org/officeDocument/2006/relationships/oleObject" Target="../embeddings/oleObject24.bin"/><Relationship Id="rId24" Type="http://schemas.openxmlformats.org/officeDocument/2006/relationships/image" Target="../media/image36.wmf"/><Relationship Id="rId5" Type="http://schemas.openxmlformats.org/officeDocument/2006/relationships/oleObject" Target="../embeddings/oleObject21.bin"/><Relationship Id="rId15" Type="http://schemas.openxmlformats.org/officeDocument/2006/relationships/oleObject" Target="../embeddings/oleObject26.bin"/><Relationship Id="rId23" Type="http://schemas.openxmlformats.org/officeDocument/2006/relationships/oleObject" Target="../embeddings/oleObject30.bin"/><Relationship Id="rId10" Type="http://schemas.openxmlformats.org/officeDocument/2006/relationships/image" Target="../media/image29.wmf"/><Relationship Id="rId19" Type="http://schemas.openxmlformats.org/officeDocument/2006/relationships/oleObject" Target="../embeddings/oleObject28.bin"/><Relationship Id="rId4" Type="http://schemas.openxmlformats.org/officeDocument/2006/relationships/image" Target="../media/image26.wmf"/><Relationship Id="rId9" Type="http://schemas.openxmlformats.org/officeDocument/2006/relationships/oleObject" Target="../embeddings/oleObject23.bin"/><Relationship Id="rId14" Type="http://schemas.openxmlformats.org/officeDocument/2006/relationships/image" Target="../media/image31.wmf"/><Relationship Id="rId22" Type="http://schemas.openxmlformats.org/officeDocument/2006/relationships/image" Target="../media/image35.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Thursday, June 18, 2020</a:t>
            </a:r>
          </a:p>
        </p:txBody>
      </p:sp>
      <p:sp>
        <p:nvSpPr>
          <p:cNvPr id="7" name="Rectangle 5"/>
          <p:cNvSpPr>
            <a:spLocks noGrp="1" noChangeArrowheads="1"/>
          </p:cNvSpPr>
          <p:nvPr>
            <p:ph type="ftr" sz="quarter" idx="11"/>
          </p:nvPr>
        </p:nvSpPr>
        <p:spPr/>
        <p:txBody>
          <a:bodyPr/>
          <a:lstStyle/>
          <a:p>
            <a:pPr>
              <a:defRPr/>
            </a:pPr>
            <a:r>
              <a:rPr lang="de-DE" dirty="0"/>
              <a:t>PHYS 1444-001, Summer 2020                    Dr. Jaehoon 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#8</a:t>
            </a:r>
          </a:p>
        </p:txBody>
      </p:sp>
      <p:sp>
        <p:nvSpPr>
          <p:cNvPr id="18438" name="Text Box 4"/>
          <p:cNvSpPr txBox="1">
            <a:spLocks noChangeArrowheads="1"/>
          </p:cNvSpPr>
          <p:nvPr/>
        </p:nvSpPr>
        <p:spPr bwMode="auto">
          <a:xfrm>
            <a:off x="2994389" y="1447800"/>
            <a:ext cx="2847254"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Thursday, June 18,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8" name="Content Placeholder 2">
            <a:extLst>
              <a:ext uri="{FF2B5EF4-FFF2-40B4-BE49-F238E27FC236}">
                <a16:creationId xmlns:a16="http://schemas.microsoft.com/office/drawing/2014/main" id="{2061CFBC-B3F9-A340-AEF2-E0C673BD5EEE}"/>
              </a:ext>
            </a:extLst>
          </p:cNvPr>
          <p:cNvSpPr txBox="1">
            <a:spLocks/>
          </p:cNvSpPr>
          <p:nvPr/>
        </p:nvSpPr>
        <p:spPr bwMode="auto">
          <a:xfrm>
            <a:off x="952500" y="2133600"/>
            <a:ext cx="7505700" cy="39696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dirty="0">
                <a:latin typeface="Arial Narrow" charset="0"/>
              </a:rPr>
              <a:t>Chapter 24 Capacitance etc..</a:t>
            </a:r>
            <a:endParaRPr lang="en-US" sz="2400" dirty="0">
              <a:solidFill>
                <a:srgbClr val="003300"/>
              </a:solidFill>
              <a:latin typeface="Arial Narrow" charset="0"/>
            </a:endParaRPr>
          </a:p>
          <a:p>
            <a:pPr marL="990600" lvl="1" indent="-533400"/>
            <a:r>
              <a:rPr lang="en-US" sz="2400" dirty="0">
                <a:latin typeface="Arial Narrow" charset="0"/>
              </a:rPr>
              <a:t>Determination of Capacitance</a:t>
            </a:r>
          </a:p>
          <a:p>
            <a:pPr marL="990600" lvl="1" indent="-533400"/>
            <a:r>
              <a:rPr lang="en-US" sz="2400" dirty="0">
                <a:latin typeface="Arial Narrow" charset="0"/>
              </a:rPr>
              <a:t>Capacitors in Series or Parallel</a:t>
            </a:r>
          </a:p>
          <a:p>
            <a:pPr marL="990600" lvl="1" indent="-533400"/>
            <a:r>
              <a:rPr lang="en-US" sz="2400" dirty="0">
                <a:latin typeface="Arial Narrow" charset="0"/>
              </a:rPr>
              <a:t>Electric Energy Storage</a:t>
            </a:r>
          </a:p>
          <a:p>
            <a:pPr marL="990600" lvl="1" indent="-533400"/>
            <a:r>
              <a:rPr lang="en-US" sz="2400" dirty="0">
                <a:latin typeface="Arial Narrow" charset="0"/>
              </a:rPr>
              <a:t>Effect of Dielectric</a:t>
            </a:r>
          </a:p>
          <a:p>
            <a:pPr marL="990600" lvl="1" indent="-533400"/>
            <a:r>
              <a:rPr lang="en-US" sz="2400" dirty="0">
                <a:latin typeface="Arial Narrow" charset="0"/>
              </a:rPr>
              <a:t>Molecular description of Dielectric Material</a:t>
            </a:r>
            <a:endParaRPr lang="en-US" dirty="0">
              <a:latin typeface="Arial Narrow" charset="0"/>
            </a:endParaRPr>
          </a:p>
        </p:txBody>
      </p:sp>
    </p:spTree>
    <p:extLst>
      <p:ext uri="{BB962C8B-B14F-4D97-AF65-F5344CB8AC3E}">
        <p14:creationId xmlns:p14="http://schemas.microsoft.com/office/powerpoint/2010/main" val="2604975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Thursday, June 18, 2020</a:t>
            </a:r>
          </a:p>
        </p:txBody>
      </p:sp>
      <p:sp>
        <p:nvSpPr>
          <p:cNvPr id="20" name="Footer Placeholder 4"/>
          <p:cNvSpPr>
            <a:spLocks noGrp="1"/>
          </p:cNvSpPr>
          <p:nvPr>
            <p:ph type="ftr" sz="quarter" idx="11"/>
          </p:nvPr>
        </p:nvSpPr>
        <p:spPr/>
        <p:txBody>
          <a:bodyPr/>
          <a:lstStyle/>
          <a:p>
            <a:r>
              <a:rPr lang="en-US"/>
              <a:t>PHYS 1444-001, Summer 2020                    Dr. Jaehoon Yu</a:t>
            </a:r>
          </a:p>
        </p:txBody>
      </p:sp>
      <p:sp>
        <p:nvSpPr>
          <p:cNvPr id="21" name="Slide Number Placeholder 5"/>
          <p:cNvSpPr>
            <a:spLocks noGrp="1"/>
          </p:cNvSpPr>
          <p:nvPr>
            <p:ph type="sldNum" sz="quarter" idx="12"/>
          </p:nvPr>
        </p:nvSpPr>
        <p:spPr/>
        <p:txBody>
          <a:bodyPr/>
          <a:lstStyle/>
          <a:p>
            <a:fld id="{C80BD743-191A-754A-81FD-0BCB534E924C}" type="slidenum">
              <a:rPr lang="en-US"/>
              <a:pPr/>
              <a:t>10</a:t>
            </a:fld>
            <a:endParaRPr lang="en-US"/>
          </a:p>
        </p:txBody>
      </p:sp>
      <p:pic>
        <p:nvPicPr>
          <p:cNvPr id="228363" name="Picture 11" descr="FG24_006"/>
          <p:cNvPicPr>
            <a:picLocks noChangeAspect="1" noChangeArrowheads="1"/>
          </p:cNvPicPr>
          <p:nvPr/>
        </p:nvPicPr>
        <p:blipFill>
          <a:blip r:embed="rId3"/>
          <a:srcRect/>
          <a:stretch>
            <a:fillRect/>
          </a:stretch>
        </p:blipFill>
        <p:spPr bwMode="auto">
          <a:xfrm>
            <a:off x="6172200" y="304800"/>
            <a:ext cx="3200400" cy="2400300"/>
          </a:xfrm>
          <a:prstGeom prst="rect">
            <a:avLst/>
          </a:prstGeom>
          <a:noFill/>
        </p:spPr>
      </p:pic>
      <p:sp>
        <p:nvSpPr>
          <p:cNvPr id="228354" name="Rectangle 2"/>
          <p:cNvSpPr>
            <a:spLocks noGrp="1" noChangeArrowheads="1"/>
          </p:cNvSpPr>
          <p:nvPr>
            <p:ph type="title"/>
          </p:nvPr>
        </p:nvSpPr>
        <p:spPr>
          <a:xfrm>
            <a:off x="228600" y="0"/>
            <a:ext cx="8686800" cy="762000"/>
          </a:xfrm>
        </p:spPr>
        <p:txBody>
          <a:bodyPr/>
          <a:lstStyle/>
          <a:p>
            <a:r>
              <a:rPr lang="en-US"/>
              <a:t>Example 24 – 3</a:t>
            </a:r>
          </a:p>
        </p:txBody>
      </p:sp>
      <p:sp>
        <p:nvSpPr>
          <p:cNvPr id="228355" name="Text Box 3"/>
          <p:cNvSpPr txBox="1">
            <a:spLocks noChangeArrowheads="1"/>
          </p:cNvSpPr>
          <p:nvPr/>
        </p:nvSpPr>
        <p:spPr bwMode="auto">
          <a:xfrm>
            <a:off x="152400" y="609600"/>
            <a:ext cx="6477000" cy="2308324"/>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Spherical capacitor: </a:t>
            </a:r>
            <a:r>
              <a:rPr lang="en-US" dirty="0">
                <a:solidFill>
                  <a:schemeClr val="accent2"/>
                </a:solidFill>
                <a:latin typeface="Arial Narrow" charset="0"/>
              </a:rPr>
              <a:t>A spherical capacitor consists of two thin concentric spherical conducting shells, of radius </a:t>
            </a:r>
            <a:r>
              <a:rPr lang="en-US" dirty="0" err="1">
                <a:solidFill>
                  <a:schemeClr val="accent2"/>
                </a:solidFill>
                <a:latin typeface="Arial Narrow" charset="0"/>
              </a:rPr>
              <a:t>r</a:t>
            </a:r>
            <a:r>
              <a:rPr lang="en-US" baseline="-25000" dirty="0" err="1">
                <a:solidFill>
                  <a:schemeClr val="accent2"/>
                </a:solidFill>
                <a:latin typeface="Arial Narrow" charset="0"/>
              </a:rPr>
              <a:t>a</a:t>
            </a:r>
            <a:r>
              <a:rPr lang="en-US" dirty="0">
                <a:solidFill>
                  <a:schemeClr val="accent2"/>
                </a:solidFill>
                <a:latin typeface="Arial Narrow" charset="0"/>
              </a:rPr>
              <a:t> and </a:t>
            </a:r>
            <a:r>
              <a:rPr lang="en-US" dirty="0" err="1">
                <a:solidFill>
                  <a:schemeClr val="accent2"/>
                </a:solidFill>
                <a:latin typeface="Arial Narrow" charset="0"/>
              </a:rPr>
              <a:t>r</a:t>
            </a:r>
            <a:r>
              <a:rPr lang="en-US" baseline="-25000" dirty="0" err="1">
                <a:solidFill>
                  <a:schemeClr val="accent2"/>
                </a:solidFill>
                <a:latin typeface="Arial Narrow" charset="0"/>
              </a:rPr>
              <a:t>b</a:t>
            </a:r>
            <a:r>
              <a:rPr lang="en-US" dirty="0">
                <a:solidFill>
                  <a:schemeClr val="accent2"/>
                </a:solidFill>
                <a:latin typeface="Arial Narrow" charset="0"/>
              </a:rPr>
              <a:t>, as in the figure.  The inner shell carries a uniformly distributed charge Q on its surface and the outer shell an equal but opposite charge –Q.  Determine the capacitance of the two shells. </a:t>
            </a:r>
          </a:p>
        </p:txBody>
      </p:sp>
      <p:sp>
        <p:nvSpPr>
          <p:cNvPr id="228356" name="Text Box 4"/>
          <p:cNvSpPr txBox="1">
            <a:spLocks noChangeArrowheads="1"/>
          </p:cNvSpPr>
          <p:nvPr/>
        </p:nvSpPr>
        <p:spPr bwMode="auto">
          <a:xfrm>
            <a:off x="228600" y="2833688"/>
            <a:ext cx="60960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Using Gauss’ law, the electric field outside a uniformly charged conducting sphere is    </a:t>
            </a:r>
          </a:p>
        </p:txBody>
      </p:sp>
      <p:graphicFrame>
        <p:nvGraphicFramePr>
          <p:cNvPr id="228357" name="Object 5"/>
          <p:cNvGraphicFramePr>
            <a:graphicFrameLocks noChangeAspect="1"/>
          </p:cNvGraphicFramePr>
          <p:nvPr/>
        </p:nvGraphicFramePr>
        <p:xfrm>
          <a:off x="6400800" y="2846388"/>
          <a:ext cx="1546225" cy="963612"/>
        </p:xfrm>
        <a:graphic>
          <a:graphicData uri="http://schemas.openxmlformats.org/presentationml/2006/ole">
            <mc:AlternateContent xmlns:mc="http://schemas.openxmlformats.org/markup-compatibility/2006">
              <mc:Choice xmlns:v="urn:schemas-microsoft-com:vml" Requires="v">
                <p:oleObj spid="_x0000_s109073" name="Equation" r:id="rId4" imgW="711000" imgH="419040" progId="Equation.DSMT4">
                  <p:embed/>
                </p:oleObj>
              </mc:Choice>
              <mc:Fallback>
                <p:oleObj name="Equation" r:id="rId4" imgW="711000" imgH="419040" progId="Equation.DSMT4">
                  <p:embed/>
                  <p:pic>
                    <p:nvPicPr>
                      <p:cNvPr id="22835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846388"/>
                        <a:ext cx="1546225" cy="963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8358" name="Text Box 6"/>
          <p:cNvSpPr txBox="1">
            <a:spLocks noChangeArrowheads="1"/>
          </p:cNvSpPr>
          <p:nvPr/>
        </p:nvSpPr>
        <p:spPr bwMode="auto">
          <a:xfrm>
            <a:off x="304800" y="37338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the potential difference between a and b is</a:t>
            </a:r>
          </a:p>
        </p:txBody>
      </p:sp>
      <p:graphicFrame>
        <p:nvGraphicFramePr>
          <p:cNvPr id="228360" name="Object 8"/>
          <p:cNvGraphicFramePr>
            <a:graphicFrameLocks noChangeAspect="1"/>
          </p:cNvGraphicFramePr>
          <p:nvPr/>
        </p:nvGraphicFramePr>
        <p:xfrm>
          <a:off x="628650" y="4170363"/>
          <a:ext cx="1581150" cy="565150"/>
        </p:xfrm>
        <a:graphic>
          <a:graphicData uri="http://schemas.openxmlformats.org/presentationml/2006/ole">
            <mc:AlternateContent xmlns:mc="http://schemas.openxmlformats.org/markup-compatibility/2006">
              <mc:Choice xmlns:v="urn:schemas-microsoft-com:vml" Requires="v">
                <p:oleObj spid="_x0000_s109074" name="Equation" r:id="rId6" imgW="1016000" imgH="342900" progId="Equation.DSMT4">
                  <p:embed/>
                </p:oleObj>
              </mc:Choice>
              <mc:Fallback>
                <p:oleObj name="Equation" r:id="rId6" imgW="1016000" imgH="342900" progId="Equation.DSMT4">
                  <p:embed/>
                  <p:pic>
                    <p:nvPicPr>
                      <p:cNvPr id="228360" name="Object 8"/>
                      <p:cNvPicPr>
                        <a:picLocks noChangeAspect="1" noChangeArrowheads="1"/>
                      </p:cNvPicPr>
                      <p:nvPr/>
                    </p:nvPicPr>
                    <p:blipFill>
                      <a:blip r:embed="rId7"/>
                      <a:srcRect/>
                      <a:stretch>
                        <a:fillRect/>
                      </a:stretch>
                    </p:blipFill>
                    <p:spPr bwMode="auto">
                      <a:xfrm>
                        <a:off x="628650" y="4170363"/>
                        <a:ext cx="1581150" cy="5651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61" name="Object 9"/>
          <p:cNvGraphicFramePr>
            <a:graphicFrameLocks noChangeAspect="1"/>
          </p:cNvGraphicFramePr>
          <p:nvPr/>
        </p:nvGraphicFramePr>
        <p:xfrm>
          <a:off x="3505200" y="5410200"/>
          <a:ext cx="360363" cy="247650"/>
        </p:xfrm>
        <a:graphic>
          <a:graphicData uri="http://schemas.openxmlformats.org/presentationml/2006/ole">
            <mc:AlternateContent xmlns:mc="http://schemas.openxmlformats.org/markup-compatibility/2006">
              <mc:Choice xmlns:v="urn:schemas-microsoft-com:vml" Requires="v">
                <p:oleObj spid="_x0000_s109075" name="Equation" r:id="rId8" imgW="253800" imgH="164880" progId="Equation.DSMT4">
                  <p:embed/>
                </p:oleObj>
              </mc:Choice>
              <mc:Fallback>
                <p:oleObj name="Equation" r:id="rId8" imgW="253800" imgH="164880" progId="Equation.DSMT4">
                  <p:embed/>
                  <p:pic>
                    <p:nvPicPr>
                      <p:cNvPr id="228361"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5410200"/>
                        <a:ext cx="360363" cy="2476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8364" name="Text Box 12"/>
          <p:cNvSpPr txBox="1">
            <a:spLocks noChangeArrowheads="1"/>
          </p:cNvSpPr>
          <p:nvPr/>
        </p:nvSpPr>
        <p:spPr bwMode="auto">
          <a:xfrm>
            <a:off x="457200" y="5424488"/>
            <a:ext cx="28956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Thus capacitance is</a:t>
            </a:r>
          </a:p>
        </p:txBody>
      </p:sp>
      <p:graphicFrame>
        <p:nvGraphicFramePr>
          <p:cNvPr id="228367" name="Object 15"/>
          <p:cNvGraphicFramePr>
            <a:graphicFrameLocks noChangeAspect="1"/>
          </p:cNvGraphicFramePr>
          <p:nvPr/>
        </p:nvGraphicFramePr>
        <p:xfrm>
          <a:off x="914400" y="4695825"/>
          <a:ext cx="1166813" cy="528638"/>
        </p:xfrm>
        <a:graphic>
          <a:graphicData uri="http://schemas.openxmlformats.org/presentationml/2006/ole">
            <mc:AlternateContent xmlns:mc="http://schemas.openxmlformats.org/markup-compatibility/2006">
              <mc:Choice xmlns:v="urn:schemas-microsoft-com:vml" Requires="v">
                <p:oleObj spid="_x0000_s109076" name="Equation" r:id="rId10" imgW="800100" imgH="342900" progId="Equation.DSMT4">
                  <p:embed/>
                </p:oleObj>
              </mc:Choice>
              <mc:Fallback>
                <p:oleObj name="Equation" r:id="rId10" imgW="800100" imgH="342900" progId="Equation.DSMT4">
                  <p:embed/>
                  <p:pic>
                    <p:nvPicPr>
                      <p:cNvPr id="228367" name="Object 15"/>
                      <p:cNvPicPr>
                        <a:picLocks noChangeAspect="1" noChangeArrowheads="1"/>
                      </p:cNvPicPr>
                      <p:nvPr/>
                    </p:nvPicPr>
                    <p:blipFill>
                      <a:blip r:embed="rId11"/>
                      <a:srcRect/>
                      <a:stretch>
                        <a:fillRect/>
                      </a:stretch>
                    </p:blipFill>
                    <p:spPr bwMode="auto">
                      <a:xfrm>
                        <a:off x="914400" y="4695825"/>
                        <a:ext cx="1166813" cy="528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68" name="Object 16"/>
          <p:cNvGraphicFramePr>
            <a:graphicFrameLocks noChangeAspect="1"/>
          </p:cNvGraphicFramePr>
          <p:nvPr/>
        </p:nvGraphicFramePr>
        <p:xfrm>
          <a:off x="2082800" y="4637088"/>
          <a:ext cx="1408113" cy="646112"/>
        </p:xfrm>
        <a:graphic>
          <a:graphicData uri="http://schemas.openxmlformats.org/presentationml/2006/ole">
            <mc:AlternateContent xmlns:mc="http://schemas.openxmlformats.org/markup-compatibility/2006">
              <mc:Choice xmlns:v="urn:schemas-microsoft-com:vml" Requires="v">
                <p:oleObj spid="_x0000_s109077" name="Equation" r:id="rId12" imgW="965160" imgH="419040" progId="Equation.DSMT4">
                  <p:embed/>
                </p:oleObj>
              </mc:Choice>
              <mc:Fallback>
                <p:oleObj name="Equation" r:id="rId12" imgW="965160" imgH="419040" progId="Equation.DSMT4">
                  <p:embed/>
                  <p:pic>
                    <p:nvPicPr>
                      <p:cNvPr id="228368"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82800" y="4637088"/>
                        <a:ext cx="1408113" cy="6461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69" name="Object 17"/>
          <p:cNvGraphicFramePr>
            <a:graphicFrameLocks noChangeAspect="1"/>
          </p:cNvGraphicFramePr>
          <p:nvPr/>
        </p:nvGraphicFramePr>
        <p:xfrm>
          <a:off x="3494088" y="4595813"/>
          <a:ext cx="2409825" cy="725487"/>
        </p:xfrm>
        <a:graphic>
          <a:graphicData uri="http://schemas.openxmlformats.org/presentationml/2006/ole">
            <mc:AlternateContent xmlns:mc="http://schemas.openxmlformats.org/markup-compatibility/2006">
              <mc:Choice xmlns:v="urn:schemas-microsoft-com:vml" Requires="v">
                <p:oleObj spid="_x0000_s109078" name="Equation" r:id="rId14" imgW="1650960" imgH="469800" progId="Equation.DSMT4">
                  <p:embed/>
                </p:oleObj>
              </mc:Choice>
              <mc:Fallback>
                <p:oleObj name="Equation" r:id="rId14" imgW="1650960" imgH="469800" progId="Equation.DSMT4">
                  <p:embed/>
                  <p:pic>
                    <p:nvPicPr>
                      <p:cNvPr id="228369" name="Object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94088" y="4595813"/>
                        <a:ext cx="2409825" cy="7254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0" name="Object 18"/>
          <p:cNvGraphicFramePr>
            <a:graphicFrameLocks noChangeAspect="1"/>
          </p:cNvGraphicFramePr>
          <p:nvPr/>
        </p:nvGraphicFramePr>
        <p:xfrm>
          <a:off x="5905500" y="4605338"/>
          <a:ext cx="1482725" cy="706437"/>
        </p:xfrm>
        <a:graphic>
          <a:graphicData uri="http://schemas.openxmlformats.org/presentationml/2006/ole">
            <mc:AlternateContent xmlns:mc="http://schemas.openxmlformats.org/markup-compatibility/2006">
              <mc:Choice xmlns:v="urn:schemas-microsoft-com:vml" Requires="v">
                <p:oleObj spid="_x0000_s109079" name="Equation" r:id="rId16" imgW="1015920" imgH="457200" progId="Equation.DSMT4">
                  <p:embed/>
                </p:oleObj>
              </mc:Choice>
              <mc:Fallback>
                <p:oleObj name="Equation" r:id="rId16" imgW="1015920" imgH="457200" progId="Equation.DSMT4">
                  <p:embed/>
                  <p:pic>
                    <p:nvPicPr>
                      <p:cNvPr id="228370"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05500" y="4605338"/>
                        <a:ext cx="1482725" cy="7064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1" name="Object 19"/>
          <p:cNvGraphicFramePr>
            <a:graphicFrameLocks noChangeAspect="1"/>
          </p:cNvGraphicFramePr>
          <p:nvPr/>
        </p:nvGraphicFramePr>
        <p:xfrm>
          <a:off x="7391400" y="4605338"/>
          <a:ext cx="1295400" cy="706437"/>
        </p:xfrm>
        <a:graphic>
          <a:graphicData uri="http://schemas.openxmlformats.org/presentationml/2006/ole">
            <mc:AlternateContent xmlns:mc="http://schemas.openxmlformats.org/markup-compatibility/2006">
              <mc:Choice xmlns:v="urn:schemas-microsoft-com:vml" Requires="v">
                <p:oleObj spid="_x0000_s109080" name="Equation" r:id="rId18" imgW="888840" imgH="457200" progId="Equation.DSMT4">
                  <p:embed/>
                </p:oleObj>
              </mc:Choice>
              <mc:Fallback>
                <p:oleObj name="Equation" r:id="rId18" imgW="888840" imgH="457200" progId="Equation.DSMT4">
                  <p:embed/>
                  <p:pic>
                    <p:nvPicPr>
                      <p:cNvPr id="228371" name="Object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91400" y="4605338"/>
                        <a:ext cx="1295400" cy="7064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2" name="Object 20"/>
          <p:cNvGraphicFramePr>
            <a:graphicFrameLocks noChangeAspect="1"/>
          </p:cNvGraphicFramePr>
          <p:nvPr/>
        </p:nvGraphicFramePr>
        <p:xfrm>
          <a:off x="3962400" y="5257800"/>
          <a:ext cx="395288" cy="549275"/>
        </p:xfrm>
        <a:graphic>
          <a:graphicData uri="http://schemas.openxmlformats.org/presentationml/2006/ole">
            <mc:AlternateContent xmlns:mc="http://schemas.openxmlformats.org/markup-compatibility/2006">
              <mc:Choice xmlns:v="urn:schemas-microsoft-com:vml" Requires="v">
                <p:oleObj spid="_x0000_s109081" name="Equation" r:id="rId20" imgW="279360" imgH="368280" progId="Equation.DSMT4">
                  <p:embed/>
                </p:oleObj>
              </mc:Choice>
              <mc:Fallback>
                <p:oleObj name="Equation" r:id="rId20" imgW="279360" imgH="368280" progId="Equation.DSMT4">
                  <p:embed/>
                  <p:pic>
                    <p:nvPicPr>
                      <p:cNvPr id="228372" name="Object 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962400" y="5257800"/>
                        <a:ext cx="395288" cy="5492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3" name="Object 21"/>
          <p:cNvGraphicFramePr>
            <a:graphicFrameLocks noChangeAspect="1"/>
          </p:cNvGraphicFramePr>
          <p:nvPr/>
        </p:nvGraphicFramePr>
        <p:xfrm>
          <a:off x="4368800" y="5248275"/>
          <a:ext cx="1404938" cy="968375"/>
        </p:xfrm>
        <a:graphic>
          <a:graphicData uri="http://schemas.openxmlformats.org/presentationml/2006/ole">
            <mc:AlternateContent xmlns:mc="http://schemas.openxmlformats.org/markup-compatibility/2006">
              <mc:Choice xmlns:v="urn:schemas-microsoft-com:vml" Requires="v">
                <p:oleObj spid="_x0000_s109082" name="Equation" r:id="rId22" imgW="990600" imgH="647700" progId="Equation.DSMT4">
                  <p:embed/>
                </p:oleObj>
              </mc:Choice>
              <mc:Fallback>
                <p:oleObj name="Equation" r:id="rId22" imgW="990600" imgH="647700" progId="Equation.DSMT4">
                  <p:embed/>
                  <p:pic>
                    <p:nvPicPr>
                      <p:cNvPr id="228373" name="Object 21"/>
                      <p:cNvPicPr>
                        <a:picLocks noChangeAspect="1" noChangeArrowheads="1"/>
                      </p:cNvPicPr>
                      <p:nvPr/>
                    </p:nvPicPr>
                    <p:blipFill>
                      <a:blip r:embed="rId23"/>
                      <a:srcRect/>
                      <a:stretch>
                        <a:fillRect/>
                      </a:stretch>
                    </p:blipFill>
                    <p:spPr bwMode="auto">
                      <a:xfrm>
                        <a:off x="4368800" y="5248275"/>
                        <a:ext cx="1404938" cy="9683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4" name="Object 22"/>
          <p:cNvGraphicFramePr>
            <a:graphicFrameLocks noChangeAspect="1"/>
          </p:cNvGraphicFramePr>
          <p:nvPr/>
        </p:nvGraphicFramePr>
        <p:xfrm>
          <a:off x="6019800" y="5410200"/>
          <a:ext cx="773113" cy="608013"/>
        </p:xfrm>
        <a:graphic>
          <a:graphicData uri="http://schemas.openxmlformats.org/presentationml/2006/ole">
            <mc:AlternateContent xmlns:mc="http://schemas.openxmlformats.org/markup-compatibility/2006">
              <mc:Choice xmlns:v="urn:schemas-microsoft-com:vml" Requires="v">
                <p:oleObj spid="_x0000_s109083" name="Equation" r:id="rId24" imgW="545760" imgH="406080" progId="Equation.DSMT4">
                  <p:embed/>
                </p:oleObj>
              </mc:Choice>
              <mc:Fallback>
                <p:oleObj name="Equation" r:id="rId24" imgW="545760" imgH="406080" progId="Equation.DSMT4">
                  <p:embed/>
                  <p:pic>
                    <p:nvPicPr>
                      <p:cNvPr id="228374" name="Object 2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19800" y="5410200"/>
                        <a:ext cx="773113" cy="6080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16855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June 17, 2019</a:t>
            </a:r>
          </a:p>
        </p:txBody>
      </p:sp>
      <p:sp>
        <p:nvSpPr>
          <p:cNvPr id="12" name="Footer Placeholder 4"/>
          <p:cNvSpPr>
            <a:spLocks noGrp="1"/>
          </p:cNvSpPr>
          <p:nvPr>
            <p:ph type="ftr" sz="quarter" idx="11"/>
          </p:nvPr>
        </p:nvSpPr>
        <p:spPr/>
        <p:txBody>
          <a:bodyPr/>
          <a:lstStyle/>
          <a:p>
            <a:r>
              <a:rPr lang="de-DE"/>
              <a:t>PHYS 1444-001, Summer 2019             Dr. Jaehoon Yu</a:t>
            </a:r>
            <a:endParaRPr lang="en-US"/>
          </a:p>
        </p:txBody>
      </p:sp>
      <p:sp>
        <p:nvSpPr>
          <p:cNvPr id="13" name="Slide Number Placeholder 5"/>
          <p:cNvSpPr>
            <a:spLocks noGrp="1"/>
          </p:cNvSpPr>
          <p:nvPr>
            <p:ph type="sldNum" sz="quarter" idx="12"/>
          </p:nvPr>
        </p:nvSpPr>
        <p:spPr/>
        <p:txBody>
          <a:bodyPr/>
          <a:lstStyle/>
          <a:p>
            <a:fld id="{BDDBF0CC-63D9-0049-BB13-AC6C5DA6C79D}" type="slidenum">
              <a:rPr lang="en-US"/>
              <a:pPr/>
              <a:t>11</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Capacitor Cont’d</a:t>
            </a:r>
          </a:p>
        </p:txBody>
      </p:sp>
      <p:sp>
        <p:nvSpPr>
          <p:cNvPr id="207876" name="Rectangle 4"/>
          <p:cNvSpPr>
            <a:spLocks noChangeArrowheads="1"/>
          </p:cNvSpPr>
          <p:nvPr/>
        </p:nvSpPr>
        <p:spPr bwMode="auto">
          <a:xfrm>
            <a:off x="381000" y="685800"/>
            <a:ext cx="8458200" cy="449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A single isolated conductor can be said to have a capacitance, C.</a:t>
            </a:r>
          </a:p>
          <a:p>
            <a:pPr marL="342900" indent="-342900">
              <a:spcBef>
                <a:spcPct val="20000"/>
              </a:spcBef>
              <a:buFontTx/>
              <a:buChar char="•"/>
            </a:pPr>
            <a:r>
              <a:rPr lang="en-US" sz="3200" dirty="0">
                <a:solidFill>
                  <a:schemeClr val="accent2"/>
                </a:solidFill>
                <a:latin typeface="Arial Narrow" charset="0"/>
              </a:rPr>
              <a:t>C can still be defined as the ratio of the charge to the absolute potential V on the conductor.</a:t>
            </a:r>
          </a:p>
          <a:p>
            <a:pPr marL="742950" lvl="1" indent="-285750">
              <a:spcBef>
                <a:spcPct val="20000"/>
              </a:spcBef>
              <a:buFontTx/>
              <a:buChar char="–"/>
            </a:pPr>
            <a:r>
              <a:rPr lang="en-US" sz="2800" dirty="0">
                <a:solidFill>
                  <a:srgbClr val="660066"/>
                </a:solidFill>
                <a:latin typeface="Arial Narrow" charset="0"/>
                <a:ea typeface="ＭＳ Ｐゴシック" charset="-128"/>
              </a:rPr>
              <a:t>So Q=CV.</a:t>
            </a:r>
          </a:p>
          <a:p>
            <a:pPr marL="342900" indent="-342900">
              <a:spcBef>
                <a:spcPct val="20000"/>
              </a:spcBef>
              <a:buFontTx/>
              <a:buChar char="•"/>
            </a:pPr>
            <a:r>
              <a:rPr lang="en-US" sz="3200" dirty="0">
                <a:solidFill>
                  <a:schemeClr val="accent2"/>
                </a:solidFill>
                <a:latin typeface="Arial Narrow" charset="0"/>
              </a:rPr>
              <a:t>The potential of a single conducting sphere of radius </a:t>
            </a:r>
            <a:r>
              <a:rPr lang="en-US" sz="3200" dirty="0" err="1">
                <a:solidFill>
                  <a:schemeClr val="accent2"/>
                </a:solidFill>
                <a:latin typeface="Arial Narrow" charset="0"/>
              </a:rPr>
              <a:t>r</a:t>
            </a:r>
            <a:r>
              <a:rPr lang="en-US" sz="3200" baseline="-25000" dirty="0" err="1">
                <a:solidFill>
                  <a:schemeClr val="accent2"/>
                </a:solidFill>
                <a:latin typeface="Arial Narrow" charset="0"/>
              </a:rPr>
              <a:t>b</a:t>
            </a:r>
            <a:r>
              <a:rPr lang="en-US" sz="3200" dirty="0">
                <a:solidFill>
                  <a:schemeClr val="accent2"/>
                </a:solidFill>
                <a:latin typeface="Arial Narrow" charset="0"/>
              </a:rPr>
              <a:t> can be obtained as</a:t>
            </a:r>
          </a:p>
          <a:p>
            <a:pPr marL="342900" indent="-342900">
              <a:spcBef>
                <a:spcPct val="20000"/>
              </a:spcBef>
              <a:buFontTx/>
              <a:buChar char="•"/>
            </a:pPr>
            <a:endParaRPr lang="en-US" sz="3200" dirty="0">
              <a:solidFill>
                <a:schemeClr val="accent2"/>
              </a:solidFill>
              <a:latin typeface="Arial Narrow" charset="0"/>
            </a:endParaRPr>
          </a:p>
        </p:txBody>
      </p:sp>
      <p:sp>
        <p:nvSpPr>
          <p:cNvPr id="207888" name="Rectangle 16"/>
          <p:cNvSpPr>
            <a:spLocks noChangeArrowheads="1"/>
          </p:cNvSpPr>
          <p:nvPr/>
        </p:nvSpPr>
        <p:spPr bwMode="auto">
          <a:xfrm>
            <a:off x="533400" y="5410200"/>
            <a:ext cx="3733800" cy="609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So its capacitance is</a:t>
            </a:r>
          </a:p>
        </p:txBody>
      </p:sp>
      <p:graphicFrame>
        <p:nvGraphicFramePr>
          <p:cNvPr id="207892" name="Object 20"/>
          <p:cNvGraphicFramePr>
            <a:graphicFrameLocks noChangeAspect="1"/>
          </p:cNvGraphicFramePr>
          <p:nvPr/>
        </p:nvGraphicFramePr>
        <p:xfrm>
          <a:off x="1066800" y="4572000"/>
          <a:ext cx="552450" cy="379413"/>
        </p:xfrm>
        <a:graphic>
          <a:graphicData uri="http://schemas.openxmlformats.org/presentationml/2006/ole">
            <mc:AlternateContent xmlns:mc="http://schemas.openxmlformats.org/markup-compatibility/2006">
              <mc:Choice xmlns:v="urn:schemas-microsoft-com:vml" Requires="v">
                <p:oleObj spid="_x0000_s109634" name="Equation" r:id="rId3" imgW="253800" imgH="164880" progId="Equation.DSMT4">
                  <p:embed/>
                </p:oleObj>
              </mc:Choice>
              <mc:Fallback>
                <p:oleObj name="Equation" r:id="rId3" imgW="253800" imgH="164880" progId="Equation.DSMT4">
                  <p:embed/>
                  <p:pic>
                    <p:nvPicPr>
                      <p:cNvPr id="207892"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572000"/>
                        <a:ext cx="552450" cy="3794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7893" name="Object 21"/>
          <p:cNvGraphicFramePr>
            <a:graphicFrameLocks noChangeAspect="1"/>
          </p:cNvGraphicFramePr>
          <p:nvPr/>
        </p:nvGraphicFramePr>
        <p:xfrm>
          <a:off x="6105525" y="4606925"/>
          <a:ext cx="966788" cy="525463"/>
        </p:xfrm>
        <a:graphic>
          <a:graphicData uri="http://schemas.openxmlformats.org/presentationml/2006/ole">
            <mc:AlternateContent xmlns:mc="http://schemas.openxmlformats.org/markup-compatibility/2006">
              <mc:Choice xmlns:v="urn:schemas-microsoft-com:vml" Requires="v">
                <p:oleObj spid="_x0000_s109635" name="Equation" r:id="rId5" imgW="444500" imgH="228600" progId="Equation.DSMT4">
                  <p:embed/>
                </p:oleObj>
              </mc:Choice>
              <mc:Fallback>
                <p:oleObj name="Equation" r:id="rId5" imgW="444500" imgH="228600" progId="Equation.DSMT4">
                  <p:embed/>
                  <p:pic>
                    <p:nvPicPr>
                      <p:cNvPr id="207893" name="Object 21"/>
                      <p:cNvPicPr>
                        <a:picLocks noChangeAspect="1" noChangeArrowheads="1"/>
                      </p:cNvPicPr>
                      <p:nvPr/>
                    </p:nvPicPr>
                    <p:blipFill>
                      <a:blip r:embed="rId6"/>
                      <a:srcRect/>
                      <a:stretch>
                        <a:fillRect/>
                      </a:stretch>
                    </p:blipFill>
                    <p:spPr bwMode="auto">
                      <a:xfrm>
                        <a:off x="6105525" y="4606925"/>
                        <a:ext cx="966788" cy="5254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7894" name="Object 22"/>
          <p:cNvGraphicFramePr>
            <a:graphicFrameLocks noChangeAspect="1"/>
          </p:cNvGraphicFramePr>
          <p:nvPr/>
        </p:nvGraphicFramePr>
        <p:xfrm>
          <a:off x="4214813" y="5386388"/>
          <a:ext cx="1957387" cy="877887"/>
        </p:xfrm>
        <a:graphic>
          <a:graphicData uri="http://schemas.openxmlformats.org/presentationml/2006/ole">
            <mc:AlternateContent xmlns:mc="http://schemas.openxmlformats.org/markup-compatibility/2006">
              <mc:Choice xmlns:v="urn:schemas-microsoft-com:vml" Requires="v">
                <p:oleObj spid="_x0000_s109636" name="Equation" r:id="rId7" imgW="901700" imgH="381000" progId="Equation.DSMT4">
                  <p:embed/>
                </p:oleObj>
              </mc:Choice>
              <mc:Fallback>
                <p:oleObj name="Equation" r:id="rId7" imgW="901700" imgH="381000" progId="Equation.DSMT4">
                  <p:embed/>
                  <p:pic>
                    <p:nvPicPr>
                      <p:cNvPr id="207894" name="Object 22"/>
                      <p:cNvPicPr>
                        <a:picLocks noChangeAspect="1" noChangeArrowheads="1"/>
                      </p:cNvPicPr>
                      <p:nvPr/>
                    </p:nvPicPr>
                    <p:blipFill>
                      <a:blip r:embed="rId8"/>
                      <a:srcRect/>
                      <a:stretch>
                        <a:fillRect/>
                      </a:stretch>
                    </p:blipFill>
                    <p:spPr bwMode="auto">
                      <a:xfrm>
                        <a:off x="4214813" y="5386388"/>
                        <a:ext cx="1957387" cy="877887"/>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07895" name="Object 23"/>
          <p:cNvGraphicFramePr>
            <a:graphicFrameLocks noChangeAspect="1"/>
          </p:cNvGraphicFramePr>
          <p:nvPr/>
        </p:nvGraphicFramePr>
        <p:xfrm>
          <a:off x="1550988" y="4267200"/>
          <a:ext cx="2152650" cy="1052513"/>
        </p:xfrm>
        <a:graphic>
          <a:graphicData uri="http://schemas.openxmlformats.org/presentationml/2006/ole">
            <mc:AlternateContent xmlns:mc="http://schemas.openxmlformats.org/markup-compatibility/2006">
              <mc:Choice xmlns:v="urn:schemas-microsoft-com:vml" Requires="v">
                <p:oleObj spid="_x0000_s109637" name="Equation" r:id="rId9" imgW="990600" imgH="457200" progId="Equation.DSMT4">
                  <p:embed/>
                </p:oleObj>
              </mc:Choice>
              <mc:Fallback>
                <p:oleObj name="Equation" r:id="rId9" imgW="990600" imgH="457200" progId="Equation.DSMT4">
                  <p:embed/>
                  <p:pic>
                    <p:nvPicPr>
                      <p:cNvPr id="207895" name="Object 23"/>
                      <p:cNvPicPr>
                        <a:picLocks noChangeAspect="1" noChangeArrowheads="1"/>
                      </p:cNvPicPr>
                      <p:nvPr/>
                    </p:nvPicPr>
                    <p:blipFill>
                      <a:blip r:embed="rId10"/>
                      <a:srcRect/>
                      <a:stretch>
                        <a:fillRect/>
                      </a:stretch>
                    </p:blipFill>
                    <p:spPr bwMode="auto">
                      <a:xfrm>
                        <a:off x="1550988" y="4267200"/>
                        <a:ext cx="2152650" cy="10525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7897" name="Object 25"/>
          <p:cNvGraphicFramePr>
            <a:graphicFrameLocks noChangeAspect="1"/>
          </p:cNvGraphicFramePr>
          <p:nvPr/>
        </p:nvGraphicFramePr>
        <p:xfrm>
          <a:off x="3670300" y="4384675"/>
          <a:ext cx="938213" cy="963613"/>
        </p:xfrm>
        <a:graphic>
          <a:graphicData uri="http://schemas.openxmlformats.org/presentationml/2006/ole">
            <mc:AlternateContent xmlns:mc="http://schemas.openxmlformats.org/markup-compatibility/2006">
              <mc:Choice xmlns:v="urn:schemas-microsoft-com:vml" Requires="v">
                <p:oleObj spid="_x0000_s109638" name="Equation" r:id="rId11" imgW="431800" imgH="419100" progId="Equation.DSMT4">
                  <p:embed/>
                </p:oleObj>
              </mc:Choice>
              <mc:Fallback>
                <p:oleObj name="Equation" r:id="rId11" imgW="431800" imgH="419100" progId="Equation.DSMT4">
                  <p:embed/>
                  <p:pic>
                    <p:nvPicPr>
                      <p:cNvPr id="207897" name="Object 25"/>
                      <p:cNvPicPr>
                        <a:picLocks noChangeAspect="1" noChangeArrowheads="1"/>
                      </p:cNvPicPr>
                      <p:nvPr/>
                    </p:nvPicPr>
                    <p:blipFill>
                      <a:blip r:embed="rId12"/>
                      <a:srcRect/>
                      <a:stretch>
                        <a:fillRect/>
                      </a:stretch>
                    </p:blipFill>
                    <p:spPr bwMode="auto">
                      <a:xfrm>
                        <a:off x="3670300" y="4384675"/>
                        <a:ext cx="938213" cy="9636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07899" name="Text Box 27"/>
          <p:cNvSpPr txBox="1">
            <a:spLocks noChangeArrowheads="1"/>
          </p:cNvSpPr>
          <p:nvPr/>
        </p:nvSpPr>
        <p:spPr bwMode="auto">
          <a:xfrm>
            <a:off x="5191125" y="4648200"/>
            <a:ext cx="752475"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333399"/>
                </a:solidFill>
                <a:latin typeface="Arial Narrow" charset="0"/>
              </a:rPr>
              <a:t>where</a:t>
            </a:r>
          </a:p>
        </p:txBody>
      </p:sp>
    </p:spTree>
    <p:extLst>
      <p:ext uri="{BB962C8B-B14F-4D97-AF65-F5344CB8AC3E}">
        <p14:creationId xmlns:p14="http://schemas.microsoft.com/office/powerpoint/2010/main" val="3950162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June 17, 2019</a:t>
            </a:r>
          </a:p>
        </p:txBody>
      </p:sp>
      <p:sp>
        <p:nvSpPr>
          <p:cNvPr id="7" name="Footer Placeholder 4"/>
          <p:cNvSpPr>
            <a:spLocks noGrp="1"/>
          </p:cNvSpPr>
          <p:nvPr>
            <p:ph type="ftr" sz="quarter" idx="11"/>
          </p:nvPr>
        </p:nvSpPr>
        <p:spPr/>
        <p:txBody>
          <a:bodyPr/>
          <a:lstStyle/>
          <a:p>
            <a:r>
              <a:rPr lang="de-DE"/>
              <a:t>PHYS 1444-001, Summer 2019             Dr. Jaehoon Yu</a:t>
            </a:r>
            <a:endParaRPr lang="en-US"/>
          </a:p>
        </p:txBody>
      </p:sp>
      <p:sp>
        <p:nvSpPr>
          <p:cNvPr id="8" name="Slide Number Placeholder 5"/>
          <p:cNvSpPr>
            <a:spLocks noGrp="1"/>
          </p:cNvSpPr>
          <p:nvPr>
            <p:ph type="sldNum" sz="quarter" idx="12"/>
          </p:nvPr>
        </p:nvSpPr>
        <p:spPr/>
        <p:txBody>
          <a:bodyPr/>
          <a:lstStyle/>
          <a:p>
            <a:fld id="{BA4887E0-3810-604A-A94B-8447A627C0E1}" type="slidenum">
              <a:rPr lang="en-US"/>
              <a:pPr/>
              <a:t>12</a:t>
            </a:fld>
            <a:endParaRPr lang="en-US"/>
          </a:p>
        </p:txBody>
      </p:sp>
      <p:sp>
        <p:nvSpPr>
          <p:cNvPr id="208898" name="Rectangle 2"/>
          <p:cNvSpPr>
            <a:spLocks noGrp="1" noChangeArrowheads="1"/>
          </p:cNvSpPr>
          <p:nvPr>
            <p:ph type="title"/>
          </p:nvPr>
        </p:nvSpPr>
        <p:spPr>
          <a:xfrm>
            <a:off x="76200" y="76200"/>
            <a:ext cx="8915400" cy="685800"/>
          </a:xfrm>
        </p:spPr>
        <p:txBody>
          <a:bodyPr/>
          <a:lstStyle/>
          <a:p>
            <a:r>
              <a:rPr lang="en-US"/>
              <a:t>Capacitors in Series or Parallel</a:t>
            </a:r>
          </a:p>
        </p:txBody>
      </p:sp>
      <p:sp>
        <p:nvSpPr>
          <p:cNvPr id="208899" name="Rectangle 3"/>
          <p:cNvSpPr>
            <a:spLocks noChangeArrowheads="1"/>
          </p:cNvSpPr>
          <p:nvPr/>
        </p:nvSpPr>
        <p:spPr bwMode="auto">
          <a:xfrm>
            <a:off x="304800" y="685800"/>
            <a:ext cx="86106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Capacitors may be used in electric circuits</a:t>
            </a:r>
          </a:p>
          <a:p>
            <a:pPr marL="342900" indent="-342900">
              <a:spcBef>
                <a:spcPct val="20000"/>
              </a:spcBef>
              <a:buFontTx/>
              <a:buChar char="•"/>
            </a:pPr>
            <a:r>
              <a:rPr lang="en-US" sz="2800" dirty="0">
                <a:solidFill>
                  <a:schemeClr val="accent2"/>
                </a:solidFill>
                <a:latin typeface="Arial Narrow" charset="0"/>
              </a:rPr>
              <a:t>What is an electric circuit?</a:t>
            </a:r>
          </a:p>
          <a:p>
            <a:pPr marL="742950" lvl="1" indent="-285750">
              <a:spcBef>
                <a:spcPct val="20000"/>
              </a:spcBef>
              <a:buFontTx/>
              <a:buChar char="–"/>
            </a:pPr>
            <a:r>
              <a:rPr lang="en-US" dirty="0">
                <a:solidFill>
                  <a:srgbClr val="660066"/>
                </a:solidFill>
                <a:latin typeface="Arial Narrow" charset="0"/>
                <a:ea typeface="ＭＳ Ｐゴシック" charset="-128"/>
              </a:rPr>
              <a:t>A closed path of conductors, usually wires connecting capacitors and other electrical devices, in which </a:t>
            </a:r>
          </a:p>
          <a:p>
            <a:pPr marL="1143000" lvl="2" indent="-228600">
              <a:spcBef>
                <a:spcPct val="20000"/>
              </a:spcBef>
              <a:buFontTx/>
              <a:buChar char="•"/>
            </a:pPr>
            <a:r>
              <a:rPr lang="en-US" sz="2000" dirty="0">
                <a:solidFill>
                  <a:srgbClr val="003300"/>
                </a:solidFill>
                <a:latin typeface="Arial Narrow" charset="0"/>
                <a:ea typeface="ＭＳ Ｐゴシック" charset="-128"/>
              </a:rPr>
              <a:t>charges can flow</a:t>
            </a:r>
          </a:p>
          <a:p>
            <a:pPr marL="1143000" lvl="2" indent="-228600">
              <a:spcBef>
                <a:spcPct val="20000"/>
              </a:spcBef>
              <a:buFontTx/>
              <a:buChar char="•"/>
            </a:pPr>
            <a:r>
              <a:rPr lang="en-US" sz="2000" dirty="0">
                <a:solidFill>
                  <a:srgbClr val="003300"/>
                </a:solidFill>
                <a:latin typeface="Arial Narrow" charset="0"/>
                <a:ea typeface="ＭＳ Ｐゴシック" charset="-128"/>
              </a:rPr>
              <a:t>And includes a voltage source such as a battery</a:t>
            </a:r>
          </a:p>
          <a:p>
            <a:pPr marL="342900" indent="-342900">
              <a:spcBef>
                <a:spcPct val="20000"/>
              </a:spcBef>
              <a:buFontTx/>
              <a:buChar char="•"/>
            </a:pPr>
            <a:r>
              <a:rPr lang="en-US" sz="2800" dirty="0">
                <a:solidFill>
                  <a:schemeClr val="accent2"/>
                </a:solidFill>
                <a:latin typeface="Arial Narrow" charset="0"/>
              </a:rPr>
              <a:t>Capacitors can be connected in various ways.</a:t>
            </a:r>
          </a:p>
          <a:p>
            <a:pPr marL="742950" lvl="1" indent="-285750">
              <a:spcBef>
                <a:spcPct val="20000"/>
              </a:spcBef>
              <a:buFontTx/>
              <a:buChar char="–"/>
            </a:pPr>
            <a:r>
              <a:rPr lang="en-US" dirty="0">
                <a:solidFill>
                  <a:srgbClr val="660066"/>
                </a:solidFill>
                <a:latin typeface="Arial Narrow" charset="0"/>
                <a:ea typeface="ＭＳ Ｐゴシック" charset="-128"/>
              </a:rPr>
              <a:t>In parallel, in series or in combination</a:t>
            </a:r>
          </a:p>
          <a:p>
            <a:pPr marL="342900" indent="-342900">
              <a:spcBef>
                <a:spcPct val="20000"/>
              </a:spcBef>
              <a:buFontTx/>
              <a:buChar char="•"/>
            </a:pPr>
            <a:endParaRPr lang="en-US" sz="2800" dirty="0">
              <a:solidFill>
                <a:schemeClr val="accent2"/>
              </a:solidFill>
              <a:latin typeface="Arial Narrow" charset="0"/>
            </a:endParaRPr>
          </a:p>
        </p:txBody>
      </p:sp>
      <p:pic>
        <p:nvPicPr>
          <p:cNvPr id="208908" name="Picture 12" descr="FG24_007"/>
          <p:cNvPicPr>
            <a:picLocks noChangeAspect="1" noChangeArrowheads="1"/>
          </p:cNvPicPr>
          <p:nvPr/>
        </p:nvPicPr>
        <p:blipFill>
          <a:blip r:embed="rId3"/>
          <a:srcRect/>
          <a:stretch>
            <a:fillRect/>
          </a:stretch>
        </p:blipFill>
        <p:spPr bwMode="auto">
          <a:xfrm>
            <a:off x="0" y="4229100"/>
            <a:ext cx="4419600" cy="2400300"/>
          </a:xfrm>
          <a:prstGeom prst="rect">
            <a:avLst/>
          </a:prstGeom>
          <a:noFill/>
        </p:spPr>
      </p:pic>
      <p:pic>
        <p:nvPicPr>
          <p:cNvPr id="208909" name="Picture 13" descr="FG24_008"/>
          <p:cNvPicPr>
            <a:picLocks noChangeAspect="1" noChangeArrowheads="1"/>
          </p:cNvPicPr>
          <p:nvPr/>
        </p:nvPicPr>
        <p:blipFill>
          <a:blip r:embed="rId4"/>
          <a:srcRect/>
          <a:stretch>
            <a:fillRect/>
          </a:stretch>
        </p:blipFill>
        <p:spPr bwMode="auto">
          <a:xfrm>
            <a:off x="4419600" y="4191000"/>
            <a:ext cx="3200400" cy="2400300"/>
          </a:xfrm>
          <a:prstGeom prst="rect">
            <a:avLst/>
          </a:prstGeom>
          <a:noFill/>
        </p:spPr>
      </p:pic>
    </p:spTree>
    <p:extLst>
      <p:ext uri="{BB962C8B-B14F-4D97-AF65-F5344CB8AC3E}">
        <p14:creationId xmlns:p14="http://schemas.microsoft.com/office/powerpoint/2010/main" val="4121173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Monday, June 17, 2019</a:t>
            </a:r>
          </a:p>
        </p:txBody>
      </p:sp>
      <p:sp>
        <p:nvSpPr>
          <p:cNvPr id="10" name="Footer Placeholder 4"/>
          <p:cNvSpPr>
            <a:spLocks noGrp="1"/>
          </p:cNvSpPr>
          <p:nvPr>
            <p:ph type="ftr" sz="quarter" idx="11"/>
          </p:nvPr>
        </p:nvSpPr>
        <p:spPr/>
        <p:txBody>
          <a:bodyPr/>
          <a:lstStyle/>
          <a:p>
            <a:r>
              <a:rPr lang="de-DE"/>
              <a:t>PHYS 1444-001, Summer 2019             Dr. Jaehoon Yu</a:t>
            </a:r>
            <a:endParaRPr lang="en-US"/>
          </a:p>
        </p:txBody>
      </p:sp>
      <p:sp>
        <p:nvSpPr>
          <p:cNvPr id="11" name="Slide Number Placeholder 5"/>
          <p:cNvSpPr>
            <a:spLocks noGrp="1"/>
          </p:cNvSpPr>
          <p:nvPr>
            <p:ph type="sldNum" sz="quarter" idx="12"/>
          </p:nvPr>
        </p:nvSpPr>
        <p:spPr/>
        <p:txBody>
          <a:bodyPr/>
          <a:lstStyle/>
          <a:p>
            <a:fld id="{5FE8570B-BC58-7748-9318-9A86E31F6131}" type="slidenum">
              <a:rPr lang="en-US"/>
              <a:pPr/>
              <a:t>13</a:t>
            </a:fld>
            <a:endParaRPr lang="en-US"/>
          </a:p>
        </p:txBody>
      </p:sp>
      <p:pic>
        <p:nvPicPr>
          <p:cNvPr id="221188" name="Picture 4" descr="FG24_007"/>
          <p:cNvPicPr>
            <a:picLocks noChangeAspect="1" noChangeArrowheads="1"/>
          </p:cNvPicPr>
          <p:nvPr/>
        </p:nvPicPr>
        <p:blipFill>
          <a:blip r:embed="rId3"/>
          <a:srcRect/>
          <a:stretch>
            <a:fillRect/>
          </a:stretch>
        </p:blipFill>
        <p:spPr bwMode="auto">
          <a:xfrm>
            <a:off x="5105400" y="381000"/>
            <a:ext cx="4419600" cy="3581400"/>
          </a:xfrm>
          <a:prstGeom prst="rect">
            <a:avLst/>
          </a:prstGeom>
          <a:noFill/>
        </p:spPr>
      </p:pic>
      <p:sp>
        <p:nvSpPr>
          <p:cNvPr id="221186" name="Rectangle 2"/>
          <p:cNvSpPr>
            <a:spLocks noGrp="1" noChangeArrowheads="1"/>
          </p:cNvSpPr>
          <p:nvPr>
            <p:ph type="title"/>
          </p:nvPr>
        </p:nvSpPr>
        <p:spPr>
          <a:xfrm>
            <a:off x="76200" y="76200"/>
            <a:ext cx="8915400" cy="685800"/>
          </a:xfrm>
        </p:spPr>
        <p:txBody>
          <a:bodyPr/>
          <a:lstStyle/>
          <a:p>
            <a:r>
              <a:rPr lang="en-US"/>
              <a:t>Capacitors in Parallel</a:t>
            </a:r>
          </a:p>
        </p:txBody>
      </p:sp>
      <p:sp>
        <p:nvSpPr>
          <p:cNvPr id="221187" name="Rectangle 3"/>
          <p:cNvSpPr>
            <a:spLocks noChangeArrowheads="1"/>
          </p:cNvSpPr>
          <p:nvPr/>
        </p:nvSpPr>
        <p:spPr bwMode="auto">
          <a:xfrm>
            <a:off x="228600" y="762000"/>
            <a:ext cx="5943600" cy="3124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Parallel arrangement provides the </a:t>
            </a:r>
            <a:r>
              <a:rPr lang="en-US" sz="2800" b="1" u="sng">
                <a:solidFill>
                  <a:srgbClr val="FF0000"/>
                </a:solidFill>
                <a:latin typeface="Arial Narrow" charset="0"/>
              </a:rPr>
              <a:t>same voltage</a:t>
            </a:r>
            <a:r>
              <a:rPr lang="en-US" sz="2800">
                <a:solidFill>
                  <a:schemeClr val="accent2"/>
                </a:solidFill>
                <a:latin typeface="Arial Narrow" charset="0"/>
              </a:rPr>
              <a:t> across all the capacitors. </a:t>
            </a:r>
          </a:p>
          <a:p>
            <a:pPr marL="742950" lvl="1" indent="-285750">
              <a:spcBef>
                <a:spcPct val="20000"/>
              </a:spcBef>
              <a:buFontTx/>
              <a:buChar char="–"/>
            </a:pPr>
            <a:r>
              <a:rPr lang="en-US">
                <a:solidFill>
                  <a:srgbClr val="660066"/>
                </a:solidFill>
                <a:latin typeface="Arial Narrow" charset="0"/>
                <a:ea typeface="ＭＳ Ｐゴシック" charset="-128"/>
              </a:rPr>
              <a:t>Left hand plates are at V</a:t>
            </a:r>
            <a:r>
              <a:rPr lang="en-US" baseline="-25000">
                <a:solidFill>
                  <a:srgbClr val="660066"/>
                </a:solidFill>
                <a:latin typeface="Arial Narrow" charset="0"/>
                <a:ea typeface="ＭＳ Ｐゴシック" charset="-128"/>
              </a:rPr>
              <a:t>a</a:t>
            </a:r>
            <a:r>
              <a:rPr lang="en-US">
                <a:solidFill>
                  <a:srgbClr val="660066"/>
                </a:solidFill>
                <a:latin typeface="Arial Narrow" charset="0"/>
                <a:ea typeface="ＭＳ Ｐゴシック" charset="-128"/>
              </a:rPr>
              <a:t> and right hand plates are at V</a:t>
            </a:r>
            <a:r>
              <a:rPr lang="en-US" baseline="-25000">
                <a:solidFill>
                  <a:srgbClr val="660066"/>
                </a:solidFill>
                <a:latin typeface="Arial Narrow" charset="0"/>
                <a:ea typeface="ＭＳ Ｐゴシック" charset="-128"/>
              </a:rPr>
              <a:t>b</a:t>
            </a:r>
          </a:p>
          <a:p>
            <a:pPr marL="742950" lvl="1" indent="-285750">
              <a:spcBef>
                <a:spcPct val="20000"/>
              </a:spcBef>
              <a:buFontTx/>
              <a:buChar char="–"/>
            </a:pPr>
            <a:r>
              <a:rPr lang="en-US">
                <a:solidFill>
                  <a:srgbClr val="660066"/>
                </a:solidFill>
                <a:latin typeface="Arial Narrow" charset="0"/>
                <a:ea typeface="ＭＳ Ｐゴシック" charset="-128"/>
              </a:rPr>
              <a:t>So each capacitor plate acquires charges given by the formula</a:t>
            </a:r>
          </a:p>
          <a:p>
            <a:pPr marL="1143000" lvl="2" indent="-228600">
              <a:spcBef>
                <a:spcPct val="20000"/>
              </a:spcBef>
              <a:buFontTx/>
              <a:buChar char="•"/>
            </a:pPr>
            <a:r>
              <a:rPr lang="en-US" sz="2000">
                <a:solidFill>
                  <a:srgbClr val="003300"/>
                </a:solidFill>
                <a:latin typeface="Arial Narrow" charset="0"/>
                <a:ea typeface="ＭＳ Ｐゴシック" charset="-128"/>
              </a:rPr>
              <a:t>Q</a:t>
            </a:r>
            <a:r>
              <a:rPr lang="en-US" sz="2000" baseline="-25000">
                <a:solidFill>
                  <a:srgbClr val="003300"/>
                </a:solidFill>
                <a:latin typeface="Arial Narrow" charset="0"/>
                <a:ea typeface="ＭＳ Ｐゴシック" charset="-128"/>
              </a:rPr>
              <a:t>1</a:t>
            </a:r>
            <a:r>
              <a:rPr lang="en-US" sz="2000">
                <a:solidFill>
                  <a:srgbClr val="003300"/>
                </a:solidFill>
                <a:latin typeface="Arial Narrow" charset="0"/>
                <a:ea typeface="ＭＳ Ｐゴシック" charset="-128"/>
              </a:rPr>
              <a:t>=C</a:t>
            </a:r>
            <a:r>
              <a:rPr lang="en-US" sz="2000" baseline="-25000">
                <a:solidFill>
                  <a:srgbClr val="003300"/>
                </a:solidFill>
                <a:latin typeface="Arial Narrow" charset="0"/>
                <a:ea typeface="ＭＳ Ｐゴシック" charset="-128"/>
              </a:rPr>
              <a:t>1</a:t>
            </a:r>
            <a:r>
              <a:rPr lang="en-US" sz="2000">
                <a:solidFill>
                  <a:srgbClr val="003300"/>
                </a:solidFill>
                <a:latin typeface="Arial Narrow" charset="0"/>
                <a:ea typeface="ＭＳ Ｐゴシック" charset="-128"/>
              </a:rPr>
              <a:t>V, Q</a:t>
            </a:r>
            <a:r>
              <a:rPr lang="en-US" sz="2000" baseline="-25000">
                <a:solidFill>
                  <a:srgbClr val="003300"/>
                </a:solidFill>
                <a:latin typeface="Arial Narrow" charset="0"/>
                <a:ea typeface="ＭＳ Ｐゴシック" charset="-128"/>
              </a:rPr>
              <a:t>2</a:t>
            </a:r>
            <a:r>
              <a:rPr lang="en-US" sz="2000">
                <a:solidFill>
                  <a:srgbClr val="003300"/>
                </a:solidFill>
                <a:latin typeface="Arial Narrow" charset="0"/>
                <a:ea typeface="ＭＳ Ｐゴシック" charset="-128"/>
              </a:rPr>
              <a:t>=C</a:t>
            </a:r>
            <a:r>
              <a:rPr lang="en-US" sz="2000" baseline="-25000">
                <a:solidFill>
                  <a:srgbClr val="003300"/>
                </a:solidFill>
                <a:latin typeface="Arial Narrow" charset="0"/>
                <a:ea typeface="ＭＳ Ｐゴシック" charset="-128"/>
              </a:rPr>
              <a:t>2</a:t>
            </a:r>
            <a:r>
              <a:rPr lang="en-US" sz="2000">
                <a:solidFill>
                  <a:srgbClr val="003300"/>
                </a:solidFill>
                <a:latin typeface="Arial Narrow" charset="0"/>
                <a:ea typeface="ＭＳ Ｐゴシック" charset="-128"/>
              </a:rPr>
              <a:t>V, and Q</a:t>
            </a:r>
            <a:r>
              <a:rPr lang="en-US" sz="2000" baseline="-25000">
                <a:solidFill>
                  <a:srgbClr val="003300"/>
                </a:solidFill>
                <a:latin typeface="Arial Narrow" charset="0"/>
                <a:ea typeface="ＭＳ Ｐゴシック" charset="-128"/>
              </a:rPr>
              <a:t>3</a:t>
            </a:r>
            <a:r>
              <a:rPr lang="en-US" sz="2000">
                <a:solidFill>
                  <a:srgbClr val="003300"/>
                </a:solidFill>
                <a:latin typeface="Arial Narrow" charset="0"/>
                <a:ea typeface="ＭＳ Ｐゴシック" charset="-128"/>
              </a:rPr>
              <a:t>=C</a:t>
            </a:r>
            <a:r>
              <a:rPr lang="en-US" sz="2000" baseline="-25000">
                <a:solidFill>
                  <a:srgbClr val="003300"/>
                </a:solidFill>
                <a:latin typeface="Arial Narrow" charset="0"/>
                <a:ea typeface="ＭＳ Ｐゴシック" charset="-128"/>
              </a:rPr>
              <a:t>3</a:t>
            </a:r>
            <a:r>
              <a:rPr lang="en-US" sz="2000">
                <a:solidFill>
                  <a:srgbClr val="003300"/>
                </a:solidFill>
                <a:latin typeface="Arial Narrow" charset="0"/>
                <a:ea typeface="ＭＳ Ｐゴシック" charset="-128"/>
              </a:rPr>
              <a:t>V</a:t>
            </a:r>
          </a:p>
        </p:txBody>
      </p:sp>
      <p:sp>
        <p:nvSpPr>
          <p:cNvPr id="221190" name="Rectangle 6"/>
          <p:cNvSpPr>
            <a:spLocks noChangeArrowheads="1"/>
          </p:cNvSpPr>
          <p:nvPr/>
        </p:nvSpPr>
        <p:spPr bwMode="auto">
          <a:xfrm>
            <a:off x="152400" y="3810000"/>
            <a:ext cx="8991600" cy="2514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total charge Q that must leave the battery is then</a:t>
            </a:r>
          </a:p>
          <a:p>
            <a:pPr marL="742950" lvl="1" indent="-285750">
              <a:spcBef>
                <a:spcPct val="20000"/>
              </a:spcBef>
              <a:buFontTx/>
              <a:buChar char="–"/>
            </a:pPr>
            <a:r>
              <a:rPr lang="en-US" dirty="0">
                <a:solidFill>
                  <a:srgbClr val="660066"/>
                </a:solidFill>
                <a:latin typeface="Arial Narrow" charset="0"/>
                <a:ea typeface="ＭＳ Ｐゴシック" charset="-128"/>
              </a:rPr>
              <a:t>Q=Q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+Q</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+Q</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=V(C</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Consider that the three capacitors behave like an equivalent one</a:t>
            </a:r>
          </a:p>
          <a:p>
            <a:pPr marL="742950" lvl="1" indent="-285750">
              <a:spcBef>
                <a:spcPct val="20000"/>
              </a:spcBef>
              <a:buFontTx/>
              <a:buChar char="–"/>
            </a:pPr>
            <a:r>
              <a:rPr lang="en-US" dirty="0">
                <a:solidFill>
                  <a:srgbClr val="660066"/>
                </a:solidFill>
                <a:latin typeface="Arial Narrow" charset="0"/>
                <a:ea typeface="ＭＳ Ｐゴシック" charset="-128"/>
              </a:rPr>
              <a:t>Q=</a:t>
            </a:r>
            <a:r>
              <a:rPr lang="en-US" dirty="0" err="1">
                <a:solidFill>
                  <a:srgbClr val="660066"/>
                </a:solidFill>
                <a:latin typeface="Arial Narrow" charset="0"/>
                <a:ea typeface="ＭＳ Ｐゴシック" charset="-128"/>
              </a:rPr>
              <a:t>C</a:t>
            </a:r>
            <a:r>
              <a:rPr lang="en-US" baseline="-25000" dirty="0" err="1">
                <a:solidFill>
                  <a:srgbClr val="660066"/>
                </a:solidFill>
                <a:latin typeface="Arial Narrow" charset="0"/>
                <a:ea typeface="ＭＳ Ｐゴシック" charset="-128"/>
              </a:rPr>
              <a:t>eq</a:t>
            </a:r>
            <a:r>
              <a:rPr lang="en-US" dirty="0" err="1">
                <a:solidFill>
                  <a:srgbClr val="660066"/>
                </a:solidFill>
                <a:latin typeface="Arial Narrow" charset="0"/>
                <a:ea typeface="ＭＳ Ｐゴシック" charset="-128"/>
              </a:rPr>
              <a:t>V</a:t>
            </a:r>
            <a:r>
              <a:rPr lang="en-US" dirty="0">
                <a:solidFill>
                  <a:srgbClr val="660066"/>
                </a:solidFill>
                <a:latin typeface="Arial Narrow" charset="0"/>
                <a:ea typeface="ＭＳ Ｐゴシック" charset="-128"/>
              </a:rPr>
              <a:t>= V(C</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Thus the equivalent capacitance in parallel is </a:t>
            </a:r>
          </a:p>
        </p:txBody>
      </p:sp>
      <p:graphicFrame>
        <p:nvGraphicFramePr>
          <p:cNvPr id="221191" name="Object 7"/>
          <p:cNvGraphicFramePr>
            <a:graphicFrameLocks noChangeAspect="1"/>
          </p:cNvGraphicFramePr>
          <p:nvPr/>
        </p:nvGraphicFramePr>
        <p:xfrm>
          <a:off x="6540500" y="5791200"/>
          <a:ext cx="1993900" cy="417513"/>
        </p:xfrm>
        <a:graphic>
          <a:graphicData uri="http://schemas.openxmlformats.org/presentationml/2006/ole">
            <mc:AlternateContent xmlns:mc="http://schemas.openxmlformats.org/markup-compatibility/2006">
              <mc:Choice xmlns:v="urn:schemas-microsoft-com:vml" Requires="v">
                <p:oleObj spid="_x0000_s110606" name="Equation" r:id="rId4" imgW="1091880" imgH="228600" progId="Equation.DSMT4">
                  <p:embed/>
                </p:oleObj>
              </mc:Choice>
              <mc:Fallback>
                <p:oleObj name="Equation" r:id="rId4" imgW="1091880" imgH="228600" progId="Equation.DSMT4">
                  <p:embed/>
                  <p:pic>
                    <p:nvPicPr>
                      <p:cNvPr id="22119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0500" y="5791200"/>
                        <a:ext cx="1993900" cy="417513"/>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1192" name="Text Box 8"/>
          <p:cNvSpPr txBox="1">
            <a:spLocks noChangeArrowheads="1"/>
          </p:cNvSpPr>
          <p:nvPr/>
        </p:nvSpPr>
        <p:spPr bwMode="auto">
          <a:xfrm>
            <a:off x="898525" y="6324600"/>
            <a:ext cx="2682875"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What is the net effect?</a:t>
            </a:r>
          </a:p>
        </p:txBody>
      </p:sp>
      <p:sp>
        <p:nvSpPr>
          <p:cNvPr id="221193" name="Text Box 9"/>
          <p:cNvSpPr txBox="1">
            <a:spLocks noChangeArrowheads="1"/>
          </p:cNvSpPr>
          <p:nvPr/>
        </p:nvSpPr>
        <p:spPr bwMode="auto">
          <a:xfrm>
            <a:off x="3794125" y="6324600"/>
            <a:ext cx="3416300" cy="495300"/>
          </a:xfrm>
          <a:prstGeom prst="rect">
            <a:avLst/>
          </a:prstGeom>
          <a:solidFill>
            <a:srgbClr val="FFFF66"/>
          </a:solidFill>
          <a:ln w="38100">
            <a:solidFill>
              <a:srgbClr val="FF0000"/>
            </a:solidFill>
            <a:miter lim="800000"/>
            <a:headEnd/>
            <a:tailEnd/>
          </a:ln>
          <a:effectLst/>
        </p:spPr>
        <p:txBody>
          <a:bodyPr wrap="none">
            <a:prstTxWarp prst="textNoShape">
              <a:avLst/>
            </a:prstTxWarp>
            <a:spAutoFit/>
          </a:bodyPr>
          <a:lstStyle/>
          <a:p>
            <a:r>
              <a:rPr lang="en-US">
                <a:solidFill>
                  <a:srgbClr val="FF0000"/>
                </a:solidFill>
                <a:latin typeface="Arial Narrow" charset="0"/>
              </a:rPr>
              <a:t>The capacitance increases!!!</a:t>
            </a:r>
          </a:p>
        </p:txBody>
      </p:sp>
    </p:spTree>
    <p:extLst>
      <p:ext uri="{BB962C8B-B14F-4D97-AF65-F5344CB8AC3E}">
        <p14:creationId xmlns:p14="http://schemas.microsoft.com/office/powerpoint/2010/main" val="970946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Monday, June 17, 2019</a:t>
            </a:r>
          </a:p>
        </p:txBody>
      </p:sp>
      <p:sp>
        <p:nvSpPr>
          <p:cNvPr id="10" name="Footer Placeholder 4"/>
          <p:cNvSpPr>
            <a:spLocks noGrp="1"/>
          </p:cNvSpPr>
          <p:nvPr>
            <p:ph type="ftr" sz="quarter" idx="11"/>
          </p:nvPr>
        </p:nvSpPr>
        <p:spPr/>
        <p:txBody>
          <a:bodyPr/>
          <a:lstStyle/>
          <a:p>
            <a:r>
              <a:rPr lang="de-DE"/>
              <a:t>PHYS 1444-001, Summer 2019             Dr. Jaehoon Yu</a:t>
            </a:r>
            <a:endParaRPr lang="en-US"/>
          </a:p>
        </p:txBody>
      </p:sp>
      <p:sp>
        <p:nvSpPr>
          <p:cNvPr id="11" name="Slide Number Placeholder 5"/>
          <p:cNvSpPr>
            <a:spLocks noGrp="1"/>
          </p:cNvSpPr>
          <p:nvPr>
            <p:ph type="sldNum" sz="quarter" idx="12"/>
          </p:nvPr>
        </p:nvSpPr>
        <p:spPr/>
        <p:txBody>
          <a:bodyPr/>
          <a:lstStyle/>
          <a:p>
            <a:fld id="{CB142134-C076-974D-A167-5908672E8531}" type="slidenum">
              <a:rPr lang="en-US"/>
              <a:pPr/>
              <a:t>14</a:t>
            </a:fld>
            <a:endParaRPr lang="en-US"/>
          </a:p>
        </p:txBody>
      </p:sp>
      <p:sp>
        <p:nvSpPr>
          <p:cNvPr id="222211" name="Rectangle 3"/>
          <p:cNvSpPr>
            <a:spLocks noGrp="1" noChangeArrowheads="1"/>
          </p:cNvSpPr>
          <p:nvPr>
            <p:ph type="title"/>
          </p:nvPr>
        </p:nvSpPr>
        <p:spPr>
          <a:xfrm>
            <a:off x="76200" y="76200"/>
            <a:ext cx="8915400" cy="685800"/>
          </a:xfrm>
        </p:spPr>
        <p:txBody>
          <a:bodyPr/>
          <a:lstStyle/>
          <a:p>
            <a:r>
              <a:rPr lang="en-US"/>
              <a:t>Capacitors in Series</a:t>
            </a:r>
          </a:p>
        </p:txBody>
      </p:sp>
      <p:sp>
        <p:nvSpPr>
          <p:cNvPr id="222212" name="Rectangle 4"/>
          <p:cNvSpPr>
            <a:spLocks noChangeArrowheads="1"/>
          </p:cNvSpPr>
          <p:nvPr/>
        </p:nvSpPr>
        <p:spPr bwMode="auto">
          <a:xfrm>
            <a:off x="76200" y="685800"/>
            <a:ext cx="6172200" cy="1752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Series arrangement is more interesting</a:t>
            </a:r>
          </a:p>
          <a:p>
            <a:pPr marL="742950" lvl="1" indent="-285750">
              <a:spcBef>
                <a:spcPct val="20000"/>
              </a:spcBef>
              <a:buFontTx/>
              <a:buChar char="–"/>
            </a:pPr>
            <a:r>
              <a:rPr lang="en-US" sz="2000" dirty="0">
                <a:solidFill>
                  <a:srgbClr val="660066"/>
                </a:solidFill>
                <a:latin typeface="Arial Narrow" charset="0"/>
                <a:ea typeface="ＭＳ Ｐゴシック" charset="-128"/>
              </a:rPr>
              <a:t>When the battery is connected, +Q flows to the left plate of C</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 and –Q flows to the right plate of C</a:t>
            </a:r>
            <a:r>
              <a:rPr lang="en-US" sz="2000" baseline="-25000" dirty="0">
                <a:solidFill>
                  <a:srgbClr val="660066"/>
                </a:solidFill>
                <a:latin typeface="Arial Narrow" charset="0"/>
                <a:ea typeface="ＭＳ Ｐゴシック" charset="-128"/>
              </a:rPr>
              <a:t>3</a:t>
            </a:r>
            <a:r>
              <a:rPr lang="en-US" sz="2000" dirty="0">
                <a:solidFill>
                  <a:srgbClr val="660066"/>
                </a:solidFill>
                <a:latin typeface="Arial Narrow" charset="0"/>
                <a:ea typeface="ＭＳ Ｐゴシック" charset="-128"/>
              </a:rPr>
              <a:t>.</a:t>
            </a:r>
          </a:p>
          <a:p>
            <a:pPr marL="742950" lvl="1" indent="-285750">
              <a:spcBef>
                <a:spcPct val="20000"/>
              </a:spcBef>
              <a:buFontTx/>
              <a:buChar char="–"/>
            </a:pPr>
            <a:r>
              <a:rPr lang="en-US" sz="2000" dirty="0">
                <a:solidFill>
                  <a:srgbClr val="660066"/>
                </a:solidFill>
                <a:latin typeface="Arial Narrow" charset="0"/>
                <a:ea typeface="ＭＳ Ｐゴシック" charset="-128"/>
              </a:rPr>
              <a:t>Since capacitors in between were originally neutral, charges get induced to neutralize the ones in the middle.</a:t>
            </a:r>
          </a:p>
        </p:txBody>
      </p:sp>
      <p:sp>
        <p:nvSpPr>
          <p:cNvPr id="222213" name="Rectangle 5"/>
          <p:cNvSpPr>
            <a:spLocks noChangeArrowheads="1"/>
          </p:cNvSpPr>
          <p:nvPr/>
        </p:nvSpPr>
        <p:spPr bwMode="auto">
          <a:xfrm>
            <a:off x="76200" y="2438400"/>
            <a:ext cx="8991600" cy="38862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sz="2000" dirty="0">
                <a:solidFill>
                  <a:srgbClr val="660066"/>
                </a:solidFill>
                <a:latin typeface="Arial Narrow" charset="0"/>
                <a:ea typeface="ＭＳ Ｐゴシック" charset="-128"/>
              </a:rPr>
              <a:t>So the charge on each capacitor plate is the same value, Q. (</a:t>
            </a:r>
            <a:r>
              <a:rPr lang="en-US" sz="2000" b="1" u="sng" dirty="0">
                <a:solidFill>
                  <a:srgbClr val="FF0000"/>
                </a:solidFill>
                <a:latin typeface="Arial Narrow" charset="0"/>
                <a:ea typeface="ＭＳ Ｐゴシック" charset="-128"/>
              </a:rPr>
              <a:t>Same charge</a:t>
            </a:r>
            <a:r>
              <a:rPr lang="en-US" sz="2000" dirty="0">
                <a:solidFill>
                  <a:srgbClr val="660066"/>
                </a:solidFill>
                <a:latin typeface="Arial Narrow" charset="0"/>
                <a:ea typeface="ＭＳ Ｐゴシック" charset="-128"/>
              </a:rPr>
              <a:t>)</a:t>
            </a:r>
          </a:p>
          <a:p>
            <a:pPr marL="342900" indent="-342900">
              <a:spcBef>
                <a:spcPct val="20000"/>
              </a:spcBef>
              <a:buFontTx/>
              <a:buChar char="•"/>
            </a:pPr>
            <a:r>
              <a:rPr lang="en-US" dirty="0">
                <a:solidFill>
                  <a:schemeClr val="accent2"/>
                </a:solidFill>
                <a:latin typeface="Arial Narrow" charset="0"/>
              </a:rPr>
              <a:t>Consider that the three capacitors behave like an equivalent one</a:t>
            </a:r>
          </a:p>
          <a:p>
            <a:pPr marL="742950" lvl="1" indent="-285750">
              <a:spcBef>
                <a:spcPct val="20000"/>
              </a:spcBef>
              <a:buFontTx/>
              <a:buChar char="–"/>
            </a:pPr>
            <a:r>
              <a:rPr lang="en-US" sz="2000" dirty="0">
                <a:solidFill>
                  <a:srgbClr val="660066"/>
                </a:solidFill>
                <a:latin typeface="Arial Narrow" charset="0"/>
                <a:ea typeface="ＭＳ Ｐゴシック" charset="-128"/>
              </a:rPr>
              <a:t>Q=</a:t>
            </a:r>
            <a:r>
              <a:rPr lang="en-US" sz="2000" dirty="0" err="1">
                <a:solidFill>
                  <a:srgbClr val="660066"/>
                </a:solidFill>
                <a:latin typeface="Arial Narrow" charset="0"/>
                <a:ea typeface="ＭＳ Ｐゴシック" charset="-128"/>
              </a:rPr>
              <a:t>C</a:t>
            </a:r>
            <a:r>
              <a:rPr lang="en-US" sz="2000" baseline="-25000" dirty="0" err="1">
                <a:solidFill>
                  <a:srgbClr val="660066"/>
                </a:solidFill>
                <a:latin typeface="Arial Narrow" charset="0"/>
                <a:ea typeface="ＭＳ Ｐゴシック" charset="-128"/>
              </a:rPr>
              <a:t>eq</a:t>
            </a:r>
            <a:r>
              <a:rPr lang="en-US" sz="2000" dirty="0" err="1">
                <a:solidFill>
                  <a:srgbClr val="660066"/>
                </a:solidFill>
                <a:latin typeface="Arial Narrow" charset="0"/>
                <a:ea typeface="ＭＳ Ｐゴシック" charset="-128"/>
              </a:rPr>
              <a:t>V</a:t>
            </a:r>
            <a:endParaRPr lang="en-US" sz="2000" dirty="0">
              <a:solidFill>
                <a:srgbClr val="660066"/>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The total voltage V across the three capacitors in series must be equal to the sum of the voltages across each capacitor. </a:t>
            </a:r>
          </a:p>
          <a:p>
            <a:pPr marL="742950" lvl="1" indent="-285750">
              <a:spcBef>
                <a:spcPct val="20000"/>
              </a:spcBef>
              <a:buFontTx/>
              <a:buChar char="–"/>
            </a:pPr>
            <a:r>
              <a:rPr lang="en-US" sz="2000" dirty="0">
                <a:solidFill>
                  <a:srgbClr val="660066"/>
                </a:solidFill>
                <a:latin typeface="Arial Narrow" charset="0"/>
                <a:ea typeface="ＭＳ Ｐゴシック" charset="-128"/>
              </a:rPr>
              <a:t>V=V</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+V</a:t>
            </a:r>
            <a:r>
              <a:rPr lang="en-US" sz="2000" baseline="-25000" dirty="0">
                <a:solidFill>
                  <a:srgbClr val="660066"/>
                </a:solidFill>
                <a:latin typeface="Arial Narrow" charset="0"/>
                <a:ea typeface="ＭＳ Ｐゴシック" charset="-128"/>
              </a:rPr>
              <a:t>2</a:t>
            </a:r>
            <a:r>
              <a:rPr lang="en-US" sz="2000" dirty="0">
                <a:solidFill>
                  <a:srgbClr val="660066"/>
                </a:solidFill>
                <a:latin typeface="Arial Narrow" charset="0"/>
                <a:ea typeface="ＭＳ Ｐゴシック" charset="-128"/>
              </a:rPr>
              <a:t>+V</a:t>
            </a:r>
            <a:r>
              <a:rPr lang="en-US" sz="2000" baseline="-25000" dirty="0">
                <a:solidFill>
                  <a:srgbClr val="660066"/>
                </a:solidFill>
                <a:latin typeface="Arial Narrow" charset="0"/>
                <a:ea typeface="ＭＳ Ｐゴシック" charset="-128"/>
              </a:rPr>
              <a:t>3</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2</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3</a:t>
            </a:r>
            <a:endParaRPr lang="en-US" sz="2000" dirty="0">
              <a:solidFill>
                <a:srgbClr val="660066"/>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Putting all these together, we obtain:</a:t>
            </a:r>
          </a:p>
          <a:p>
            <a:pPr marL="342900" indent="-342900">
              <a:spcBef>
                <a:spcPct val="20000"/>
              </a:spcBef>
              <a:buFontTx/>
              <a:buChar char="•"/>
            </a:pPr>
            <a:r>
              <a:rPr lang="en-US" dirty="0">
                <a:solidFill>
                  <a:schemeClr val="accent2"/>
                </a:solidFill>
                <a:latin typeface="Arial Narrow" charset="0"/>
              </a:rPr>
              <a:t> V=Q/</a:t>
            </a:r>
            <a:r>
              <a:rPr lang="en-US" dirty="0" err="1">
                <a:solidFill>
                  <a:schemeClr val="accent2"/>
                </a:solidFill>
                <a:latin typeface="Arial Narrow" charset="0"/>
              </a:rPr>
              <a:t>C</a:t>
            </a:r>
            <a:r>
              <a:rPr lang="en-US" baseline="-25000" dirty="0" err="1">
                <a:solidFill>
                  <a:schemeClr val="accent2"/>
                </a:solidFill>
                <a:latin typeface="Arial Narrow" charset="0"/>
              </a:rPr>
              <a:t>eq</a:t>
            </a:r>
            <a:r>
              <a:rPr lang="en-US" dirty="0">
                <a:solidFill>
                  <a:schemeClr val="accent2"/>
                </a:solidFill>
                <a:latin typeface="Arial Narrow" charset="0"/>
              </a:rPr>
              <a:t>=Q(1/C</a:t>
            </a:r>
            <a:r>
              <a:rPr lang="en-US" baseline="-25000" dirty="0">
                <a:solidFill>
                  <a:schemeClr val="accent2"/>
                </a:solidFill>
                <a:latin typeface="Arial Narrow" charset="0"/>
              </a:rPr>
              <a:t>1</a:t>
            </a:r>
            <a:r>
              <a:rPr lang="en-US" dirty="0">
                <a:solidFill>
                  <a:schemeClr val="accent2"/>
                </a:solidFill>
                <a:latin typeface="Arial Narrow" charset="0"/>
              </a:rPr>
              <a:t>+1/C</a:t>
            </a:r>
            <a:r>
              <a:rPr lang="en-US" baseline="-25000" dirty="0">
                <a:solidFill>
                  <a:schemeClr val="accent2"/>
                </a:solidFill>
                <a:latin typeface="Arial Narrow" charset="0"/>
              </a:rPr>
              <a:t>2</a:t>
            </a:r>
            <a:r>
              <a:rPr lang="en-US" dirty="0">
                <a:solidFill>
                  <a:schemeClr val="accent2"/>
                </a:solidFill>
                <a:latin typeface="Arial Narrow" charset="0"/>
              </a:rPr>
              <a:t>+1/C</a:t>
            </a:r>
            <a:r>
              <a:rPr lang="en-US" baseline="-25000" dirty="0">
                <a:solidFill>
                  <a:schemeClr val="accent2"/>
                </a:solidFill>
                <a:latin typeface="Arial Narrow" charset="0"/>
              </a:rPr>
              <a:t>3</a:t>
            </a:r>
            <a:r>
              <a:rPr lang="en-US" dirty="0">
                <a:solidFill>
                  <a:schemeClr val="accent2"/>
                </a:solidFill>
                <a:latin typeface="Arial Narrow" charset="0"/>
              </a:rPr>
              <a:t>)</a:t>
            </a:r>
          </a:p>
          <a:p>
            <a:pPr marL="342900" indent="-342900">
              <a:spcBef>
                <a:spcPct val="20000"/>
              </a:spcBef>
              <a:buFontTx/>
              <a:buChar char="•"/>
            </a:pPr>
            <a:r>
              <a:rPr lang="en-US" dirty="0">
                <a:solidFill>
                  <a:schemeClr val="accent2"/>
                </a:solidFill>
                <a:latin typeface="Arial Narrow" charset="0"/>
              </a:rPr>
              <a:t>Thus the equivalent capacitance is </a:t>
            </a:r>
          </a:p>
        </p:txBody>
      </p:sp>
      <p:graphicFrame>
        <p:nvGraphicFramePr>
          <p:cNvPr id="222214" name="Object 6"/>
          <p:cNvGraphicFramePr>
            <a:graphicFrameLocks noChangeAspect="1"/>
          </p:cNvGraphicFramePr>
          <p:nvPr/>
        </p:nvGraphicFramePr>
        <p:xfrm>
          <a:off x="4579938" y="5475288"/>
          <a:ext cx="2201862" cy="766762"/>
        </p:xfrm>
        <a:graphic>
          <a:graphicData uri="http://schemas.openxmlformats.org/presentationml/2006/ole">
            <mc:AlternateContent xmlns:mc="http://schemas.openxmlformats.org/markup-compatibility/2006">
              <mc:Choice xmlns:v="urn:schemas-microsoft-com:vml" Requires="v">
                <p:oleObj spid="_x0000_s111630" name="Equation" r:id="rId3" imgW="1206360" imgH="419040" progId="Equation.DSMT4">
                  <p:embed/>
                </p:oleObj>
              </mc:Choice>
              <mc:Fallback>
                <p:oleObj name="Equation" r:id="rId3" imgW="1206360" imgH="419040" progId="Equation.DSMT4">
                  <p:embed/>
                  <p:pic>
                    <p:nvPicPr>
                      <p:cNvPr id="22221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938" y="5475288"/>
                        <a:ext cx="2201862" cy="766762"/>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2215" name="Text Box 7"/>
          <p:cNvSpPr txBox="1">
            <a:spLocks noChangeArrowheads="1"/>
          </p:cNvSpPr>
          <p:nvPr/>
        </p:nvSpPr>
        <p:spPr bwMode="auto">
          <a:xfrm>
            <a:off x="609600" y="6324600"/>
            <a:ext cx="2682875"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What is the net effect?</a:t>
            </a:r>
          </a:p>
        </p:txBody>
      </p:sp>
      <p:sp>
        <p:nvSpPr>
          <p:cNvPr id="222216" name="Text Box 8"/>
          <p:cNvSpPr txBox="1">
            <a:spLocks noChangeArrowheads="1"/>
          </p:cNvSpPr>
          <p:nvPr/>
        </p:nvSpPr>
        <p:spPr bwMode="auto">
          <a:xfrm>
            <a:off x="3657600" y="6324600"/>
            <a:ext cx="5367338" cy="495300"/>
          </a:xfrm>
          <a:prstGeom prst="rect">
            <a:avLst/>
          </a:prstGeom>
          <a:solidFill>
            <a:srgbClr val="FFFF66"/>
          </a:solidFill>
          <a:ln w="38100">
            <a:solidFill>
              <a:srgbClr val="FF0000"/>
            </a:solidFill>
            <a:miter lim="800000"/>
            <a:headEnd/>
            <a:tailEnd/>
          </a:ln>
          <a:effectLst/>
        </p:spPr>
        <p:txBody>
          <a:bodyPr wrap="none">
            <a:prstTxWarp prst="textNoShape">
              <a:avLst/>
            </a:prstTxWarp>
            <a:spAutoFit/>
          </a:bodyPr>
          <a:lstStyle/>
          <a:p>
            <a:r>
              <a:rPr lang="en-US">
                <a:solidFill>
                  <a:srgbClr val="FF0000"/>
                </a:solidFill>
                <a:latin typeface="Arial Narrow" charset="0"/>
              </a:rPr>
              <a:t>The capacitance smaller than the smallest C!!!</a:t>
            </a:r>
          </a:p>
        </p:txBody>
      </p:sp>
      <p:pic>
        <p:nvPicPr>
          <p:cNvPr id="222217" name="Picture 9" descr="FG24_008"/>
          <p:cNvPicPr>
            <a:picLocks noChangeAspect="1" noChangeArrowheads="1"/>
          </p:cNvPicPr>
          <p:nvPr/>
        </p:nvPicPr>
        <p:blipFill>
          <a:blip r:embed="rId5"/>
          <a:srcRect/>
          <a:stretch>
            <a:fillRect/>
          </a:stretch>
        </p:blipFill>
        <p:spPr bwMode="auto">
          <a:xfrm>
            <a:off x="6172200" y="685800"/>
            <a:ext cx="2895600" cy="1828800"/>
          </a:xfrm>
          <a:prstGeom prst="rect">
            <a:avLst/>
          </a:prstGeom>
          <a:noFill/>
        </p:spPr>
      </p:pic>
    </p:spTree>
    <p:extLst>
      <p:ext uri="{BB962C8B-B14F-4D97-AF65-F5344CB8AC3E}">
        <p14:creationId xmlns:p14="http://schemas.microsoft.com/office/powerpoint/2010/main" val="3519532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a:t>Monday, June 17, 2019</a:t>
            </a:r>
          </a:p>
        </p:txBody>
      </p:sp>
      <p:sp>
        <p:nvSpPr>
          <p:cNvPr id="21" name="Footer Placeholder 4"/>
          <p:cNvSpPr>
            <a:spLocks noGrp="1"/>
          </p:cNvSpPr>
          <p:nvPr>
            <p:ph type="ftr" sz="quarter" idx="11"/>
          </p:nvPr>
        </p:nvSpPr>
        <p:spPr/>
        <p:txBody>
          <a:bodyPr/>
          <a:lstStyle/>
          <a:p>
            <a:r>
              <a:rPr lang="de-DE"/>
              <a:t>PHYS 1444-001, Summer 2019             Dr. Jaehoon Yu</a:t>
            </a:r>
            <a:endParaRPr lang="en-US"/>
          </a:p>
        </p:txBody>
      </p:sp>
      <p:sp>
        <p:nvSpPr>
          <p:cNvPr id="22" name="Slide Number Placeholder 5"/>
          <p:cNvSpPr>
            <a:spLocks noGrp="1"/>
          </p:cNvSpPr>
          <p:nvPr>
            <p:ph type="sldNum" sz="quarter" idx="12"/>
          </p:nvPr>
        </p:nvSpPr>
        <p:spPr/>
        <p:txBody>
          <a:bodyPr/>
          <a:lstStyle/>
          <a:p>
            <a:fld id="{6199B11C-76E5-3B4D-B643-778984384EF4}" type="slidenum">
              <a:rPr lang="en-US"/>
              <a:pPr/>
              <a:t>15</a:t>
            </a:fld>
            <a:endParaRPr lang="en-US"/>
          </a:p>
        </p:txBody>
      </p:sp>
      <p:pic>
        <p:nvPicPr>
          <p:cNvPr id="223241" name="Picture 9" descr="FG24_009"/>
          <p:cNvPicPr>
            <a:picLocks noChangeAspect="1" noChangeArrowheads="1"/>
          </p:cNvPicPr>
          <p:nvPr/>
        </p:nvPicPr>
        <p:blipFill>
          <a:blip r:embed="rId3"/>
          <a:srcRect/>
          <a:stretch>
            <a:fillRect/>
          </a:stretch>
        </p:blipFill>
        <p:spPr bwMode="auto">
          <a:xfrm>
            <a:off x="6110288" y="152400"/>
            <a:ext cx="2728912" cy="2819400"/>
          </a:xfrm>
          <a:prstGeom prst="rect">
            <a:avLst/>
          </a:prstGeom>
          <a:noFill/>
        </p:spPr>
      </p:pic>
      <p:sp>
        <p:nvSpPr>
          <p:cNvPr id="223234" name="Rectangle 2"/>
          <p:cNvSpPr>
            <a:spLocks noGrp="1" noChangeArrowheads="1"/>
          </p:cNvSpPr>
          <p:nvPr>
            <p:ph type="title"/>
          </p:nvPr>
        </p:nvSpPr>
        <p:spPr>
          <a:xfrm>
            <a:off x="228600" y="0"/>
            <a:ext cx="8686800" cy="762000"/>
          </a:xfrm>
        </p:spPr>
        <p:txBody>
          <a:bodyPr/>
          <a:lstStyle/>
          <a:p>
            <a:r>
              <a:rPr lang="en-US" dirty="0"/>
              <a:t>Example 24 – 5</a:t>
            </a:r>
          </a:p>
        </p:txBody>
      </p:sp>
      <p:sp>
        <p:nvSpPr>
          <p:cNvPr id="223235" name="Text Box 3"/>
          <p:cNvSpPr txBox="1">
            <a:spLocks noChangeArrowheads="1"/>
          </p:cNvSpPr>
          <p:nvPr/>
        </p:nvSpPr>
        <p:spPr bwMode="auto">
          <a:xfrm>
            <a:off x="228600" y="762000"/>
            <a:ext cx="57912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Equivalent Capacitor: </a:t>
            </a:r>
            <a:r>
              <a:rPr lang="en-US" sz="2800">
                <a:solidFill>
                  <a:schemeClr val="accent2"/>
                </a:solidFill>
                <a:latin typeface="Arial Narrow" charset="0"/>
              </a:rPr>
              <a:t>Determine the capacitance of a single capacitor that will have the same effect as the combination shown in the figure. Take C</a:t>
            </a:r>
            <a:r>
              <a:rPr lang="en-US" sz="2800" baseline="-25000">
                <a:solidFill>
                  <a:schemeClr val="accent2"/>
                </a:solidFill>
                <a:latin typeface="Arial Narrow" charset="0"/>
              </a:rPr>
              <a:t>1</a:t>
            </a:r>
            <a:r>
              <a:rPr lang="en-US" sz="2800">
                <a:solidFill>
                  <a:schemeClr val="accent2"/>
                </a:solidFill>
                <a:latin typeface="Arial Narrow" charset="0"/>
              </a:rPr>
              <a:t>=C</a:t>
            </a:r>
            <a:r>
              <a:rPr lang="en-US" sz="2800" baseline="-25000">
                <a:solidFill>
                  <a:schemeClr val="accent2"/>
                </a:solidFill>
                <a:latin typeface="Arial Narrow" charset="0"/>
              </a:rPr>
              <a:t>2</a:t>
            </a:r>
            <a:r>
              <a:rPr lang="en-US" sz="2800">
                <a:solidFill>
                  <a:schemeClr val="accent2"/>
                </a:solidFill>
                <a:latin typeface="Arial Narrow" charset="0"/>
              </a:rPr>
              <a:t>=C</a:t>
            </a:r>
            <a:r>
              <a:rPr lang="en-US" sz="2800" baseline="-25000">
                <a:solidFill>
                  <a:schemeClr val="accent2"/>
                </a:solidFill>
                <a:latin typeface="Arial Narrow" charset="0"/>
              </a:rPr>
              <a:t>3</a:t>
            </a:r>
            <a:r>
              <a:rPr lang="en-US" sz="2800">
                <a:solidFill>
                  <a:schemeClr val="accent2"/>
                </a:solidFill>
                <a:latin typeface="Arial Narrow" charset="0"/>
              </a:rPr>
              <a:t>=C.</a:t>
            </a:r>
          </a:p>
        </p:txBody>
      </p:sp>
      <p:sp>
        <p:nvSpPr>
          <p:cNvPr id="223236" name="Text Box 4"/>
          <p:cNvSpPr txBox="1">
            <a:spLocks noChangeArrowheads="1"/>
          </p:cNvSpPr>
          <p:nvPr/>
        </p:nvSpPr>
        <p:spPr bwMode="auto">
          <a:xfrm>
            <a:off x="609600" y="2681288"/>
            <a:ext cx="3581400" cy="547687"/>
          </a:xfrm>
          <a:prstGeom prst="rect">
            <a:avLst/>
          </a:prstGeom>
          <a:noFill/>
          <a:ln w="28575">
            <a:solidFill>
              <a:srgbClr val="FF0000"/>
            </a:solidFill>
            <a:miter lim="800000"/>
            <a:headEnd/>
            <a:tailEnd/>
          </a:ln>
          <a:effectLst/>
        </p:spPr>
        <p:txBody>
          <a:bodyPr>
            <a:prstTxWarp prst="textNoShape">
              <a:avLst/>
            </a:prstTxWarp>
            <a:spAutoFit/>
          </a:bodyPr>
          <a:lstStyle/>
          <a:p>
            <a:r>
              <a:rPr lang="en-US" sz="2800">
                <a:solidFill>
                  <a:srgbClr val="FF0000"/>
                </a:solidFill>
                <a:latin typeface="Arial Narrow" charset="0"/>
              </a:rPr>
              <a:t>We should do these first!!   </a:t>
            </a:r>
          </a:p>
        </p:txBody>
      </p:sp>
      <p:sp>
        <p:nvSpPr>
          <p:cNvPr id="223238" name="Text Box 6"/>
          <p:cNvSpPr txBox="1">
            <a:spLocks noChangeArrowheads="1"/>
          </p:cNvSpPr>
          <p:nvPr/>
        </p:nvSpPr>
        <p:spPr bwMode="auto">
          <a:xfrm>
            <a:off x="457200" y="44958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Now the equivalent capacitor is in series with C1.      </a:t>
            </a:r>
          </a:p>
        </p:txBody>
      </p:sp>
      <p:sp>
        <p:nvSpPr>
          <p:cNvPr id="223243" name="Oval 11"/>
          <p:cNvSpPr>
            <a:spLocks noChangeArrowheads="1"/>
          </p:cNvSpPr>
          <p:nvPr/>
        </p:nvSpPr>
        <p:spPr bwMode="auto">
          <a:xfrm>
            <a:off x="6781800" y="152400"/>
            <a:ext cx="1295400" cy="2819400"/>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sp>
        <p:nvSpPr>
          <p:cNvPr id="223244" name="Text Box 12"/>
          <p:cNvSpPr txBox="1">
            <a:spLocks noChangeArrowheads="1"/>
          </p:cNvSpPr>
          <p:nvPr/>
        </p:nvSpPr>
        <p:spPr bwMode="auto">
          <a:xfrm>
            <a:off x="533400" y="3276600"/>
            <a:ext cx="1143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How?   </a:t>
            </a:r>
          </a:p>
        </p:txBody>
      </p:sp>
      <p:sp>
        <p:nvSpPr>
          <p:cNvPr id="223245" name="Text Box 13"/>
          <p:cNvSpPr txBox="1">
            <a:spLocks noChangeArrowheads="1"/>
          </p:cNvSpPr>
          <p:nvPr/>
        </p:nvSpPr>
        <p:spPr bwMode="auto">
          <a:xfrm>
            <a:off x="1676400" y="3276600"/>
            <a:ext cx="7162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These are in parallel so the equivalent capacitance is:   </a:t>
            </a:r>
          </a:p>
        </p:txBody>
      </p:sp>
      <p:graphicFrame>
        <p:nvGraphicFramePr>
          <p:cNvPr id="223246" name="Object 14"/>
          <p:cNvGraphicFramePr>
            <a:graphicFrameLocks noChangeAspect="1"/>
          </p:cNvGraphicFramePr>
          <p:nvPr/>
        </p:nvGraphicFramePr>
        <p:xfrm>
          <a:off x="855663" y="3865563"/>
          <a:ext cx="1049337" cy="630237"/>
        </p:xfrm>
        <a:graphic>
          <a:graphicData uri="http://schemas.openxmlformats.org/presentationml/2006/ole">
            <mc:AlternateContent xmlns:mc="http://schemas.openxmlformats.org/markup-compatibility/2006">
              <mc:Choice xmlns:v="urn:schemas-microsoft-com:vml" Requires="v">
                <p:oleObj spid="_x0000_s112745" name="Equation" r:id="rId4" imgW="380880" imgH="228600" progId="Equation.DSMT4">
                  <p:embed/>
                </p:oleObj>
              </mc:Choice>
              <mc:Fallback>
                <p:oleObj name="Equation" r:id="rId4" imgW="380880" imgH="228600" progId="Equation.DSMT4">
                  <p:embed/>
                  <p:pic>
                    <p:nvPicPr>
                      <p:cNvPr id="223246"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663" y="3865563"/>
                        <a:ext cx="1049337" cy="6302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cxnSp>
        <p:nvCxnSpPr>
          <p:cNvPr id="223248" name="AutoShape 16"/>
          <p:cNvCxnSpPr>
            <a:cxnSpLocks noChangeShapeType="1"/>
            <a:stCxn id="223236" idx="3"/>
            <a:endCxn id="223243" idx="3"/>
          </p:cNvCxnSpPr>
          <p:nvPr/>
        </p:nvCxnSpPr>
        <p:spPr bwMode="auto">
          <a:xfrm flipV="1">
            <a:off x="4205288" y="2573338"/>
            <a:ext cx="2765425" cy="382587"/>
          </a:xfrm>
          <a:prstGeom prst="curvedConnector4">
            <a:avLst>
              <a:gd name="adj1" fmla="val 50630"/>
              <a:gd name="adj2" fmla="val -31954"/>
            </a:avLst>
          </a:prstGeom>
          <a:noFill/>
          <a:ln w="28575">
            <a:solidFill>
              <a:srgbClr val="FF0000"/>
            </a:solidFill>
            <a:round/>
            <a:headEnd/>
            <a:tailEnd type="triangle" w="med" len="med"/>
          </a:ln>
          <a:effectLst/>
        </p:spPr>
      </p:cxnSp>
      <p:graphicFrame>
        <p:nvGraphicFramePr>
          <p:cNvPr id="223249" name="Object 17"/>
          <p:cNvGraphicFramePr>
            <a:graphicFrameLocks noChangeAspect="1"/>
          </p:cNvGraphicFramePr>
          <p:nvPr/>
        </p:nvGraphicFramePr>
        <p:xfrm>
          <a:off x="457200" y="5027613"/>
          <a:ext cx="938213" cy="1036637"/>
        </p:xfrm>
        <a:graphic>
          <a:graphicData uri="http://schemas.openxmlformats.org/presentationml/2006/ole">
            <mc:AlternateContent xmlns:mc="http://schemas.openxmlformats.org/markup-compatibility/2006">
              <mc:Choice xmlns:v="urn:schemas-microsoft-com:vml" Requires="v">
                <p:oleObj spid="_x0000_s112746" name="Equation" r:id="rId6" imgW="380880" imgH="419040" progId="Equation.DSMT4">
                  <p:embed/>
                </p:oleObj>
              </mc:Choice>
              <mc:Fallback>
                <p:oleObj name="Equation" r:id="rId6" imgW="380880" imgH="419040" progId="Equation.DSMT4">
                  <p:embed/>
                  <p:pic>
                    <p:nvPicPr>
                      <p:cNvPr id="223249"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027613"/>
                        <a:ext cx="938213" cy="10366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0" name="Object 18"/>
          <p:cNvGraphicFramePr>
            <a:graphicFrameLocks noChangeAspect="1"/>
          </p:cNvGraphicFramePr>
          <p:nvPr/>
        </p:nvGraphicFramePr>
        <p:xfrm>
          <a:off x="7154863" y="5029200"/>
          <a:ext cx="1531937" cy="990600"/>
        </p:xfrm>
        <a:graphic>
          <a:graphicData uri="http://schemas.openxmlformats.org/presentationml/2006/ole">
            <mc:AlternateContent xmlns:mc="http://schemas.openxmlformats.org/markup-compatibility/2006">
              <mc:Choice xmlns:v="urn:schemas-microsoft-com:vml" Requires="v">
                <p:oleObj spid="_x0000_s112747" name="Equation" r:id="rId8" imgW="571320" imgH="368280" progId="Equation.DSMT4">
                  <p:embed/>
                </p:oleObj>
              </mc:Choice>
              <mc:Fallback>
                <p:oleObj name="Equation" r:id="rId8" imgW="571320" imgH="368280" progId="Equation.DSMT4">
                  <p:embed/>
                  <p:pic>
                    <p:nvPicPr>
                      <p:cNvPr id="22325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4863" y="5029200"/>
                        <a:ext cx="1531937" cy="9906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23251" name="AutoShape 19"/>
          <p:cNvSpPr>
            <a:spLocks noChangeArrowheads="1"/>
          </p:cNvSpPr>
          <p:nvPr/>
        </p:nvSpPr>
        <p:spPr bwMode="auto">
          <a:xfrm>
            <a:off x="5387975" y="5137150"/>
            <a:ext cx="1647825" cy="730250"/>
          </a:xfrm>
          <a:prstGeom prst="rightArrow">
            <a:avLst>
              <a:gd name="adj1" fmla="val 50000"/>
              <a:gd name="adj2" fmla="val 5641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FF0000"/>
                </a:solidFill>
                <a:latin typeface="Arial Narrow" charset="0"/>
              </a:rPr>
              <a:t>Solve for C</a:t>
            </a:r>
            <a:r>
              <a:rPr lang="en-US" sz="2000" b="1" baseline="-25000">
                <a:solidFill>
                  <a:srgbClr val="FF0000"/>
                </a:solidFill>
                <a:latin typeface="Arial Narrow" charset="0"/>
              </a:rPr>
              <a:t>eq</a:t>
            </a:r>
          </a:p>
        </p:txBody>
      </p:sp>
      <p:graphicFrame>
        <p:nvGraphicFramePr>
          <p:cNvPr id="223252" name="Object 20"/>
          <p:cNvGraphicFramePr>
            <a:graphicFrameLocks noChangeAspect="1"/>
          </p:cNvGraphicFramePr>
          <p:nvPr/>
        </p:nvGraphicFramePr>
        <p:xfrm>
          <a:off x="1981200" y="3859213"/>
          <a:ext cx="1606550" cy="560387"/>
        </p:xfrm>
        <a:graphic>
          <a:graphicData uri="http://schemas.openxmlformats.org/presentationml/2006/ole">
            <mc:AlternateContent xmlns:mc="http://schemas.openxmlformats.org/markup-compatibility/2006">
              <mc:Choice xmlns:v="urn:schemas-microsoft-com:vml" Requires="v">
                <p:oleObj spid="_x0000_s112748" name="Equation" r:id="rId10" imgW="583920" imgH="203040" progId="Equation.DSMT4">
                  <p:embed/>
                </p:oleObj>
              </mc:Choice>
              <mc:Fallback>
                <p:oleObj name="Equation" r:id="rId10" imgW="583920" imgH="203040" progId="Equation.DSMT4">
                  <p:embed/>
                  <p:pic>
                    <p:nvPicPr>
                      <p:cNvPr id="223252"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3859213"/>
                        <a:ext cx="1606550" cy="5603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3" name="Object 21"/>
          <p:cNvGraphicFramePr>
            <a:graphicFrameLocks noChangeAspect="1"/>
          </p:cNvGraphicFramePr>
          <p:nvPr/>
        </p:nvGraphicFramePr>
        <p:xfrm>
          <a:off x="3581400" y="3886200"/>
          <a:ext cx="593725" cy="455613"/>
        </p:xfrm>
        <a:graphic>
          <a:graphicData uri="http://schemas.openxmlformats.org/presentationml/2006/ole">
            <mc:AlternateContent xmlns:mc="http://schemas.openxmlformats.org/markup-compatibility/2006">
              <mc:Choice xmlns:v="urn:schemas-microsoft-com:vml" Requires="v">
                <p:oleObj spid="_x0000_s112749" name="Equation" r:id="rId12" imgW="215640" imgH="164880" progId="Equation.DSMT4">
                  <p:embed/>
                </p:oleObj>
              </mc:Choice>
              <mc:Fallback>
                <p:oleObj name="Equation" r:id="rId12" imgW="215640" imgH="164880" progId="Equation.DSMT4">
                  <p:embed/>
                  <p:pic>
                    <p:nvPicPr>
                      <p:cNvPr id="223253"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1400" y="3886200"/>
                        <a:ext cx="593725" cy="4556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4" name="Object 22"/>
          <p:cNvGraphicFramePr>
            <a:graphicFrameLocks noChangeAspect="1"/>
          </p:cNvGraphicFramePr>
          <p:nvPr/>
        </p:nvGraphicFramePr>
        <p:xfrm>
          <a:off x="1371600" y="5029200"/>
          <a:ext cx="1816100" cy="1036638"/>
        </p:xfrm>
        <a:graphic>
          <a:graphicData uri="http://schemas.openxmlformats.org/presentationml/2006/ole">
            <mc:AlternateContent xmlns:mc="http://schemas.openxmlformats.org/markup-compatibility/2006">
              <mc:Choice xmlns:v="urn:schemas-microsoft-com:vml" Requires="v">
                <p:oleObj spid="_x0000_s112750" name="Equation" r:id="rId14" imgW="736560" imgH="419040" progId="Equation.DSMT4">
                  <p:embed/>
                </p:oleObj>
              </mc:Choice>
              <mc:Fallback>
                <p:oleObj name="Equation" r:id="rId14" imgW="736560" imgH="419040" progId="Equation.DSMT4">
                  <p:embed/>
                  <p:pic>
                    <p:nvPicPr>
                      <p:cNvPr id="223254"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71600" y="5029200"/>
                        <a:ext cx="1816100" cy="10366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5" name="Object 23"/>
          <p:cNvGraphicFramePr>
            <a:graphicFrameLocks noChangeAspect="1"/>
          </p:cNvGraphicFramePr>
          <p:nvPr/>
        </p:nvGraphicFramePr>
        <p:xfrm>
          <a:off x="3124200" y="5029200"/>
          <a:ext cx="1501775" cy="911225"/>
        </p:xfrm>
        <a:graphic>
          <a:graphicData uri="http://schemas.openxmlformats.org/presentationml/2006/ole">
            <mc:AlternateContent xmlns:mc="http://schemas.openxmlformats.org/markup-compatibility/2006">
              <mc:Choice xmlns:v="urn:schemas-microsoft-com:vml" Requires="v">
                <p:oleObj spid="_x0000_s112751" name="Equation" r:id="rId16" imgW="609480" imgH="368280" progId="Equation.DSMT4">
                  <p:embed/>
                </p:oleObj>
              </mc:Choice>
              <mc:Fallback>
                <p:oleObj name="Equation" r:id="rId16" imgW="609480" imgH="368280" progId="Equation.DSMT4">
                  <p:embed/>
                  <p:pic>
                    <p:nvPicPr>
                      <p:cNvPr id="223255"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24200" y="5029200"/>
                        <a:ext cx="1501775" cy="9112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6" name="Object 24"/>
          <p:cNvGraphicFramePr>
            <a:graphicFrameLocks noChangeAspect="1"/>
          </p:cNvGraphicFramePr>
          <p:nvPr/>
        </p:nvGraphicFramePr>
        <p:xfrm>
          <a:off x="4586288" y="5029200"/>
          <a:ext cx="595312" cy="911225"/>
        </p:xfrm>
        <a:graphic>
          <a:graphicData uri="http://schemas.openxmlformats.org/presentationml/2006/ole">
            <mc:AlternateContent xmlns:mc="http://schemas.openxmlformats.org/markup-compatibility/2006">
              <mc:Choice xmlns:v="urn:schemas-microsoft-com:vml" Requires="v">
                <p:oleObj spid="_x0000_s112752" name="Equation" r:id="rId18" imgW="241200" imgH="368280" progId="Equation.DSMT4">
                  <p:embed/>
                </p:oleObj>
              </mc:Choice>
              <mc:Fallback>
                <p:oleObj name="Equation" r:id="rId18" imgW="241200" imgH="368280" progId="Equation.DSMT4">
                  <p:embed/>
                  <p:pic>
                    <p:nvPicPr>
                      <p:cNvPr id="223256" name="Object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86288" y="5029200"/>
                        <a:ext cx="595312" cy="9112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75736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Monday, June 17, 2019</a:t>
            </a:r>
          </a:p>
        </p:txBody>
      </p:sp>
      <p:sp>
        <p:nvSpPr>
          <p:cNvPr id="5" name="Footer Placeholder 4"/>
          <p:cNvSpPr>
            <a:spLocks noGrp="1"/>
          </p:cNvSpPr>
          <p:nvPr>
            <p:ph type="ftr" sz="quarter" idx="11"/>
          </p:nvPr>
        </p:nvSpPr>
        <p:spPr/>
        <p:txBody>
          <a:bodyPr/>
          <a:lstStyle/>
          <a:p>
            <a:r>
              <a:rPr lang="de-DE"/>
              <a:t>PHYS 1444-001, Summer 2019             Dr. Jaehoon Yu</a:t>
            </a:r>
            <a:endParaRPr lang="en-US"/>
          </a:p>
        </p:txBody>
      </p:sp>
      <p:sp>
        <p:nvSpPr>
          <p:cNvPr id="6" name="Slide Number Placeholder 5"/>
          <p:cNvSpPr>
            <a:spLocks noGrp="1"/>
          </p:cNvSpPr>
          <p:nvPr>
            <p:ph type="sldNum" sz="quarter" idx="12"/>
          </p:nvPr>
        </p:nvSpPr>
        <p:spPr/>
        <p:txBody>
          <a:bodyPr/>
          <a:lstStyle/>
          <a:p>
            <a:fld id="{03F23AE2-A0B7-6F4A-809B-ED4B27CBA3C7}" type="slidenum">
              <a:rPr lang="en-US"/>
              <a:pPr/>
              <a:t>16</a:t>
            </a:fld>
            <a:endParaRPr lang="en-US"/>
          </a:p>
        </p:txBody>
      </p:sp>
      <p:sp>
        <p:nvSpPr>
          <p:cNvPr id="209922" name="Rectangle 2"/>
          <p:cNvSpPr>
            <a:spLocks noGrp="1" noChangeArrowheads="1"/>
          </p:cNvSpPr>
          <p:nvPr>
            <p:ph type="title"/>
          </p:nvPr>
        </p:nvSpPr>
        <p:spPr>
          <a:xfrm>
            <a:off x="76200" y="228600"/>
            <a:ext cx="8915400" cy="685800"/>
          </a:xfrm>
        </p:spPr>
        <p:txBody>
          <a:bodyPr/>
          <a:lstStyle/>
          <a:p>
            <a:r>
              <a:rPr lang="en-US"/>
              <a:t>Electric Energy Storage</a:t>
            </a:r>
          </a:p>
        </p:txBody>
      </p:sp>
      <p:sp>
        <p:nvSpPr>
          <p:cNvPr id="209923" name="Rectangle 3"/>
          <p:cNvSpPr>
            <a:spLocks noChangeArrowheads="1"/>
          </p:cNvSpPr>
          <p:nvPr/>
        </p:nvSpPr>
        <p:spPr bwMode="auto">
          <a:xfrm>
            <a:off x="304800" y="914400"/>
            <a:ext cx="85344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A charged capacitor stores energy.</a:t>
            </a:r>
          </a:p>
          <a:p>
            <a:pPr marL="742950" lvl="1" indent="-285750">
              <a:spcBef>
                <a:spcPct val="20000"/>
              </a:spcBef>
              <a:buFontTx/>
              <a:buChar char="–"/>
            </a:pPr>
            <a:r>
              <a:rPr lang="en-US" dirty="0">
                <a:solidFill>
                  <a:srgbClr val="660066"/>
                </a:solidFill>
                <a:latin typeface="Arial Narrow" charset="0"/>
                <a:ea typeface="ＭＳ Ｐゴシック" charset="-128"/>
              </a:rPr>
              <a:t>The stored energy is the amount of the work done to charge it.</a:t>
            </a:r>
          </a:p>
          <a:p>
            <a:pPr marL="342900" indent="-342900">
              <a:spcBef>
                <a:spcPct val="20000"/>
              </a:spcBef>
              <a:buFontTx/>
              <a:buChar char="•"/>
            </a:pPr>
            <a:r>
              <a:rPr lang="en-US" sz="2800" dirty="0">
                <a:solidFill>
                  <a:schemeClr val="accent2"/>
                </a:solidFill>
                <a:latin typeface="Arial Narrow" charset="0"/>
              </a:rPr>
              <a:t>The net effect of charging a capacitor is removing one type of charge from one plate and put them on to the other.</a:t>
            </a:r>
          </a:p>
          <a:p>
            <a:pPr marL="742950" lvl="1" indent="-285750">
              <a:spcBef>
                <a:spcPct val="20000"/>
              </a:spcBef>
              <a:buFontTx/>
              <a:buChar char="–"/>
            </a:pPr>
            <a:r>
              <a:rPr lang="en-US" dirty="0">
                <a:solidFill>
                  <a:srgbClr val="660066"/>
                </a:solidFill>
                <a:latin typeface="Arial Narrow" charset="0"/>
                <a:ea typeface="ＭＳ Ｐゴシック" charset="-128"/>
              </a:rPr>
              <a:t>Battery does this when it is connected to a capacitor. </a:t>
            </a:r>
          </a:p>
          <a:p>
            <a:pPr marL="342900" indent="-342900">
              <a:spcBef>
                <a:spcPct val="20000"/>
              </a:spcBef>
              <a:buFontTx/>
              <a:buChar char="•"/>
            </a:pPr>
            <a:r>
              <a:rPr lang="en-US" sz="2800" dirty="0">
                <a:solidFill>
                  <a:schemeClr val="accent2"/>
                </a:solidFill>
                <a:latin typeface="Arial Narrow" charset="0"/>
              </a:rPr>
              <a:t>Capacitors do not get charged immediately. </a:t>
            </a:r>
          </a:p>
          <a:p>
            <a:pPr marL="742950" lvl="1" indent="-285750">
              <a:spcBef>
                <a:spcPct val="20000"/>
              </a:spcBef>
              <a:buFontTx/>
              <a:buChar char="–"/>
            </a:pPr>
            <a:r>
              <a:rPr lang="en-US" dirty="0">
                <a:solidFill>
                  <a:srgbClr val="660066"/>
                </a:solidFill>
                <a:latin typeface="Arial Narrow" charset="0"/>
                <a:ea typeface="ＭＳ Ｐゴシック" charset="-128"/>
              </a:rPr>
              <a:t>Initially when the capacitor is uncharged, no work is necessary to move the first bit of charge.  Why?</a:t>
            </a:r>
          </a:p>
          <a:p>
            <a:pPr marL="1143000" lvl="2" indent="-228600">
              <a:spcBef>
                <a:spcPct val="20000"/>
              </a:spcBef>
              <a:buFontTx/>
              <a:buChar char="•"/>
            </a:pPr>
            <a:r>
              <a:rPr lang="en-US" sz="2000" dirty="0">
                <a:solidFill>
                  <a:srgbClr val="003300"/>
                </a:solidFill>
                <a:latin typeface="Arial Narrow" charset="0"/>
                <a:ea typeface="ＭＳ Ｐゴシック" charset="-128"/>
              </a:rPr>
              <a:t>Since there is no charge, there is no field that the external work needs to overcome.</a:t>
            </a:r>
          </a:p>
          <a:p>
            <a:pPr marL="742950" lvl="1" indent="-285750">
              <a:spcBef>
                <a:spcPct val="20000"/>
              </a:spcBef>
              <a:buFontTx/>
              <a:buChar char="–"/>
            </a:pPr>
            <a:r>
              <a:rPr lang="en-US" dirty="0">
                <a:solidFill>
                  <a:srgbClr val="660066"/>
                </a:solidFill>
                <a:latin typeface="Arial Narrow" charset="0"/>
                <a:ea typeface="ＭＳ Ｐゴシック" charset="-128"/>
              </a:rPr>
              <a:t>When some charge is on each plate, it requires work to add more charge due to the electric repulsion.</a:t>
            </a:r>
          </a:p>
        </p:txBody>
      </p:sp>
    </p:spTree>
    <p:extLst>
      <p:ext uri="{BB962C8B-B14F-4D97-AF65-F5344CB8AC3E}">
        <p14:creationId xmlns:p14="http://schemas.microsoft.com/office/powerpoint/2010/main" val="3820891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Monday, June 17, 2019</a:t>
            </a:r>
          </a:p>
        </p:txBody>
      </p:sp>
      <p:sp>
        <p:nvSpPr>
          <p:cNvPr id="14" name="Footer Placeholder 4"/>
          <p:cNvSpPr>
            <a:spLocks noGrp="1"/>
          </p:cNvSpPr>
          <p:nvPr>
            <p:ph type="ftr" sz="quarter" idx="11"/>
          </p:nvPr>
        </p:nvSpPr>
        <p:spPr/>
        <p:txBody>
          <a:bodyPr/>
          <a:lstStyle/>
          <a:p>
            <a:r>
              <a:rPr lang="de-DE"/>
              <a:t>PHYS 1444-001, Summer 2019             Dr. Jaehoon Yu</a:t>
            </a:r>
            <a:endParaRPr lang="en-US"/>
          </a:p>
        </p:txBody>
      </p:sp>
      <p:sp>
        <p:nvSpPr>
          <p:cNvPr id="15" name="Slide Number Placeholder 5"/>
          <p:cNvSpPr>
            <a:spLocks noGrp="1"/>
          </p:cNvSpPr>
          <p:nvPr>
            <p:ph type="sldNum" sz="quarter" idx="12"/>
          </p:nvPr>
        </p:nvSpPr>
        <p:spPr/>
        <p:txBody>
          <a:bodyPr/>
          <a:lstStyle/>
          <a:p>
            <a:fld id="{83A7CD55-D9D1-DF4E-B0CD-90B219435554}" type="slidenum">
              <a:rPr lang="en-US"/>
              <a:pPr/>
              <a:t>17</a:t>
            </a:fld>
            <a:endParaRPr lang="en-US"/>
          </a:p>
        </p:txBody>
      </p:sp>
      <p:sp>
        <p:nvSpPr>
          <p:cNvPr id="224258" name="Rectangle 2"/>
          <p:cNvSpPr>
            <a:spLocks noGrp="1" noChangeArrowheads="1"/>
          </p:cNvSpPr>
          <p:nvPr>
            <p:ph type="title"/>
          </p:nvPr>
        </p:nvSpPr>
        <p:spPr>
          <a:xfrm>
            <a:off x="76200" y="76200"/>
            <a:ext cx="8915400" cy="685800"/>
          </a:xfrm>
        </p:spPr>
        <p:txBody>
          <a:bodyPr/>
          <a:lstStyle/>
          <a:p>
            <a:r>
              <a:rPr lang="en-US"/>
              <a:t>Electric Energy Storage</a:t>
            </a:r>
          </a:p>
        </p:txBody>
      </p:sp>
      <p:sp>
        <p:nvSpPr>
          <p:cNvPr id="224259" name="Rectangle 3"/>
          <p:cNvSpPr>
            <a:spLocks noChangeArrowheads="1"/>
          </p:cNvSpPr>
          <p:nvPr/>
        </p:nvSpPr>
        <p:spPr bwMode="auto">
          <a:xfrm>
            <a:off x="304800" y="6858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work needed to add a small amount of charge, </a:t>
            </a:r>
            <a:r>
              <a:rPr lang="en-US" sz="2800" dirty="0" err="1">
                <a:solidFill>
                  <a:schemeClr val="accent2"/>
                </a:solidFill>
                <a:latin typeface="Arial Narrow" charset="0"/>
              </a:rPr>
              <a:t>dq</a:t>
            </a:r>
            <a:r>
              <a:rPr lang="en-US" sz="2800" dirty="0">
                <a:solidFill>
                  <a:schemeClr val="accent2"/>
                </a:solidFill>
                <a:latin typeface="Arial Narrow" charset="0"/>
              </a:rPr>
              <a:t>, when a potential difference across the plate is V: </a:t>
            </a:r>
            <a:r>
              <a:rPr lang="en-US" sz="2800" dirty="0" err="1">
                <a:solidFill>
                  <a:schemeClr val="accent2"/>
                </a:solidFill>
                <a:latin typeface="Arial Narrow" charset="0"/>
              </a:rPr>
              <a:t>dW</a:t>
            </a:r>
            <a:r>
              <a:rPr lang="en-US" sz="2800" dirty="0">
                <a:solidFill>
                  <a:schemeClr val="accent2"/>
                </a:solidFill>
                <a:latin typeface="Arial Narrow" charset="0"/>
              </a:rPr>
              <a:t>=</a:t>
            </a:r>
            <a:r>
              <a:rPr lang="en-US" sz="2800" dirty="0" err="1">
                <a:solidFill>
                  <a:schemeClr val="accent2"/>
                </a:solidFill>
                <a:latin typeface="Arial Narrow" charset="0"/>
              </a:rPr>
              <a:t>Vdq</a:t>
            </a:r>
            <a:r>
              <a:rPr lang="en-US" sz="2800" dirty="0">
                <a:solidFill>
                  <a:schemeClr val="accent2"/>
                </a:solidFill>
                <a:latin typeface="Arial Narrow" charset="0"/>
              </a:rPr>
              <a:t>.</a:t>
            </a:r>
          </a:p>
          <a:p>
            <a:pPr marL="342900" indent="-342900">
              <a:spcBef>
                <a:spcPct val="20000"/>
              </a:spcBef>
              <a:buFontTx/>
              <a:buChar char="•"/>
            </a:pPr>
            <a:r>
              <a:rPr lang="en-US" sz="2800" dirty="0">
                <a:solidFill>
                  <a:schemeClr val="accent2"/>
                </a:solidFill>
                <a:latin typeface="Arial Narrow" charset="0"/>
              </a:rPr>
              <a:t>Since V=q/C, the work needed to store total charge Q is </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Thus, the energy stored in a capacitor when the capacitor carries the charges +Q and –Q is</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Since Q=CV, we can rewrite</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endParaRPr lang="en-US" sz="2800" dirty="0">
              <a:solidFill>
                <a:srgbClr val="660066"/>
              </a:solidFill>
              <a:latin typeface="Arial Narrow" charset="0"/>
              <a:ea typeface="ＭＳ Ｐゴシック" charset="-128"/>
            </a:endParaRPr>
          </a:p>
        </p:txBody>
      </p:sp>
      <p:graphicFrame>
        <p:nvGraphicFramePr>
          <p:cNvPr id="224260" name="Object 4"/>
          <p:cNvGraphicFramePr>
            <a:graphicFrameLocks noChangeAspect="1"/>
          </p:cNvGraphicFramePr>
          <p:nvPr/>
        </p:nvGraphicFramePr>
        <p:xfrm>
          <a:off x="1544638" y="2447925"/>
          <a:ext cx="817562" cy="484188"/>
        </p:xfrm>
        <a:graphic>
          <a:graphicData uri="http://schemas.openxmlformats.org/presentationml/2006/ole">
            <mc:AlternateContent xmlns:mc="http://schemas.openxmlformats.org/markup-compatibility/2006">
              <mc:Choice xmlns:v="urn:schemas-microsoft-com:vml" Requires="v">
                <p:oleObj spid="_x0000_s113782" name="Equation" r:id="rId3" imgW="279360" imgH="164880" progId="Equation.DSMT4">
                  <p:embed/>
                </p:oleObj>
              </mc:Choice>
              <mc:Fallback>
                <p:oleObj name="Equation" r:id="rId3" imgW="279360" imgH="164880" progId="Equation.DSMT4">
                  <p:embed/>
                  <p:pic>
                    <p:nvPicPr>
                      <p:cNvPr id="22426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638" y="2447925"/>
                        <a:ext cx="817562" cy="48418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2" name="Object 6"/>
          <p:cNvGraphicFramePr>
            <a:graphicFrameLocks noChangeAspect="1"/>
          </p:cNvGraphicFramePr>
          <p:nvPr/>
        </p:nvGraphicFramePr>
        <p:xfrm>
          <a:off x="5334000" y="3690938"/>
          <a:ext cx="1447800" cy="1185862"/>
        </p:xfrm>
        <a:graphic>
          <a:graphicData uri="http://schemas.openxmlformats.org/presentationml/2006/ole">
            <mc:AlternateContent xmlns:mc="http://schemas.openxmlformats.org/markup-compatibility/2006">
              <mc:Choice xmlns:v="urn:schemas-microsoft-com:vml" Requires="v">
                <p:oleObj spid="_x0000_s113783" name="Equation" r:id="rId5" imgW="482400" imgH="393480" progId="Equation.DSMT4">
                  <p:embed/>
                </p:oleObj>
              </mc:Choice>
              <mc:Fallback>
                <p:oleObj name="Equation" r:id="rId5" imgW="482400" imgH="393480" progId="Equation.DSMT4">
                  <p:embed/>
                  <p:pic>
                    <p:nvPicPr>
                      <p:cNvPr id="22426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690938"/>
                        <a:ext cx="1447800" cy="1185862"/>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24263" name="Object 7"/>
          <p:cNvGraphicFramePr>
            <a:graphicFrameLocks noChangeAspect="1"/>
          </p:cNvGraphicFramePr>
          <p:nvPr/>
        </p:nvGraphicFramePr>
        <p:xfrm>
          <a:off x="1676400" y="5373688"/>
          <a:ext cx="800100" cy="496887"/>
        </p:xfrm>
        <a:graphic>
          <a:graphicData uri="http://schemas.openxmlformats.org/presentationml/2006/ole">
            <mc:AlternateContent xmlns:mc="http://schemas.openxmlformats.org/markup-compatibility/2006">
              <mc:Choice xmlns:v="urn:schemas-microsoft-com:vml" Requires="v">
                <p:oleObj spid="_x0000_s113784" name="Equation" r:id="rId7" imgW="266400" imgH="164880" progId="Equation.DSMT4">
                  <p:embed/>
                </p:oleObj>
              </mc:Choice>
              <mc:Fallback>
                <p:oleObj name="Equation" r:id="rId7" imgW="266400" imgH="164880" progId="Equation.DSMT4">
                  <p:embed/>
                  <p:pic>
                    <p:nvPicPr>
                      <p:cNvPr id="224263"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5373688"/>
                        <a:ext cx="800100" cy="496887"/>
                      </a:xfrm>
                      <a:prstGeom prst="rect">
                        <a:avLst/>
                      </a:prstGeom>
                      <a:solidFill>
                        <a:srgbClr val="99FFCC"/>
                      </a:solidFill>
                      <a:ln>
                        <a:noFill/>
                      </a:ln>
                      <a:extLs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4" name="Object 8"/>
          <p:cNvGraphicFramePr>
            <a:graphicFrameLocks noChangeAspect="1"/>
          </p:cNvGraphicFramePr>
          <p:nvPr/>
        </p:nvGraphicFramePr>
        <p:xfrm>
          <a:off x="2438400" y="5029200"/>
          <a:ext cx="1066800" cy="1185863"/>
        </p:xfrm>
        <a:graphic>
          <a:graphicData uri="http://schemas.openxmlformats.org/presentationml/2006/ole">
            <mc:AlternateContent xmlns:mc="http://schemas.openxmlformats.org/markup-compatibility/2006">
              <mc:Choice xmlns:v="urn:schemas-microsoft-com:vml" Requires="v">
                <p:oleObj spid="_x0000_s113785" name="Equation" r:id="rId9" imgW="355320" imgH="393480" progId="Equation.DSMT4">
                  <p:embed/>
                </p:oleObj>
              </mc:Choice>
              <mc:Fallback>
                <p:oleObj name="Equation" r:id="rId9" imgW="355320" imgH="393480" progId="Equation.DSMT4">
                  <p:embed/>
                  <p:pic>
                    <p:nvPicPr>
                      <p:cNvPr id="224264"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5029200"/>
                        <a:ext cx="1066800" cy="1185863"/>
                      </a:xfrm>
                      <a:prstGeom prst="rect">
                        <a:avLst/>
                      </a:prstGeom>
                      <a:solidFill>
                        <a:srgbClr val="99FFCC"/>
                      </a:solidFill>
                      <a:ln>
                        <a:noFill/>
                      </a:ln>
                      <a:extLs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5" name="Object 9"/>
          <p:cNvGraphicFramePr>
            <a:graphicFrameLocks noChangeAspect="1"/>
          </p:cNvGraphicFramePr>
          <p:nvPr/>
        </p:nvGraphicFramePr>
        <p:xfrm>
          <a:off x="3429000" y="5067300"/>
          <a:ext cx="1600200" cy="1109663"/>
        </p:xfrm>
        <a:graphic>
          <a:graphicData uri="http://schemas.openxmlformats.org/presentationml/2006/ole">
            <mc:AlternateContent xmlns:mc="http://schemas.openxmlformats.org/markup-compatibility/2006">
              <mc:Choice xmlns:v="urn:schemas-microsoft-com:vml" Requires="v">
                <p:oleObj spid="_x0000_s113786" name="Equation" r:id="rId11" imgW="533160" imgH="368280" progId="Equation.DSMT4">
                  <p:embed/>
                </p:oleObj>
              </mc:Choice>
              <mc:Fallback>
                <p:oleObj name="Equation" r:id="rId11" imgW="533160" imgH="368280" progId="Equation.DSMT4">
                  <p:embed/>
                  <p:pic>
                    <p:nvPicPr>
                      <p:cNvPr id="224265"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5067300"/>
                        <a:ext cx="1600200" cy="1109663"/>
                      </a:xfrm>
                      <a:prstGeom prst="rect">
                        <a:avLst/>
                      </a:prstGeom>
                      <a:solidFill>
                        <a:srgbClr val="99FFCC"/>
                      </a:solidFill>
                      <a:ln>
                        <a:noFill/>
                      </a:ln>
                      <a:extLs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6" name="Object 10"/>
          <p:cNvGraphicFramePr>
            <a:graphicFrameLocks noChangeAspect="1"/>
          </p:cNvGraphicFramePr>
          <p:nvPr/>
        </p:nvGraphicFramePr>
        <p:xfrm>
          <a:off x="5029200" y="5067300"/>
          <a:ext cx="1104900" cy="1109663"/>
        </p:xfrm>
        <a:graphic>
          <a:graphicData uri="http://schemas.openxmlformats.org/presentationml/2006/ole">
            <mc:AlternateContent xmlns:mc="http://schemas.openxmlformats.org/markup-compatibility/2006">
              <mc:Choice xmlns:v="urn:schemas-microsoft-com:vml" Requires="v">
                <p:oleObj spid="_x0000_s113787" name="Equation" r:id="rId13" imgW="368280" imgH="368280" progId="Equation.DSMT4">
                  <p:embed/>
                </p:oleObj>
              </mc:Choice>
              <mc:Fallback>
                <p:oleObj name="Equation" r:id="rId13" imgW="368280" imgH="368280" progId="Equation.DSMT4">
                  <p:embed/>
                  <p:pic>
                    <p:nvPicPr>
                      <p:cNvPr id="224266"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9200" y="5067300"/>
                        <a:ext cx="1104900" cy="1109663"/>
                      </a:xfrm>
                      <a:prstGeom prst="rect">
                        <a:avLst/>
                      </a:prstGeom>
                      <a:solidFill>
                        <a:srgbClr val="99FFCC"/>
                      </a:solidFill>
                      <a:ln>
                        <a:noFill/>
                      </a:ln>
                      <a:extLs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7" name="Object 11"/>
          <p:cNvGraphicFramePr>
            <a:graphicFrameLocks noChangeAspect="1"/>
          </p:cNvGraphicFramePr>
          <p:nvPr/>
        </p:nvGraphicFramePr>
        <p:xfrm>
          <a:off x="2254250" y="2185988"/>
          <a:ext cx="1706563" cy="1008062"/>
        </p:xfrm>
        <a:graphic>
          <a:graphicData uri="http://schemas.openxmlformats.org/presentationml/2006/ole">
            <mc:AlternateContent xmlns:mc="http://schemas.openxmlformats.org/markup-compatibility/2006">
              <mc:Choice xmlns:v="urn:schemas-microsoft-com:vml" Requires="v">
                <p:oleObj spid="_x0000_s113788" name="Equation" r:id="rId15" imgW="584200" imgH="342900" progId="Equation.DSMT4">
                  <p:embed/>
                </p:oleObj>
              </mc:Choice>
              <mc:Fallback>
                <p:oleObj name="Equation" r:id="rId15" imgW="584200" imgH="342900" progId="Equation.DSMT4">
                  <p:embed/>
                  <p:pic>
                    <p:nvPicPr>
                      <p:cNvPr id="224267" name="Object 11"/>
                      <p:cNvPicPr>
                        <a:picLocks noChangeAspect="1" noChangeArrowheads="1"/>
                      </p:cNvPicPr>
                      <p:nvPr/>
                    </p:nvPicPr>
                    <p:blipFill>
                      <a:blip r:embed="rId16"/>
                      <a:srcRect/>
                      <a:stretch>
                        <a:fillRect/>
                      </a:stretch>
                    </p:blipFill>
                    <p:spPr bwMode="auto">
                      <a:xfrm>
                        <a:off x="2254250" y="2185988"/>
                        <a:ext cx="1706563" cy="1008062"/>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8" name="Object 12"/>
          <p:cNvGraphicFramePr>
            <a:graphicFrameLocks noChangeAspect="1"/>
          </p:cNvGraphicFramePr>
          <p:nvPr/>
        </p:nvGraphicFramePr>
        <p:xfrm>
          <a:off x="3962400" y="2132013"/>
          <a:ext cx="2043112" cy="1117600"/>
        </p:xfrm>
        <a:graphic>
          <a:graphicData uri="http://schemas.openxmlformats.org/presentationml/2006/ole">
            <mc:AlternateContent xmlns:mc="http://schemas.openxmlformats.org/markup-compatibility/2006">
              <mc:Choice xmlns:v="urn:schemas-microsoft-com:vml" Requires="v">
                <p:oleObj spid="_x0000_s113789" name="Equation" r:id="rId17" imgW="698500" imgH="381000" progId="Equation.DSMT4">
                  <p:embed/>
                </p:oleObj>
              </mc:Choice>
              <mc:Fallback>
                <p:oleObj name="Equation" r:id="rId17" imgW="698500" imgH="381000" progId="Equation.DSMT4">
                  <p:embed/>
                  <p:pic>
                    <p:nvPicPr>
                      <p:cNvPr id="224268" name="Object 12"/>
                      <p:cNvPicPr>
                        <a:picLocks noChangeAspect="1" noChangeArrowheads="1"/>
                      </p:cNvPicPr>
                      <p:nvPr/>
                    </p:nvPicPr>
                    <p:blipFill>
                      <a:blip r:embed="rId18"/>
                      <a:srcRect/>
                      <a:stretch>
                        <a:fillRect/>
                      </a:stretch>
                    </p:blipFill>
                    <p:spPr bwMode="auto">
                      <a:xfrm>
                        <a:off x="3962400" y="2132013"/>
                        <a:ext cx="2043112" cy="1117600"/>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9" name="Object 13"/>
          <p:cNvGraphicFramePr>
            <a:graphicFrameLocks noChangeAspect="1"/>
          </p:cNvGraphicFramePr>
          <p:nvPr/>
        </p:nvGraphicFramePr>
        <p:xfrm>
          <a:off x="6075363" y="2111375"/>
          <a:ext cx="706437" cy="1157288"/>
        </p:xfrm>
        <a:graphic>
          <a:graphicData uri="http://schemas.openxmlformats.org/presentationml/2006/ole">
            <mc:AlternateContent xmlns:mc="http://schemas.openxmlformats.org/markup-compatibility/2006">
              <mc:Choice xmlns:v="urn:schemas-microsoft-com:vml" Requires="v">
                <p:oleObj spid="_x0000_s113790" name="Equation" r:id="rId19" imgW="241200" imgH="393480" progId="Equation.DSMT4">
                  <p:embed/>
                </p:oleObj>
              </mc:Choice>
              <mc:Fallback>
                <p:oleObj name="Equation" r:id="rId19" imgW="241200" imgH="393480" progId="Equation.DSMT4">
                  <p:embed/>
                  <p:pic>
                    <p:nvPicPr>
                      <p:cNvPr id="224269" name="Object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75363" y="2111375"/>
                        <a:ext cx="706437" cy="115728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87755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Monday, June 17, 2019</a:t>
            </a:r>
          </a:p>
        </p:txBody>
      </p:sp>
      <p:sp>
        <p:nvSpPr>
          <p:cNvPr id="18" name="Footer Placeholder 4"/>
          <p:cNvSpPr>
            <a:spLocks noGrp="1"/>
          </p:cNvSpPr>
          <p:nvPr>
            <p:ph type="ftr" sz="quarter" idx="11"/>
          </p:nvPr>
        </p:nvSpPr>
        <p:spPr/>
        <p:txBody>
          <a:bodyPr/>
          <a:lstStyle/>
          <a:p>
            <a:r>
              <a:rPr lang="de-DE"/>
              <a:t>PHYS 1444-001, Summer 2019             Dr. Jaehoon Yu</a:t>
            </a:r>
            <a:endParaRPr lang="en-US"/>
          </a:p>
        </p:txBody>
      </p:sp>
      <p:sp>
        <p:nvSpPr>
          <p:cNvPr id="19" name="Slide Number Placeholder 5"/>
          <p:cNvSpPr>
            <a:spLocks noGrp="1"/>
          </p:cNvSpPr>
          <p:nvPr>
            <p:ph type="sldNum" sz="quarter" idx="12"/>
          </p:nvPr>
        </p:nvSpPr>
        <p:spPr/>
        <p:txBody>
          <a:bodyPr/>
          <a:lstStyle/>
          <a:p>
            <a:fld id="{465B3970-AE4E-654D-9A31-FFD8592EC514}" type="slidenum">
              <a:rPr lang="en-US"/>
              <a:pPr/>
              <a:t>18</a:t>
            </a:fld>
            <a:endParaRPr lang="en-US"/>
          </a:p>
        </p:txBody>
      </p:sp>
      <p:sp>
        <p:nvSpPr>
          <p:cNvPr id="225283" name="Rectangle 3"/>
          <p:cNvSpPr>
            <a:spLocks noGrp="1" noChangeArrowheads="1"/>
          </p:cNvSpPr>
          <p:nvPr>
            <p:ph type="title"/>
          </p:nvPr>
        </p:nvSpPr>
        <p:spPr>
          <a:xfrm>
            <a:off x="228600" y="0"/>
            <a:ext cx="8686800" cy="762000"/>
          </a:xfrm>
        </p:spPr>
        <p:txBody>
          <a:bodyPr/>
          <a:lstStyle/>
          <a:p>
            <a:r>
              <a:rPr lang="en-US" dirty="0"/>
              <a:t>Example 24 – 8</a:t>
            </a:r>
          </a:p>
        </p:txBody>
      </p:sp>
      <p:sp>
        <p:nvSpPr>
          <p:cNvPr id="225284" name="Text Box 4"/>
          <p:cNvSpPr txBox="1">
            <a:spLocks noChangeArrowheads="1"/>
          </p:cNvSpPr>
          <p:nvPr/>
        </p:nvSpPr>
        <p:spPr bwMode="auto">
          <a:xfrm>
            <a:off x="685800" y="762000"/>
            <a:ext cx="8001000" cy="1373188"/>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Energy store in a capacitor: </a:t>
            </a:r>
            <a:r>
              <a:rPr lang="en-US" sz="2800">
                <a:solidFill>
                  <a:schemeClr val="accent2"/>
                </a:solidFill>
                <a:latin typeface="Arial Narrow" charset="0"/>
              </a:rPr>
              <a:t>A camera flash unit stores energy in a 150</a:t>
            </a:r>
            <a:r>
              <a:rPr lang="en-US" sz="2800">
                <a:solidFill>
                  <a:schemeClr val="accent2"/>
                </a:solidFill>
                <a:latin typeface="Symbol" charset="2"/>
              </a:rPr>
              <a:t>m</a:t>
            </a:r>
            <a:r>
              <a:rPr lang="en-US" sz="2800">
                <a:solidFill>
                  <a:schemeClr val="accent2"/>
                </a:solidFill>
                <a:latin typeface="Arial Narrow" charset="0"/>
              </a:rPr>
              <a:t>F capacitor at 200V.  How much electric energy can be stored?</a:t>
            </a:r>
          </a:p>
        </p:txBody>
      </p:sp>
      <p:sp>
        <p:nvSpPr>
          <p:cNvPr id="225286" name="Text Box 6"/>
          <p:cNvSpPr txBox="1">
            <a:spLocks noChangeArrowheads="1"/>
          </p:cNvSpPr>
          <p:nvPr/>
        </p:nvSpPr>
        <p:spPr bwMode="auto">
          <a:xfrm>
            <a:off x="609600" y="3367088"/>
            <a:ext cx="4495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we use the one with C and V:      </a:t>
            </a:r>
          </a:p>
        </p:txBody>
      </p:sp>
      <p:sp>
        <p:nvSpPr>
          <p:cNvPr id="225288" name="Text Box 8"/>
          <p:cNvSpPr txBox="1">
            <a:spLocks noChangeArrowheads="1"/>
          </p:cNvSpPr>
          <p:nvPr/>
        </p:nvSpPr>
        <p:spPr bwMode="auto">
          <a:xfrm>
            <a:off x="5791200" y="2224088"/>
            <a:ext cx="2971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Umm.. Which one?   </a:t>
            </a:r>
          </a:p>
        </p:txBody>
      </p:sp>
      <p:sp>
        <p:nvSpPr>
          <p:cNvPr id="225289" name="Text Box 9"/>
          <p:cNvSpPr txBox="1">
            <a:spLocks noChangeArrowheads="1"/>
          </p:cNvSpPr>
          <p:nvPr/>
        </p:nvSpPr>
        <p:spPr bwMode="auto">
          <a:xfrm>
            <a:off x="609600" y="2224088"/>
            <a:ext cx="4953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Using the formula for stored energy.   </a:t>
            </a:r>
          </a:p>
        </p:txBody>
      </p:sp>
      <p:sp>
        <p:nvSpPr>
          <p:cNvPr id="225295" name="Text Box 15"/>
          <p:cNvSpPr txBox="1">
            <a:spLocks noChangeArrowheads="1"/>
          </p:cNvSpPr>
          <p:nvPr/>
        </p:nvSpPr>
        <p:spPr bwMode="auto">
          <a:xfrm>
            <a:off x="609600" y="2833688"/>
            <a:ext cx="5029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do we know from the problem? </a:t>
            </a:r>
          </a:p>
        </p:txBody>
      </p:sp>
      <p:sp>
        <p:nvSpPr>
          <p:cNvPr id="225296" name="Text Box 16"/>
          <p:cNvSpPr txBox="1">
            <a:spLocks noChangeArrowheads="1"/>
          </p:cNvSpPr>
          <p:nvPr/>
        </p:nvSpPr>
        <p:spPr bwMode="auto">
          <a:xfrm>
            <a:off x="5867400" y="2819400"/>
            <a:ext cx="13716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C and V </a:t>
            </a:r>
          </a:p>
        </p:txBody>
      </p:sp>
      <p:graphicFrame>
        <p:nvGraphicFramePr>
          <p:cNvPr id="225297" name="Object 17"/>
          <p:cNvGraphicFramePr>
            <a:graphicFrameLocks noChangeAspect="1"/>
          </p:cNvGraphicFramePr>
          <p:nvPr/>
        </p:nvGraphicFramePr>
        <p:xfrm>
          <a:off x="5105400" y="3260725"/>
          <a:ext cx="1524000" cy="854075"/>
        </p:xfrm>
        <a:graphic>
          <a:graphicData uri="http://schemas.openxmlformats.org/presentationml/2006/ole">
            <mc:AlternateContent xmlns:mc="http://schemas.openxmlformats.org/markup-compatibility/2006">
              <mc:Choice xmlns:v="urn:schemas-microsoft-com:vml" Requires="v">
                <p:oleObj spid="_x0000_s114780" name="Equation" r:id="rId3" imgW="660240" imgH="368280" progId="Equation.DSMT4">
                  <p:embed/>
                </p:oleObj>
              </mc:Choice>
              <mc:Fallback>
                <p:oleObj name="Equation" r:id="rId3" imgW="660240" imgH="368280" progId="Equation.DSMT4">
                  <p:embed/>
                  <p:pic>
                    <p:nvPicPr>
                      <p:cNvPr id="225297"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260725"/>
                        <a:ext cx="1524000" cy="8540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5300" name="Object 20"/>
          <p:cNvGraphicFramePr>
            <a:graphicFrameLocks noChangeAspect="1"/>
          </p:cNvGraphicFramePr>
          <p:nvPr/>
        </p:nvGraphicFramePr>
        <p:xfrm>
          <a:off x="990600" y="4038600"/>
          <a:ext cx="7177088" cy="1020763"/>
        </p:xfrm>
        <a:graphic>
          <a:graphicData uri="http://schemas.openxmlformats.org/presentationml/2006/ole">
            <mc:AlternateContent xmlns:mc="http://schemas.openxmlformats.org/markup-compatibility/2006">
              <mc:Choice xmlns:v="urn:schemas-microsoft-com:vml" Requires="v">
                <p:oleObj spid="_x0000_s114781" name="Equation" r:id="rId5" imgW="2603160" imgH="368280" progId="Equation.DSMT4">
                  <p:embed/>
                </p:oleObj>
              </mc:Choice>
              <mc:Fallback>
                <p:oleObj name="Equation" r:id="rId5" imgW="2603160" imgH="368280" progId="Equation.DSMT4">
                  <p:embed/>
                  <p:pic>
                    <p:nvPicPr>
                      <p:cNvPr id="22530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038600"/>
                        <a:ext cx="7177088" cy="10207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25301" name="Text Box 21"/>
          <p:cNvSpPr txBox="1">
            <a:spLocks noChangeArrowheads="1"/>
          </p:cNvSpPr>
          <p:nvPr/>
        </p:nvSpPr>
        <p:spPr bwMode="auto">
          <a:xfrm>
            <a:off x="609600" y="5195888"/>
            <a:ext cx="3810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How do we get J from FV</a:t>
            </a:r>
            <a:r>
              <a:rPr lang="en-US" sz="2800" baseline="30000">
                <a:solidFill>
                  <a:srgbClr val="CC00CC"/>
                </a:solidFill>
                <a:latin typeface="Arial Narrow" charset="0"/>
              </a:rPr>
              <a:t>2</a:t>
            </a:r>
            <a:r>
              <a:rPr lang="en-US" sz="2800">
                <a:solidFill>
                  <a:srgbClr val="CC00CC"/>
                </a:solidFill>
                <a:latin typeface="Arial Narrow" charset="0"/>
              </a:rPr>
              <a:t>?      </a:t>
            </a:r>
          </a:p>
        </p:txBody>
      </p:sp>
      <p:graphicFrame>
        <p:nvGraphicFramePr>
          <p:cNvPr id="225302" name="Object 22"/>
          <p:cNvGraphicFramePr>
            <a:graphicFrameLocks noChangeAspect="1"/>
          </p:cNvGraphicFramePr>
          <p:nvPr/>
        </p:nvGraphicFramePr>
        <p:xfrm>
          <a:off x="4343400" y="5181600"/>
          <a:ext cx="939800" cy="458788"/>
        </p:xfrm>
        <a:graphic>
          <a:graphicData uri="http://schemas.openxmlformats.org/presentationml/2006/ole">
            <mc:AlternateContent xmlns:mc="http://schemas.openxmlformats.org/markup-compatibility/2006">
              <mc:Choice xmlns:v="urn:schemas-microsoft-com:vml" Requires="v">
                <p:oleObj spid="_x0000_s114782" name="Equation" r:id="rId7" imgW="419040" imgH="203040" progId="Equation.DSMT4">
                  <p:embed/>
                </p:oleObj>
              </mc:Choice>
              <mc:Fallback>
                <p:oleObj name="Equation" r:id="rId7" imgW="419040" imgH="203040" progId="Equation.DSMT4">
                  <p:embed/>
                  <p:pic>
                    <p:nvPicPr>
                      <p:cNvPr id="225302"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5181600"/>
                        <a:ext cx="939800" cy="4587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5303" name="Object 23"/>
          <p:cNvGraphicFramePr>
            <a:graphicFrameLocks noChangeAspect="1"/>
          </p:cNvGraphicFramePr>
          <p:nvPr/>
        </p:nvGraphicFramePr>
        <p:xfrm>
          <a:off x="5334000" y="5026025"/>
          <a:ext cx="1339850" cy="917575"/>
        </p:xfrm>
        <a:graphic>
          <a:graphicData uri="http://schemas.openxmlformats.org/presentationml/2006/ole">
            <mc:AlternateContent xmlns:mc="http://schemas.openxmlformats.org/markup-compatibility/2006">
              <mc:Choice xmlns:v="urn:schemas-microsoft-com:vml" Requires="v">
                <p:oleObj spid="_x0000_s114783" name="Equation" r:id="rId9" imgW="596880" imgH="406080" progId="Equation.DSMT4">
                  <p:embed/>
                </p:oleObj>
              </mc:Choice>
              <mc:Fallback>
                <p:oleObj name="Equation" r:id="rId9" imgW="596880" imgH="406080" progId="Equation.DSMT4">
                  <p:embed/>
                  <p:pic>
                    <p:nvPicPr>
                      <p:cNvPr id="225303"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5026025"/>
                        <a:ext cx="1339850" cy="9175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5304" name="Object 24"/>
          <p:cNvGraphicFramePr>
            <a:graphicFrameLocks noChangeAspect="1"/>
          </p:cNvGraphicFramePr>
          <p:nvPr/>
        </p:nvGraphicFramePr>
        <p:xfrm>
          <a:off x="6629400" y="5257800"/>
          <a:ext cx="798513" cy="373063"/>
        </p:xfrm>
        <a:graphic>
          <a:graphicData uri="http://schemas.openxmlformats.org/presentationml/2006/ole">
            <mc:AlternateContent xmlns:mc="http://schemas.openxmlformats.org/markup-compatibility/2006">
              <mc:Choice xmlns:v="urn:schemas-microsoft-com:vml" Requires="v">
                <p:oleObj spid="_x0000_s114784" name="Equation" r:id="rId11" imgW="355320" imgH="164880" progId="Equation.DSMT4">
                  <p:embed/>
                </p:oleObj>
              </mc:Choice>
              <mc:Fallback>
                <p:oleObj name="Equation" r:id="rId11" imgW="355320" imgH="164880" progId="Equation.DSMT4">
                  <p:embed/>
                  <p:pic>
                    <p:nvPicPr>
                      <p:cNvPr id="225304" name="Object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5257800"/>
                        <a:ext cx="798513" cy="3730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5305" name="Object 25"/>
          <p:cNvGraphicFramePr>
            <a:graphicFrameLocks noChangeAspect="1"/>
          </p:cNvGraphicFramePr>
          <p:nvPr/>
        </p:nvGraphicFramePr>
        <p:xfrm>
          <a:off x="7391400" y="5026025"/>
          <a:ext cx="1198563" cy="917575"/>
        </p:xfrm>
        <a:graphic>
          <a:graphicData uri="http://schemas.openxmlformats.org/presentationml/2006/ole">
            <mc:AlternateContent xmlns:mc="http://schemas.openxmlformats.org/markup-compatibility/2006">
              <mc:Choice xmlns:v="urn:schemas-microsoft-com:vml" Requires="v">
                <p:oleObj spid="_x0000_s114785" name="Equation" r:id="rId13" imgW="533160" imgH="406080" progId="Equation.DSMT4">
                  <p:embed/>
                </p:oleObj>
              </mc:Choice>
              <mc:Fallback>
                <p:oleObj name="Equation" r:id="rId13" imgW="533160" imgH="406080" progId="Equation.DSMT4">
                  <p:embed/>
                  <p:pic>
                    <p:nvPicPr>
                      <p:cNvPr id="225305" name="Object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91400" y="5026025"/>
                        <a:ext cx="1198563" cy="9175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5306" name="Object 26"/>
          <p:cNvGraphicFramePr>
            <a:graphicFrameLocks noChangeAspect="1"/>
          </p:cNvGraphicFramePr>
          <p:nvPr/>
        </p:nvGraphicFramePr>
        <p:xfrm>
          <a:off x="8526463" y="5257800"/>
          <a:ext cx="312737" cy="373063"/>
        </p:xfrm>
        <a:graphic>
          <a:graphicData uri="http://schemas.openxmlformats.org/presentationml/2006/ole">
            <mc:AlternateContent xmlns:mc="http://schemas.openxmlformats.org/markup-compatibility/2006">
              <mc:Choice xmlns:v="urn:schemas-microsoft-com:vml" Requires="v">
                <p:oleObj spid="_x0000_s114786" name="Equation" r:id="rId15" imgW="139680" imgH="164880" progId="Equation.DSMT4">
                  <p:embed/>
                </p:oleObj>
              </mc:Choice>
              <mc:Fallback>
                <p:oleObj name="Equation" r:id="rId15" imgW="139680" imgH="164880" progId="Equation.DSMT4">
                  <p:embed/>
                  <p:pic>
                    <p:nvPicPr>
                      <p:cNvPr id="225306" name="Object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26463" y="5257800"/>
                        <a:ext cx="312737" cy="3730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21419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June 17, 2019</a:t>
            </a:r>
          </a:p>
        </p:txBody>
      </p:sp>
      <p:sp>
        <p:nvSpPr>
          <p:cNvPr id="13" name="Footer Placeholder 4"/>
          <p:cNvSpPr>
            <a:spLocks noGrp="1"/>
          </p:cNvSpPr>
          <p:nvPr>
            <p:ph type="ftr" sz="quarter" idx="11"/>
          </p:nvPr>
        </p:nvSpPr>
        <p:spPr/>
        <p:txBody>
          <a:bodyPr/>
          <a:lstStyle/>
          <a:p>
            <a:r>
              <a:rPr lang="de-DE"/>
              <a:t>PHYS 1444-001, Summer 2019             Dr. Jaehoon Yu</a:t>
            </a:r>
            <a:endParaRPr lang="en-US"/>
          </a:p>
        </p:txBody>
      </p:sp>
      <p:sp>
        <p:nvSpPr>
          <p:cNvPr id="14" name="Slide Number Placeholder 5"/>
          <p:cNvSpPr>
            <a:spLocks noGrp="1"/>
          </p:cNvSpPr>
          <p:nvPr>
            <p:ph type="sldNum" sz="quarter" idx="12"/>
          </p:nvPr>
        </p:nvSpPr>
        <p:spPr/>
        <p:txBody>
          <a:bodyPr/>
          <a:lstStyle/>
          <a:p>
            <a:fld id="{E1DBC7EB-CA68-F44F-9114-013CF51C231E}" type="slidenum">
              <a:rPr lang="en-US"/>
              <a:pPr/>
              <a:t>19</a:t>
            </a:fld>
            <a:endParaRPr lang="en-US"/>
          </a:p>
        </p:txBody>
      </p:sp>
      <p:sp>
        <p:nvSpPr>
          <p:cNvPr id="224258" name="Rectangle 2"/>
          <p:cNvSpPr>
            <a:spLocks noGrp="1" noChangeArrowheads="1"/>
          </p:cNvSpPr>
          <p:nvPr>
            <p:ph type="title"/>
          </p:nvPr>
        </p:nvSpPr>
        <p:spPr>
          <a:xfrm>
            <a:off x="76200" y="76200"/>
            <a:ext cx="8915400" cy="685800"/>
          </a:xfrm>
        </p:spPr>
        <p:txBody>
          <a:bodyPr/>
          <a:lstStyle/>
          <a:p>
            <a:r>
              <a:rPr lang="en-US"/>
              <a:t>Electric Energy Density</a:t>
            </a:r>
          </a:p>
        </p:txBody>
      </p:sp>
      <p:sp>
        <p:nvSpPr>
          <p:cNvPr id="224259" name="Rectangle 3"/>
          <p:cNvSpPr>
            <a:spLocks noChangeArrowheads="1"/>
          </p:cNvSpPr>
          <p:nvPr/>
        </p:nvSpPr>
        <p:spPr bwMode="auto">
          <a:xfrm>
            <a:off x="304800" y="6858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energy stored in a capacitor can be considered as being stored in the electric field between the two plates</a:t>
            </a:r>
          </a:p>
          <a:p>
            <a:pPr marL="342900" indent="-342900">
              <a:spcBef>
                <a:spcPct val="20000"/>
              </a:spcBef>
              <a:buFontTx/>
              <a:buChar char="•"/>
            </a:pPr>
            <a:r>
              <a:rPr lang="en-US" sz="2800" dirty="0">
                <a:solidFill>
                  <a:schemeClr val="accent2"/>
                </a:solidFill>
                <a:latin typeface="Arial Narrow" charset="0"/>
              </a:rPr>
              <a:t>For a uniform field E between two plates, V=Ed and </a:t>
            </a:r>
            <a:r>
              <a:rPr lang="en-US" sz="3200" dirty="0">
                <a:solidFill>
                  <a:schemeClr val="accent2"/>
                </a:solidFill>
                <a:latin typeface="Arial Narrow" charset="0"/>
              </a:rPr>
              <a:t>C=</a:t>
            </a:r>
            <a:r>
              <a:rPr lang="en-US" sz="3200" dirty="0">
                <a:solidFill>
                  <a:schemeClr val="accent2"/>
                </a:solidFill>
                <a:latin typeface="Symbol" charset="2"/>
              </a:rPr>
              <a:t>ε</a:t>
            </a:r>
            <a:r>
              <a:rPr lang="en-US" sz="3200" baseline="-25000" dirty="0">
                <a:solidFill>
                  <a:schemeClr val="accent2"/>
                </a:solidFill>
                <a:latin typeface="Arial Narrow" charset="0"/>
              </a:rPr>
              <a:t>0</a:t>
            </a:r>
            <a:r>
              <a:rPr lang="en-US" sz="3200" dirty="0">
                <a:solidFill>
                  <a:schemeClr val="accent2"/>
                </a:solidFill>
                <a:latin typeface="Arial Narrow" charset="0"/>
              </a:rPr>
              <a:t>A/d</a:t>
            </a:r>
          </a:p>
          <a:p>
            <a:pPr marL="342900" indent="-342900">
              <a:spcBef>
                <a:spcPct val="20000"/>
              </a:spcBef>
              <a:buFontTx/>
              <a:buChar char="•"/>
            </a:pPr>
            <a:r>
              <a:rPr lang="en-US" sz="3200" dirty="0">
                <a:solidFill>
                  <a:schemeClr val="accent2"/>
                </a:solidFill>
                <a:latin typeface="Arial Narrow" charset="0"/>
              </a:rPr>
              <a:t>Thus the stored energy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Since </a:t>
            </a:r>
            <a:r>
              <a:rPr lang="en-US" sz="3200" dirty="0">
                <a:solidFill>
                  <a:schemeClr val="accent2"/>
                </a:solidFill>
                <a:latin typeface="Monotype Corsiva" charset="0"/>
              </a:rPr>
              <a:t>Ad</a:t>
            </a:r>
            <a:r>
              <a:rPr lang="en-US" sz="3200" dirty="0">
                <a:solidFill>
                  <a:schemeClr val="accent2"/>
                </a:solidFill>
                <a:latin typeface="Arial Narrow" charset="0"/>
              </a:rPr>
              <a:t> is the gap volume V, we can obtain the energy density, stored energy per unit volume, as </a:t>
            </a:r>
          </a:p>
        </p:txBody>
      </p:sp>
      <p:graphicFrame>
        <p:nvGraphicFramePr>
          <p:cNvPr id="224263" name="Object 7"/>
          <p:cNvGraphicFramePr>
            <a:graphicFrameLocks noChangeAspect="1"/>
          </p:cNvGraphicFramePr>
          <p:nvPr/>
        </p:nvGraphicFramePr>
        <p:xfrm>
          <a:off x="1066800" y="3084513"/>
          <a:ext cx="800100" cy="496887"/>
        </p:xfrm>
        <a:graphic>
          <a:graphicData uri="http://schemas.openxmlformats.org/presentationml/2006/ole">
            <mc:AlternateContent xmlns:mc="http://schemas.openxmlformats.org/markup-compatibility/2006">
              <mc:Choice xmlns:v="urn:schemas-microsoft-com:vml" Requires="v">
                <p:oleObj spid="_x0000_s115778" name="Equation" r:id="rId4" imgW="266400" imgH="164880" progId="Equation.DSMT4">
                  <p:embed/>
                </p:oleObj>
              </mc:Choice>
              <mc:Fallback>
                <p:oleObj name="Equation" r:id="rId4" imgW="266400" imgH="164880" progId="Equation.DSMT4">
                  <p:embed/>
                  <p:pic>
                    <p:nvPicPr>
                      <p:cNvPr id="224263"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084513"/>
                        <a:ext cx="800100" cy="4968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6" name="Object 10"/>
          <p:cNvGraphicFramePr>
            <a:graphicFrameLocks noChangeAspect="1"/>
          </p:cNvGraphicFramePr>
          <p:nvPr/>
        </p:nvGraphicFramePr>
        <p:xfrm>
          <a:off x="1905000" y="2776538"/>
          <a:ext cx="1600200" cy="1109662"/>
        </p:xfrm>
        <a:graphic>
          <a:graphicData uri="http://schemas.openxmlformats.org/presentationml/2006/ole">
            <mc:AlternateContent xmlns:mc="http://schemas.openxmlformats.org/markup-compatibility/2006">
              <mc:Choice xmlns:v="urn:schemas-microsoft-com:vml" Requires="v">
                <p:oleObj spid="_x0000_s115779" name="Equation" r:id="rId6" imgW="533160" imgH="368280" progId="Equation.DSMT4">
                  <p:embed/>
                </p:oleObj>
              </mc:Choice>
              <mc:Fallback>
                <p:oleObj name="Equation" r:id="rId6" imgW="533160" imgH="368280" progId="Equation.DSMT4">
                  <p:embed/>
                  <p:pic>
                    <p:nvPicPr>
                      <p:cNvPr id="224266"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2776538"/>
                        <a:ext cx="1600200" cy="11096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70" name="Object 14"/>
          <p:cNvGraphicFramePr>
            <a:graphicFrameLocks noChangeAspect="1"/>
          </p:cNvGraphicFramePr>
          <p:nvPr/>
        </p:nvGraphicFramePr>
        <p:xfrm>
          <a:off x="3429000" y="2743200"/>
          <a:ext cx="3048000" cy="1263650"/>
        </p:xfrm>
        <a:graphic>
          <a:graphicData uri="http://schemas.openxmlformats.org/presentationml/2006/ole">
            <mc:AlternateContent xmlns:mc="http://schemas.openxmlformats.org/markup-compatibility/2006">
              <mc:Choice xmlns:v="urn:schemas-microsoft-com:vml" Requires="v">
                <p:oleObj spid="_x0000_s115780" name="Equation" r:id="rId8" imgW="1015920" imgH="419040" progId="Equation.DSMT4">
                  <p:embed/>
                </p:oleObj>
              </mc:Choice>
              <mc:Fallback>
                <p:oleObj name="Equation" r:id="rId8" imgW="1015920" imgH="419040" progId="Equation.DSMT4">
                  <p:embed/>
                  <p:pic>
                    <p:nvPicPr>
                      <p:cNvPr id="22427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2743200"/>
                        <a:ext cx="3048000" cy="12636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71" name="Object 15"/>
          <p:cNvGraphicFramePr>
            <a:graphicFrameLocks noChangeAspect="1"/>
          </p:cNvGraphicFramePr>
          <p:nvPr/>
        </p:nvGraphicFramePr>
        <p:xfrm>
          <a:off x="6438900" y="2774950"/>
          <a:ext cx="1866900" cy="1111250"/>
        </p:xfrm>
        <a:graphic>
          <a:graphicData uri="http://schemas.openxmlformats.org/presentationml/2006/ole">
            <mc:AlternateContent xmlns:mc="http://schemas.openxmlformats.org/markup-compatibility/2006">
              <mc:Choice xmlns:v="urn:schemas-microsoft-com:vml" Requires="v">
                <p:oleObj spid="_x0000_s115781" name="Equation" r:id="rId10" imgW="622080" imgH="368280" progId="Equation.DSMT4">
                  <p:embed/>
                </p:oleObj>
              </mc:Choice>
              <mc:Fallback>
                <p:oleObj name="Equation" r:id="rId10" imgW="622080" imgH="368280" progId="Equation.DSMT4">
                  <p:embed/>
                  <p:pic>
                    <p:nvPicPr>
                      <p:cNvPr id="224271"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38900" y="2774950"/>
                        <a:ext cx="1866900" cy="11112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24272" name="Oval 16"/>
          <p:cNvSpPr>
            <a:spLocks noChangeArrowheads="1"/>
          </p:cNvSpPr>
          <p:nvPr/>
        </p:nvSpPr>
        <p:spPr bwMode="auto">
          <a:xfrm>
            <a:off x="7620000" y="3048000"/>
            <a:ext cx="762000" cy="609600"/>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graphicFrame>
        <p:nvGraphicFramePr>
          <p:cNvPr id="224273" name="Object 17"/>
          <p:cNvGraphicFramePr>
            <a:graphicFrameLocks noChangeAspect="1"/>
          </p:cNvGraphicFramePr>
          <p:nvPr/>
        </p:nvGraphicFramePr>
        <p:xfrm>
          <a:off x="3276600" y="5029200"/>
          <a:ext cx="1905000" cy="1089025"/>
        </p:xfrm>
        <a:graphic>
          <a:graphicData uri="http://schemas.openxmlformats.org/presentationml/2006/ole">
            <mc:AlternateContent xmlns:mc="http://schemas.openxmlformats.org/markup-compatibility/2006">
              <mc:Choice xmlns:v="urn:schemas-microsoft-com:vml" Requires="v">
                <p:oleObj spid="_x0000_s115782" name="Equation" r:id="rId12" imgW="647640" imgH="368280" progId="Equation.DSMT4">
                  <p:embed/>
                </p:oleObj>
              </mc:Choice>
              <mc:Fallback>
                <p:oleObj name="Equation" r:id="rId12" imgW="647640" imgH="368280" progId="Equation.DSMT4">
                  <p:embed/>
                  <p:pic>
                    <p:nvPicPr>
                      <p:cNvPr id="224273"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76600" y="5029200"/>
                        <a:ext cx="1905000" cy="10890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4275" name="Text Box 19"/>
          <p:cNvSpPr txBox="1">
            <a:spLocks noChangeArrowheads="1"/>
          </p:cNvSpPr>
          <p:nvPr/>
        </p:nvSpPr>
        <p:spPr bwMode="auto">
          <a:xfrm>
            <a:off x="152400" y="6264275"/>
            <a:ext cx="8915400" cy="3651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600" b="1">
                <a:solidFill>
                  <a:srgbClr val="FF0000"/>
                </a:solidFill>
                <a:latin typeface="Arial Narrow" charset="0"/>
              </a:rPr>
              <a:t>Electric energy stored per unit volume in any region of space is proportional to the square of E in that region.</a:t>
            </a:r>
          </a:p>
        </p:txBody>
      </p:sp>
      <p:sp>
        <p:nvSpPr>
          <p:cNvPr id="224276" name="Text Box 20"/>
          <p:cNvSpPr txBox="1">
            <a:spLocks noChangeArrowheads="1"/>
          </p:cNvSpPr>
          <p:nvPr/>
        </p:nvSpPr>
        <p:spPr bwMode="auto">
          <a:xfrm>
            <a:off x="5715000" y="5159375"/>
            <a:ext cx="2514600" cy="850900"/>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b="1">
                <a:solidFill>
                  <a:srgbClr val="FF0000"/>
                </a:solidFill>
                <a:latin typeface="Arial Narrow" charset="0"/>
              </a:rPr>
              <a:t>Valid for any space that is vacuum</a:t>
            </a:r>
          </a:p>
        </p:txBody>
      </p:sp>
    </p:spTree>
    <p:extLst>
      <p:ext uri="{BB962C8B-B14F-4D97-AF65-F5344CB8AC3E}">
        <p14:creationId xmlns:p14="http://schemas.microsoft.com/office/powerpoint/2010/main" val="184387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Thursday, June 18, 2020</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4572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571500"/>
            <a:ext cx="8839200" cy="5524500"/>
          </a:xfrm>
        </p:spPr>
        <p:txBody>
          <a:bodyPr/>
          <a:lstStyle/>
          <a:p>
            <a:pPr eaLnBrk="1" hangingPunct="1">
              <a:spcBef>
                <a:spcPts val="200"/>
              </a:spcBef>
            </a:pPr>
            <a:r>
              <a:rPr lang="en-US" sz="2800" dirty="0">
                <a:latin typeface="Arial Narrow" charset="0"/>
                <a:ea typeface="ＭＳ Ｐゴシック" charset="0"/>
                <a:cs typeface="ＭＳ Ｐゴシック" charset="0"/>
              </a:rPr>
              <a:t>Online comprehensive Mid-term Exam on Quest</a:t>
            </a:r>
          </a:p>
          <a:p>
            <a:pPr lvl="1">
              <a:lnSpc>
                <a:spcPct val="90000"/>
              </a:lnSpc>
            </a:pPr>
            <a:r>
              <a:rPr lang="en-US" sz="2400" dirty="0">
                <a:latin typeface="Arial Narrow" charset="0"/>
                <a:ea typeface="ＭＳ Ｐゴシック" charset="0"/>
                <a:cs typeface="ＭＳ Ｐゴシック" charset="0"/>
              </a:rPr>
              <a:t>Beginning of class Tuesday, June 23</a:t>
            </a:r>
          </a:p>
          <a:p>
            <a:pPr lvl="1">
              <a:lnSpc>
                <a:spcPct val="90000"/>
              </a:lnSpc>
            </a:pPr>
            <a:r>
              <a:rPr lang="en-US" sz="2400" dirty="0">
                <a:latin typeface="Arial Narrow" charset="0"/>
                <a:ea typeface="ＭＳ Ｐゴシック" charset="0"/>
                <a:cs typeface="ＭＳ Ｐゴシック" charset="0"/>
              </a:rPr>
              <a:t>Covers: CH21.1 through what we finish Monday, June 22 + A1 - A8, math refresher</a:t>
            </a:r>
          </a:p>
          <a:p>
            <a:pPr lvl="1" eaLnBrk="1" hangingPunct="1">
              <a:spcBef>
                <a:spcPts val="200"/>
              </a:spcBef>
            </a:pPr>
            <a:r>
              <a:rPr lang="en-US" sz="2400" dirty="0"/>
              <a:t>BYOF: You may bring a one 8.5x11.5 sheet (front and back) of </a:t>
            </a:r>
            <a:r>
              <a:rPr lang="en-US" sz="2400" b="1" u="sng" dirty="0">
                <a:solidFill>
                  <a:srgbClr val="FF0000"/>
                </a:solidFill>
              </a:rPr>
              <a:t>handwritten</a:t>
            </a:r>
            <a:r>
              <a:rPr lang="en-US" sz="2400" dirty="0"/>
              <a:t> formulae and values of constants for the exam</a:t>
            </a:r>
          </a:p>
          <a:p>
            <a:pPr lvl="1" eaLnBrk="1" hangingPunct="1">
              <a:spcBef>
                <a:spcPts val="200"/>
              </a:spcBef>
            </a:pPr>
            <a:r>
              <a:rPr lang="en-US" sz="2400" dirty="0"/>
              <a:t>No derivations, word definitions, figures, pictures, arrows or setups or solutions of any problems!</a:t>
            </a:r>
          </a:p>
          <a:p>
            <a:pPr lvl="1" eaLnBrk="1" hangingPunct="1">
              <a:spcBef>
                <a:spcPts val="200"/>
              </a:spcBef>
            </a:pPr>
            <a:r>
              <a:rPr lang="en-US" sz="2400" dirty="0"/>
              <a:t>No additional formulae or values of constants will be provided!</a:t>
            </a:r>
          </a:p>
          <a:p>
            <a:pPr lvl="1" eaLnBrk="1" hangingPunct="1">
              <a:spcBef>
                <a:spcPts val="200"/>
              </a:spcBef>
            </a:pPr>
            <a:r>
              <a:rPr lang="en-US" sz="2400" dirty="0"/>
              <a:t>Must send me the photos of front and back of the formula sheet, including the blank, no later than 10am Tuesday morning</a:t>
            </a:r>
          </a:p>
          <a:p>
            <a:pPr lvl="2" eaLnBrk="1" hangingPunct="1">
              <a:spcBef>
                <a:spcPts val="200"/>
              </a:spcBef>
            </a:pPr>
            <a:r>
              <a:rPr lang="en-US" sz="2000" dirty="0"/>
              <a:t>Once submitted, you cannot change, unless I ask you to delete some part of the sheet!</a:t>
            </a:r>
          </a:p>
        </p:txBody>
      </p:sp>
    </p:spTree>
    <p:extLst>
      <p:ext uri="{BB962C8B-B14F-4D97-AF65-F5344CB8AC3E}">
        <p14:creationId xmlns:p14="http://schemas.microsoft.com/office/powerpoint/2010/main" val="103436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G21_039"/>
          <p:cNvPicPr>
            <a:picLocks noChangeAspect="1" noChangeArrowheads="1"/>
          </p:cNvPicPr>
          <p:nvPr/>
        </p:nvPicPr>
        <p:blipFill>
          <a:blip r:embed="rId3"/>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63500"/>
            <a:ext cx="8382000" cy="546100"/>
          </a:xfrm>
        </p:spPr>
        <p:txBody>
          <a:bodyPr/>
          <a:lstStyle/>
          <a:p>
            <a:r>
              <a:rPr lang="en-US" dirty="0"/>
              <a:t>Reminder: Special Project #3</a:t>
            </a:r>
          </a:p>
        </p:txBody>
      </p:sp>
      <p:sp>
        <p:nvSpPr>
          <p:cNvPr id="186372" name="Rectangle 4"/>
          <p:cNvSpPr>
            <a:spLocks noGrp="1" noChangeArrowheads="1"/>
          </p:cNvSpPr>
          <p:nvPr>
            <p:ph type="body" idx="1"/>
          </p:nvPr>
        </p:nvSpPr>
        <p:spPr>
          <a:xfrm>
            <a:off x="152400" y="685800"/>
            <a:ext cx="7696200" cy="5257800"/>
          </a:xfrm>
        </p:spPr>
        <p:txBody>
          <a:bodyPr/>
          <a:lstStyle/>
          <a:p>
            <a:pPr>
              <a:lnSpc>
                <a:spcPct val="80000"/>
              </a:lnSpc>
            </a:pPr>
            <a:r>
              <a:rPr lang="en-US" sz="2400" b="1" dirty="0">
                <a:solidFill>
                  <a:srgbClr val="800000"/>
                </a:solidFill>
              </a:rPr>
              <a:t>Particle Accelerator</a:t>
            </a:r>
            <a:r>
              <a:rPr lang="en-US" sz="2400" dirty="0">
                <a:solidFill>
                  <a:schemeClr val="hlink"/>
                </a:solidFill>
              </a:rPr>
              <a:t>.  </a:t>
            </a:r>
            <a:r>
              <a:rPr lang="en-US" sz="2400" dirty="0">
                <a:solidFill>
                  <a:srgbClr val="0000FF"/>
                </a:solidFill>
              </a:rPr>
              <a:t>A charged particle of mass </a:t>
            </a:r>
            <a:r>
              <a:rPr lang="en-US" sz="2400" b="1" dirty="0">
                <a:solidFill>
                  <a:srgbClr val="0000FF"/>
                </a:solidFill>
              </a:rPr>
              <a:t>M</a:t>
            </a:r>
            <a:r>
              <a:rPr lang="en-US" sz="2400" dirty="0">
                <a:solidFill>
                  <a:srgbClr val="0000FF"/>
                </a:solidFill>
              </a:rPr>
              <a:t> with charge </a:t>
            </a:r>
            <a:r>
              <a:rPr lang="en-US" sz="2400" b="1" dirty="0">
                <a:solidFill>
                  <a:srgbClr val="0000FF"/>
                </a:solidFill>
              </a:rPr>
              <a:t>-Q</a:t>
            </a:r>
            <a:r>
              <a:rPr lang="en-US" sz="2400" dirty="0">
                <a:solidFill>
                  <a:srgbClr val="0000FF"/>
                </a:solidFill>
              </a:rPr>
              <a:t> is accelerated in the uniform field </a:t>
            </a:r>
            <a:r>
              <a:rPr lang="en-US" sz="2400" b="1" dirty="0">
                <a:solidFill>
                  <a:srgbClr val="0000FF"/>
                </a:solidFill>
              </a:rPr>
              <a:t>E</a:t>
            </a:r>
            <a:r>
              <a:rPr lang="en-US" sz="2400" dirty="0">
                <a:solidFill>
                  <a:srgbClr val="0000FF"/>
                </a:solidFill>
              </a:rPr>
              <a:t> between two parallel charged plates whose separation is </a:t>
            </a:r>
            <a:r>
              <a:rPr lang="en-US" sz="2400" b="1" dirty="0">
                <a:solidFill>
                  <a:srgbClr val="0000FF"/>
                </a:solidFill>
              </a:rPr>
              <a:t>D</a:t>
            </a:r>
            <a:r>
              <a:rPr lang="en-US" sz="2400" dirty="0">
                <a:solidFill>
                  <a:srgbClr val="0000FF"/>
                </a:solidFill>
              </a:rPr>
              <a:t> as shown in the figure on the right. The charged particle is accelerated from an initial speed </a:t>
            </a:r>
            <a:r>
              <a:rPr lang="en-US" sz="2400" b="1" dirty="0">
                <a:solidFill>
                  <a:srgbClr val="0000FF"/>
                </a:solidFill>
              </a:rPr>
              <a:t>v</a:t>
            </a:r>
            <a:r>
              <a:rPr lang="en-US" sz="2400" b="1" baseline="-25000" dirty="0">
                <a:solidFill>
                  <a:srgbClr val="0000FF"/>
                </a:solidFill>
              </a:rPr>
              <a:t>0</a:t>
            </a:r>
            <a:r>
              <a:rPr lang="en-US" sz="2400" dirty="0">
                <a:solidFill>
                  <a:srgbClr val="0000FF"/>
                </a:solidFill>
              </a:rPr>
              <a:t> near the negative plate and passes through a tiny hole in the positive plate.  </a:t>
            </a:r>
          </a:p>
          <a:p>
            <a:pPr lvl="1">
              <a:lnSpc>
                <a:spcPct val="80000"/>
              </a:lnSpc>
            </a:pPr>
            <a:r>
              <a:rPr lang="en-US" sz="2000" dirty="0">
                <a:solidFill>
                  <a:schemeClr val="hlink"/>
                </a:solidFill>
              </a:rPr>
              <a:t>Derive the formula for the electric field E to accelerate the charged particle to a fraction </a:t>
            </a:r>
            <a:r>
              <a:rPr lang="en-US" sz="2000" b="1" dirty="0" err="1">
                <a:solidFill>
                  <a:schemeClr val="hlink"/>
                </a:solidFill>
                <a:latin typeface="Monotype Corsiva"/>
                <a:cs typeface="Monotype Corsiva"/>
              </a:rPr>
              <a:t>f</a:t>
            </a:r>
            <a:r>
              <a:rPr lang="en-US" sz="2000" b="1" dirty="0">
                <a:solidFill>
                  <a:schemeClr val="hlink"/>
                </a:solidFill>
              </a:rPr>
              <a:t> </a:t>
            </a:r>
            <a:r>
              <a:rPr lang="en-US" sz="2000" dirty="0">
                <a:solidFill>
                  <a:schemeClr val="hlink"/>
                </a:solidFill>
              </a:rPr>
              <a:t>of the speed of light </a:t>
            </a:r>
            <a:r>
              <a:rPr lang="en-US" sz="2000" b="1" dirty="0" err="1">
                <a:solidFill>
                  <a:schemeClr val="hlink"/>
                </a:solidFill>
                <a:latin typeface="Monotype Corsiva"/>
                <a:cs typeface="Monotype Corsiva"/>
              </a:rPr>
              <a:t>c</a:t>
            </a:r>
            <a:r>
              <a:rPr lang="en-US" sz="2000" dirty="0">
                <a:solidFill>
                  <a:schemeClr val="hlink"/>
                </a:solidFill>
              </a:rPr>
              <a:t>.   Express E in terms of </a:t>
            </a:r>
            <a:r>
              <a:rPr lang="en-US" sz="2000" b="1" dirty="0">
                <a:solidFill>
                  <a:schemeClr val="hlink"/>
                </a:solidFill>
              </a:rPr>
              <a:t>M, Q, D, </a:t>
            </a:r>
            <a:r>
              <a:rPr lang="en-US" sz="2000" b="1" dirty="0">
                <a:solidFill>
                  <a:schemeClr val="hlink"/>
                </a:solidFill>
                <a:latin typeface="Monotype Corsiva"/>
                <a:cs typeface="Monotype Corsiva"/>
              </a:rPr>
              <a:t>f</a:t>
            </a:r>
            <a:r>
              <a:rPr lang="en-US" sz="2000" b="1" dirty="0">
                <a:solidFill>
                  <a:schemeClr val="hlink"/>
                </a:solidFill>
              </a:rPr>
              <a:t>, c </a:t>
            </a:r>
            <a:r>
              <a:rPr lang="en-US" sz="2000" dirty="0">
                <a:solidFill>
                  <a:schemeClr val="hlink"/>
                </a:solidFill>
              </a:rPr>
              <a:t>and</a:t>
            </a:r>
            <a:r>
              <a:rPr lang="en-US" sz="2000" b="1" dirty="0">
                <a:solidFill>
                  <a:schemeClr val="hlink"/>
                </a:solidFill>
              </a:rPr>
              <a:t> v</a:t>
            </a:r>
            <a:r>
              <a:rPr lang="en-US" sz="2000" b="1" baseline="-25000" dirty="0">
                <a:solidFill>
                  <a:schemeClr val="hlink"/>
                </a:solidFill>
              </a:rPr>
              <a:t>0</a:t>
            </a:r>
            <a:r>
              <a:rPr lang="en-US" sz="2000" b="1" dirty="0">
                <a:solidFill>
                  <a:schemeClr val="hlink"/>
                </a:solidFill>
              </a:rPr>
              <a:t>.  </a:t>
            </a:r>
            <a:endParaRPr lang="en-US" sz="2400" dirty="0">
              <a:solidFill>
                <a:srgbClr val="0000FF"/>
              </a:solidFill>
            </a:endParaRPr>
          </a:p>
        </p:txBody>
      </p:sp>
      <p:sp>
        <p:nvSpPr>
          <p:cNvPr id="5" name="Date Placeholder 4"/>
          <p:cNvSpPr>
            <a:spLocks noGrp="1"/>
          </p:cNvSpPr>
          <p:nvPr>
            <p:ph type="dt" sz="half" idx="10"/>
          </p:nvPr>
        </p:nvSpPr>
        <p:spPr/>
        <p:txBody>
          <a:bodyPr/>
          <a:lstStyle/>
          <a:p>
            <a:r>
              <a:rPr lang="en-US"/>
              <a:t>Thursday, June 18, 2020</a:t>
            </a:r>
          </a:p>
        </p:txBody>
      </p:sp>
      <p:sp>
        <p:nvSpPr>
          <p:cNvPr id="6" name="Slide Number Placeholder 5"/>
          <p:cNvSpPr>
            <a:spLocks noGrp="1"/>
          </p:cNvSpPr>
          <p:nvPr>
            <p:ph type="sldNum" sz="quarter" idx="12"/>
          </p:nvPr>
        </p:nvSpPr>
        <p:spPr/>
        <p:txBody>
          <a:bodyPr/>
          <a:lstStyle/>
          <a:p>
            <a:fld id="{F0DE1E33-2C54-CB4D-ABDF-3A454B18D2F1}" type="slidenum">
              <a:rPr lang="en-US" smtClean="0"/>
              <a:pPr/>
              <a:t>3</a:t>
            </a:fld>
            <a:endParaRPr lang="en-US"/>
          </a:p>
        </p:txBody>
      </p:sp>
      <p:sp>
        <p:nvSpPr>
          <p:cNvPr id="7" name="Footer Placeholder 6"/>
          <p:cNvSpPr>
            <a:spLocks noGrp="1"/>
          </p:cNvSpPr>
          <p:nvPr>
            <p:ph type="ftr" sz="quarter" idx="11"/>
          </p:nvPr>
        </p:nvSpPr>
        <p:spPr/>
        <p:txBody>
          <a:bodyPr/>
          <a:lstStyle/>
          <a:p>
            <a:r>
              <a:rPr lang="en-US"/>
              <a:t>PHYS 1444-001, Summer 2020                    Dr. Jaehoon Yu</a:t>
            </a:r>
          </a:p>
        </p:txBody>
      </p:sp>
      <p:sp>
        <p:nvSpPr>
          <p:cNvPr id="8" name="Rectangle 4">
            <a:extLst>
              <a:ext uri="{FF2B5EF4-FFF2-40B4-BE49-F238E27FC236}">
                <a16:creationId xmlns:a16="http://schemas.microsoft.com/office/drawing/2014/main" id="{70BA1380-4040-4F47-8FC3-52E4DD0C3D03}"/>
              </a:ext>
            </a:extLst>
          </p:cNvPr>
          <p:cNvSpPr txBox="1">
            <a:spLocks noChangeArrowheads="1"/>
          </p:cNvSpPr>
          <p:nvPr/>
        </p:nvSpPr>
        <p:spPr bwMode="auto">
          <a:xfrm>
            <a:off x="152400" y="3314700"/>
            <a:ext cx="8839200" cy="257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lvl="1">
              <a:lnSpc>
                <a:spcPct val="80000"/>
              </a:lnSpc>
            </a:pPr>
            <a:r>
              <a:rPr lang="en-US" sz="2000" kern="0" dirty="0">
                <a:solidFill>
                  <a:schemeClr val="hlink"/>
                </a:solidFill>
              </a:rPr>
              <a:t>(a) Using the Coulomb force and the kinematic equations.  (8 points)</a:t>
            </a:r>
          </a:p>
          <a:p>
            <a:pPr lvl="1">
              <a:lnSpc>
                <a:spcPct val="80000"/>
              </a:lnSpc>
            </a:pPr>
            <a:r>
              <a:rPr lang="en-US" sz="2000" kern="0" dirty="0">
                <a:solidFill>
                  <a:schemeClr val="hlink"/>
                </a:solidFill>
              </a:rPr>
              <a:t>(b) Using the work-kinetic energy theorem. ( 8 points)</a:t>
            </a:r>
          </a:p>
          <a:p>
            <a:pPr lvl="1">
              <a:lnSpc>
                <a:spcPct val="80000"/>
              </a:lnSpc>
            </a:pPr>
            <a:r>
              <a:rPr lang="en-US" sz="2000" kern="0" dirty="0">
                <a:solidFill>
                  <a:schemeClr val="hlink"/>
                </a:solidFill>
              </a:rPr>
              <a:t>(c) Using the formula above, evaluate the strength of the electric field E to accelerate an electron from 0.1% of the speed of light to 90% of the speed of light.   You need to look up and write down the relevant constants, such as mass of the electron, charge of the electron and the speed of light.  (5 points)</a:t>
            </a:r>
          </a:p>
          <a:p>
            <a:pPr>
              <a:lnSpc>
                <a:spcPct val="80000"/>
              </a:lnSpc>
            </a:pPr>
            <a:r>
              <a:rPr lang="en-US" sz="2400" kern="0" dirty="0">
                <a:solidFill>
                  <a:srgbClr val="0000FF"/>
                </a:solidFill>
              </a:rPr>
              <a:t>Must be handwritten and not copied from anyone else!</a:t>
            </a:r>
          </a:p>
          <a:p>
            <a:pPr lvl="1">
              <a:lnSpc>
                <a:spcPct val="80000"/>
              </a:lnSpc>
            </a:pPr>
            <a:r>
              <a:rPr lang="en-US" sz="2000" kern="0" dirty="0">
                <a:solidFill>
                  <a:srgbClr val="7030A0"/>
                </a:solidFill>
              </a:rPr>
              <a:t>Follow the SP naming convention: SP3-first-last-summer20.pdf which includes all pages in one file </a:t>
            </a:r>
            <a:r>
              <a:rPr lang="en-US" sz="2000" kern="0" dirty="0">
                <a:solidFill>
                  <a:srgbClr val="7030A0"/>
                </a:solidFill>
                <a:sym typeface="Wingdings" pitchFamily="2" charset="2"/>
              </a:rPr>
              <a:t> Be sure to write your name onto the project report!</a:t>
            </a:r>
            <a:endParaRPr lang="en-US" sz="2000" kern="0" dirty="0">
              <a:solidFill>
                <a:srgbClr val="7030A0"/>
              </a:solidFill>
            </a:endParaRPr>
          </a:p>
          <a:p>
            <a:pPr>
              <a:lnSpc>
                <a:spcPct val="80000"/>
              </a:lnSpc>
            </a:pPr>
            <a:r>
              <a:rPr lang="en-US" sz="2400" kern="0" dirty="0">
                <a:solidFill>
                  <a:srgbClr val="0000FF"/>
                </a:solidFill>
              </a:rPr>
              <a:t>Due beginning of the class Wednesday, June 24</a:t>
            </a:r>
          </a:p>
        </p:txBody>
      </p:sp>
    </p:spTree>
    <p:extLst>
      <p:ext uri="{BB962C8B-B14F-4D97-AF65-F5344CB8AC3E}">
        <p14:creationId xmlns:p14="http://schemas.microsoft.com/office/powerpoint/2010/main" val="2663867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Thursday, June 18, 2020</a:t>
            </a:r>
          </a:p>
        </p:txBody>
      </p:sp>
      <p:sp>
        <p:nvSpPr>
          <p:cNvPr id="5" name="Footer Placeholder 4"/>
          <p:cNvSpPr>
            <a:spLocks noGrp="1"/>
          </p:cNvSpPr>
          <p:nvPr>
            <p:ph type="ftr" sz="quarter" idx="11"/>
          </p:nvPr>
        </p:nvSpPr>
        <p:spPr/>
        <p:txBody>
          <a:bodyPr/>
          <a:lstStyle/>
          <a:p>
            <a:r>
              <a:rPr lang="en-US"/>
              <a:t>PHYS 1444-001, Summer 2020                    Dr. Jaehoon Yu</a:t>
            </a:r>
          </a:p>
        </p:txBody>
      </p:sp>
      <p:sp>
        <p:nvSpPr>
          <p:cNvPr id="6" name="Slide Number Placeholder 5"/>
          <p:cNvSpPr>
            <a:spLocks noGrp="1"/>
          </p:cNvSpPr>
          <p:nvPr>
            <p:ph type="sldNum" sz="quarter" idx="12"/>
          </p:nvPr>
        </p:nvSpPr>
        <p:spPr/>
        <p:txBody>
          <a:bodyPr/>
          <a:lstStyle/>
          <a:p>
            <a:fld id="{4E2F275A-7488-574A-B63A-BBB524EE41AA}" type="slidenum">
              <a:rPr lang="en-US"/>
              <a:pPr/>
              <a:t>4</a:t>
            </a:fld>
            <a:endParaRPr lang="en-US"/>
          </a:p>
        </p:txBody>
      </p:sp>
      <p:sp>
        <p:nvSpPr>
          <p:cNvPr id="201730" name="Rectangle 2"/>
          <p:cNvSpPr>
            <a:spLocks noGrp="1" noChangeArrowheads="1"/>
          </p:cNvSpPr>
          <p:nvPr>
            <p:ph type="title"/>
          </p:nvPr>
        </p:nvSpPr>
        <p:spPr>
          <a:xfrm>
            <a:off x="381000" y="0"/>
            <a:ext cx="8305800" cy="685800"/>
          </a:xfrm>
        </p:spPr>
        <p:txBody>
          <a:bodyPr/>
          <a:lstStyle/>
          <a:p>
            <a:r>
              <a:rPr lang="en-US"/>
              <a:t>Capacitors (or Condensers)</a:t>
            </a:r>
          </a:p>
        </p:txBody>
      </p:sp>
      <p:sp>
        <p:nvSpPr>
          <p:cNvPr id="201731" name="Rectangle 3"/>
          <p:cNvSpPr>
            <a:spLocks noChangeArrowheads="1"/>
          </p:cNvSpPr>
          <p:nvPr/>
        </p:nvSpPr>
        <p:spPr bwMode="auto">
          <a:xfrm>
            <a:off x="152400" y="533400"/>
            <a:ext cx="89154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is a capacitor?</a:t>
            </a:r>
          </a:p>
          <a:p>
            <a:pPr marL="742950" lvl="1" indent="-285750">
              <a:spcBef>
                <a:spcPct val="20000"/>
              </a:spcBef>
              <a:buFontTx/>
              <a:buChar char="–"/>
            </a:pPr>
            <a:r>
              <a:rPr lang="en-US" dirty="0">
                <a:solidFill>
                  <a:srgbClr val="660066"/>
                </a:solidFill>
                <a:latin typeface="Arial Narrow" charset="0"/>
                <a:ea typeface="ＭＳ Ｐゴシック" charset="-128"/>
              </a:rPr>
              <a:t>A device that can store electric charge</a:t>
            </a:r>
          </a:p>
          <a:p>
            <a:pPr marL="742950" lvl="1" indent="-285750">
              <a:spcBef>
                <a:spcPct val="20000"/>
              </a:spcBef>
              <a:buFontTx/>
              <a:buChar char="–"/>
            </a:pPr>
            <a:r>
              <a:rPr lang="en-US" dirty="0">
                <a:solidFill>
                  <a:srgbClr val="660066"/>
                </a:solidFill>
                <a:latin typeface="Arial Narrow" charset="0"/>
                <a:ea typeface="ＭＳ Ｐゴシック" charset="-128"/>
              </a:rPr>
              <a:t>But does not let them flow through</a:t>
            </a:r>
          </a:p>
          <a:p>
            <a:pPr marL="342900" indent="-342900">
              <a:spcBef>
                <a:spcPct val="20000"/>
              </a:spcBef>
              <a:buFontTx/>
              <a:buChar char="•"/>
            </a:pPr>
            <a:r>
              <a:rPr lang="en-US" sz="2800" dirty="0">
                <a:solidFill>
                  <a:schemeClr val="accent2"/>
                </a:solidFill>
                <a:latin typeface="Arial Narrow" charset="0"/>
              </a:rPr>
              <a:t>What does a capacitor consist of?</a:t>
            </a:r>
          </a:p>
          <a:p>
            <a:pPr marL="742950" lvl="1" indent="-285750">
              <a:spcBef>
                <a:spcPct val="20000"/>
              </a:spcBef>
              <a:buFontTx/>
              <a:buChar char="–"/>
            </a:pPr>
            <a:r>
              <a:rPr lang="en-US" dirty="0">
                <a:solidFill>
                  <a:srgbClr val="660066"/>
                </a:solidFill>
                <a:latin typeface="Arial Narrow" charset="0"/>
                <a:ea typeface="ＭＳ Ｐゴシック" charset="-128"/>
              </a:rPr>
              <a:t>Usually consists of two conducting objects (plates or sheets) placed near each other without touching</a:t>
            </a:r>
          </a:p>
          <a:p>
            <a:pPr marL="742950" lvl="1" indent="-285750">
              <a:spcBef>
                <a:spcPct val="20000"/>
              </a:spcBef>
              <a:buFontTx/>
              <a:buChar char="–"/>
            </a:pPr>
            <a:r>
              <a:rPr lang="en-US" dirty="0">
                <a:solidFill>
                  <a:srgbClr val="660066"/>
                </a:solidFill>
                <a:latin typeface="Arial Narrow" charset="0"/>
                <a:ea typeface="ＭＳ Ｐゴシック" charset="-128"/>
              </a:rPr>
              <a:t>Why can’t they touch each other?</a:t>
            </a:r>
          </a:p>
          <a:p>
            <a:pPr marL="1143000" lvl="2" indent="-228600">
              <a:spcBef>
                <a:spcPct val="20000"/>
              </a:spcBef>
              <a:buFontTx/>
              <a:buChar char="•"/>
            </a:pPr>
            <a:r>
              <a:rPr lang="en-US" sz="2000" dirty="0">
                <a:solidFill>
                  <a:srgbClr val="003300"/>
                </a:solidFill>
                <a:latin typeface="Arial Narrow" charset="0"/>
                <a:ea typeface="ＭＳ Ｐゴシック" charset="-128"/>
              </a:rPr>
              <a:t>The charge will neutralize…</a:t>
            </a:r>
          </a:p>
          <a:p>
            <a:pPr marL="342900" indent="-342900">
              <a:spcBef>
                <a:spcPct val="20000"/>
              </a:spcBef>
              <a:buFontTx/>
              <a:buChar char="•"/>
            </a:pPr>
            <a:r>
              <a:rPr lang="en-US" sz="2800" dirty="0">
                <a:solidFill>
                  <a:schemeClr val="accent2"/>
                </a:solidFill>
                <a:latin typeface="Arial Narrow" charset="0"/>
              </a:rPr>
              <a:t>Can you give some examples?</a:t>
            </a:r>
          </a:p>
          <a:p>
            <a:pPr marL="742950" lvl="1" indent="-285750">
              <a:spcBef>
                <a:spcPct val="20000"/>
              </a:spcBef>
              <a:buFontTx/>
              <a:buChar char="–"/>
            </a:pPr>
            <a:r>
              <a:rPr lang="en-US" dirty="0">
                <a:solidFill>
                  <a:srgbClr val="660066"/>
                </a:solidFill>
                <a:latin typeface="Arial Narrow" charset="0"/>
                <a:ea typeface="ＭＳ Ｐゴシック" charset="-128"/>
              </a:rPr>
              <a:t>Camera flash, surge protectors, binary circuits, memory, etc…</a:t>
            </a:r>
          </a:p>
          <a:p>
            <a:pPr marL="342900" indent="-342900">
              <a:spcBef>
                <a:spcPct val="20000"/>
              </a:spcBef>
              <a:buFontTx/>
              <a:buChar char="•"/>
            </a:pPr>
            <a:r>
              <a:rPr lang="en-US" sz="2800" dirty="0">
                <a:solidFill>
                  <a:schemeClr val="accent2"/>
                </a:solidFill>
                <a:latin typeface="Arial Narrow" charset="0"/>
              </a:rPr>
              <a:t>How is the capacitor different than the battery?</a:t>
            </a:r>
          </a:p>
          <a:p>
            <a:pPr marL="742950" lvl="1" indent="-285750">
              <a:spcBef>
                <a:spcPct val="20000"/>
              </a:spcBef>
              <a:buFontTx/>
              <a:buChar char="–"/>
            </a:pPr>
            <a:r>
              <a:rPr lang="en-US" dirty="0">
                <a:solidFill>
                  <a:srgbClr val="660066"/>
                </a:solidFill>
                <a:latin typeface="Arial Narrow" charset="0"/>
                <a:ea typeface="ＭＳ Ｐゴシック" charset="-128"/>
              </a:rPr>
              <a:t>Battery provides potential difference by storing energy (usually chemical energy) while the capacitor stores charges but very little energy.</a:t>
            </a:r>
          </a:p>
        </p:txBody>
      </p:sp>
    </p:spTree>
    <p:extLst>
      <p:ext uri="{BB962C8B-B14F-4D97-AF65-F5344CB8AC3E}">
        <p14:creationId xmlns:p14="http://schemas.microsoft.com/office/powerpoint/2010/main" val="232930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1731">
                                            <p:txEl>
                                              <p:pRg st="0" end="0"/>
                                            </p:txEl>
                                          </p:spTgt>
                                        </p:tgtEl>
                                        <p:attrNameLst>
                                          <p:attrName>style.visibility</p:attrName>
                                        </p:attrNameLst>
                                      </p:cBhvr>
                                      <p:to>
                                        <p:strVal val="visible"/>
                                      </p:to>
                                    </p:set>
                                    <p:animEffect transition="in" filter="wipe(left)">
                                      <p:cBhvr>
                                        <p:cTn id="7" dur="500"/>
                                        <p:tgtEl>
                                          <p:spTgt spid="201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1731">
                                            <p:txEl>
                                              <p:pRg st="1" end="1"/>
                                            </p:txEl>
                                          </p:spTgt>
                                        </p:tgtEl>
                                        <p:attrNameLst>
                                          <p:attrName>style.visibility</p:attrName>
                                        </p:attrNameLst>
                                      </p:cBhvr>
                                      <p:to>
                                        <p:strVal val="visible"/>
                                      </p:to>
                                    </p:set>
                                    <p:animEffect transition="in" filter="wipe(left)">
                                      <p:cBhvr>
                                        <p:cTn id="12" dur="500"/>
                                        <p:tgtEl>
                                          <p:spTgt spid="2017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1731">
                                            <p:txEl>
                                              <p:pRg st="2" end="2"/>
                                            </p:txEl>
                                          </p:spTgt>
                                        </p:tgtEl>
                                        <p:attrNameLst>
                                          <p:attrName>style.visibility</p:attrName>
                                        </p:attrNameLst>
                                      </p:cBhvr>
                                      <p:to>
                                        <p:strVal val="visible"/>
                                      </p:to>
                                    </p:set>
                                    <p:animEffect transition="in" filter="wipe(left)">
                                      <p:cBhvr>
                                        <p:cTn id="17" dur="500"/>
                                        <p:tgtEl>
                                          <p:spTgt spid="2017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1731">
                                            <p:txEl>
                                              <p:pRg st="3" end="3"/>
                                            </p:txEl>
                                          </p:spTgt>
                                        </p:tgtEl>
                                        <p:attrNameLst>
                                          <p:attrName>style.visibility</p:attrName>
                                        </p:attrNameLst>
                                      </p:cBhvr>
                                      <p:to>
                                        <p:strVal val="visible"/>
                                      </p:to>
                                    </p:set>
                                    <p:animEffect transition="in" filter="wipe(left)">
                                      <p:cBhvr>
                                        <p:cTn id="22" dur="500"/>
                                        <p:tgtEl>
                                          <p:spTgt spid="2017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1731">
                                            <p:txEl>
                                              <p:pRg st="4" end="4"/>
                                            </p:txEl>
                                          </p:spTgt>
                                        </p:tgtEl>
                                        <p:attrNameLst>
                                          <p:attrName>style.visibility</p:attrName>
                                        </p:attrNameLst>
                                      </p:cBhvr>
                                      <p:to>
                                        <p:strVal val="visible"/>
                                      </p:to>
                                    </p:set>
                                    <p:animEffect transition="in" filter="wipe(left)">
                                      <p:cBhvr>
                                        <p:cTn id="27" dur="500"/>
                                        <p:tgtEl>
                                          <p:spTgt spid="2017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1731">
                                            <p:txEl>
                                              <p:pRg st="5" end="5"/>
                                            </p:txEl>
                                          </p:spTgt>
                                        </p:tgtEl>
                                        <p:attrNameLst>
                                          <p:attrName>style.visibility</p:attrName>
                                        </p:attrNameLst>
                                      </p:cBhvr>
                                      <p:to>
                                        <p:strVal val="visible"/>
                                      </p:to>
                                    </p:set>
                                    <p:animEffect transition="in" filter="wipe(left)">
                                      <p:cBhvr>
                                        <p:cTn id="32" dur="500"/>
                                        <p:tgtEl>
                                          <p:spTgt spid="2017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1731">
                                            <p:txEl>
                                              <p:pRg st="6" end="6"/>
                                            </p:txEl>
                                          </p:spTgt>
                                        </p:tgtEl>
                                        <p:attrNameLst>
                                          <p:attrName>style.visibility</p:attrName>
                                        </p:attrNameLst>
                                      </p:cBhvr>
                                      <p:to>
                                        <p:strVal val="visible"/>
                                      </p:to>
                                    </p:set>
                                    <p:animEffect transition="in" filter="wipe(left)">
                                      <p:cBhvr>
                                        <p:cTn id="37" dur="500"/>
                                        <p:tgtEl>
                                          <p:spTgt spid="2017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1731">
                                            <p:txEl>
                                              <p:pRg st="7" end="7"/>
                                            </p:txEl>
                                          </p:spTgt>
                                        </p:tgtEl>
                                        <p:attrNameLst>
                                          <p:attrName>style.visibility</p:attrName>
                                        </p:attrNameLst>
                                      </p:cBhvr>
                                      <p:to>
                                        <p:strVal val="visible"/>
                                      </p:to>
                                    </p:set>
                                    <p:animEffect transition="in" filter="wipe(left)">
                                      <p:cBhvr>
                                        <p:cTn id="42" dur="500"/>
                                        <p:tgtEl>
                                          <p:spTgt spid="20173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01731">
                                            <p:txEl>
                                              <p:pRg st="8" end="8"/>
                                            </p:txEl>
                                          </p:spTgt>
                                        </p:tgtEl>
                                        <p:attrNameLst>
                                          <p:attrName>style.visibility</p:attrName>
                                        </p:attrNameLst>
                                      </p:cBhvr>
                                      <p:to>
                                        <p:strVal val="visible"/>
                                      </p:to>
                                    </p:set>
                                    <p:animEffect transition="in" filter="wipe(left)">
                                      <p:cBhvr>
                                        <p:cTn id="47" dur="500"/>
                                        <p:tgtEl>
                                          <p:spTgt spid="20173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01731">
                                            <p:txEl>
                                              <p:pRg st="9" end="9"/>
                                            </p:txEl>
                                          </p:spTgt>
                                        </p:tgtEl>
                                        <p:attrNameLst>
                                          <p:attrName>style.visibility</p:attrName>
                                        </p:attrNameLst>
                                      </p:cBhvr>
                                      <p:to>
                                        <p:strVal val="visible"/>
                                      </p:to>
                                    </p:set>
                                    <p:animEffect transition="in" filter="wipe(left)">
                                      <p:cBhvr>
                                        <p:cTn id="52" dur="500"/>
                                        <p:tgtEl>
                                          <p:spTgt spid="20173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01731">
                                            <p:txEl>
                                              <p:pRg st="10" end="10"/>
                                            </p:txEl>
                                          </p:spTgt>
                                        </p:tgtEl>
                                        <p:attrNameLst>
                                          <p:attrName>style.visibility</p:attrName>
                                        </p:attrNameLst>
                                      </p:cBhvr>
                                      <p:to>
                                        <p:strVal val="visible"/>
                                      </p:to>
                                    </p:set>
                                    <p:animEffect transition="in" filter="wipe(left)">
                                      <p:cBhvr>
                                        <p:cTn id="57" dur="500"/>
                                        <p:tgtEl>
                                          <p:spTgt spid="20173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a:t>Thursday, June 18, 2020</a:t>
            </a:r>
          </a:p>
        </p:txBody>
      </p:sp>
      <p:sp>
        <p:nvSpPr>
          <p:cNvPr id="22" name="Footer Placeholder 4"/>
          <p:cNvSpPr>
            <a:spLocks noGrp="1"/>
          </p:cNvSpPr>
          <p:nvPr>
            <p:ph type="ftr" sz="quarter" idx="11"/>
          </p:nvPr>
        </p:nvSpPr>
        <p:spPr/>
        <p:txBody>
          <a:bodyPr/>
          <a:lstStyle/>
          <a:p>
            <a:r>
              <a:rPr lang="en-US"/>
              <a:t>PHYS 1444-001, Summer 2020                    Dr. Jaehoon Yu</a:t>
            </a:r>
            <a:endParaRPr lang="en-US" dirty="0"/>
          </a:p>
        </p:txBody>
      </p:sp>
      <p:sp>
        <p:nvSpPr>
          <p:cNvPr id="23" name="Slide Number Placeholder 5"/>
          <p:cNvSpPr>
            <a:spLocks noGrp="1"/>
          </p:cNvSpPr>
          <p:nvPr>
            <p:ph type="sldNum" sz="quarter" idx="12"/>
          </p:nvPr>
        </p:nvSpPr>
        <p:spPr>
          <a:xfrm>
            <a:off x="6781800" y="6248400"/>
            <a:ext cx="1905000" cy="457200"/>
          </a:xfrm>
        </p:spPr>
        <p:txBody>
          <a:bodyPr/>
          <a:lstStyle/>
          <a:p>
            <a:fld id="{E430A0CC-1A65-814C-981A-7D007EE5555C}" type="slidenum">
              <a:rPr lang="en-US"/>
              <a:pPr/>
              <a:t>5</a:t>
            </a:fld>
            <a:endParaRPr lang="en-US"/>
          </a:p>
        </p:txBody>
      </p:sp>
      <p:grpSp>
        <p:nvGrpSpPr>
          <p:cNvPr id="2" name="Group 18"/>
          <p:cNvGrpSpPr>
            <a:grpSpLocks/>
          </p:cNvGrpSpPr>
          <p:nvPr/>
        </p:nvGrpSpPr>
        <p:grpSpPr bwMode="auto">
          <a:xfrm>
            <a:off x="76200" y="2590800"/>
            <a:ext cx="4906963" cy="1763713"/>
            <a:chOff x="-816" y="1056"/>
            <a:chExt cx="4416" cy="1548"/>
          </a:xfrm>
        </p:grpSpPr>
        <p:pic>
          <p:nvPicPr>
            <p:cNvPr id="203791" name="Picture 15" descr="FG24_001A"/>
            <p:cNvPicPr>
              <a:picLocks noChangeAspect="1" noChangeArrowheads="1"/>
            </p:cNvPicPr>
            <p:nvPr/>
          </p:nvPicPr>
          <p:blipFill>
            <a:blip r:embed="rId4"/>
            <a:srcRect/>
            <a:stretch>
              <a:fillRect/>
            </a:stretch>
          </p:blipFill>
          <p:spPr bwMode="auto">
            <a:xfrm>
              <a:off x="-816" y="1056"/>
              <a:ext cx="4416" cy="1548"/>
            </a:xfrm>
            <a:prstGeom prst="rect">
              <a:avLst/>
            </a:prstGeom>
            <a:noFill/>
          </p:spPr>
        </p:pic>
        <p:sp>
          <p:nvSpPr>
            <p:cNvPr id="203793" name="Rectangle 17"/>
            <p:cNvSpPr>
              <a:spLocks noChangeArrowheads="1"/>
            </p:cNvSpPr>
            <p:nvPr/>
          </p:nvSpPr>
          <p:spPr bwMode="auto">
            <a:xfrm>
              <a:off x="96" y="2256"/>
              <a:ext cx="528" cy="288"/>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38"/>
          <p:cNvGrpSpPr>
            <a:grpSpLocks/>
          </p:cNvGrpSpPr>
          <p:nvPr/>
        </p:nvGrpSpPr>
        <p:grpSpPr bwMode="auto">
          <a:xfrm>
            <a:off x="5181600" y="4876800"/>
            <a:ext cx="4038600" cy="1828800"/>
            <a:chOff x="3984" y="3120"/>
            <a:chExt cx="1536" cy="1152"/>
          </a:xfrm>
        </p:grpSpPr>
        <p:pic>
          <p:nvPicPr>
            <p:cNvPr id="203808" name="Picture 32" descr="FG24_002"/>
            <p:cNvPicPr>
              <a:picLocks noChangeAspect="1" noChangeArrowheads="1"/>
            </p:cNvPicPr>
            <p:nvPr/>
          </p:nvPicPr>
          <p:blipFill>
            <a:blip r:embed="rId5"/>
            <a:srcRect/>
            <a:stretch>
              <a:fillRect/>
            </a:stretch>
          </p:blipFill>
          <p:spPr bwMode="auto">
            <a:xfrm>
              <a:off x="3984" y="3120"/>
              <a:ext cx="1536" cy="1152"/>
            </a:xfrm>
            <a:prstGeom prst="rect">
              <a:avLst/>
            </a:prstGeom>
            <a:noFill/>
          </p:spPr>
        </p:pic>
        <p:sp>
          <p:nvSpPr>
            <p:cNvPr id="203810" name="Rectangle 34"/>
            <p:cNvSpPr>
              <a:spLocks noChangeArrowheads="1"/>
            </p:cNvSpPr>
            <p:nvPr/>
          </p:nvSpPr>
          <p:spPr bwMode="auto">
            <a:xfrm>
              <a:off x="3984" y="3120"/>
              <a:ext cx="1056" cy="115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03813" name="Rectangle 37"/>
            <p:cNvSpPr>
              <a:spLocks noChangeArrowheads="1"/>
            </p:cNvSpPr>
            <p:nvPr/>
          </p:nvSpPr>
          <p:spPr bwMode="auto">
            <a:xfrm>
              <a:off x="5184" y="4128"/>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203778" name="Rectangle 2"/>
          <p:cNvSpPr>
            <a:spLocks noGrp="1" noChangeArrowheads="1"/>
          </p:cNvSpPr>
          <p:nvPr>
            <p:ph type="title"/>
          </p:nvPr>
        </p:nvSpPr>
        <p:spPr>
          <a:xfrm>
            <a:off x="381000" y="76200"/>
            <a:ext cx="8305800" cy="685800"/>
          </a:xfrm>
        </p:spPr>
        <p:txBody>
          <a:bodyPr/>
          <a:lstStyle/>
          <a:p>
            <a:r>
              <a:rPr lang="en-US"/>
              <a:t>Capacitors</a:t>
            </a:r>
          </a:p>
        </p:txBody>
      </p:sp>
      <p:sp>
        <p:nvSpPr>
          <p:cNvPr id="203779" name="Rectangle 3"/>
          <p:cNvSpPr>
            <a:spLocks noChangeArrowheads="1"/>
          </p:cNvSpPr>
          <p:nvPr/>
        </p:nvSpPr>
        <p:spPr bwMode="auto">
          <a:xfrm>
            <a:off x="380999" y="609600"/>
            <a:ext cx="8460581" cy="2068894"/>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A simple capacitor consists of a pair of parallel plates of area </a:t>
            </a:r>
            <a:r>
              <a:rPr lang="en-US" sz="3200" dirty="0">
                <a:solidFill>
                  <a:schemeClr val="accent2"/>
                </a:solidFill>
                <a:latin typeface="Monotype Corsiva" charset="0"/>
              </a:rPr>
              <a:t>A </a:t>
            </a:r>
            <a:r>
              <a:rPr lang="en-US" sz="3200" dirty="0">
                <a:solidFill>
                  <a:schemeClr val="accent2"/>
                </a:solidFill>
                <a:latin typeface="Arial Narrow" charset="0"/>
              </a:rPr>
              <a:t>separated by a distance </a:t>
            </a:r>
            <a:r>
              <a:rPr lang="en-US" sz="3200" dirty="0">
                <a:solidFill>
                  <a:schemeClr val="accent2"/>
                </a:solidFill>
                <a:latin typeface="Monotype Corsiva" charset="0"/>
              </a:rPr>
              <a:t>d</a:t>
            </a:r>
            <a:r>
              <a:rPr lang="en-US" sz="3200" dirty="0">
                <a:solidFill>
                  <a:schemeClr val="accent2"/>
                </a:solidFill>
                <a:latin typeface="Arial Narrow" charset="0"/>
              </a:rPr>
              <a:t>.</a:t>
            </a:r>
          </a:p>
          <a:p>
            <a:pPr marL="742950" lvl="1" indent="-285750">
              <a:spcBef>
                <a:spcPct val="20000"/>
              </a:spcBef>
              <a:buFontTx/>
              <a:buChar char="–"/>
            </a:pPr>
            <a:r>
              <a:rPr lang="en-US" sz="2800" dirty="0">
                <a:solidFill>
                  <a:srgbClr val="660066"/>
                </a:solidFill>
                <a:latin typeface="Arial Narrow" charset="0"/>
                <a:ea typeface="ＭＳ Ｐゴシック" charset="-128"/>
              </a:rPr>
              <a:t>A cylindrical capacitor is essentially parallel plates wrapped around as a cylinder.</a:t>
            </a:r>
          </a:p>
        </p:txBody>
      </p:sp>
      <p:grpSp>
        <p:nvGrpSpPr>
          <p:cNvPr id="4" name="Group 20"/>
          <p:cNvGrpSpPr>
            <a:grpSpLocks/>
          </p:cNvGrpSpPr>
          <p:nvPr/>
        </p:nvGrpSpPr>
        <p:grpSpPr bwMode="auto">
          <a:xfrm>
            <a:off x="4953000" y="2590800"/>
            <a:ext cx="2667000" cy="2133600"/>
            <a:chOff x="2832" y="1008"/>
            <a:chExt cx="2400" cy="1872"/>
          </a:xfrm>
        </p:grpSpPr>
        <p:pic>
          <p:nvPicPr>
            <p:cNvPr id="203792" name="Picture 16" descr="FG24_001B"/>
            <p:cNvPicPr>
              <a:picLocks noChangeAspect="1" noChangeArrowheads="1"/>
            </p:cNvPicPr>
            <p:nvPr/>
          </p:nvPicPr>
          <p:blipFill>
            <a:blip r:embed="rId6"/>
            <a:srcRect/>
            <a:stretch>
              <a:fillRect/>
            </a:stretch>
          </p:blipFill>
          <p:spPr bwMode="auto">
            <a:xfrm>
              <a:off x="2832" y="1008"/>
              <a:ext cx="2400" cy="1776"/>
            </a:xfrm>
            <a:prstGeom prst="rect">
              <a:avLst/>
            </a:prstGeom>
            <a:noFill/>
          </p:spPr>
        </p:pic>
        <p:sp>
          <p:nvSpPr>
            <p:cNvPr id="203795" name="Rectangle 19"/>
            <p:cNvSpPr>
              <a:spLocks noChangeArrowheads="1"/>
            </p:cNvSpPr>
            <p:nvPr/>
          </p:nvSpPr>
          <p:spPr bwMode="auto">
            <a:xfrm>
              <a:off x="3504" y="2496"/>
              <a:ext cx="288" cy="38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203797" name="Rectangle 21"/>
          <p:cNvSpPr>
            <a:spLocks noChangeArrowheads="1"/>
          </p:cNvSpPr>
          <p:nvPr/>
        </p:nvSpPr>
        <p:spPr bwMode="auto">
          <a:xfrm>
            <a:off x="304800" y="4191000"/>
            <a:ext cx="8686800" cy="1143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How do you draw symbols for a capacitor and a battery in a circuit diagram?</a:t>
            </a:r>
          </a:p>
          <a:p>
            <a:pPr marL="742950" lvl="1" indent="-285750">
              <a:spcBef>
                <a:spcPct val="20000"/>
              </a:spcBef>
              <a:buFontTx/>
              <a:buChar char="–"/>
            </a:pPr>
            <a:r>
              <a:rPr lang="en-US" sz="2800" dirty="0">
                <a:solidFill>
                  <a:srgbClr val="660066"/>
                </a:solidFill>
                <a:latin typeface="Arial Narrow" charset="0"/>
                <a:ea typeface="ＭＳ Ｐゴシック" charset="-128"/>
              </a:rPr>
              <a:t>Capacitor -||-</a:t>
            </a:r>
          </a:p>
          <a:p>
            <a:pPr marL="742950" lvl="1" indent="-285750">
              <a:spcBef>
                <a:spcPct val="20000"/>
              </a:spcBef>
              <a:buFontTx/>
              <a:buChar char="–"/>
            </a:pPr>
            <a:r>
              <a:rPr lang="en-US" sz="2800" dirty="0">
                <a:solidFill>
                  <a:srgbClr val="660066"/>
                </a:solidFill>
                <a:latin typeface="Arial Narrow" charset="0"/>
                <a:ea typeface="ＭＳ Ｐゴシック" charset="-128"/>
              </a:rPr>
              <a:t>Battery (+) -|</a:t>
            </a:r>
            <a:r>
              <a:rPr lang="en-US" sz="2800" dirty="0" err="1">
                <a:solidFill>
                  <a:srgbClr val="660066"/>
                </a:solidFill>
                <a:latin typeface="Arial Narrow" charset="0"/>
                <a:ea typeface="ＭＳ Ｐゴシック" charset="-128"/>
              </a:rPr>
              <a:t>i</a:t>
            </a:r>
            <a:r>
              <a:rPr lang="en-US" sz="2800" dirty="0">
                <a:solidFill>
                  <a:srgbClr val="660066"/>
                </a:solidFill>
                <a:latin typeface="Arial Narrow" charset="0"/>
                <a:ea typeface="ＭＳ Ｐゴシック" charset="-128"/>
              </a:rPr>
              <a:t>- (-)</a:t>
            </a:r>
          </a:p>
        </p:txBody>
      </p:sp>
      <p:graphicFrame>
        <p:nvGraphicFramePr>
          <p:cNvPr id="203806" name="Object 30"/>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03473" name="Equation" r:id="rId7" imgW="914400" imgH="190080" progId="Equation.DSMT4">
                  <p:embed/>
                </p:oleObj>
              </mc:Choice>
              <mc:Fallback>
                <p:oleObj name="Equation" r:id="rId7" imgW="914400" imgH="190080" progId="Equation.DSMT4">
                  <p:embed/>
                  <p:pic>
                    <p:nvPicPr>
                      <p:cNvPr id="203806" name="Object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5" name="Group 36"/>
          <p:cNvGrpSpPr>
            <a:grpSpLocks/>
          </p:cNvGrpSpPr>
          <p:nvPr/>
        </p:nvGrpSpPr>
        <p:grpSpPr bwMode="auto">
          <a:xfrm>
            <a:off x="4876800" y="4876800"/>
            <a:ext cx="2590800" cy="1905000"/>
            <a:chOff x="2256" y="3120"/>
            <a:chExt cx="1632" cy="1200"/>
          </a:xfrm>
        </p:grpSpPr>
        <p:pic>
          <p:nvPicPr>
            <p:cNvPr id="203807" name="Picture 31" descr="FG24_002"/>
            <p:cNvPicPr>
              <a:picLocks noChangeAspect="1" noChangeArrowheads="1"/>
            </p:cNvPicPr>
            <p:nvPr/>
          </p:nvPicPr>
          <p:blipFill>
            <a:blip r:embed="rId5"/>
            <a:srcRect/>
            <a:stretch>
              <a:fillRect/>
            </a:stretch>
          </p:blipFill>
          <p:spPr bwMode="auto">
            <a:xfrm>
              <a:off x="2256" y="3120"/>
              <a:ext cx="1536" cy="1152"/>
            </a:xfrm>
            <a:prstGeom prst="rect">
              <a:avLst/>
            </a:prstGeom>
            <a:solidFill>
              <a:schemeClr val="bg1"/>
            </a:solidFill>
          </p:spPr>
        </p:pic>
        <p:sp>
          <p:nvSpPr>
            <p:cNvPr id="203809" name="Rectangle 33"/>
            <p:cNvSpPr>
              <a:spLocks noChangeArrowheads="1"/>
            </p:cNvSpPr>
            <p:nvPr/>
          </p:nvSpPr>
          <p:spPr bwMode="auto">
            <a:xfrm>
              <a:off x="3264" y="3216"/>
              <a:ext cx="624" cy="105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03811" name="Rectangle 35"/>
            <p:cNvSpPr>
              <a:spLocks noChangeArrowheads="1"/>
            </p:cNvSpPr>
            <p:nvPr/>
          </p:nvSpPr>
          <p:spPr bwMode="auto">
            <a:xfrm>
              <a:off x="2736" y="4128"/>
              <a:ext cx="144"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203819" name="AutoShape 43"/>
          <p:cNvSpPr>
            <a:spLocks noChangeArrowheads="1"/>
          </p:cNvSpPr>
          <p:nvPr/>
        </p:nvSpPr>
        <p:spPr bwMode="auto">
          <a:xfrm>
            <a:off x="6683375" y="5181600"/>
            <a:ext cx="1165225" cy="1339850"/>
          </a:xfrm>
          <a:prstGeom prst="rightArrow">
            <a:avLst>
              <a:gd name="adj1" fmla="val 50000"/>
              <a:gd name="adj2" fmla="val 25000"/>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FF0000"/>
                </a:solidFill>
                <a:latin typeface="Arial Narrow" charset="0"/>
              </a:rPr>
              <a:t>Circuit </a:t>
            </a:r>
          </a:p>
          <a:p>
            <a:pPr algn="ctr"/>
            <a:r>
              <a:rPr lang="en-US" sz="2000" b="1">
                <a:solidFill>
                  <a:srgbClr val="FF0000"/>
                </a:solidFill>
                <a:latin typeface="Arial Narrow" charset="0"/>
              </a:rPr>
              <a:t>Diagram</a:t>
            </a:r>
          </a:p>
        </p:txBody>
      </p:sp>
      <p:sp>
        <p:nvSpPr>
          <p:cNvPr id="6" name="Rectangle 5"/>
          <p:cNvSpPr/>
          <p:nvPr/>
        </p:nvSpPr>
        <p:spPr bwMode="auto">
          <a:xfrm>
            <a:off x="2819400" y="5943600"/>
            <a:ext cx="76200" cy="762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7" name="Rectangle 6">
            <a:extLst>
              <a:ext uri="{FF2B5EF4-FFF2-40B4-BE49-F238E27FC236}">
                <a16:creationId xmlns:a16="http://schemas.microsoft.com/office/drawing/2014/main" id="{B88B8670-C785-6D4F-AA61-C96AC800FC61}"/>
              </a:ext>
            </a:extLst>
          </p:cNvPr>
          <p:cNvSpPr/>
          <p:nvPr/>
        </p:nvSpPr>
        <p:spPr bwMode="auto">
          <a:xfrm>
            <a:off x="2743200" y="5791200"/>
            <a:ext cx="76200" cy="1524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3573048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Thursday, June 18, 2020</a:t>
            </a:r>
          </a:p>
        </p:txBody>
      </p:sp>
      <p:sp>
        <p:nvSpPr>
          <p:cNvPr id="15" name="Footer Placeholder 4"/>
          <p:cNvSpPr>
            <a:spLocks noGrp="1"/>
          </p:cNvSpPr>
          <p:nvPr>
            <p:ph type="ftr" sz="quarter" idx="11"/>
          </p:nvPr>
        </p:nvSpPr>
        <p:spPr/>
        <p:txBody>
          <a:bodyPr/>
          <a:lstStyle/>
          <a:p>
            <a:r>
              <a:rPr lang="en-US"/>
              <a:t>PHYS 1444-001, Summer 2020                    Dr. Jaehoon Yu</a:t>
            </a:r>
          </a:p>
        </p:txBody>
      </p:sp>
      <p:sp>
        <p:nvSpPr>
          <p:cNvPr id="16" name="Slide Number Placeholder 5"/>
          <p:cNvSpPr>
            <a:spLocks noGrp="1"/>
          </p:cNvSpPr>
          <p:nvPr>
            <p:ph type="sldNum" sz="quarter" idx="12"/>
          </p:nvPr>
        </p:nvSpPr>
        <p:spPr/>
        <p:txBody>
          <a:bodyPr/>
          <a:lstStyle/>
          <a:p>
            <a:fld id="{001B5F7D-3D35-824F-BCBE-7C17644AB5B9}" type="slidenum">
              <a:rPr lang="en-US"/>
              <a:pPr/>
              <a:t>6</a:t>
            </a:fld>
            <a:endParaRPr lang="en-US"/>
          </a:p>
        </p:txBody>
      </p:sp>
      <p:sp>
        <p:nvSpPr>
          <p:cNvPr id="204803" name="Rectangle 3"/>
          <p:cNvSpPr>
            <a:spLocks noChangeArrowheads="1"/>
          </p:cNvSpPr>
          <p:nvPr/>
        </p:nvSpPr>
        <p:spPr bwMode="auto">
          <a:xfrm>
            <a:off x="381000" y="609600"/>
            <a:ext cx="8534400" cy="62484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you think will happen if a battery is connected ( or the voltage is applied) to a capacitor?</a:t>
            </a:r>
          </a:p>
          <a:p>
            <a:pPr marL="742950" lvl="1" indent="-285750">
              <a:spcBef>
                <a:spcPct val="20000"/>
              </a:spcBef>
              <a:buFontTx/>
              <a:buChar char="–"/>
            </a:pPr>
            <a:r>
              <a:rPr lang="en-US" dirty="0">
                <a:solidFill>
                  <a:srgbClr val="660066"/>
                </a:solidFill>
                <a:latin typeface="Arial Narrow" charset="0"/>
                <a:ea typeface="ＭＳ Ｐゴシック" charset="-128"/>
              </a:rPr>
              <a:t>The capacitor gets charged quickly, one plate positive and the other negative in equal amount.</a:t>
            </a:r>
          </a:p>
          <a:p>
            <a:pPr marL="342900" indent="-342900">
              <a:spcBef>
                <a:spcPct val="20000"/>
              </a:spcBef>
              <a:buFontTx/>
              <a:buChar char="•"/>
            </a:pPr>
            <a:r>
              <a:rPr lang="en-US" sz="2800" dirty="0">
                <a:solidFill>
                  <a:schemeClr val="accent2"/>
                </a:solidFill>
                <a:latin typeface="Arial Narrow" charset="0"/>
              </a:rPr>
              <a:t>The battery terminals, the wires and the plates are conductors.  What does this mean?</a:t>
            </a:r>
          </a:p>
          <a:p>
            <a:pPr marL="742950" lvl="1" indent="-285750">
              <a:spcBef>
                <a:spcPct val="20000"/>
              </a:spcBef>
              <a:buFontTx/>
              <a:buChar char="–"/>
            </a:pPr>
            <a:r>
              <a:rPr lang="en-US" dirty="0">
                <a:solidFill>
                  <a:srgbClr val="660066"/>
                </a:solidFill>
                <a:latin typeface="Arial Narrow" charset="0"/>
                <a:ea typeface="ＭＳ Ｐゴシック" charset="-128"/>
              </a:rPr>
              <a:t>All conductors are at the same potential.   And?</a:t>
            </a:r>
          </a:p>
          <a:p>
            <a:pPr marL="742950" lvl="1" indent="-285750">
              <a:spcBef>
                <a:spcPct val="20000"/>
              </a:spcBef>
              <a:buFontTx/>
              <a:buChar char="–"/>
            </a:pPr>
            <a:r>
              <a:rPr lang="en-US" dirty="0">
                <a:solidFill>
                  <a:srgbClr val="660066"/>
                </a:solidFill>
                <a:latin typeface="Arial Narrow" charset="0"/>
                <a:ea typeface="ＭＳ Ｐゴシック" charset="-128"/>
              </a:rPr>
              <a:t>So the full battery voltage is applied across the capacitor plates.</a:t>
            </a:r>
          </a:p>
          <a:p>
            <a:pPr marL="342900" indent="-342900">
              <a:spcBef>
                <a:spcPct val="20000"/>
              </a:spcBef>
              <a:buFontTx/>
              <a:buChar char="•"/>
            </a:pPr>
            <a:r>
              <a:rPr lang="en-US" sz="2800" dirty="0">
                <a:solidFill>
                  <a:schemeClr val="accent2"/>
                </a:solidFill>
                <a:latin typeface="Arial Narrow" charset="0"/>
              </a:rPr>
              <a:t>So for a given capacitor, the amount of charge stored on each  capacitor plate is proportional to the potential difference </a:t>
            </a:r>
            <a:r>
              <a:rPr lang="en-US" sz="2800" dirty="0" err="1">
                <a:solidFill>
                  <a:schemeClr val="accent2"/>
                </a:solidFill>
                <a:latin typeface="Arial Narrow" charset="0"/>
              </a:rPr>
              <a:t>V</a:t>
            </a:r>
            <a:r>
              <a:rPr lang="en-US" sz="2800" baseline="-25000" dirty="0" err="1">
                <a:solidFill>
                  <a:schemeClr val="accent2"/>
                </a:solidFill>
                <a:latin typeface="Arial Narrow" charset="0"/>
              </a:rPr>
              <a:t>ba</a:t>
            </a:r>
            <a:r>
              <a:rPr lang="en-US" sz="2800" dirty="0">
                <a:solidFill>
                  <a:schemeClr val="accent2"/>
                </a:solidFill>
                <a:latin typeface="Arial Narrow" charset="0"/>
              </a:rPr>
              <a:t> between the plates.  How would you write this formula?</a:t>
            </a:r>
          </a:p>
          <a:p>
            <a:pPr marL="742950" lvl="1" indent="-285750">
              <a:spcBef>
                <a:spcPct val="20000"/>
              </a:spcBef>
              <a:buFontTx/>
              <a:buChar char="–"/>
            </a:pPr>
            <a:endParaRPr lang="en-US" dirty="0">
              <a:solidFill>
                <a:srgbClr val="660066"/>
              </a:solidFill>
              <a:latin typeface="Arial Narrow" charset="0"/>
              <a:ea typeface="ＭＳ Ｐゴシック" charset="-128"/>
            </a:endParaRPr>
          </a:p>
          <a:p>
            <a:pPr marL="742950" lvl="1" indent="-285750">
              <a:spcBef>
                <a:spcPct val="20000"/>
              </a:spcBef>
              <a:buFontTx/>
              <a:buChar char="–"/>
            </a:pPr>
            <a:r>
              <a:rPr lang="en-US" dirty="0">
                <a:solidFill>
                  <a:srgbClr val="660066"/>
                </a:solidFill>
                <a:latin typeface="Arial Narrow" charset="0"/>
                <a:ea typeface="ＭＳ Ｐゴシック" charset="-128"/>
              </a:rPr>
              <a:t>C is a proportionality constant, called the capacitance of the device.</a:t>
            </a:r>
          </a:p>
          <a:p>
            <a:pPr marL="742950" lvl="1" indent="-285750">
              <a:spcBef>
                <a:spcPct val="20000"/>
              </a:spcBef>
              <a:buFontTx/>
              <a:buChar char="–"/>
            </a:pPr>
            <a:r>
              <a:rPr lang="en-US" dirty="0">
                <a:solidFill>
                  <a:srgbClr val="660066"/>
                </a:solidFill>
                <a:latin typeface="Arial Narrow" charset="0"/>
                <a:ea typeface="ＭＳ Ｐゴシック" charset="-128"/>
              </a:rPr>
              <a:t>What is the unit?  </a:t>
            </a:r>
          </a:p>
        </p:txBody>
      </p:sp>
      <p:sp>
        <p:nvSpPr>
          <p:cNvPr id="204802" name="Rectangle 2"/>
          <p:cNvSpPr>
            <a:spLocks noGrp="1" noChangeArrowheads="1"/>
          </p:cNvSpPr>
          <p:nvPr>
            <p:ph type="title"/>
          </p:nvPr>
        </p:nvSpPr>
        <p:spPr>
          <a:xfrm>
            <a:off x="381000" y="0"/>
            <a:ext cx="8305800" cy="685800"/>
          </a:xfrm>
        </p:spPr>
        <p:txBody>
          <a:bodyPr/>
          <a:lstStyle/>
          <a:p>
            <a:r>
              <a:rPr lang="en-US"/>
              <a:t>Capacitors</a:t>
            </a:r>
          </a:p>
        </p:txBody>
      </p:sp>
      <p:graphicFrame>
        <p:nvGraphicFramePr>
          <p:cNvPr id="204811" name="Object 11"/>
          <p:cNvGraphicFramePr>
            <a:graphicFrameLocks noChangeAspect="1"/>
          </p:cNvGraphicFramePr>
          <p:nvPr/>
        </p:nvGraphicFramePr>
        <p:xfrm>
          <a:off x="1219200" y="5537200"/>
          <a:ext cx="1295400" cy="482600"/>
        </p:xfrm>
        <a:graphic>
          <a:graphicData uri="http://schemas.openxmlformats.org/presentationml/2006/ole">
            <mc:AlternateContent xmlns:mc="http://schemas.openxmlformats.org/markup-compatibility/2006">
              <mc:Choice xmlns:v="urn:schemas-microsoft-com:vml" Requires="v">
                <p:oleObj spid="_x0000_s104497" name="Equation" r:id="rId4" imgW="545760" imgH="203040" progId="Equation.DSMT4">
                  <p:embed/>
                </p:oleObj>
              </mc:Choice>
              <mc:Fallback>
                <p:oleObj name="Equation" r:id="rId4" imgW="545760" imgH="203040" progId="Equation.DSMT4">
                  <p:embed/>
                  <p:pic>
                    <p:nvPicPr>
                      <p:cNvPr id="204811"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537200"/>
                        <a:ext cx="1295400" cy="482600"/>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04812" name="Text Box 12"/>
          <p:cNvSpPr txBox="1">
            <a:spLocks noChangeArrowheads="1"/>
          </p:cNvSpPr>
          <p:nvPr/>
        </p:nvSpPr>
        <p:spPr bwMode="auto">
          <a:xfrm>
            <a:off x="3284538" y="6324600"/>
            <a:ext cx="601662"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C/V</a:t>
            </a:r>
          </a:p>
        </p:txBody>
      </p:sp>
      <p:sp>
        <p:nvSpPr>
          <p:cNvPr id="204813" name="Text Box 13"/>
          <p:cNvSpPr txBox="1">
            <a:spLocks noChangeArrowheads="1"/>
          </p:cNvSpPr>
          <p:nvPr/>
        </p:nvSpPr>
        <p:spPr bwMode="auto">
          <a:xfrm>
            <a:off x="3962400" y="6324600"/>
            <a:ext cx="406400" cy="457200"/>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or</a:t>
            </a:r>
          </a:p>
        </p:txBody>
      </p:sp>
      <p:sp>
        <p:nvSpPr>
          <p:cNvPr id="204814" name="Text Box 14"/>
          <p:cNvSpPr txBox="1">
            <a:spLocks noChangeArrowheads="1"/>
          </p:cNvSpPr>
          <p:nvPr/>
        </p:nvSpPr>
        <p:spPr bwMode="auto">
          <a:xfrm>
            <a:off x="4495800" y="6324600"/>
            <a:ext cx="1225550"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Farad (F)</a:t>
            </a:r>
          </a:p>
        </p:txBody>
      </p:sp>
      <p:sp>
        <p:nvSpPr>
          <p:cNvPr id="204815" name="Text Box 15"/>
          <p:cNvSpPr txBox="1">
            <a:spLocks noChangeArrowheads="1"/>
          </p:cNvSpPr>
          <p:nvPr/>
        </p:nvSpPr>
        <p:spPr bwMode="auto">
          <a:xfrm>
            <a:off x="2895600" y="5607050"/>
            <a:ext cx="5119350" cy="338554"/>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1600" b="1" dirty="0">
                <a:solidFill>
                  <a:srgbClr val="FF0000"/>
                </a:solidFill>
                <a:latin typeface="Arial Narrow" charset="0"/>
              </a:rPr>
              <a:t>C is the property of a capacitor so does not depend on Q or V.</a:t>
            </a:r>
          </a:p>
        </p:txBody>
      </p:sp>
      <p:sp>
        <p:nvSpPr>
          <p:cNvPr id="204816" name="Text Box 16"/>
          <p:cNvSpPr txBox="1">
            <a:spLocks noChangeArrowheads="1"/>
          </p:cNvSpPr>
          <p:nvPr/>
        </p:nvSpPr>
        <p:spPr bwMode="auto">
          <a:xfrm>
            <a:off x="6089650" y="6323013"/>
            <a:ext cx="2768600"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dirty="0">
                <a:solidFill>
                  <a:srgbClr val="FF0000"/>
                </a:solidFill>
                <a:latin typeface="Arial Narrow" charset="0"/>
              </a:rPr>
              <a:t>Normally use </a:t>
            </a:r>
            <a:r>
              <a:rPr lang="en-US" dirty="0">
                <a:solidFill>
                  <a:srgbClr val="FF0000"/>
                </a:solidFill>
                <a:latin typeface="Symbol" charset="2"/>
              </a:rPr>
              <a:t>μ</a:t>
            </a:r>
            <a:r>
              <a:rPr lang="en-US" dirty="0">
                <a:solidFill>
                  <a:srgbClr val="FF0000"/>
                </a:solidFill>
                <a:latin typeface="Arial Narrow" charset="0"/>
              </a:rPr>
              <a:t>F or pF.</a:t>
            </a:r>
          </a:p>
        </p:txBody>
      </p:sp>
      <p:grpSp>
        <p:nvGrpSpPr>
          <p:cNvPr id="2" name="Group 17"/>
          <p:cNvGrpSpPr>
            <a:grpSpLocks/>
          </p:cNvGrpSpPr>
          <p:nvPr/>
        </p:nvGrpSpPr>
        <p:grpSpPr bwMode="auto">
          <a:xfrm>
            <a:off x="7467600" y="1981200"/>
            <a:ext cx="2590800" cy="1905000"/>
            <a:chOff x="2256" y="3216"/>
            <a:chExt cx="1632" cy="1200"/>
          </a:xfrm>
        </p:grpSpPr>
        <p:pic>
          <p:nvPicPr>
            <p:cNvPr id="204818" name="Picture 18" descr="FG24_002"/>
            <p:cNvPicPr>
              <a:picLocks noChangeAspect="1" noChangeArrowheads="1"/>
            </p:cNvPicPr>
            <p:nvPr/>
          </p:nvPicPr>
          <p:blipFill>
            <a:blip r:embed="rId6"/>
            <a:srcRect/>
            <a:stretch>
              <a:fillRect/>
            </a:stretch>
          </p:blipFill>
          <p:spPr bwMode="auto">
            <a:xfrm>
              <a:off x="2256" y="3216"/>
              <a:ext cx="1536" cy="1152"/>
            </a:xfrm>
            <a:prstGeom prst="rect">
              <a:avLst/>
            </a:prstGeom>
            <a:solidFill>
              <a:schemeClr val="bg1"/>
            </a:solidFill>
          </p:spPr>
        </p:pic>
        <p:sp>
          <p:nvSpPr>
            <p:cNvPr id="204819" name="Rectangle 19"/>
            <p:cNvSpPr>
              <a:spLocks noChangeArrowheads="1"/>
            </p:cNvSpPr>
            <p:nvPr/>
          </p:nvSpPr>
          <p:spPr bwMode="auto">
            <a:xfrm>
              <a:off x="3264" y="3216"/>
              <a:ext cx="624" cy="105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04820" name="Rectangle 20"/>
            <p:cNvSpPr>
              <a:spLocks noChangeArrowheads="1"/>
            </p:cNvSpPr>
            <p:nvPr/>
          </p:nvSpPr>
          <p:spPr bwMode="auto">
            <a:xfrm>
              <a:off x="2736" y="4224"/>
              <a:ext cx="144"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Tree>
    <p:extLst>
      <p:ext uri="{BB962C8B-B14F-4D97-AF65-F5344CB8AC3E}">
        <p14:creationId xmlns:p14="http://schemas.microsoft.com/office/powerpoint/2010/main" val="2298577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a:t>Thursday, June 18, 2020</a:t>
            </a:r>
          </a:p>
        </p:txBody>
      </p:sp>
      <p:sp>
        <p:nvSpPr>
          <p:cNvPr id="23" name="Footer Placeholder 4"/>
          <p:cNvSpPr>
            <a:spLocks noGrp="1"/>
          </p:cNvSpPr>
          <p:nvPr>
            <p:ph type="ftr" sz="quarter" idx="11"/>
          </p:nvPr>
        </p:nvSpPr>
        <p:spPr/>
        <p:txBody>
          <a:bodyPr/>
          <a:lstStyle/>
          <a:p>
            <a:r>
              <a:rPr lang="en-US"/>
              <a:t>PHYS 1444-001, Summer 2020                    Dr. Jaehoon Yu</a:t>
            </a:r>
          </a:p>
        </p:txBody>
      </p:sp>
      <p:sp>
        <p:nvSpPr>
          <p:cNvPr id="24" name="Slide Number Placeholder 5"/>
          <p:cNvSpPr>
            <a:spLocks noGrp="1"/>
          </p:cNvSpPr>
          <p:nvPr>
            <p:ph type="sldNum" sz="quarter" idx="12"/>
          </p:nvPr>
        </p:nvSpPr>
        <p:spPr/>
        <p:txBody>
          <a:bodyPr/>
          <a:lstStyle/>
          <a:p>
            <a:fld id="{F9D0DC7B-B6E8-4E41-A13E-C0D6634838F6}" type="slidenum">
              <a:rPr lang="en-US"/>
              <a:pPr/>
              <a:t>7</a:t>
            </a:fld>
            <a:endParaRPr lang="en-US"/>
          </a:p>
        </p:txBody>
      </p:sp>
      <p:pic>
        <p:nvPicPr>
          <p:cNvPr id="205841" name="Picture 17" descr="FG24_003"/>
          <p:cNvPicPr>
            <a:picLocks noChangeAspect="1" noChangeArrowheads="1"/>
          </p:cNvPicPr>
          <p:nvPr/>
        </p:nvPicPr>
        <p:blipFill>
          <a:blip r:embed="rId3"/>
          <a:srcRect/>
          <a:stretch>
            <a:fillRect/>
          </a:stretch>
        </p:blipFill>
        <p:spPr bwMode="auto">
          <a:xfrm>
            <a:off x="5486400" y="1009650"/>
            <a:ext cx="5181600" cy="1962150"/>
          </a:xfrm>
          <a:prstGeom prst="rect">
            <a:avLst/>
          </a:prstGeom>
          <a:noFill/>
        </p:spPr>
      </p:pic>
      <p:sp>
        <p:nvSpPr>
          <p:cNvPr id="205826" name="Rectangle 2"/>
          <p:cNvSpPr>
            <a:spLocks noGrp="1" noChangeArrowheads="1"/>
          </p:cNvSpPr>
          <p:nvPr>
            <p:ph type="title"/>
          </p:nvPr>
        </p:nvSpPr>
        <p:spPr>
          <a:xfrm>
            <a:off x="381000" y="0"/>
            <a:ext cx="8305800" cy="685800"/>
          </a:xfrm>
        </p:spPr>
        <p:txBody>
          <a:bodyPr/>
          <a:lstStyle/>
          <a:p>
            <a:r>
              <a:rPr lang="en-US"/>
              <a:t>Determination of Capacitance</a:t>
            </a:r>
          </a:p>
        </p:txBody>
      </p:sp>
      <p:sp>
        <p:nvSpPr>
          <p:cNvPr id="205827" name="Rectangle 3"/>
          <p:cNvSpPr>
            <a:spLocks noChangeArrowheads="1"/>
          </p:cNvSpPr>
          <p:nvPr/>
        </p:nvSpPr>
        <p:spPr bwMode="auto">
          <a:xfrm>
            <a:off x="304800" y="6096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C, the capacitance can be determined analytically for a capacitor with a simple geometry and air in between.</a:t>
            </a:r>
          </a:p>
          <a:p>
            <a:pPr marL="342900" indent="-342900">
              <a:spcBef>
                <a:spcPct val="20000"/>
              </a:spcBef>
              <a:buFontTx/>
              <a:buChar char="•"/>
            </a:pPr>
            <a:r>
              <a:rPr lang="en-US" sz="2800" dirty="0">
                <a:solidFill>
                  <a:schemeClr val="accent2"/>
                </a:solidFill>
                <a:latin typeface="Arial Narrow" charset="0"/>
              </a:rPr>
              <a:t>Let’s consider a parallel plate capacitor.</a:t>
            </a:r>
          </a:p>
          <a:p>
            <a:pPr marL="742950" lvl="1" indent="-285750">
              <a:spcBef>
                <a:spcPct val="20000"/>
              </a:spcBef>
              <a:buFontTx/>
              <a:buChar char="–"/>
            </a:pPr>
            <a:r>
              <a:rPr lang="en-US" dirty="0">
                <a:solidFill>
                  <a:srgbClr val="660066"/>
                </a:solidFill>
                <a:latin typeface="Arial Narrow" charset="0"/>
                <a:ea typeface="ＭＳ Ｐゴシック" charset="-128"/>
              </a:rPr>
              <a:t>Plates have area A each and separated by </a:t>
            </a:r>
            <a:r>
              <a:rPr lang="en-US" dirty="0" err="1">
                <a:solidFill>
                  <a:srgbClr val="660066"/>
                </a:solidFill>
                <a:latin typeface="Arial Narrow" charset="0"/>
                <a:ea typeface="ＭＳ Ｐゴシック" charset="-128"/>
              </a:rPr>
              <a:t>d</a:t>
            </a:r>
            <a:r>
              <a:rPr lang="en-US" dirty="0">
                <a:solidFill>
                  <a:srgbClr val="660066"/>
                </a:solidFill>
                <a:latin typeface="Arial Narrow" charset="0"/>
                <a:ea typeface="ＭＳ Ｐゴシック" charset="-128"/>
              </a:rPr>
              <a:t>.</a:t>
            </a:r>
          </a:p>
          <a:p>
            <a:pPr marL="1143000" lvl="2" indent="-228600">
              <a:spcBef>
                <a:spcPct val="20000"/>
              </a:spcBef>
              <a:buFontTx/>
              <a:buChar char="•"/>
            </a:pPr>
            <a:r>
              <a:rPr lang="en-US" sz="2000" dirty="0" err="1">
                <a:solidFill>
                  <a:srgbClr val="003300"/>
                </a:solidFill>
                <a:latin typeface="Arial Narrow" charset="0"/>
                <a:ea typeface="ＭＳ Ｐゴシック" charset="-128"/>
              </a:rPr>
              <a:t>d</a:t>
            </a:r>
            <a:r>
              <a:rPr lang="en-US" sz="2000" dirty="0">
                <a:solidFill>
                  <a:srgbClr val="003300"/>
                </a:solidFill>
                <a:latin typeface="Arial Narrow" charset="0"/>
                <a:ea typeface="ＭＳ Ｐゴシック" charset="-128"/>
              </a:rPr>
              <a:t> is smaller than the length, and so E is uniform.</a:t>
            </a:r>
          </a:p>
          <a:p>
            <a:pPr marL="742950" lvl="1" indent="-285750">
              <a:spcBef>
                <a:spcPct val="20000"/>
              </a:spcBef>
              <a:buFontTx/>
              <a:buChar char="–"/>
            </a:pPr>
            <a:r>
              <a:rPr lang="en-US" dirty="0">
                <a:solidFill>
                  <a:srgbClr val="660066"/>
                </a:solidFill>
                <a:latin typeface="Arial Narrow" charset="0"/>
                <a:ea typeface="ＭＳ Ｐゴシック" charset="-128"/>
              </a:rPr>
              <a:t>E for parallel plates is E=</a:t>
            </a:r>
            <a:r>
              <a:rPr lang="en-US" dirty="0">
                <a:solidFill>
                  <a:srgbClr val="660066"/>
                </a:solidFill>
                <a:latin typeface="Symbol" charset="2"/>
                <a:ea typeface="ＭＳ Ｐゴシック" charset="-128"/>
              </a:rPr>
              <a:t>σ/ε</a:t>
            </a:r>
            <a:r>
              <a:rPr lang="en-US" baseline="-25000" dirty="0">
                <a:solidFill>
                  <a:srgbClr val="660066"/>
                </a:solidFill>
                <a:latin typeface="Arial Narrow" charset="0"/>
                <a:ea typeface="ＭＳ Ｐゴシック" charset="-128"/>
              </a:rPr>
              <a:t>0</a:t>
            </a:r>
            <a:r>
              <a:rPr lang="en-US" dirty="0">
                <a:solidFill>
                  <a:srgbClr val="660066"/>
                </a:solidFill>
                <a:latin typeface="Arial Narrow" charset="0"/>
                <a:ea typeface="ＭＳ Ｐゴシック" charset="-128"/>
              </a:rPr>
              <a:t>, </a:t>
            </a:r>
            <a:r>
              <a:rPr lang="en-US" dirty="0" err="1">
                <a:solidFill>
                  <a:srgbClr val="660066"/>
                </a:solidFill>
                <a:latin typeface="Symbol" charset="2"/>
                <a:ea typeface="ＭＳ Ｐゴシック" charset="-128"/>
              </a:rPr>
              <a:t>σ</a:t>
            </a:r>
            <a:r>
              <a:rPr lang="en-US" dirty="0">
                <a:solidFill>
                  <a:srgbClr val="660066"/>
                </a:solidFill>
                <a:latin typeface="Symbol" charset="2"/>
                <a:ea typeface="ＭＳ Ｐゴシック" charset="-128"/>
              </a:rPr>
              <a:t>=</a:t>
            </a:r>
            <a:r>
              <a:rPr lang="en-US" dirty="0">
                <a:solidFill>
                  <a:srgbClr val="660066"/>
                </a:solidFill>
                <a:latin typeface="Arial Narrow" charset="0"/>
                <a:ea typeface="Arial Narrow" charset="0"/>
                <a:cs typeface="Arial Narrow" charset="0"/>
              </a:rPr>
              <a:t>Q/A</a:t>
            </a:r>
            <a:r>
              <a:rPr lang="en-US" dirty="0">
                <a:solidFill>
                  <a:srgbClr val="660066"/>
                </a:solidFill>
                <a:latin typeface="Arial Narrow" charset="0"/>
                <a:ea typeface="ＭＳ Ｐゴシック" charset="-128"/>
              </a:rPr>
              <a:t> is the surface charge density.</a:t>
            </a:r>
          </a:p>
          <a:p>
            <a:pPr marL="342900" indent="-342900">
              <a:spcBef>
                <a:spcPct val="20000"/>
              </a:spcBef>
              <a:buFontTx/>
              <a:buChar char="•"/>
            </a:pPr>
            <a:r>
              <a:rPr lang="en-US" sz="2800" dirty="0">
                <a:solidFill>
                  <a:schemeClr val="accent2"/>
                </a:solidFill>
                <a:latin typeface="Arial Narrow" charset="0"/>
              </a:rPr>
              <a:t>E and V are related</a:t>
            </a:r>
          </a:p>
          <a:p>
            <a:pPr marL="342900" indent="-342900">
              <a:spcBef>
                <a:spcPct val="20000"/>
              </a:spcBef>
              <a:buFontTx/>
              <a:buChar char="•"/>
            </a:pPr>
            <a:r>
              <a:rPr lang="en-US" sz="2800" dirty="0">
                <a:solidFill>
                  <a:schemeClr val="accent2"/>
                </a:solidFill>
                <a:latin typeface="Arial Narrow" charset="0"/>
              </a:rPr>
              <a:t>Since we take the integral from the lower potential (a) to the higher potential (b) along the field line, we obtain</a:t>
            </a:r>
          </a:p>
          <a:p>
            <a:pPr marL="342900" indent="-342900">
              <a:spcBef>
                <a:spcPct val="20000"/>
              </a:spcBef>
              <a:buFontTx/>
              <a:buChar char="•"/>
            </a:pPr>
            <a:r>
              <a:rPr lang="en-US" sz="2800" dirty="0">
                <a:solidFill>
                  <a:schemeClr val="accent2"/>
                </a:solidFill>
                <a:latin typeface="Arial Narrow" charset="0"/>
              </a:rPr>
              <a:t> </a:t>
            </a:r>
          </a:p>
          <a:p>
            <a:pPr marL="342900" indent="-342900">
              <a:spcBef>
                <a:spcPct val="20000"/>
              </a:spcBef>
              <a:buFontTx/>
              <a:buChar char="•"/>
            </a:pPr>
            <a:r>
              <a:rPr lang="en-US" sz="2800" dirty="0">
                <a:solidFill>
                  <a:schemeClr val="accent2"/>
                </a:solidFill>
                <a:latin typeface="Arial Narrow" charset="0"/>
              </a:rPr>
              <a:t>So from the formula:</a:t>
            </a:r>
          </a:p>
          <a:p>
            <a:pPr marL="742950" lvl="1" indent="-285750">
              <a:spcBef>
                <a:spcPct val="20000"/>
              </a:spcBef>
              <a:buFontTx/>
              <a:buChar char="–"/>
            </a:pPr>
            <a:r>
              <a:rPr lang="en-US" dirty="0">
                <a:solidFill>
                  <a:srgbClr val="660066"/>
                </a:solidFill>
                <a:latin typeface="Arial Narrow" charset="0"/>
                <a:ea typeface="ＭＳ Ｐゴシック" charset="-128"/>
              </a:rPr>
              <a:t>What do you notice?</a:t>
            </a:r>
          </a:p>
        </p:txBody>
      </p:sp>
      <p:graphicFrame>
        <p:nvGraphicFramePr>
          <p:cNvPr id="205842" name="Object 18"/>
          <p:cNvGraphicFramePr>
            <a:graphicFrameLocks noChangeAspect="1"/>
          </p:cNvGraphicFramePr>
          <p:nvPr/>
        </p:nvGraphicFramePr>
        <p:xfrm>
          <a:off x="3429000" y="3352800"/>
          <a:ext cx="687388" cy="474663"/>
        </p:xfrm>
        <a:graphic>
          <a:graphicData uri="http://schemas.openxmlformats.org/presentationml/2006/ole">
            <mc:AlternateContent xmlns:mc="http://schemas.openxmlformats.org/markup-compatibility/2006">
              <mc:Choice xmlns:v="urn:schemas-microsoft-com:vml" Requires="v">
                <p:oleObj spid="_x0000_s106049" name="Equation" r:id="rId4" imgW="330120" imgH="203040" progId="Equation.DSMT4">
                  <p:embed/>
                </p:oleObj>
              </mc:Choice>
              <mc:Fallback>
                <p:oleObj name="Equation" r:id="rId4" imgW="330120" imgH="203040" progId="Equation.DSMT4">
                  <p:embed/>
                  <p:pic>
                    <p:nvPicPr>
                      <p:cNvPr id="205842"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352800"/>
                        <a:ext cx="687388" cy="4746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43" name="Object 19"/>
          <p:cNvGraphicFramePr>
            <a:graphicFrameLocks noChangeAspect="1"/>
          </p:cNvGraphicFramePr>
          <p:nvPr/>
        </p:nvGraphicFramePr>
        <p:xfrm>
          <a:off x="609600" y="4845050"/>
          <a:ext cx="515938" cy="336550"/>
        </p:xfrm>
        <a:graphic>
          <a:graphicData uri="http://schemas.openxmlformats.org/presentationml/2006/ole">
            <mc:AlternateContent xmlns:mc="http://schemas.openxmlformats.org/markup-compatibility/2006">
              <mc:Choice xmlns:v="urn:schemas-microsoft-com:vml" Requires="v">
                <p:oleObj spid="_x0000_s106050" name="Equation" r:id="rId6" imgW="330120" imgH="203040" progId="Equation.DSMT4">
                  <p:embed/>
                </p:oleObj>
              </mc:Choice>
              <mc:Fallback>
                <p:oleObj name="Equation" r:id="rId6" imgW="330120" imgH="203040" progId="Equation.DSMT4">
                  <p:embed/>
                  <p:pic>
                    <p:nvPicPr>
                      <p:cNvPr id="205843"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4845050"/>
                        <a:ext cx="515938" cy="3365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44" name="Object 20"/>
          <p:cNvGraphicFramePr>
            <a:graphicFrameLocks noChangeAspect="1"/>
          </p:cNvGraphicFramePr>
          <p:nvPr/>
        </p:nvGraphicFramePr>
        <p:xfrm>
          <a:off x="3657600" y="5386388"/>
          <a:ext cx="2667000" cy="796925"/>
        </p:xfrm>
        <a:graphic>
          <a:graphicData uri="http://schemas.openxmlformats.org/presentationml/2006/ole">
            <mc:AlternateContent xmlns:mc="http://schemas.openxmlformats.org/markup-compatibility/2006">
              <mc:Choice xmlns:v="urn:schemas-microsoft-com:vml" Requires="v">
                <p:oleObj spid="_x0000_s106051" name="Equation" r:id="rId8" imgW="1485900" imgH="431800" progId="Equation.DSMT4">
                  <p:embed/>
                </p:oleObj>
              </mc:Choice>
              <mc:Fallback>
                <p:oleObj name="Equation" r:id="rId8" imgW="1485900" imgH="431800" progId="Equation.DSMT4">
                  <p:embed/>
                  <p:pic>
                    <p:nvPicPr>
                      <p:cNvPr id="205844" name="Object 20"/>
                      <p:cNvPicPr>
                        <a:picLocks noChangeAspect="1" noChangeArrowheads="1"/>
                      </p:cNvPicPr>
                      <p:nvPr/>
                    </p:nvPicPr>
                    <p:blipFill>
                      <a:blip r:embed="rId9"/>
                      <a:srcRect/>
                      <a:stretch>
                        <a:fillRect/>
                      </a:stretch>
                    </p:blipFill>
                    <p:spPr bwMode="auto">
                      <a:xfrm>
                        <a:off x="3657600" y="5386388"/>
                        <a:ext cx="2667000" cy="7969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05846" name="Text Box 22"/>
          <p:cNvSpPr txBox="1">
            <a:spLocks noChangeArrowheads="1"/>
          </p:cNvSpPr>
          <p:nvPr/>
        </p:nvSpPr>
        <p:spPr bwMode="auto">
          <a:xfrm>
            <a:off x="6477000" y="5410200"/>
            <a:ext cx="2590800" cy="1069975"/>
          </a:xfrm>
          <a:prstGeom prst="rect">
            <a:avLst/>
          </a:prstGeom>
          <a:solidFill>
            <a:srgbClr val="FFFF66"/>
          </a:solidFill>
          <a:ln w="9525">
            <a:noFill/>
            <a:miter lim="800000"/>
            <a:headEnd/>
            <a:tailEnd/>
          </a:ln>
          <a:effectLst/>
        </p:spPr>
        <p:txBody>
          <a:bodyPr>
            <a:prstTxWarp prst="textNoShape">
              <a:avLst/>
            </a:prstTxWarp>
            <a:spAutoFit/>
          </a:bodyPr>
          <a:lstStyle/>
          <a:p>
            <a:r>
              <a:rPr lang="en-US" sz="1600" b="1" dirty="0">
                <a:solidFill>
                  <a:srgbClr val="FF0000"/>
                </a:solidFill>
                <a:latin typeface="Arial Narrow" charset="0"/>
              </a:rPr>
              <a:t>C only depends on the area and the distance of the plates and the permittivity of the medium between them.</a:t>
            </a:r>
          </a:p>
        </p:txBody>
      </p:sp>
      <p:graphicFrame>
        <p:nvGraphicFramePr>
          <p:cNvPr id="205847" name="Object 23"/>
          <p:cNvGraphicFramePr>
            <a:graphicFrameLocks noChangeAspect="1"/>
          </p:cNvGraphicFramePr>
          <p:nvPr/>
        </p:nvGraphicFramePr>
        <p:xfrm>
          <a:off x="1108075" y="4876800"/>
          <a:ext cx="873125" cy="336550"/>
        </p:xfrm>
        <a:graphic>
          <a:graphicData uri="http://schemas.openxmlformats.org/presentationml/2006/ole">
            <mc:AlternateContent xmlns:mc="http://schemas.openxmlformats.org/markup-compatibility/2006">
              <mc:Choice xmlns:v="urn:schemas-microsoft-com:vml" Requires="v">
                <p:oleObj spid="_x0000_s106052" name="Equation" r:id="rId10" imgW="558720" imgH="203040" progId="Equation.DSMT4">
                  <p:embed/>
                </p:oleObj>
              </mc:Choice>
              <mc:Fallback>
                <p:oleObj name="Equation" r:id="rId10" imgW="558720" imgH="203040" progId="Equation.DSMT4">
                  <p:embed/>
                  <p:pic>
                    <p:nvPicPr>
                      <p:cNvPr id="205847" name="Object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8075" y="4876800"/>
                        <a:ext cx="873125" cy="3365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48" name="Object 24"/>
          <p:cNvGraphicFramePr>
            <a:graphicFrameLocks noChangeAspect="1"/>
          </p:cNvGraphicFramePr>
          <p:nvPr/>
        </p:nvGraphicFramePr>
        <p:xfrm>
          <a:off x="1970087" y="4765675"/>
          <a:ext cx="1687513" cy="568325"/>
        </p:xfrm>
        <a:graphic>
          <a:graphicData uri="http://schemas.openxmlformats.org/presentationml/2006/ole">
            <mc:AlternateContent xmlns:mc="http://schemas.openxmlformats.org/markup-compatibility/2006">
              <mc:Choice xmlns:v="urn:schemas-microsoft-com:vml" Requires="v">
                <p:oleObj spid="_x0000_s106053" name="Equation" r:id="rId12" imgW="1079500" imgH="342900" progId="Equation.DSMT4">
                  <p:embed/>
                </p:oleObj>
              </mc:Choice>
              <mc:Fallback>
                <p:oleObj name="Equation" r:id="rId12" imgW="1079500" imgH="342900" progId="Equation.DSMT4">
                  <p:embed/>
                  <p:pic>
                    <p:nvPicPr>
                      <p:cNvPr id="205848" name="Object 24"/>
                      <p:cNvPicPr>
                        <a:picLocks noChangeAspect="1" noChangeArrowheads="1"/>
                      </p:cNvPicPr>
                      <p:nvPr/>
                    </p:nvPicPr>
                    <p:blipFill>
                      <a:blip r:embed="rId13"/>
                      <a:srcRect/>
                      <a:stretch>
                        <a:fillRect/>
                      </a:stretch>
                    </p:blipFill>
                    <p:spPr bwMode="auto">
                      <a:xfrm>
                        <a:off x="1970087" y="4765675"/>
                        <a:ext cx="1687513" cy="568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49" name="Object 25"/>
          <p:cNvGraphicFramePr>
            <a:graphicFrameLocks noChangeAspect="1"/>
          </p:cNvGraphicFramePr>
          <p:nvPr/>
        </p:nvGraphicFramePr>
        <p:xfrm>
          <a:off x="3581400" y="4724400"/>
          <a:ext cx="933450" cy="546100"/>
        </p:xfrm>
        <a:graphic>
          <a:graphicData uri="http://schemas.openxmlformats.org/presentationml/2006/ole">
            <mc:AlternateContent xmlns:mc="http://schemas.openxmlformats.org/markup-compatibility/2006">
              <mc:Choice xmlns:v="urn:schemas-microsoft-com:vml" Requires="v">
                <p:oleObj spid="_x0000_s106054" name="Equation" r:id="rId14" imgW="596880" imgH="330120" progId="Equation.DSMT4">
                  <p:embed/>
                </p:oleObj>
              </mc:Choice>
              <mc:Fallback>
                <p:oleObj name="Equation" r:id="rId14" imgW="596880" imgH="330120" progId="Equation.DSMT4">
                  <p:embed/>
                  <p:pic>
                    <p:nvPicPr>
                      <p:cNvPr id="205849" name="Object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81400" y="4724400"/>
                        <a:ext cx="933450" cy="546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0" name="Object 26"/>
          <p:cNvGraphicFramePr>
            <a:graphicFrameLocks noChangeAspect="1"/>
          </p:cNvGraphicFramePr>
          <p:nvPr/>
        </p:nvGraphicFramePr>
        <p:xfrm>
          <a:off x="4476750" y="4724400"/>
          <a:ext cx="933450" cy="671513"/>
        </p:xfrm>
        <a:graphic>
          <a:graphicData uri="http://schemas.openxmlformats.org/presentationml/2006/ole">
            <mc:AlternateContent xmlns:mc="http://schemas.openxmlformats.org/markup-compatibility/2006">
              <mc:Choice xmlns:v="urn:schemas-microsoft-com:vml" Requires="v">
                <p:oleObj spid="_x0000_s106055" name="Equation" r:id="rId16" imgW="596880" imgH="406080" progId="Equation.DSMT4">
                  <p:embed/>
                </p:oleObj>
              </mc:Choice>
              <mc:Fallback>
                <p:oleObj name="Equation" r:id="rId16" imgW="596880" imgH="406080" progId="Equation.DSMT4">
                  <p:embed/>
                  <p:pic>
                    <p:nvPicPr>
                      <p:cNvPr id="205850" name="Object 2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76750" y="4724400"/>
                        <a:ext cx="933450" cy="671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1" name="Object 27"/>
          <p:cNvGraphicFramePr>
            <a:graphicFrameLocks noChangeAspect="1"/>
          </p:cNvGraphicFramePr>
          <p:nvPr/>
        </p:nvGraphicFramePr>
        <p:xfrm>
          <a:off x="5405438" y="4724400"/>
          <a:ext cx="1071562" cy="671513"/>
        </p:xfrm>
        <a:graphic>
          <a:graphicData uri="http://schemas.openxmlformats.org/presentationml/2006/ole">
            <mc:AlternateContent xmlns:mc="http://schemas.openxmlformats.org/markup-compatibility/2006">
              <mc:Choice xmlns:v="urn:schemas-microsoft-com:vml" Requires="v">
                <p:oleObj spid="_x0000_s106056" name="Equation" r:id="rId18" imgW="685800" imgH="406080" progId="Equation.DSMT4">
                  <p:embed/>
                </p:oleObj>
              </mc:Choice>
              <mc:Fallback>
                <p:oleObj name="Equation" r:id="rId18" imgW="685800" imgH="406080" progId="Equation.DSMT4">
                  <p:embed/>
                  <p:pic>
                    <p:nvPicPr>
                      <p:cNvPr id="205851" name="Object 2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05438" y="4724400"/>
                        <a:ext cx="1071562" cy="671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2" name="Object 28"/>
          <p:cNvGraphicFramePr>
            <a:graphicFrameLocks noChangeAspect="1"/>
          </p:cNvGraphicFramePr>
          <p:nvPr/>
        </p:nvGraphicFramePr>
        <p:xfrm>
          <a:off x="6396038" y="4738688"/>
          <a:ext cx="1071562" cy="671512"/>
        </p:xfrm>
        <a:graphic>
          <a:graphicData uri="http://schemas.openxmlformats.org/presentationml/2006/ole">
            <mc:AlternateContent xmlns:mc="http://schemas.openxmlformats.org/markup-compatibility/2006">
              <mc:Choice xmlns:v="urn:schemas-microsoft-com:vml" Requires="v">
                <p:oleObj spid="_x0000_s106057" name="Equation" r:id="rId20" imgW="685800" imgH="406080" progId="Equation.DSMT4">
                  <p:embed/>
                </p:oleObj>
              </mc:Choice>
              <mc:Fallback>
                <p:oleObj name="Equation" r:id="rId20" imgW="685800" imgH="406080" progId="Equation.DSMT4">
                  <p:embed/>
                  <p:pic>
                    <p:nvPicPr>
                      <p:cNvPr id="205852" name="Object 2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96038" y="4738688"/>
                        <a:ext cx="1071562" cy="671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3" name="Object 29"/>
          <p:cNvGraphicFramePr>
            <a:graphicFrameLocks noChangeAspect="1"/>
          </p:cNvGraphicFramePr>
          <p:nvPr/>
        </p:nvGraphicFramePr>
        <p:xfrm>
          <a:off x="7456488" y="4714875"/>
          <a:ext cx="1209675" cy="692150"/>
        </p:xfrm>
        <a:graphic>
          <a:graphicData uri="http://schemas.openxmlformats.org/presentationml/2006/ole">
            <mc:AlternateContent xmlns:mc="http://schemas.openxmlformats.org/markup-compatibility/2006">
              <mc:Choice xmlns:v="urn:schemas-microsoft-com:vml" Requires="v">
                <p:oleObj spid="_x0000_s106058" name="Equation" r:id="rId22" imgW="774700" imgH="419100" progId="Equation.DSMT4">
                  <p:embed/>
                </p:oleObj>
              </mc:Choice>
              <mc:Fallback>
                <p:oleObj name="Equation" r:id="rId22" imgW="774700" imgH="419100" progId="Equation.DSMT4">
                  <p:embed/>
                  <p:pic>
                    <p:nvPicPr>
                      <p:cNvPr id="205853" name="Object 29"/>
                      <p:cNvPicPr>
                        <a:picLocks noChangeAspect="1" noChangeArrowheads="1"/>
                      </p:cNvPicPr>
                      <p:nvPr/>
                    </p:nvPicPr>
                    <p:blipFill>
                      <a:blip r:embed="rId23"/>
                      <a:srcRect/>
                      <a:stretch>
                        <a:fillRect/>
                      </a:stretch>
                    </p:blipFill>
                    <p:spPr bwMode="auto">
                      <a:xfrm>
                        <a:off x="7456488" y="4714875"/>
                        <a:ext cx="1209675" cy="6921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4" name="Object 30"/>
          <p:cNvGraphicFramePr>
            <a:graphicFrameLocks noChangeAspect="1"/>
          </p:cNvGraphicFramePr>
          <p:nvPr/>
        </p:nvGraphicFramePr>
        <p:xfrm>
          <a:off x="8688388" y="4724400"/>
          <a:ext cx="455612" cy="671513"/>
        </p:xfrm>
        <a:graphic>
          <a:graphicData uri="http://schemas.openxmlformats.org/presentationml/2006/ole">
            <mc:AlternateContent xmlns:mc="http://schemas.openxmlformats.org/markup-compatibility/2006">
              <mc:Choice xmlns:v="urn:schemas-microsoft-com:vml" Requires="v">
                <p:oleObj spid="_x0000_s106059" name="Equation" r:id="rId24" imgW="291960" imgH="406080" progId="Equation.DSMT4">
                  <p:embed/>
                </p:oleObj>
              </mc:Choice>
              <mc:Fallback>
                <p:oleObj name="Equation" r:id="rId24" imgW="291960" imgH="406080" progId="Equation.DSMT4">
                  <p:embed/>
                  <p:pic>
                    <p:nvPicPr>
                      <p:cNvPr id="205854" name="Object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688388" y="4724400"/>
                        <a:ext cx="455612" cy="671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6" name="Object 32"/>
          <p:cNvGraphicFramePr>
            <a:graphicFrameLocks noChangeAspect="1"/>
          </p:cNvGraphicFramePr>
          <p:nvPr/>
        </p:nvGraphicFramePr>
        <p:xfrm>
          <a:off x="4103688" y="3186113"/>
          <a:ext cx="1217612" cy="801687"/>
        </p:xfrm>
        <a:graphic>
          <a:graphicData uri="http://schemas.openxmlformats.org/presentationml/2006/ole">
            <mc:AlternateContent xmlns:mc="http://schemas.openxmlformats.org/markup-compatibility/2006">
              <mc:Choice xmlns:v="urn:schemas-microsoft-com:vml" Requires="v">
                <p:oleObj spid="_x0000_s106060" name="Equation" r:id="rId26" imgW="584200" imgH="342900" progId="Equation.DSMT4">
                  <p:embed/>
                </p:oleObj>
              </mc:Choice>
              <mc:Fallback>
                <p:oleObj name="Equation" r:id="rId26" imgW="584200" imgH="342900" progId="Equation.DSMT4">
                  <p:embed/>
                  <p:pic>
                    <p:nvPicPr>
                      <p:cNvPr id="205856" name="Object 32"/>
                      <p:cNvPicPr>
                        <a:picLocks noChangeAspect="1" noChangeArrowheads="1"/>
                      </p:cNvPicPr>
                      <p:nvPr/>
                    </p:nvPicPr>
                    <p:blipFill>
                      <a:blip r:embed="rId27"/>
                      <a:srcRect/>
                      <a:stretch>
                        <a:fillRect/>
                      </a:stretch>
                    </p:blipFill>
                    <p:spPr bwMode="auto">
                      <a:xfrm>
                        <a:off x="4103688" y="3186113"/>
                        <a:ext cx="1217612" cy="8016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2" name="Group 36"/>
          <p:cNvGrpSpPr>
            <a:grpSpLocks/>
          </p:cNvGrpSpPr>
          <p:nvPr/>
        </p:nvGrpSpPr>
        <p:grpSpPr bwMode="auto">
          <a:xfrm>
            <a:off x="4724400" y="4716463"/>
            <a:ext cx="1371600" cy="617537"/>
            <a:chOff x="2976" y="2971"/>
            <a:chExt cx="864" cy="389"/>
          </a:xfrm>
        </p:grpSpPr>
        <p:sp>
          <p:nvSpPr>
            <p:cNvPr id="205857" name="Oval 33"/>
            <p:cNvSpPr>
              <a:spLocks noChangeArrowheads="1"/>
            </p:cNvSpPr>
            <p:nvPr/>
          </p:nvSpPr>
          <p:spPr bwMode="auto">
            <a:xfrm rot="-732245">
              <a:off x="3600" y="2976"/>
              <a:ext cx="240" cy="384"/>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205858" name="Oval 34"/>
            <p:cNvSpPr>
              <a:spLocks noChangeArrowheads="1"/>
            </p:cNvSpPr>
            <p:nvPr/>
          </p:nvSpPr>
          <p:spPr bwMode="auto">
            <a:xfrm>
              <a:off x="2976" y="2976"/>
              <a:ext cx="192" cy="192"/>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cxnSp>
          <p:nvCxnSpPr>
            <p:cNvPr id="205859" name="AutoShape 35"/>
            <p:cNvCxnSpPr>
              <a:cxnSpLocks noChangeShapeType="1"/>
              <a:endCxn id="205857" idx="0"/>
            </p:cNvCxnSpPr>
            <p:nvPr/>
          </p:nvCxnSpPr>
          <p:spPr bwMode="auto">
            <a:xfrm rot="16200000">
              <a:off x="3393" y="2692"/>
              <a:ext cx="5" cy="563"/>
            </a:xfrm>
            <a:prstGeom prst="curvedConnector3">
              <a:avLst>
                <a:gd name="adj1" fmla="val 700000"/>
              </a:avLst>
            </a:prstGeom>
            <a:noFill/>
            <a:ln w="28575">
              <a:solidFill>
                <a:srgbClr val="FF0000"/>
              </a:solidFill>
              <a:round/>
              <a:headEnd/>
              <a:tailEnd type="triangle" w="med" len="med"/>
            </a:ln>
            <a:effectLst/>
          </p:spPr>
        </p:cxnSp>
      </p:grpSp>
    </p:spTree>
    <p:extLst>
      <p:ext uri="{BB962C8B-B14F-4D97-AF65-F5344CB8AC3E}">
        <p14:creationId xmlns:p14="http://schemas.microsoft.com/office/powerpoint/2010/main" val="371358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5846"/>
                                        </p:tgtEl>
                                        <p:attrNameLst>
                                          <p:attrName>style.visibility</p:attrName>
                                        </p:attrNameLst>
                                      </p:cBhvr>
                                      <p:to>
                                        <p:strVal val="visible"/>
                                      </p:to>
                                    </p:set>
                                    <p:animEffect transition="in" filter="wipe(left)">
                                      <p:cBhvr>
                                        <p:cTn id="7" dur="500"/>
                                        <p:tgtEl>
                                          <p:spTgt spid="20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Thursday, June 18, 2020</a:t>
            </a:r>
          </a:p>
        </p:txBody>
      </p:sp>
      <p:sp>
        <p:nvSpPr>
          <p:cNvPr id="12" name="Footer Placeholder 4"/>
          <p:cNvSpPr>
            <a:spLocks noGrp="1"/>
          </p:cNvSpPr>
          <p:nvPr>
            <p:ph type="ftr" sz="quarter" idx="11"/>
          </p:nvPr>
        </p:nvSpPr>
        <p:spPr/>
        <p:txBody>
          <a:bodyPr/>
          <a:lstStyle/>
          <a:p>
            <a:r>
              <a:rPr lang="en-US"/>
              <a:t>PHYS 1444-001, Summer 2020                    Dr. Jaehoon Yu</a:t>
            </a:r>
          </a:p>
        </p:txBody>
      </p:sp>
      <p:sp>
        <p:nvSpPr>
          <p:cNvPr id="13" name="Slide Number Placeholder 5"/>
          <p:cNvSpPr>
            <a:spLocks noGrp="1"/>
          </p:cNvSpPr>
          <p:nvPr>
            <p:ph type="sldNum" sz="quarter" idx="12"/>
          </p:nvPr>
        </p:nvSpPr>
        <p:spPr/>
        <p:txBody>
          <a:bodyPr/>
          <a:lstStyle/>
          <a:p>
            <a:fld id="{F2863459-F1D1-4649-B2AF-E0831BF03652}" type="slidenum">
              <a:rPr lang="en-US"/>
              <a:pPr/>
              <a:t>8</a:t>
            </a:fld>
            <a:endParaRPr lang="en-US"/>
          </a:p>
        </p:txBody>
      </p:sp>
      <p:sp>
        <p:nvSpPr>
          <p:cNvPr id="206850" name="Rectangle 2"/>
          <p:cNvSpPr>
            <a:spLocks noGrp="1" noChangeArrowheads="1"/>
          </p:cNvSpPr>
          <p:nvPr>
            <p:ph type="title"/>
          </p:nvPr>
        </p:nvSpPr>
        <p:spPr>
          <a:xfrm>
            <a:off x="228600" y="0"/>
            <a:ext cx="8686800" cy="762000"/>
          </a:xfrm>
        </p:spPr>
        <p:txBody>
          <a:bodyPr/>
          <a:lstStyle/>
          <a:p>
            <a:r>
              <a:rPr lang="en-US"/>
              <a:t>Example 24 – 1</a:t>
            </a:r>
          </a:p>
        </p:txBody>
      </p:sp>
      <p:sp>
        <p:nvSpPr>
          <p:cNvPr id="206851" name="Text Box 3"/>
          <p:cNvSpPr txBox="1">
            <a:spLocks noChangeArrowheads="1"/>
          </p:cNvSpPr>
          <p:nvPr/>
        </p:nvSpPr>
        <p:spPr bwMode="auto">
          <a:xfrm>
            <a:off x="152400" y="673100"/>
            <a:ext cx="8839200" cy="191770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Capacitor calculations: </a:t>
            </a:r>
            <a:r>
              <a:rPr lang="en-US">
                <a:solidFill>
                  <a:schemeClr val="accent2"/>
                </a:solidFill>
                <a:latin typeface="Arial Narrow" charset="0"/>
              </a:rPr>
              <a:t>(a) Calculate the capacitance of a capacitor whose plates are 20cmx3.0cm and are separated by a 1.0mm air gap.  (b) What is the charge on each plate if the capacitor is connected to a 12-V battery? (c) What is the electric field between the plates? (d) Estimate the area of the plates needed to achieve a capacitance of 1F, given the same air gap. </a:t>
            </a:r>
          </a:p>
        </p:txBody>
      </p:sp>
      <p:sp>
        <p:nvSpPr>
          <p:cNvPr id="206855" name="Text Box 7"/>
          <p:cNvSpPr txBox="1">
            <a:spLocks noChangeArrowheads="1"/>
          </p:cNvSpPr>
          <p:nvPr/>
        </p:nvSpPr>
        <p:spPr bwMode="auto">
          <a:xfrm>
            <a:off x="457200" y="255905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(a) Using the formula for a parallel plate capacitor, we obtain   </a:t>
            </a:r>
          </a:p>
        </p:txBody>
      </p:sp>
      <p:graphicFrame>
        <p:nvGraphicFramePr>
          <p:cNvPr id="206870" name="Object 22"/>
          <p:cNvGraphicFramePr>
            <a:graphicFrameLocks noChangeAspect="1"/>
          </p:cNvGraphicFramePr>
          <p:nvPr/>
        </p:nvGraphicFramePr>
        <p:xfrm>
          <a:off x="914400" y="2933700"/>
          <a:ext cx="1379538" cy="906463"/>
        </p:xfrm>
        <a:graphic>
          <a:graphicData uri="http://schemas.openxmlformats.org/presentationml/2006/ole">
            <mc:AlternateContent xmlns:mc="http://schemas.openxmlformats.org/markup-compatibility/2006">
              <mc:Choice xmlns:v="urn:schemas-microsoft-com:vml" Requires="v">
                <p:oleObj spid="_x0000_s106737" name="Equation" r:id="rId3" imgW="635000" imgH="393700" progId="Equation.DSMT4">
                  <p:embed/>
                </p:oleObj>
              </mc:Choice>
              <mc:Fallback>
                <p:oleObj name="Equation" r:id="rId3" imgW="635000" imgH="393700" progId="Equation.DSMT4">
                  <p:embed/>
                  <p:pic>
                    <p:nvPicPr>
                      <p:cNvPr id="206870" name="Object 22"/>
                      <p:cNvPicPr>
                        <a:picLocks noChangeAspect="1" noChangeArrowheads="1"/>
                      </p:cNvPicPr>
                      <p:nvPr/>
                    </p:nvPicPr>
                    <p:blipFill>
                      <a:blip r:embed="rId4"/>
                      <a:srcRect/>
                      <a:stretch>
                        <a:fillRect/>
                      </a:stretch>
                    </p:blipFill>
                    <p:spPr bwMode="auto">
                      <a:xfrm>
                        <a:off x="914400" y="2933700"/>
                        <a:ext cx="1379538" cy="9064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06871" name="Text Box 23"/>
          <p:cNvSpPr txBox="1">
            <a:spLocks noChangeArrowheads="1"/>
          </p:cNvSpPr>
          <p:nvPr/>
        </p:nvSpPr>
        <p:spPr bwMode="auto">
          <a:xfrm>
            <a:off x="457200" y="4662488"/>
            <a:ext cx="8382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(b) From Q=CV, the charge on each plate is    </a:t>
            </a:r>
          </a:p>
        </p:txBody>
      </p:sp>
      <p:graphicFrame>
        <p:nvGraphicFramePr>
          <p:cNvPr id="206872" name="Object 24"/>
          <p:cNvGraphicFramePr>
            <a:graphicFrameLocks noChangeAspect="1"/>
          </p:cNvGraphicFramePr>
          <p:nvPr/>
        </p:nvGraphicFramePr>
        <p:xfrm>
          <a:off x="473075" y="5410200"/>
          <a:ext cx="593725" cy="469900"/>
        </p:xfrm>
        <a:graphic>
          <a:graphicData uri="http://schemas.openxmlformats.org/presentationml/2006/ole">
            <mc:AlternateContent xmlns:mc="http://schemas.openxmlformats.org/markup-compatibility/2006">
              <mc:Choice xmlns:v="urn:schemas-microsoft-com:vml" Requires="v">
                <p:oleObj spid="_x0000_s106738" name="Equation" r:id="rId5" imgW="253800" imgH="190440" progId="Equation.DSMT4">
                  <p:embed/>
                </p:oleObj>
              </mc:Choice>
              <mc:Fallback>
                <p:oleObj name="Equation" r:id="rId5" imgW="253800" imgH="190440" progId="Equation.DSMT4">
                  <p:embed/>
                  <p:pic>
                    <p:nvPicPr>
                      <p:cNvPr id="206872"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075" y="5410200"/>
                        <a:ext cx="593725" cy="4699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3" name="Object 25"/>
          <p:cNvGraphicFramePr>
            <a:graphicFrameLocks noChangeAspect="1"/>
          </p:cNvGraphicFramePr>
          <p:nvPr/>
        </p:nvGraphicFramePr>
        <p:xfrm>
          <a:off x="1168400" y="3733800"/>
          <a:ext cx="7899400" cy="857250"/>
        </p:xfrm>
        <a:graphic>
          <a:graphicData uri="http://schemas.openxmlformats.org/presentationml/2006/ole">
            <mc:AlternateContent xmlns:mc="http://schemas.openxmlformats.org/markup-compatibility/2006">
              <mc:Choice xmlns:v="urn:schemas-microsoft-com:vml" Requires="v">
                <p:oleObj spid="_x0000_s106739" name="Equation" r:id="rId7" imgW="3962160" imgH="406080" progId="Equation.DSMT4">
                  <p:embed/>
                </p:oleObj>
              </mc:Choice>
              <mc:Fallback>
                <p:oleObj name="Equation" r:id="rId7" imgW="3962160" imgH="406080" progId="Equation.DSMT4">
                  <p:embed/>
                  <p:pic>
                    <p:nvPicPr>
                      <p:cNvPr id="206873"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8400" y="3733800"/>
                        <a:ext cx="7899400" cy="8572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4" name="Object 26"/>
          <p:cNvGraphicFramePr>
            <a:graphicFrameLocks noChangeAspect="1"/>
          </p:cNvGraphicFramePr>
          <p:nvPr/>
        </p:nvGraphicFramePr>
        <p:xfrm>
          <a:off x="1143000" y="5459413"/>
          <a:ext cx="831850" cy="407987"/>
        </p:xfrm>
        <a:graphic>
          <a:graphicData uri="http://schemas.openxmlformats.org/presentationml/2006/ole">
            <mc:AlternateContent xmlns:mc="http://schemas.openxmlformats.org/markup-compatibility/2006">
              <mc:Choice xmlns:v="urn:schemas-microsoft-com:vml" Requires="v">
                <p:oleObj spid="_x0000_s106740" name="Equation" r:id="rId9" imgW="355320" imgH="164880" progId="Equation.DSMT4">
                  <p:embed/>
                </p:oleObj>
              </mc:Choice>
              <mc:Fallback>
                <p:oleObj name="Equation" r:id="rId9" imgW="355320" imgH="164880" progId="Equation.DSMT4">
                  <p:embed/>
                  <p:pic>
                    <p:nvPicPr>
                      <p:cNvPr id="206874"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5459413"/>
                        <a:ext cx="831850" cy="4079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5" name="Object 27"/>
          <p:cNvGraphicFramePr>
            <a:graphicFrameLocks noChangeAspect="1"/>
          </p:cNvGraphicFramePr>
          <p:nvPr/>
        </p:nvGraphicFramePr>
        <p:xfrm>
          <a:off x="1946275" y="5334000"/>
          <a:ext cx="6892925" cy="690563"/>
        </p:xfrm>
        <a:graphic>
          <a:graphicData uri="http://schemas.openxmlformats.org/presentationml/2006/ole">
            <mc:AlternateContent xmlns:mc="http://schemas.openxmlformats.org/markup-compatibility/2006">
              <mc:Choice xmlns:v="urn:schemas-microsoft-com:vml" Requires="v">
                <p:oleObj spid="_x0000_s106741" name="Equation" r:id="rId11" imgW="2946240" imgH="279360" progId="Equation.DSMT4">
                  <p:embed/>
                </p:oleObj>
              </mc:Choice>
              <mc:Fallback>
                <p:oleObj name="Equation" r:id="rId11" imgW="2946240" imgH="279360" progId="Equation.DSMT4">
                  <p:embed/>
                  <p:pic>
                    <p:nvPicPr>
                      <p:cNvPr id="206875" name="Object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6275" y="5334000"/>
                        <a:ext cx="6892925" cy="6905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21318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a:t>Thursday, June 18, 2020</a:t>
            </a:r>
          </a:p>
        </p:txBody>
      </p:sp>
      <p:sp>
        <p:nvSpPr>
          <p:cNvPr id="22" name="Footer Placeholder 4"/>
          <p:cNvSpPr>
            <a:spLocks noGrp="1"/>
          </p:cNvSpPr>
          <p:nvPr>
            <p:ph type="ftr" sz="quarter" idx="11"/>
          </p:nvPr>
        </p:nvSpPr>
        <p:spPr/>
        <p:txBody>
          <a:bodyPr/>
          <a:lstStyle/>
          <a:p>
            <a:r>
              <a:rPr lang="en-US"/>
              <a:t>PHYS 1444-001, Summer 2020                    Dr. Jaehoon Yu</a:t>
            </a:r>
          </a:p>
        </p:txBody>
      </p:sp>
      <p:sp>
        <p:nvSpPr>
          <p:cNvPr id="23" name="Slide Number Placeholder 5"/>
          <p:cNvSpPr>
            <a:spLocks noGrp="1"/>
          </p:cNvSpPr>
          <p:nvPr>
            <p:ph type="sldNum" sz="quarter" idx="12"/>
          </p:nvPr>
        </p:nvSpPr>
        <p:spPr/>
        <p:txBody>
          <a:bodyPr/>
          <a:lstStyle/>
          <a:p>
            <a:fld id="{3AD56CD5-E184-7B4B-923C-3A29021D6CA4}" type="slidenum">
              <a:rPr lang="en-US"/>
              <a:pPr/>
              <a:t>9</a:t>
            </a:fld>
            <a:endParaRPr lang="en-US"/>
          </a:p>
        </p:txBody>
      </p:sp>
      <p:sp>
        <p:nvSpPr>
          <p:cNvPr id="219138" name="Rectangle 2"/>
          <p:cNvSpPr>
            <a:spLocks noGrp="1" noChangeArrowheads="1"/>
          </p:cNvSpPr>
          <p:nvPr>
            <p:ph type="title"/>
          </p:nvPr>
        </p:nvSpPr>
        <p:spPr>
          <a:xfrm>
            <a:off x="228600" y="0"/>
            <a:ext cx="8686800" cy="762000"/>
          </a:xfrm>
        </p:spPr>
        <p:txBody>
          <a:bodyPr/>
          <a:lstStyle/>
          <a:p>
            <a:r>
              <a:rPr lang="en-US"/>
              <a:t>Example 24 – 1</a:t>
            </a:r>
          </a:p>
        </p:txBody>
      </p:sp>
      <p:sp>
        <p:nvSpPr>
          <p:cNvPr id="219140" name="Text Box 4"/>
          <p:cNvSpPr txBox="1">
            <a:spLocks noChangeArrowheads="1"/>
          </p:cNvSpPr>
          <p:nvPr/>
        </p:nvSpPr>
        <p:spPr bwMode="auto">
          <a:xfrm>
            <a:off x="457200" y="9144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(C) Using the formula for the electric field in two parallel plates</a:t>
            </a:r>
          </a:p>
        </p:txBody>
      </p:sp>
      <p:graphicFrame>
        <p:nvGraphicFramePr>
          <p:cNvPr id="219141" name="Object 5"/>
          <p:cNvGraphicFramePr>
            <a:graphicFrameLocks noChangeAspect="1"/>
          </p:cNvGraphicFramePr>
          <p:nvPr/>
        </p:nvGraphicFramePr>
        <p:xfrm>
          <a:off x="381000" y="1724025"/>
          <a:ext cx="450850" cy="285750"/>
        </p:xfrm>
        <a:graphic>
          <a:graphicData uri="http://schemas.openxmlformats.org/presentationml/2006/ole">
            <mc:AlternateContent xmlns:mc="http://schemas.openxmlformats.org/markup-compatibility/2006">
              <mc:Choice xmlns:v="urn:schemas-microsoft-com:vml" Requires="v">
                <p:oleObj spid="_x0000_s108097" name="Equation" r:id="rId3" imgW="253800" imgH="152280" progId="Equation.DSMT4">
                  <p:embed/>
                </p:oleObj>
              </mc:Choice>
              <mc:Fallback>
                <p:oleObj name="Equation" r:id="rId3" imgW="253800" imgH="152280" progId="Equation.DSMT4">
                  <p:embed/>
                  <p:pic>
                    <p:nvPicPr>
                      <p:cNvPr id="21914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24025"/>
                        <a:ext cx="450850" cy="2857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19142" name="Text Box 6"/>
          <p:cNvSpPr txBox="1">
            <a:spLocks noChangeArrowheads="1"/>
          </p:cNvSpPr>
          <p:nvPr/>
        </p:nvSpPr>
        <p:spPr bwMode="auto">
          <a:xfrm>
            <a:off x="304800" y="32004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(d) Solving the capacitance formula for A, we obtain </a:t>
            </a:r>
          </a:p>
        </p:txBody>
      </p:sp>
      <p:graphicFrame>
        <p:nvGraphicFramePr>
          <p:cNvPr id="219145" name="Object 9"/>
          <p:cNvGraphicFramePr>
            <a:graphicFrameLocks noChangeAspect="1"/>
          </p:cNvGraphicFramePr>
          <p:nvPr/>
        </p:nvGraphicFramePr>
        <p:xfrm>
          <a:off x="2160588" y="2514600"/>
          <a:ext cx="1039812" cy="398463"/>
        </p:xfrm>
        <a:graphic>
          <a:graphicData uri="http://schemas.openxmlformats.org/presentationml/2006/ole">
            <mc:AlternateContent xmlns:mc="http://schemas.openxmlformats.org/markup-compatibility/2006">
              <mc:Choice xmlns:v="urn:schemas-microsoft-com:vml" Requires="v">
                <p:oleObj spid="_x0000_s108098" name="Equation" r:id="rId5" imgW="457200" imgH="164880" progId="Equation.DSMT4">
                  <p:embed/>
                </p:oleObj>
              </mc:Choice>
              <mc:Fallback>
                <p:oleObj name="Equation" r:id="rId5" imgW="457200" imgH="164880" progId="Equation.DSMT4">
                  <p:embed/>
                  <p:pic>
                    <p:nvPicPr>
                      <p:cNvPr id="219145"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0588" y="2514600"/>
                        <a:ext cx="1039812" cy="3984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46" name="Object 10"/>
          <p:cNvGraphicFramePr>
            <a:graphicFrameLocks noChangeAspect="1"/>
          </p:cNvGraphicFramePr>
          <p:nvPr/>
        </p:nvGraphicFramePr>
        <p:xfrm>
          <a:off x="5257800" y="2590800"/>
          <a:ext cx="450850" cy="287338"/>
        </p:xfrm>
        <a:graphic>
          <a:graphicData uri="http://schemas.openxmlformats.org/presentationml/2006/ole">
            <mc:AlternateContent xmlns:mc="http://schemas.openxmlformats.org/markup-compatibility/2006">
              <mc:Choice xmlns:v="urn:schemas-microsoft-com:vml" Requires="v">
                <p:oleObj spid="_x0000_s108099" name="Equation" r:id="rId7" imgW="253800" imgH="152280" progId="Equation.DSMT4">
                  <p:embed/>
                </p:oleObj>
              </mc:Choice>
              <mc:Fallback>
                <p:oleObj name="Equation" r:id="rId7" imgW="253800" imgH="152280" progId="Equation.DSMT4">
                  <p:embed/>
                  <p:pic>
                    <p:nvPicPr>
                      <p:cNvPr id="219146"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2590800"/>
                        <a:ext cx="450850" cy="2873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19147" name="Text Box 11"/>
          <p:cNvSpPr txBox="1">
            <a:spLocks noChangeArrowheads="1"/>
          </p:cNvSpPr>
          <p:nvPr/>
        </p:nvSpPr>
        <p:spPr bwMode="auto">
          <a:xfrm>
            <a:off x="685800" y="2438400"/>
            <a:ext cx="13716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Or, since    </a:t>
            </a:r>
          </a:p>
        </p:txBody>
      </p:sp>
      <p:sp>
        <p:nvSpPr>
          <p:cNvPr id="219148" name="Text Box 12"/>
          <p:cNvSpPr txBox="1">
            <a:spLocks noChangeArrowheads="1"/>
          </p:cNvSpPr>
          <p:nvPr/>
        </p:nvSpPr>
        <p:spPr bwMode="auto">
          <a:xfrm>
            <a:off x="3200400" y="2438400"/>
            <a:ext cx="20574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we can obtain    </a:t>
            </a:r>
          </a:p>
        </p:txBody>
      </p:sp>
      <p:graphicFrame>
        <p:nvGraphicFramePr>
          <p:cNvPr id="219149" name="Object 13"/>
          <p:cNvGraphicFramePr>
            <a:graphicFrameLocks noChangeAspect="1"/>
          </p:cNvGraphicFramePr>
          <p:nvPr/>
        </p:nvGraphicFramePr>
        <p:xfrm>
          <a:off x="1077913" y="3724275"/>
          <a:ext cx="1131887" cy="847725"/>
        </p:xfrm>
        <a:graphic>
          <a:graphicData uri="http://schemas.openxmlformats.org/presentationml/2006/ole">
            <mc:AlternateContent xmlns:mc="http://schemas.openxmlformats.org/markup-compatibility/2006">
              <mc:Choice xmlns:v="urn:schemas-microsoft-com:vml" Requires="v">
                <p:oleObj spid="_x0000_s108100" name="Equation" r:id="rId9" imgW="520560" imgH="368280" progId="Equation.DSMT4">
                  <p:embed/>
                </p:oleObj>
              </mc:Choice>
              <mc:Fallback>
                <p:oleObj name="Equation" r:id="rId9" imgW="520560" imgH="368280" progId="Equation.DSMT4">
                  <p:embed/>
                  <p:pic>
                    <p:nvPicPr>
                      <p:cNvPr id="219149"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7913" y="3724275"/>
                        <a:ext cx="1131887" cy="8477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0" name="Object 14"/>
          <p:cNvGraphicFramePr>
            <a:graphicFrameLocks noChangeAspect="1"/>
          </p:cNvGraphicFramePr>
          <p:nvPr/>
        </p:nvGraphicFramePr>
        <p:xfrm>
          <a:off x="457200" y="5059363"/>
          <a:ext cx="550863" cy="350837"/>
        </p:xfrm>
        <a:graphic>
          <a:graphicData uri="http://schemas.openxmlformats.org/presentationml/2006/ole">
            <mc:AlternateContent xmlns:mc="http://schemas.openxmlformats.org/markup-compatibility/2006">
              <mc:Choice xmlns:v="urn:schemas-microsoft-com:vml" Requires="v">
                <p:oleObj spid="_x0000_s108101" name="Equation" r:id="rId11" imgW="253800" imgH="152280" progId="Equation.DSMT4">
                  <p:embed/>
                </p:oleObj>
              </mc:Choice>
              <mc:Fallback>
                <p:oleObj name="Equation" r:id="rId11" imgW="253800" imgH="152280" progId="Equation.DSMT4">
                  <p:embed/>
                  <p:pic>
                    <p:nvPicPr>
                      <p:cNvPr id="21915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5059363"/>
                        <a:ext cx="550863" cy="3508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19151" name="AutoShape 15"/>
          <p:cNvSpPr>
            <a:spLocks noChangeArrowheads="1"/>
          </p:cNvSpPr>
          <p:nvPr/>
        </p:nvSpPr>
        <p:spPr bwMode="auto">
          <a:xfrm>
            <a:off x="2763838" y="3810000"/>
            <a:ext cx="1468437" cy="730250"/>
          </a:xfrm>
          <a:prstGeom prst="rightArrow">
            <a:avLst>
              <a:gd name="adj1" fmla="val 50000"/>
              <a:gd name="adj2" fmla="val 5027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FF0000"/>
                </a:solidFill>
                <a:latin typeface="Arial Narrow" charset="0"/>
              </a:rPr>
              <a:t>Solve for A</a:t>
            </a:r>
          </a:p>
        </p:txBody>
      </p:sp>
      <p:sp>
        <p:nvSpPr>
          <p:cNvPr id="219152" name="Text Box 16"/>
          <p:cNvSpPr txBox="1">
            <a:spLocks noChangeArrowheads="1"/>
          </p:cNvSpPr>
          <p:nvPr/>
        </p:nvSpPr>
        <p:spPr bwMode="auto">
          <a:xfrm>
            <a:off x="4598988" y="5775325"/>
            <a:ext cx="4087812"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a:solidFill>
                  <a:srgbClr val="FF0000"/>
                </a:solidFill>
                <a:latin typeface="Arial Narrow" charset="0"/>
              </a:rPr>
              <a:t>About 40% the area of Arlington (256km</a:t>
            </a:r>
            <a:r>
              <a:rPr lang="en-US" sz="2000" baseline="30000">
                <a:solidFill>
                  <a:srgbClr val="FF0000"/>
                </a:solidFill>
                <a:latin typeface="Arial Narrow" charset="0"/>
              </a:rPr>
              <a:t>2</a:t>
            </a:r>
            <a:r>
              <a:rPr lang="en-US" sz="2000">
                <a:solidFill>
                  <a:srgbClr val="FF0000"/>
                </a:solidFill>
                <a:latin typeface="Arial Narrow" charset="0"/>
              </a:rPr>
              <a:t>).</a:t>
            </a:r>
          </a:p>
        </p:txBody>
      </p:sp>
      <p:graphicFrame>
        <p:nvGraphicFramePr>
          <p:cNvPr id="219153" name="Object 17"/>
          <p:cNvGraphicFramePr>
            <a:graphicFrameLocks noChangeAspect="1"/>
          </p:cNvGraphicFramePr>
          <p:nvPr/>
        </p:nvGraphicFramePr>
        <p:xfrm>
          <a:off x="5715000" y="2362200"/>
          <a:ext cx="495300" cy="692150"/>
        </p:xfrm>
        <a:graphic>
          <a:graphicData uri="http://schemas.openxmlformats.org/presentationml/2006/ole">
            <mc:AlternateContent xmlns:mc="http://schemas.openxmlformats.org/markup-compatibility/2006">
              <mc:Choice xmlns:v="urn:schemas-microsoft-com:vml" Requires="v">
                <p:oleObj spid="_x0000_s108102" name="Equation" r:id="rId13" imgW="279360" imgH="368280" progId="Equation.DSMT4">
                  <p:embed/>
                </p:oleObj>
              </mc:Choice>
              <mc:Fallback>
                <p:oleObj name="Equation" r:id="rId13" imgW="279360" imgH="368280" progId="Equation.DSMT4">
                  <p:embed/>
                  <p:pic>
                    <p:nvPicPr>
                      <p:cNvPr id="219153"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2362200"/>
                        <a:ext cx="495300" cy="6921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4" name="Object 18"/>
          <p:cNvGraphicFramePr>
            <a:graphicFrameLocks noChangeAspect="1"/>
          </p:cNvGraphicFramePr>
          <p:nvPr/>
        </p:nvGraphicFramePr>
        <p:xfrm>
          <a:off x="6178550" y="2362200"/>
          <a:ext cx="2813050" cy="715963"/>
        </p:xfrm>
        <a:graphic>
          <a:graphicData uri="http://schemas.openxmlformats.org/presentationml/2006/ole">
            <mc:AlternateContent xmlns:mc="http://schemas.openxmlformats.org/markup-compatibility/2006">
              <mc:Choice xmlns:v="urn:schemas-microsoft-com:vml" Requires="v">
                <p:oleObj spid="_x0000_s108103" name="Equation" r:id="rId15" imgW="1587240" imgH="380880" progId="Equation.DSMT4">
                  <p:embed/>
                </p:oleObj>
              </mc:Choice>
              <mc:Fallback>
                <p:oleObj name="Equation" r:id="rId15" imgW="1587240" imgH="380880" progId="Equation.DSMT4">
                  <p:embed/>
                  <p:pic>
                    <p:nvPicPr>
                      <p:cNvPr id="219154"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78550" y="2362200"/>
                        <a:ext cx="2813050" cy="7159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5" name="Object 19"/>
          <p:cNvGraphicFramePr>
            <a:graphicFrameLocks noChangeAspect="1"/>
          </p:cNvGraphicFramePr>
          <p:nvPr/>
        </p:nvGraphicFramePr>
        <p:xfrm>
          <a:off x="733425" y="1485900"/>
          <a:ext cx="561975" cy="763588"/>
        </p:xfrm>
        <a:graphic>
          <a:graphicData uri="http://schemas.openxmlformats.org/presentationml/2006/ole">
            <mc:AlternateContent xmlns:mc="http://schemas.openxmlformats.org/markup-compatibility/2006">
              <mc:Choice xmlns:v="urn:schemas-microsoft-com:vml" Requires="v">
                <p:oleObj spid="_x0000_s108104" name="Equation" r:id="rId17" imgW="317160" imgH="406080" progId="Equation.DSMT4">
                  <p:embed/>
                </p:oleObj>
              </mc:Choice>
              <mc:Fallback>
                <p:oleObj name="Equation" r:id="rId17" imgW="317160" imgH="406080" progId="Equation.DSMT4">
                  <p:embed/>
                  <p:pic>
                    <p:nvPicPr>
                      <p:cNvPr id="219155" name="Object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3425" y="1485900"/>
                        <a:ext cx="561975" cy="7635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6" name="Object 20"/>
          <p:cNvGraphicFramePr>
            <a:graphicFrameLocks noChangeAspect="1"/>
          </p:cNvGraphicFramePr>
          <p:nvPr/>
        </p:nvGraphicFramePr>
        <p:xfrm>
          <a:off x="1219200" y="1485900"/>
          <a:ext cx="720725" cy="763588"/>
        </p:xfrm>
        <a:graphic>
          <a:graphicData uri="http://schemas.openxmlformats.org/presentationml/2006/ole">
            <mc:AlternateContent xmlns:mc="http://schemas.openxmlformats.org/markup-compatibility/2006">
              <mc:Choice xmlns:v="urn:schemas-microsoft-com:vml" Requires="v">
                <p:oleObj spid="_x0000_s108105" name="Equation" r:id="rId19" imgW="406080" imgH="406080" progId="Equation.DSMT4">
                  <p:embed/>
                </p:oleObj>
              </mc:Choice>
              <mc:Fallback>
                <p:oleObj name="Equation" r:id="rId19" imgW="406080" imgH="406080" progId="Equation.DSMT4">
                  <p:embed/>
                  <p:pic>
                    <p:nvPicPr>
                      <p:cNvPr id="219156" name="Object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19200" y="1485900"/>
                        <a:ext cx="720725" cy="7635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7" name="Object 21"/>
          <p:cNvGraphicFramePr>
            <a:graphicFrameLocks noChangeAspect="1"/>
          </p:cNvGraphicFramePr>
          <p:nvPr/>
        </p:nvGraphicFramePr>
        <p:xfrm>
          <a:off x="1949450" y="1449388"/>
          <a:ext cx="6934200" cy="835025"/>
        </p:xfrm>
        <a:graphic>
          <a:graphicData uri="http://schemas.openxmlformats.org/presentationml/2006/ole">
            <mc:AlternateContent xmlns:mc="http://schemas.openxmlformats.org/markup-compatibility/2006">
              <mc:Choice xmlns:v="urn:schemas-microsoft-com:vml" Requires="v">
                <p:oleObj spid="_x0000_s108106" name="Equation" r:id="rId21" imgW="3911600" imgH="444500" progId="Equation.DSMT4">
                  <p:embed/>
                </p:oleObj>
              </mc:Choice>
              <mc:Fallback>
                <p:oleObj name="Equation" r:id="rId21" imgW="3911600" imgH="444500" progId="Equation.DSMT4">
                  <p:embed/>
                  <p:pic>
                    <p:nvPicPr>
                      <p:cNvPr id="219157" name="Object 21"/>
                      <p:cNvPicPr>
                        <a:picLocks noChangeAspect="1" noChangeArrowheads="1"/>
                      </p:cNvPicPr>
                      <p:nvPr/>
                    </p:nvPicPr>
                    <p:blipFill>
                      <a:blip r:embed="rId22"/>
                      <a:srcRect/>
                      <a:stretch>
                        <a:fillRect/>
                      </a:stretch>
                    </p:blipFill>
                    <p:spPr bwMode="auto">
                      <a:xfrm>
                        <a:off x="1949450" y="1449388"/>
                        <a:ext cx="6934200" cy="8350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8" name="Object 22"/>
          <p:cNvGraphicFramePr>
            <a:graphicFrameLocks noChangeAspect="1"/>
          </p:cNvGraphicFramePr>
          <p:nvPr/>
        </p:nvGraphicFramePr>
        <p:xfrm>
          <a:off x="990600" y="4827588"/>
          <a:ext cx="773113" cy="936625"/>
        </p:xfrm>
        <a:graphic>
          <a:graphicData uri="http://schemas.openxmlformats.org/presentationml/2006/ole">
            <mc:AlternateContent xmlns:mc="http://schemas.openxmlformats.org/markup-compatibility/2006">
              <mc:Choice xmlns:v="urn:schemas-microsoft-com:vml" Requires="v">
                <p:oleObj spid="_x0000_s108107" name="Equation" r:id="rId23" imgW="355320" imgH="406080" progId="Equation.DSMT4">
                  <p:embed/>
                </p:oleObj>
              </mc:Choice>
              <mc:Fallback>
                <p:oleObj name="Equation" r:id="rId23" imgW="355320" imgH="406080" progId="Equation.DSMT4">
                  <p:embed/>
                  <p:pic>
                    <p:nvPicPr>
                      <p:cNvPr id="219158" name="Object 2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90600" y="4827588"/>
                        <a:ext cx="773113" cy="9366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9" name="Object 23"/>
          <p:cNvGraphicFramePr>
            <a:graphicFrameLocks noChangeAspect="1"/>
          </p:cNvGraphicFramePr>
          <p:nvPr/>
        </p:nvGraphicFramePr>
        <p:xfrm>
          <a:off x="1730375" y="4725988"/>
          <a:ext cx="5051425" cy="1141412"/>
        </p:xfrm>
        <a:graphic>
          <a:graphicData uri="http://schemas.openxmlformats.org/presentationml/2006/ole">
            <mc:AlternateContent xmlns:mc="http://schemas.openxmlformats.org/markup-compatibility/2006">
              <mc:Choice xmlns:v="urn:schemas-microsoft-com:vml" Requires="v">
                <p:oleObj spid="_x0000_s108108" name="Equation" r:id="rId25" imgW="2323800" imgH="495000" progId="Equation.DSMT4">
                  <p:embed/>
                </p:oleObj>
              </mc:Choice>
              <mc:Fallback>
                <p:oleObj name="Equation" r:id="rId25" imgW="2323800" imgH="495000" progId="Equation.DSMT4">
                  <p:embed/>
                  <p:pic>
                    <p:nvPicPr>
                      <p:cNvPr id="219159" name="Object 2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730375" y="4725988"/>
                        <a:ext cx="5051425" cy="11414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18307792"/>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18465</TotalTime>
  <Words>2297</Words>
  <Application>Microsoft Macintosh PowerPoint</Application>
  <PresentationFormat>On-screen Show (4:3)</PresentationFormat>
  <Paragraphs>234</Paragraphs>
  <Slides>19</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 Narrow</vt:lpstr>
      <vt:lpstr>Monotype Corsiva</vt:lpstr>
      <vt:lpstr>Symbol</vt:lpstr>
      <vt:lpstr>Times New Roman</vt:lpstr>
      <vt:lpstr>phys1443-spring02</vt:lpstr>
      <vt:lpstr>Equation</vt:lpstr>
      <vt:lpstr>PHYS 1441 – Section 001 Lecture #8</vt:lpstr>
      <vt:lpstr>Announcements</vt:lpstr>
      <vt:lpstr>Reminder: Special Project #3</vt:lpstr>
      <vt:lpstr>Capacitors (or Condensers)</vt:lpstr>
      <vt:lpstr>Capacitors</vt:lpstr>
      <vt:lpstr>Capacitors</vt:lpstr>
      <vt:lpstr>Determination of Capacitance</vt:lpstr>
      <vt:lpstr>Example 24 – 1</vt:lpstr>
      <vt:lpstr>Example 24 – 1</vt:lpstr>
      <vt:lpstr>Example 24 – 3</vt:lpstr>
      <vt:lpstr>Capacitor Cont’d</vt:lpstr>
      <vt:lpstr>Capacitors in Series or Parallel</vt:lpstr>
      <vt:lpstr>Capacitors in Parallel</vt:lpstr>
      <vt:lpstr>Capacitors in Series</vt:lpstr>
      <vt:lpstr>Example 24 – 5</vt:lpstr>
      <vt:lpstr>Electric Energy Storage</vt:lpstr>
      <vt:lpstr>Electric Energy Storage</vt:lpstr>
      <vt:lpstr>Example 24 – 8</vt:lpstr>
      <vt:lpstr>Electric Energy Density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671</cp:revision>
  <dcterms:created xsi:type="dcterms:W3CDTF">2012-01-19T04:21:20Z</dcterms:created>
  <dcterms:modified xsi:type="dcterms:W3CDTF">2020-06-18T17:40:20Z</dcterms:modified>
</cp:coreProperties>
</file>