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91" r:id="rId2"/>
    <p:sldId id="481" r:id="rId3"/>
    <p:sldId id="591" r:id="rId4"/>
    <p:sldId id="602" r:id="rId5"/>
    <p:sldId id="603" r:id="rId6"/>
    <p:sldId id="604" r:id="rId7"/>
    <p:sldId id="605" r:id="rId8"/>
    <p:sldId id="606" r:id="rId9"/>
    <p:sldId id="673" r:id="rId10"/>
    <p:sldId id="674" r:id="rId11"/>
    <p:sldId id="636" r:id="rId12"/>
    <p:sldId id="637" r:id="rId13"/>
    <p:sldId id="638" r:id="rId14"/>
    <p:sldId id="639" r:id="rId15"/>
    <p:sldId id="640" r:id="rId16"/>
    <p:sldId id="641" r:id="rId17"/>
    <p:sldId id="642" r:id="rId18"/>
    <p:sldId id="643" r:id="rId19"/>
    <p:sldId id="644"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1"/>
    <p:restoredTop sz="94660"/>
  </p:normalViewPr>
  <p:slideViewPr>
    <p:cSldViewPr>
      <p:cViewPr varScale="1">
        <p:scale>
          <a:sx n="135" d="100"/>
          <a:sy n="135" d="100"/>
        </p:scale>
        <p:origin x="9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wmf"/><Relationship Id="rId7" Type="http://schemas.openxmlformats.org/officeDocument/2006/relationships/image" Target="../media/image74.e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9" Type="http://schemas.openxmlformats.org/officeDocument/2006/relationships/image" Target="../media/image7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70.wmf"/><Relationship Id="rId5" Type="http://schemas.openxmlformats.org/officeDocument/2006/relationships/image" Target="../media/image87.wmf"/><Relationship Id="rId4"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emf"/><Relationship Id="rId7" Type="http://schemas.openxmlformats.org/officeDocument/2006/relationships/image" Target="../media/image14.wmf"/><Relationship Id="rId12" Type="http://schemas.openxmlformats.org/officeDocument/2006/relationships/image" Target="../media/image19.e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wmf"/><Relationship Id="rId9"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e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0" Type="http://schemas.openxmlformats.org/officeDocument/2006/relationships/image" Target="../media/image35.emf"/><Relationship Id="rId4" Type="http://schemas.openxmlformats.org/officeDocument/2006/relationships/image" Target="../media/image29.wmf"/><Relationship Id="rId9"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e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wmf"/><Relationship Id="rId5" Type="http://schemas.openxmlformats.org/officeDocument/2006/relationships/image" Target="../media/image54.emf"/><Relationship Id="rId4"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0253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301529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71992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172139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1385214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Thursday, June 18,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Thursday, June 18,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Thursday, June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Thursday, June 18,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Thursday, June 18,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Thursday, June 18,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Thursday, June 18,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Thursday, June 18,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2.wmf"/><Relationship Id="rId18" Type="http://schemas.openxmlformats.org/officeDocument/2006/relationships/oleObject" Target="../embeddings/oleObject39.bin"/><Relationship Id="rId3" Type="http://schemas.openxmlformats.org/officeDocument/2006/relationships/image" Target="../media/image49.jpeg"/><Relationship Id="rId21" Type="http://schemas.openxmlformats.org/officeDocument/2006/relationships/image" Target="../media/image46.wmf"/><Relationship Id="rId7" Type="http://schemas.openxmlformats.org/officeDocument/2006/relationships/image" Target="../media/image39.emf"/><Relationship Id="rId12" Type="http://schemas.openxmlformats.org/officeDocument/2006/relationships/oleObject" Target="../embeddings/oleObject36.bin"/><Relationship Id="rId17" Type="http://schemas.openxmlformats.org/officeDocument/2006/relationships/image" Target="../media/image44.wmf"/><Relationship Id="rId25"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image" Target="../media/image41.emf"/><Relationship Id="rId24" Type="http://schemas.openxmlformats.org/officeDocument/2006/relationships/oleObject" Target="../embeddings/oleObject42.bin"/><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emf"/><Relationship Id="rId10" Type="http://schemas.openxmlformats.org/officeDocument/2006/relationships/oleObject" Target="../embeddings/oleObject35.bin"/><Relationship Id="rId19" Type="http://schemas.openxmlformats.org/officeDocument/2006/relationships/image" Target="../media/image45.wmf"/><Relationship Id="rId4" Type="http://schemas.openxmlformats.org/officeDocument/2006/relationships/oleObject" Target="../embeddings/oleObject32.bin"/><Relationship Id="rId9" Type="http://schemas.openxmlformats.org/officeDocument/2006/relationships/image" Target="../media/image40.wmf"/><Relationship Id="rId14" Type="http://schemas.openxmlformats.org/officeDocument/2006/relationships/oleObject" Target="../embeddings/oleObject37.bin"/><Relationship Id="rId22"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1.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3.emf"/><Relationship Id="rId4" Type="http://schemas.openxmlformats.org/officeDocument/2006/relationships/image" Target="../media/image50.wmf"/><Relationship Id="rId9" Type="http://schemas.openxmlformats.org/officeDocument/2006/relationships/oleObject" Target="../embeddings/oleObject46.bin"/></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7.wmf"/><Relationship Id="rId4" Type="http://schemas.openxmlformats.org/officeDocument/2006/relationships/oleObject" Target="../embeddings/oleObject4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6.jpeg"/><Relationship Id="rId4" Type="http://schemas.openxmlformats.org/officeDocument/2006/relationships/image" Target="../media/image58.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63.wmf"/><Relationship Id="rId18" Type="http://schemas.openxmlformats.org/officeDocument/2006/relationships/oleObject" Target="../embeddings/oleObject57.bin"/><Relationship Id="rId3" Type="http://schemas.openxmlformats.org/officeDocument/2006/relationships/image" Target="../media/image67.jpeg"/><Relationship Id="rId7" Type="http://schemas.openxmlformats.org/officeDocument/2006/relationships/image" Target="../media/image60.wmf"/><Relationship Id="rId12" Type="http://schemas.openxmlformats.org/officeDocument/2006/relationships/oleObject" Target="../embeddings/oleObject54.bin"/><Relationship Id="rId17"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56.bin"/><Relationship Id="rId1" Type="http://schemas.openxmlformats.org/officeDocument/2006/relationships/vmlDrawing" Target="../drawings/vmlDrawing10.vml"/><Relationship Id="rId6" Type="http://schemas.openxmlformats.org/officeDocument/2006/relationships/oleObject" Target="../embeddings/oleObject51.bin"/><Relationship Id="rId11" Type="http://schemas.openxmlformats.org/officeDocument/2006/relationships/image" Target="../media/image62.wmf"/><Relationship Id="rId5" Type="http://schemas.openxmlformats.org/officeDocument/2006/relationships/image" Target="../media/image59.wmf"/><Relationship Id="rId15" Type="http://schemas.openxmlformats.org/officeDocument/2006/relationships/image" Target="../media/image64.wmf"/><Relationship Id="rId10" Type="http://schemas.openxmlformats.org/officeDocument/2006/relationships/oleObject" Target="../embeddings/oleObject53.bin"/><Relationship Id="rId19" Type="http://schemas.openxmlformats.org/officeDocument/2006/relationships/image" Target="../media/image66.wmf"/><Relationship Id="rId4" Type="http://schemas.openxmlformats.org/officeDocument/2006/relationships/oleObject" Target="../embeddings/oleObject50.bin"/><Relationship Id="rId9" Type="http://schemas.openxmlformats.org/officeDocument/2006/relationships/image" Target="../media/image61.wmf"/><Relationship Id="rId14" Type="http://schemas.openxmlformats.org/officeDocument/2006/relationships/oleObject" Target="../embeddings/oleObject55.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3.bin"/><Relationship Id="rId18" Type="http://schemas.openxmlformats.org/officeDocument/2006/relationships/image" Target="../media/image75.e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2.w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4.emf"/><Relationship Id="rId20" Type="http://schemas.openxmlformats.org/officeDocument/2006/relationships/image" Target="../media/image76.wmf"/><Relationship Id="rId1" Type="http://schemas.openxmlformats.org/officeDocument/2006/relationships/vmlDrawing" Target="../drawings/vmlDrawing11.vml"/><Relationship Id="rId6" Type="http://schemas.openxmlformats.org/officeDocument/2006/relationships/image" Target="../media/image69.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71.wmf"/><Relationship Id="rId19" Type="http://schemas.openxmlformats.org/officeDocument/2006/relationships/oleObject" Target="../embeddings/oleObject66.bin"/><Relationship Id="rId4" Type="http://schemas.openxmlformats.org/officeDocument/2006/relationships/image" Target="../media/image68.wmf"/><Relationship Id="rId9" Type="http://schemas.openxmlformats.org/officeDocument/2006/relationships/oleObject" Target="../embeddings/oleObject61.bin"/><Relationship Id="rId14" Type="http://schemas.openxmlformats.org/officeDocument/2006/relationships/image" Target="../media/image73.wmf"/></Relationships>
</file>

<file path=ppt/slides/_rels/slide18.x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oleObject" Target="../embeddings/oleObject72.bin"/><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81.wmf"/><Relationship Id="rId2" Type="http://schemas.openxmlformats.org/officeDocument/2006/relationships/slideLayout" Target="../slideLayouts/slideLayout2.xml"/><Relationship Id="rId16" Type="http://schemas.openxmlformats.org/officeDocument/2006/relationships/image" Target="../media/image83.wmf"/><Relationship Id="rId1" Type="http://schemas.openxmlformats.org/officeDocument/2006/relationships/vmlDrawing" Target="../drawings/vmlDrawing12.vml"/><Relationship Id="rId6" Type="http://schemas.openxmlformats.org/officeDocument/2006/relationships/image" Target="../media/image78.wmf"/><Relationship Id="rId11" Type="http://schemas.openxmlformats.org/officeDocument/2006/relationships/oleObject" Target="../embeddings/oleObject71.bin"/><Relationship Id="rId5" Type="http://schemas.openxmlformats.org/officeDocument/2006/relationships/oleObject" Target="../embeddings/oleObject68.bin"/><Relationship Id="rId15" Type="http://schemas.openxmlformats.org/officeDocument/2006/relationships/oleObject" Target="../embeddings/oleObject73.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0.bin"/><Relationship Id="rId14" Type="http://schemas.openxmlformats.org/officeDocument/2006/relationships/image" Target="../media/image8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7.wmf"/><Relationship Id="rId3" Type="http://schemas.openxmlformats.org/officeDocument/2006/relationships/notesSlide" Target="../notesSlides/notesSlide5.xml"/><Relationship Id="rId7" Type="http://schemas.openxmlformats.org/officeDocument/2006/relationships/image" Target="../media/image84.w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75.bin"/><Relationship Id="rId11" Type="http://schemas.openxmlformats.org/officeDocument/2006/relationships/image" Target="../media/image86.wmf"/><Relationship Id="rId5" Type="http://schemas.openxmlformats.org/officeDocument/2006/relationships/image" Target="../media/image70.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8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7.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emf"/><Relationship Id="rId18" Type="http://schemas.openxmlformats.org/officeDocument/2006/relationships/oleObject" Target="../embeddings/oleObject10.bin"/><Relationship Id="rId26" Type="http://schemas.openxmlformats.org/officeDocument/2006/relationships/oleObject" Target="../embeddings/oleObject14.bin"/><Relationship Id="rId3" Type="http://schemas.openxmlformats.org/officeDocument/2006/relationships/image" Target="../media/image20.jpeg"/><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7.bin"/><Relationship Id="rId17" Type="http://schemas.openxmlformats.org/officeDocument/2006/relationships/image" Target="../media/image14.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1.wmf"/><Relationship Id="rId24" Type="http://schemas.openxmlformats.org/officeDocument/2006/relationships/oleObject" Target="../embeddings/oleObject13.bin"/><Relationship Id="rId5" Type="http://schemas.openxmlformats.org/officeDocument/2006/relationships/image" Target="../media/image8.wmf"/><Relationship Id="rId15" Type="http://schemas.openxmlformats.org/officeDocument/2006/relationships/image" Target="../media/image13.wmf"/><Relationship Id="rId23" Type="http://schemas.openxmlformats.org/officeDocument/2006/relationships/image" Target="../media/image17.emf"/><Relationship Id="rId10" Type="http://schemas.openxmlformats.org/officeDocument/2006/relationships/oleObject" Target="../embeddings/oleObject6.bin"/><Relationship Id="rId19" Type="http://schemas.openxmlformats.org/officeDocument/2006/relationships/image" Target="../media/image15.wmf"/><Relationship Id="rId4" Type="http://schemas.openxmlformats.org/officeDocument/2006/relationships/oleObject" Target="../embeddings/oleObject3.bin"/><Relationship Id="rId9" Type="http://schemas.openxmlformats.org/officeDocument/2006/relationships/image" Target="../media/image10.e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4.wmf"/><Relationship Id="rId4" Type="http://schemas.openxmlformats.org/officeDocument/2006/relationships/image" Target="../media/image21.emf"/><Relationship Id="rId9"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5.bin"/><Relationship Id="rId18" Type="http://schemas.openxmlformats.org/officeDocument/2006/relationships/image" Target="../media/image33.wmf"/><Relationship Id="rId26" Type="http://schemas.openxmlformats.org/officeDocument/2006/relationships/image" Target="../media/image37.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30.wmf"/><Relationship Id="rId17" Type="http://schemas.openxmlformats.org/officeDocument/2006/relationships/oleObject" Target="../embeddings/oleObject27.bin"/><Relationship Id="rId25"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32.wmf"/><Relationship Id="rId20" Type="http://schemas.openxmlformats.org/officeDocument/2006/relationships/image" Target="../media/image34.wmf"/><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24.bin"/><Relationship Id="rId24" Type="http://schemas.openxmlformats.org/officeDocument/2006/relationships/image" Target="../media/image36.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10" Type="http://schemas.openxmlformats.org/officeDocument/2006/relationships/image" Target="../media/image29.wmf"/><Relationship Id="rId19" Type="http://schemas.openxmlformats.org/officeDocument/2006/relationships/oleObject" Target="../embeddings/oleObject28.bin"/><Relationship Id="rId4" Type="http://schemas.openxmlformats.org/officeDocument/2006/relationships/image" Target="../media/image26.wmf"/><Relationship Id="rId9" Type="http://schemas.openxmlformats.org/officeDocument/2006/relationships/oleObject" Target="../embeddings/oleObject23.bin"/><Relationship Id="rId14" Type="http://schemas.openxmlformats.org/officeDocument/2006/relationships/image" Target="../media/image31.wmf"/><Relationship Id="rId22"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Thursday, June 18,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#8</a:t>
            </a:r>
          </a:p>
        </p:txBody>
      </p:sp>
      <p:sp>
        <p:nvSpPr>
          <p:cNvPr id="18438" name="Text Box 4"/>
          <p:cNvSpPr txBox="1">
            <a:spLocks noChangeArrowheads="1"/>
          </p:cNvSpPr>
          <p:nvPr/>
        </p:nvSpPr>
        <p:spPr bwMode="auto">
          <a:xfrm>
            <a:off x="2994389" y="1447800"/>
            <a:ext cx="284725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Thursday, June 18,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133600"/>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400" dirty="0">
              <a:solidFill>
                <a:srgbClr val="003300"/>
              </a:solidFill>
              <a:latin typeface="Arial Narrow" charset="0"/>
            </a:endParaRPr>
          </a:p>
          <a:p>
            <a:pPr marL="990600" lvl="1" indent="-533400"/>
            <a:r>
              <a:rPr lang="en-US" sz="2400" dirty="0">
                <a:latin typeface="Arial Narrow" charset="0"/>
              </a:rPr>
              <a:t>Determination of Capacitance</a:t>
            </a:r>
          </a:p>
          <a:p>
            <a:pPr marL="990600" lvl="1" indent="-533400"/>
            <a:r>
              <a:rPr lang="en-US" sz="2400" dirty="0">
                <a:latin typeface="Arial Narrow" charset="0"/>
              </a:rPr>
              <a:t>Capacitors in Series or Parallel</a:t>
            </a:r>
          </a:p>
          <a:p>
            <a:pPr marL="990600" lvl="1" indent="-533400"/>
            <a:r>
              <a:rPr lang="en-US" sz="2400" dirty="0">
                <a:latin typeface="Arial Narrow" charset="0"/>
              </a:rPr>
              <a:t>Electric 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Thursday, June 18, 2020</a:t>
            </a:r>
          </a:p>
        </p:txBody>
      </p:sp>
      <p:sp>
        <p:nvSpPr>
          <p:cNvPr id="20" name="Footer Placeholder 4"/>
          <p:cNvSpPr>
            <a:spLocks noGrp="1"/>
          </p:cNvSpPr>
          <p:nvPr>
            <p:ph type="ftr" sz="quarter" idx="11"/>
          </p:nvPr>
        </p:nvSpPr>
        <p:spPr/>
        <p:txBody>
          <a:bodyPr/>
          <a:lstStyle/>
          <a:p>
            <a:r>
              <a:rPr lang="en-US"/>
              <a:t>PHYS 1444-001, Summer 2020                    Dr. Jaehoon Yu</a:t>
            </a:r>
          </a:p>
        </p:txBody>
      </p:sp>
      <p:sp>
        <p:nvSpPr>
          <p:cNvPr id="21" name="Slide Number Placeholder 5"/>
          <p:cNvSpPr>
            <a:spLocks noGrp="1"/>
          </p:cNvSpPr>
          <p:nvPr>
            <p:ph type="sldNum" sz="quarter" idx="12"/>
          </p:nvPr>
        </p:nvSpPr>
        <p:spPr/>
        <p:txBody>
          <a:bodyPr/>
          <a:lstStyle/>
          <a:p>
            <a:fld id="{C80BD743-191A-754A-81FD-0BCB534E924C}" type="slidenum">
              <a:rPr lang="en-US"/>
              <a:pPr/>
              <a:t>10</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an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09029" name="Equation" r:id="rId4" imgW="711000" imgH="419040" progId="Equation.DSMT4">
                  <p:embed/>
                </p:oleObj>
              </mc:Choice>
              <mc:Fallback>
                <p:oleObj name="Equation" r:id="rId4" imgW="711000" imgH="419040" progId="Equation.DSMT4">
                  <p:embed/>
                  <p:pic>
                    <p:nvPicPr>
                      <p:cNvPr id="2283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09030" name="Equation" r:id="rId6" imgW="1016000" imgH="342900" progId="Equation.DSMT4">
                  <p:embed/>
                </p:oleObj>
              </mc:Choice>
              <mc:Fallback>
                <p:oleObj name="Equation" r:id="rId6" imgW="1016000" imgH="342900" progId="Equation.DSMT4">
                  <p:embed/>
                  <p:pic>
                    <p:nvPicPr>
                      <p:cNvPr id="228360" name="Object 8"/>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09031" name="Equation" r:id="rId8" imgW="253800" imgH="164880" progId="Equation.DSMT4">
                  <p:embed/>
                </p:oleObj>
              </mc:Choice>
              <mc:Fallback>
                <p:oleObj name="Equation" r:id="rId8" imgW="253800" imgH="164880" progId="Equation.DSMT4">
                  <p:embed/>
                  <p:pic>
                    <p:nvPicPr>
                      <p:cNvPr id="2283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09032" name="Equation" r:id="rId10" imgW="800100" imgH="342900" progId="Equation.DSMT4">
                  <p:embed/>
                </p:oleObj>
              </mc:Choice>
              <mc:Fallback>
                <p:oleObj name="Equation" r:id="rId10" imgW="800100" imgH="342900" progId="Equation.DSMT4">
                  <p:embed/>
                  <p:pic>
                    <p:nvPicPr>
                      <p:cNvPr id="228367" name="Object 15"/>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09033" name="Equation" r:id="rId12" imgW="965160" imgH="419040" progId="Equation.DSMT4">
                  <p:embed/>
                </p:oleObj>
              </mc:Choice>
              <mc:Fallback>
                <p:oleObj name="Equation" r:id="rId12" imgW="965160" imgH="419040" progId="Equation.DSMT4">
                  <p:embed/>
                  <p:pic>
                    <p:nvPicPr>
                      <p:cNvPr id="228368"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09034" name="Equation" r:id="rId14" imgW="1650960" imgH="469800" progId="Equation.DSMT4">
                  <p:embed/>
                </p:oleObj>
              </mc:Choice>
              <mc:Fallback>
                <p:oleObj name="Equation" r:id="rId14" imgW="1650960" imgH="469800" progId="Equation.DSMT4">
                  <p:embed/>
                  <p:pic>
                    <p:nvPicPr>
                      <p:cNvPr id="22836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09035" name="Equation" r:id="rId16" imgW="1015920" imgH="457200" progId="Equation.DSMT4">
                  <p:embed/>
                </p:oleObj>
              </mc:Choice>
              <mc:Fallback>
                <p:oleObj name="Equation" r:id="rId16" imgW="1015920" imgH="457200" progId="Equation.DSMT4">
                  <p:embed/>
                  <p:pic>
                    <p:nvPicPr>
                      <p:cNvPr id="22837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09036" name="Equation" r:id="rId18" imgW="888840" imgH="457200" progId="Equation.DSMT4">
                  <p:embed/>
                </p:oleObj>
              </mc:Choice>
              <mc:Fallback>
                <p:oleObj name="Equation" r:id="rId18" imgW="888840" imgH="457200" progId="Equation.DSMT4">
                  <p:embed/>
                  <p:pic>
                    <p:nvPicPr>
                      <p:cNvPr id="228371"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09037" name="Equation" r:id="rId20" imgW="279360" imgH="368280" progId="Equation.DSMT4">
                  <p:embed/>
                </p:oleObj>
              </mc:Choice>
              <mc:Fallback>
                <p:oleObj name="Equation" r:id="rId20" imgW="279360" imgH="368280" progId="Equation.DSMT4">
                  <p:embed/>
                  <p:pic>
                    <p:nvPicPr>
                      <p:cNvPr id="228372"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09038" name="Equation" r:id="rId22" imgW="990600" imgH="647700" progId="Equation.DSMT4">
                  <p:embed/>
                </p:oleObj>
              </mc:Choice>
              <mc:Fallback>
                <p:oleObj name="Equation" r:id="rId22" imgW="990600" imgH="647700" progId="Equation.DSMT4">
                  <p:embed/>
                  <p:pic>
                    <p:nvPicPr>
                      <p:cNvPr id="228373" name="Object 21"/>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09039" name="Equation" r:id="rId24" imgW="545760" imgH="406080" progId="Equation.DSMT4">
                  <p:embed/>
                </p:oleObj>
              </mc:Choice>
              <mc:Fallback>
                <p:oleObj name="Equation" r:id="rId24" imgW="545760" imgH="406080" progId="Equation.DSMT4">
                  <p:embed/>
                  <p:pic>
                    <p:nvPicPr>
                      <p:cNvPr id="22837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68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gtEl>
                                        <p:attrNameLst>
                                          <p:attrName>style.visibility</p:attrName>
                                        </p:attrNameLst>
                                      </p:cBhvr>
                                      <p:to>
                                        <p:strVal val="visible"/>
                                      </p:to>
                                    </p:set>
                                    <p:animEffect transition="in" filter="wipe(left)">
                                      <p:cBhvr>
                                        <p:cTn id="7" dur="5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8363"/>
                                        </p:tgtEl>
                                        <p:attrNameLst>
                                          <p:attrName>style.visibility</p:attrName>
                                        </p:attrNameLst>
                                      </p:cBhvr>
                                      <p:to>
                                        <p:strVal val="visible"/>
                                      </p:to>
                                    </p:set>
                                    <p:anim calcmode="lin" valueType="num">
                                      <p:cBhvr>
                                        <p:cTn id="12" dur="500" fill="hold"/>
                                        <p:tgtEl>
                                          <p:spTgt spid="228363"/>
                                        </p:tgtEl>
                                        <p:attrNameLst>
                                          <p:attrName>ppt_w</p:attrName>
                                        </p:attrNameLst>
                                      </p:cBhvr>
                                      <p:tavLst>
                                        <p:tav tm="0">
                                          <p:val>
                                            <p:fltVal val="0"/>
                                          </p:val>
                                        </p:tav>
                                        <p:tav tm="100000">
                                          <p:val>
                                            <p:strVal val="#ppt_w"/>
                                          </p:val>
                                        </p:tav>
                                      </p:tavLst>
                                    </p:anim>
                                    <p:anim calcmode="lin" valueType="num">
                                      <p:cBhvr>
                                        <p:cTn id="13" dur="500" fill="hold"/>
                                        <p:tgtEl>
                                          <p:spTgt spid="228363"/>
                                        </p:tgtEl>
                                        <p:attrNameLst>
                                          <p:attrName>ppt_h</p:attrName>
                                        </p:attrNameLst>
                                      </p:cBhvr>
                                      <p:tavLst>
                                        <p:tav tm="0">
                                          <p:val>
                                            <p:fltVal val="0"/>
                                          </p:val>
                                        </p:tav>
                                        <p:tav tm="100000">
                                          <p:val>
                                            <p:strVal val="#ppt_h"/>
                                          </p:val>
                                        </p:tav>
                                      </p:tavLst>
                                    </p:anim>
                                    <p:animEffect transition="in" filter="fade">
                                      <p:cBhvr>
                                        <p:cTn id="14" dur="500"/>
                                        <p:tgtEl>
                                          <p:spTgt spid="2283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8356"/>
                                        </p:tgtEl>
                                        <p:attrNameLst>
                                          <p:attrName>style.visibility</p:attrName>
                                        </p:attrNameLst>
                                      </p:cBhvr>
                                      <p:to>
                                        <p:strVal val="visible"/>
                                      </p:to>
                                    </p:set>
                                    <p:animEffect transition="in" filter="wipe(left)">
                                      <p:cBhvr>
                                        <p:cTn id="19" dur="500"/>
                                        <p:tgtEl>
                                          <p:spTgt spid="2283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8357"/>
                                        </p:tgtEl>
                                        <p:attrNameLst>
                                          <p:attrName>style.visibility</p:attrName>
                                        </p:attrNameLst>
                                      </p:cBhvr>
                                      <p:to>
                                        <p:strVal val="visible"/>
                                      </p:to>
                                    </p:set>
                                    <p:animEffect transition="in" filter="wipe(left)">
                                      <p:cBhvr>
                                        <p:cTn id="24" dur="500"/>
                                        <p:tgtEl>
                                          <p:spTgt spid="2283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8358"/>
                                        </p:tgtEl>
                                        <p:attrNameLst>
                                          <p:attrName>style.visibility</p:attrName>
                                        </p:attrNameLst>
                                      </p:cBhvr>
                                      <p:to>
                                        <p:strVal val="visible"/>
                                      </p:to>
                                    </p:set>
                                    <p:animEffect transition="in" filter="wipe(left)">
                                      <p:cBhvr>
                                        <p:cTn id="29" dur="500"/>
                                        <p:tgtEl>
                                          <p:spTgt spid="2283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8360"/>
                                        </p:tgtEl>
                                        <p:attrNameLst>
                                          <p:attrName>style.visibility</p:attrName>
                                        </p:attrNameLst>
                                      </p:cBhvr>
                                      <p:to>
                                        <p:strVal val="visible"/>
                                      </p:to>
                                    </p:set>
                                    <p:animEffect transition="in" filter="wipe(left)">
                                      <p:cBhvr>
                                        <p:cTn id="34" dur="500"/>
                                        <p:tgtEl>
                                          <p:spTgt spid="2283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Effect transition="in" filter="wipe(left)">
                                      <p:cBhvr>
                                        <p:cTn id="39" dur="500"/>
                                        <p:tgtEl>
                                          <p:spTgt spid="2283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8368"/>
                                        </p:tgtEl>
                                        <p:attrNameLst>
                                          <p:attrName>style.visibility</p:attrName>
                                        </p:attrNameLst>
                                      </p:cBhvr>
                                      <p:to>
                                        <p:strVal val="visible"/>
                                      </p:to>
                                    </p:set>
                                    <p:animEffect transition="in" filter="wipe(left)">
                                      <p:cBhvr>
                                        <p:cTn id="44" dur="500"/>
                                        <p:tgtEl>
                                          <p:spTgt spid="22836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8369"/>
                                        </p:tgtEl>
                                        <p:attrNameLst>
                                          <p:attrName>style.visibility</p:attrName>
                                        </p:attrNameLst>
                                      </p:cBhvr>
                                      <p:to>
                                        <p:strVal val="visible"/>
                                      </p:to>
                                    </p:set>
                                    <p:animEffect transition="in" filter="wipe(left)">
                                      <p:cBhvr>
                                        <p:cTn id="49" dur="500"/>
                                        <p:tgtEl>
                                          <p:spTgt spid="2283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8370"/>
                                        </p:tgtEl>
                                        <p:attrNameLst>
                                          <p:attrName>style.visibility</p:attrName>
                                        </p:attrNameLst>
                                      </p:cBhvr>
                                      <p:to>
                                        <p:strVal val="visible"/>
                                      </p:to>
                                    </p:set>
                                    <p:animEffect transition="in" filter="wipe(left)">
                                      <p:cBhvr>
                                        <p:cTn id="54" dur="500"/>
                                        <p:tgtEl>
                                          <p:spTgt spid="2283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8371"/>
                                        </p:tgtEl>
                                        <p:attrNameLst>
                                          <p:attrName>style.visibility</p:attrName>
                                        </p:attrNameLst>
                                      </p:cBhvr>
                                      <p:to>
                                        <p:strVal val="visible"/>
                                      </p:to>
                                    </p:set>
                                    <p:animEffect transition="in" filter="wipe(left)">
                                      <p:cBhvr>
                                        <p:cTn id="59" dur="500"/>
                                        <p:tgtEl>
                                          <p:spTgt spid="22837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8364"/>
                                        </p:tgtEl>
                                        <p:attrNameLst>
                                          <p:attrName>style.visibility</p:attrName>
                                        </p:attrNameLst>
                                      </p:cBhvr>
                                      <p:to>
                                        <p:strVal val="visible"/>
                                      </p:to>
                                    </p:set>
                                    <p:animEffect transition="in" filter="wipe(left)">
                                      <p:cBhvr>
                                        <p:cTn id="64" dur="500"/>
                                        <p:tgtEl>
                                          <p:spTgt spid="2283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8361"/>
                                        </p:tgtEl>
                                        <p:attrNameLst>
                                          <p:attrName>style.visibility</p:attrName>
                                        </p:attrNameLst>
                                      </p:cBhvr>
                                      <p:to>
                                        <p:strVal val="visible"/>
                                      </p:to>
                                    </p:set>
                                    <p:animEffect transition="in" filter="wipe(left)">
                                      <p:cBhvr>
                                        <p:cTn id="69" dur="500"/>
                                        <p:tgtEl>
                                          <p:spTgt spid="2283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8372"/>
                                        </p:tgtEl>
                                        <p:attrNameLst>
                                          <p:attrName>style.visibility</p:attrName>
                                        </p:attrNameLst>
                                      </p:cBhvr>
                                      <p:to>
                                        <p:strVal val="visible"/>
                                      </p:to>
                                    </p:set>
                                    <p:animEffect transition="in" filter="wipe(left)">
                                      <p:cBhvr>
                                        <p:cTn id="74" dur="500"/>
                                        <p:tgtEl>
                                          <p:spTgt spid="22837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28373"/>
                                        </p:tgtEl>
                                        <p:attrNameLst>
                                          <p:attrName>style.visibility</p:attrName>
                                        </p:attrNameLst>
                                      </p:cBhvr>
                                      <p:to>
                                        <p:strVal val="visible"/>
                                      </p:to>
                                    </p:set>
                                    <p:animEffect transition="in" filter="wipe(left)">
                                      <p:cBhvr>
                                        <p:cTn id="79" dur="500"/>
                                        <p:tgtEl>
                                          <p:spTgt spid="22837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28374"/>
                                        </p:tgtEl>
                                        <p:attrNameLst>
                                          <p:attrName>style.visibility</p:attrName>
                                        </p:attrNameLst>
                                      </p:cBhvr>
                                      <p:to>
                                        <p:strVal val="visible"/>
                                      </p:to>
                                    </p:set>
                                    <p:animEffect transition="in" filter="wipe(left)">
                                      <p:cBhvr>
                                        <p:cTn id="84" dur="500"/>
                                        <p:tgtEl>
                                          <p:spTgt spid="22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6" grpId="0"/>
      <p:bldP spid="228358" grpId="0"/>
      <p:bldP spid="228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17,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11</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the absolute 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09614"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09615"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09616"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09617"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09618"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395016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7892"/>
                                        </p:tgtEl>
                                        <p:attrNameLst>
                                          <p:attrName>style.visibility</p:attrName>
                                        </p:attrNameLst>
                                      </p:cBhvr>
                                      <p:to>
                                        <p:strVal val="visible"/>
                                      </p:to>
                                    </p:set>
                                    <p:animEffect transition="in" filter="wipe(left)">
                                      <p:cBhvr>
                                        <p:cTn id="27" dur="500"/>
                                        <p:tgtEl>
                                          <p:spTgt spid="2078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7895"/>
                                        </p:tgtEl>
                                        <p:attrNameLst>
                                          <p:attrName>style.visibility</p:attrName>
                                        </p:attrNameLst>
                                      </p:cBhvr>
                                      <p:to>
                                        <p:strVal val="visible"/>
                                      </p:to>
                                    </p:set>
                                    <p:animEffect transition="in" filter="wipe(left)">
                                      <p:cBhvr>
                                        <p:cTn id="32" dur="500"/>
                                        <p:tgtEl>
                                          <p:spTgt spid="2078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7897"/>
                                        </p:tgtEl>
                                        <p:attrNameLst>
                                          <p:attrName>style.visibility</p:attrName>
                                        </p:attrNameLst>
                                      </p:cBhvr>
                                      <p:to>
                                        <p:strVal val="visible"/>
                                      </p:to>
                                    </p:set>
                                    <p:animEffect transition="in" filter="wipe(left)">
                                      <p:cBhvr>
                                        <p:cTn id="37" dur="500"/>
                                        <p:tgtEl>
                                          <p:spTgt spid="2078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99"/>
                                        </p:tgtEl>
                                        <p:attrNameLst>
                                          <p:attrName>style.visibility</p:attrName>
                                        </p:attrNameLst>
                                      </p:cBhvr>
                                      <p:to>
                                        <p:strVal val="visible"/>
                                      </p:to>
                                    </p:set>
                                    <p:animEffect transition="in" filter="wipe(left)">
                                      <p:cBhvr>
                                        <p:cTn id="42" dur="500"/>
                                        <p:tgtEl>
                                          <p:spTgt spid="207899"/>
                                        </p:tgtEl>
                                      </p:cBhvr>
                                    </p:animEffect>
                                  </p:childTnLst>
                                </p:cTn>
                              </p:par>
                              <p:par>
                                <p:cTn id="43" presetID="22" presetClass="entr" presetSubtype="8" fill="hold" nodeType="withEffect">
                                  <p:stCondLst>
                                    <p:cond delay="0"/>
                                  </p:stCondLst>
                                  <p:childTnLst>
                                    <p:set>
                                      <p:cBhvr>
                                        <p:cTn id="44" dur="1" fill="hold">
                                          <p:stCondLst>
                                            <p:cond delay="0"/>
                                          </p:stCondLst>
                                        </p:cTn>
                                        <p:tgtEl>
                                          <p:spTgt spid="207893"/>
                                        </p:tgtEl>
                                        <p:attrNameLst>
                                          <p:attrName>style.visibility</p:attrName>
                                        </p:attrNameLst>
                                      </p:cBhvr>
                                      <p:to>
                                        <p:strVal val="visible"/>
                                      </p:to>
                                    </p:set>
                                    <p:animEffect transition="in" filter="wipe(left)">
                                      <p:cBhvr>
                                        <p:cTn id="45" dur="500"/>
                                        <p:tgtEl>
                                          <p:spTgt spid="20789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7888">
                                            <p:txEl>
                                              <p:pRg st="0" end="0"/>
                                            </p:txEl>
                                          </p:spTgt>
                                        </p:tgtEl>
                                        <p:attrNameLst>
                                          <p:attrName>style.visibility</p:attrName>
                                        </p:attrNameLst>
                                      </p:cBhvr>
                                      <p:to>
                                        <p:strVal val="visible"/>
                                      </p:to>
                                    </p:set>
                                    <p:animEffect transition="in" filter="wipe(left)">
                                      <p:cBhvr>
                                        <p:cTn id="50" dur="500"/>
                                        <p:tgtEl>
                                          <p:spTgt spid="20788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7894"/>
                                        </p:tgtEl>
                                        <p:attrNameLst>
                                          <p:attrName>style.visibility</p:attrName>
                                        </p:attrNameLst>
                                      </p:cBhvr>
                                      <p:to>
                                        <p:strVal val="visible"/>
                                      </p:to>
                                    </p:set>
                                    <p:animEffect transition="in" filter="wipe(left)">
                                      <p:cBhvr>
                                        <p:cTn id="5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88" grpId="0" build="p"/>
      <p:bldP spid="2078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17,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12</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electric 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412117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8"/>
                                        </p:tgtEl>
                                        <p:attrNameLst>
                                          <p:attrName>style.visibility</p:attrName>
                                        </p:attrNameLst>
                                      </p:cBhvr>
                                      <p:to>
                                        <p:strVal val="visible"/>
                                      </p:to>
                                    </p:set>
                                    <p:anim calcmode="lin" valueType="num">
                                      <p:cBhvr>
                                        <p:cTn id="42" dur="500" fill="hold"/>
                                        <p:tgtEl>
                                          <p:spTgt spid="208908"/>
                                        </p:tgtEl>
                                        <p:attrNameLst>
                                          <p:attrName>ppt_w</p:attrName>
                                        </p:attrNameLst>
                                      </p:cBhvr>
                                      <p:tavLst>
                                        <p:tav tm="0">
                                          <p:val>
                                            <p:fltVal val="0"/>
                                          </p:val>
                                        </p:tav>
                                        <p:tav tm="100000">
                                          <p:val>
                                            <p:strVal val="#ppt_w"/>
                                          </p:val>
                                        </p:tav>
                                      </p:tavLst>
                                    </p:anim>
                                    <p:anim calcmode="lin" valueType="num">
                                      <p:cBhvr>
                                        <p:cTn id="43" dur="500" fill="hold"/>
                                        <p:tgtEl>
                                          <p:spTgt spid="208908"/>
                                        </p:tgtEl>
                                        <p:attrNameLst>
                                          <p:attrName>ppt_h</p:attrName>
                                        </p:attrNameLst>
                                      </p:cBhvr>
                                      <p:tavLst>
                                        <p:tav tm="0">
                                          <p:val>
                                            <p:fltVal val="0"/>
                                          </p:val>
                                        </p:tav>
                                        <p:tav tm="100000">
                                          <p:val>
                                            <p:strVal val="#ppt_h"/>
                                          </p:val>
                                        </p:tav>
                                      </p:tavLst>
                                    </p:anim>
                                    <p:animEffect transition="in" filter="fade">
                                      <p:cBhvr>
                                        <p:cTn id="44" dur="500"/>
                                        <p:tgtEl>
                                          <p:spTgt spid="2089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8909"/>
                                        </p:tgtEl>
                                        <p:attrNameLst>
                                          <p:attrName>style.visibility</p:attrName>
                                        </p:attrNameLst>
                                      </p:cBhvr>
                                      <p:to>
                                        <p:strVal val="visible"/>
                                      </p:to>
                                    </p:set>
                                    <p:anim calcmode="lin" valueType="num">
                                      <p:cBhvr>
                                        <p:cTn id="49" dur="500" fill="hold"/>
                                        <p:tgtEl>
                                          <p:spTgt spid="208909"/>
                                        </p:tgtEl>
                                        <p:attrNameLst>
                                          <p:attrName>ppt_w</p:attrName>
                                        </p:attrNameLst>
                                      </p:cBhvr>
                                      <p:tavLst>
                                        <p:tav tm="0">
                                          <p:val>
                                            <p:fltVal val="0"/>
                                          </p:val>
                                        </p:tav>
                                        <p:tav tm="100000">
                                          <p:val>
                                            <p:strVal val="#ppt_w"/>
                                          </p:val>
                                        </p:tav>
                                      </p:tavLst>
                                    </p:anim>
                                    <p:anim calcmode="lin" valueType="num">
                                      <p:cBhvr>
                                        <p:cTn id="50" dur="500" fill="hold"/>
                                        <p:tgtEl>
                                          <p:spTgt spid="208909"/>
                                        </p:tgtEl>
                                        <p:attrNameLst>
                                          <p:attrName>ppt_h</p:attrName>
                                        </p:attrNameLst>
                                      </p:cBhvr>
                                      <p:tavLst>
                                        <p:tav tm="0">
                                          <p:val>
                                            <p:fltVal val="0"/>
                                          </p:val>
                                        </p:tav>
                                        <p:tav tm="100000">
                                          <p:val>
                                            <p:strVal val="#ppt_h"/>
                                          </p:val>
                                        </p:tav>
                                      </p:tavLst>
                                    </p:anim>
                                    <p:animEffect transition="in" filter="fade">
                                      <p:cBhvr>
                                        <p:cTn id="51" dur="5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13</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10602"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9709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p:cTn id="12" dur="500" fill="hold"/>
                                        <p:tgtEl>
                                          <p:spTgt spid="221188"/>
                                        </p:tgtEl>
                                        <p:attrNameLst>
                                          <p:attrName>ppt_w</p:attrName>
                                        </p:attrNameLst>
                                      </p:cBhvr>
                                      <p:tavLst>
                                        <p:tav tm="0">
                                          <p:val>
                                            <p:fltVal val="0"/>
                                          </p:val>
                                        </p:tav>
                                        <p:tav tm="100000">
                                          <p:val>
                                            <p:strVal val="#ppt_w"/>
                                          </p:val>
                                        </p:tav>
                                      </p:tavLst>
                                    </p:anim>
                                    <p:anim calcmode="lin" valueType="num">
                                      <p:cBhvr>
                                        <p:cTn id="13" dur="500" fill="hold"/>
                                        <p:tgtEl>
                                          <p:spTgt spid="221188"/>
                                        </p:tgtEl>
                                        <p:attrNameLst>
                                          <p:attrName>ppt_h</p:attrName>
                                        </p:attrNameLst>
                                      </p:cBhvr>
                                      <p:tavLst>
                                        <p:tav tm="0">
                                          <p:val>
                                            <p:fltVal val="0"/>
                                          </p:val>
                                        </p:tav>
                                        <p:tav tm="100000">
                                          <p:val>
                                            <p:strVal val="#ppt_h"/>
                                          </p:val>
                                        </p:tav>
                                      </p:tavLst>
                                    </p:anim>
                                    <p:animEffect transition="in" filter="fade">
                                      <p:cBhvr>
                                        <p:cTn id="14" dur="500"/>
                                        <p:tgtEl>
                                          <p:spTgt spid="2211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1187">
                                            <p:txEl>
                                              <p:pRg st="1" end="1"/>
                                            </p:txEl>
                                          </p:spTgt>
                                        </p:tgtEl>
                                        <p:attrNameLst>
                                          <p:attrName>style.visibility</p:attrName>
                                        </p:attrNameLst>
                                      </p:cBhvr>
                                      <p:to>
                                        <p:strVal val="visible"/>
                                      </p:to>
                                    </p:set>
                                    <p:animEffect transition="in" filter="wipe(left)">
                                      <p:cBhvr>
                                        <p:cTn id="19" dur="500"/>
                                        <p:tgtEl>
                                          <p:spTgt spid="221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1187">
                                            <p:txEl>
                                              <p:pRg st="2" end="2"/>
                                            </p:txEl>
                                          </p:spTgt>
                                        </p:tgtEl>
                                        <p:attrNameLst>
                                          <p:attrName>style.visibility</p:attrName>
                                        </p:attrNameLst>
                                      </p:cBhvr>
                                      <p:to>
                                        <p:strVal val="visible"/>
                                      </p:to>
                                    </p:set>
                                    <p:animEffect transition="in" filter="wipe(left)">
                                      <p:cBhvr>
                                        <p:cTn id="24" dur="500"/>
                                        <p:tgtEl>
                                          <p:spTgt spid="221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1187">
                                            <p:txEl>
                                              <p:pRg st="3" end="3"/>
                                            </p:txEl>
                                          </p:spTgt>
                                        </p:tgtEl>
                                        <p:attrNameLst>
                                          <p:attrName>style.visibility</p:attrName>
                                        </p:attrNameLst>
                                      </p:cBhvr>
                                      <p:to>
                                        <p:strVal val="visible"/>
                                      </p:to>
                                    </p:set>
                                    <p:animEffect transition="in" filter="wipe(left)">
                                      <p:cBhvr>
                                        <p:cTn id="29" dur="500"/>
                                        <p:tgtEl>
                                          <p:spTgt spid="221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wipe(left)">
                                      <p:cBhvr>
                                        <p:cTn id="34" dur="500"/>
                                        <p:tgtEl>
                                          <p:spTgt spid="22119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1190">
                                            <p:txEl>
                                              <p:pRg st="1" end="1"/>
                                            </p:txEl>
                                          </p:spTgt>
                                        </p:tgtEl>
                                        <p:attrNameLst>
                                          <p:attrName>style.visibility</p:attrName>
                                        </p:attrNameLst>
                                      </p:cBhvr>
                                      <p:to>
                                        <p:strVal val="visible"/>
                                      </p:to>
                                    </p:set>
                                    <p:animEffect transition="in" filter="wipe(left)">
                                      <p:cBhvr>
                                        <p:cTn id="39" dur="500"/>
                                        <p:tgtEl>
                                          <p:spTgt spid="22119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1190">
                                            <p:txEl>
                                              <p:pRg st="2" end="2"/>
                                            </p:txEl>
                                          </p:spTgt>
                                        </p:tgtEl>
                                        <p:attrNameLst>
                                          <p:attrName>style.visibility</p:attrName>
                                        </p:attrNameLst>
                                      </p:cBhvr>
                                      <p:to>
                                        <p:strVal val="visible"/>
                                      </p:to>
                                    </p:set>
                                    <p:animEffect transition="in" filter="wipe(left)">
                                      <p:cBhvr>
                                        <p:cTn id="44" dur="500"/>
                                        <p:tgtEl>
                                          <p:spTgt spid="22119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wipe(left)">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1190">
                                            <p:txEl>
                                              <p:pRg st="4" end="4"/>
                                            </p:txEl>
                                          </p:spTgt>
                                        </p:tgtEl>
                                        <p:attrNameLst>
                                          <p:attrName>style.visibility</p:attrName>
                                        </p:attrNameLst>
                                      </p:cBhvr>
                                      <p:to>
                                        <p:strVal val="visible"/>
                                      </p:to>
                                    </p:set>
                                    <p:animEffect transition="in" filter="wipe(left)">
                                      <p:cBhvr>
                                        <p:cTn id="54" dur="500"/>
                                        <p:tgtEl>
                                          <p:spTgt spid="22119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1191"/>
                                        </p:tgtEl>
                                        <p:attrNameLst>
                                          <p:attrName>style.visibility</p:attrName>
                                        </p:attrNameLst>
                                      </p:cBhvr>
                                      <p:to>
                                        <p:strVal val="visible"/>
                                      </p:to>
                                    </p:set>
                                    <p:animEffect transition="in" filter="wipe(left)">
                                      <p:cBhvr>
                                        <p:cTn id="59" dur="500"/>
                                        <p:tgtEl>
                                          <p:spTgt spid="2211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1192"/>
                                        </p:tgtEl>
                                        <p:attrNameLst>
                                          <p:attrName>style.visibility</p:attrName>
                                        </p:attrNameLst>
                                      </p:cBhvr>
                                      <p:to>
                                        <p:strVal val="visible"/>
                                      </p:to>
                                    </p:set>
                                    <p:animEffect transition="in" filter="wipe(left)">
                                      <p:cBhvr>
                                        <p:cTn id="64" dur="500"/>
                                        <p:tgtEl>
                                          <p:spTgt spid="2211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21193"/>
                                        </p:tgtEl>
                                        <p:attrNameLst>
                                          <p:attrName>style.visibility</p:attrName>
                                        </p:attrNameLst>
                                      </p:cBhvr>
                                      <p:to>
                                        <p:strVal val="visible"/>
                                      </p:to>
                                    </p:set>
                                    <p:animEffect transition="in" filter="wipe(left)">
                                      <p:cBhvr>
                                        <p:cTn id="69"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P spid="221190" grpId="0" build="p"/>
      <p:bldP spid="221192" grpId="0" animBg="1"/>
      <p:bldP spid="2211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14</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the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11626"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35195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2217"/>
                                        </p:tgtEl>
                                        <p:attrNameLst>
                                          <p:attrName>style.visibility</p:attrName>
                                        </p:attrNameLst>
                                      </p:cBhvr>
                                      <p:to>
                                        <p:strVal val="visible"/>
                                      </p:to>
                                    </p:set>
                                    <p:anim calcmode="lin" valueType="num">
                                      <p:cBhvr>
                                        <p:cTn id="12" dur="500" fill="hold"/>
                                        <p:tgtEl>
                                          <p:spTgt spid="222217"/>
                                        </p:tgtEl>
                                        <p:attrNameLst>
                                          <p:attrName>ppt_w</p:attrName>
                                        </p:attrNameLst>
                                      </p:cBhvr>
                                      <p:tavLst>
                                        <p:tav tm="0">
                                          <p:val>
                                            <p:fltVal val="0"/>
                                          </p:val>
                                        </p:tav>
                                        <p:tav tm="100000">
                                          <p:val>
                                            <p:strVal val="#ppt_w"/>
                                          </p:val>
                                        </p:tav>
                                      </p:tavLst>
                                    </p:anim>
                                    <p:anim calcmode="lin" valueType="num">
                                      <p:cBhvr>
                                        <p:cTn id="13" dur="500" fill="hold"/>
                                        <p:tgtEl>
                                          <p:spTgt spid="222217"/>
                                        </p:tgtEl>
                                        <p:attrNameLst>
                                          <p:attrName>ppt_h</p:attrName>
                                        </p:attrNameLst>
                                      </p:cBhvr>
                                      <p:tavLst>
                                        <p:tav tm="0">
                                          <p:val>
                                            <p:fltVal val="0"/>
                                          </p:val>
                                        </p:tav>
                                        <p:tav tm="100000">
                                          <p:val>
                                            <p:strVal val="#ppt_h"/>
                                          </p:val>
                                        </p:tav>
                                      </p:tavLst>
                                    </p:anim>
                                    <p:animEffect transition="in" filter="fade">
                                      <p:cBhvr>
                                        <p:cTn id="14" dur="500"/>
                                        <p:tgtEl>
                                          <p:spTgt spid="2222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2212">
                                            <p:txEl>
                                              <p:pRg st="1" end="1"/>
                                            </p:txEl>
                                          </p:spTgt>
                                        </p:tgtEl>
                                        <p:attrNameLst>
                                          <p:attrName>style.visibility</p:attrName>
                                        </p:attrNameLst>
                                      </p:cBhvr>
                                      <p:to>
                                        <p:strVal val="visible"/>
                                      </p:to>
                                    </p:set>
                                    <p:animEffect transition="in" filter="wipe(left)">
                                      <p:cBhvr>
                                        <p:cTn id="19" dur="500"/>
                                        <p:tgtEl>
                                          <p:spTgt spid="2222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2212">
                                            <p:txEl>
                                              <p:pRg st="2" end="2"/>
                                            </p:txEl>
                                          </p:spTgt>
                                        </p:tgtEl>
                                        <p:attrNameLst>
                                          <p:attrName>style.visibility</p:attrName>
                                        </p:attrNameLst>
                                      </p:cBhvr>
                                      <p:to>
                                        <p:strVal val="visible"/>
                                      </p:to>
                                    </p:set>
                                    <p:animEffect transition="in" filter="wipe(left)">
                                      <p:cBhvr>
                                        <p:cTn id="24" dur="500"/>
                                        <p:tgtEl>
                                          <p:spTgt spid="2222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3">
                                            <p:txEl>
                                              <p:pRg st="0" end="0"/>
                                            </p:txEl>
                                          </p:spTgt>
                                        </p:tgtEl>
                                        <p:attrNameLst>
                                          <p:attrName>style.visibility</p:attrName>
                                        </p:attrNameLst>
                                      </p:cBhvr>
                                      <p:to>
                                        <p:strVal val="visible"/>
                                      </p:to>
                                    </p:set>
                                    <p:animEffect transition="in" filter="wipe(left)">
                                      <p:cBhvr>
                                        <p:cTn id="29" dur="500"/>
                                        <p:tgtEl>
                                          <p:spTgt spid="2222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2213">
                                            <p:txEl>
                                              <p:pRg st="1" end="1"/>
                                            </p:txEl>
                                          </p:spTgt>
                                        </p:tgtEl>
                                        <p:attrNameLst>
                                          <p:attrName>style.visibility</p:attrName>
                                        </p:attrNameLst>
                                      </p:cBhvr>
                                      <p:to>
                                        <p:strVal val="visible"/>
                                      </p:to>
                                    </p:set>
                                    <p:animEffect transition="in" filter="wipe(left)">
                                      <p:cBhvr>
                                        <p:cTn id="34" dur="500"/>
                                        <p:tgtEl>
                                          <p:spTgt spid="2222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2213">
                                            <p:txEl>
                                              <p:pRg st="2" end="2"/>
                                            </p:txEl>
                                          </p:spTgt>
                                        </p:tgtEl>
                                        <p:attrNameLst>
                                          <p:attrName>style.visibility</p:attrName>
                                        </p:attrNameLst>
                                      </p:cBhvr>
                                      <p:to>
                                        <p:strVal val="visible"/>
                                      </p:to>
                                    </p:set>
                                    <p:animEffect transition="in" filter="wipe(left)">
                                      <p:cBhvr>
                                        <p:cTn id="39" dur="500"/>
                                        <p:tgtEl>
                                          <p:spTgt spid="22221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2213">
                                            <p:txEl>
                                              <p:pRg st="3" end="3"/>
                                            </p:txEl>
                                          </p:spTgt>
                                        </p:tgtEl>
                                        <p:attrNameLst>
                                          <p:attrName>style.visibility</p:attrName>
                                        </p:attrNameLst>
                                      </p:cBhvr>
                                      <p:to>
                                        <p:strVal val="visible"/>
                                      </p:to>
                                    </p:set>
                                    <p:animEffect transition="in" filter="wipe(left)">
                                      <p:cBhvr>
                                        <p:cTn id="44" dur="500"/>
                                        <p:tgtEl>
                                          <p:spTgt spid="22221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2213">
                                            <p:txEl>
                                              <p:pRg st="4" end="4"/>
                                            </p:txEl>
                                          </p:spTgt>
                                        </p:tgtEl>
                                        <p:attrNameLst>
                                          <p:attrName>style.visibility</p:attrName>
                                        </p:attrNameLst>
                                      </p:cBhvr>
                                      <p:to>
                                        <p:strVal val="visible"/>
                                      </p:to>
                                    </p:set>
                                    <p:animEffect transition="in" filter="wipe(left)">
                                      <p:cBhvr>
                                        <p:cTn id="49" dur="500"/>
                                        <p:tgtEl>
                                          <p:spTgt spid="22221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2213">
                                            <p:txEl>
                                              <p:pRg st="5" end="5"/>
                                            </p:txEl>
                                          </p:spTgt>
                                        </p:tgtEl>
                                        <p:attrNameLst>
                                          <p:attrName>style.visibility</p:attrName>
                                        </p:attrNameLst>
                                      </p:cBhvr>
                                      <p:to>
                                        <p:strVal val="visible"/>
                                      </p:to>
                                    </p:set>
                                    <p:animEffect transition="in" filter="wipe(left)">
                                      <p:cBhvr>
                                        <p:cTn id="54" dur="500"/>
                                        <p:tgtEl>
                                          <p:spTgt spid="22221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2213">
                                            <p:txEl>
                                              <p:pRg st="6" end="6"/>
                                            </p:txEl>
                                          </p:spTgt>
                                        </p:tgtEl>
                                        <p:attrNameLst>
                                          <p:attrName>style.visibility</p:attrName>
                                        </p:attrNameLst>
                                      </p:cBhvr>
                                      <p:to>
                                        <p:strVal val="visible"/>
                                      </p:to>
                                    </p:set>
                                    <p:animEffect transition="in" filter="wipe(left)">
                                      <p:cBhvr>
                                        <p:cTn id="59" dur="500"/>
                                        <p:tgtEl>
                                          <p:spTgt spid="22221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2213">
                                            <p:txEl>
                                              <p:pRg st="7" end="7"/>
                                            </p:txEl>
                                          </p:spTgt>
                                        </p:tgtEl>
                                        <p:attrNameLst>
                                          <p:attrName>style.visibility</p:attrName>
                                        </p:attrNameLst>
                                      </p:cBhvr>
                                      <p:to>
                                        <p:strVal val="visible"/>
                                      </p:to>
                                    </p:set>
                                    <p:animEffect transition="in" filter="wipe(left)">
                                      <p:cBhvr>
                                        <p:cTn id="64" dur="500"/>
                                        <p:tgtEl>
                                          <p:spTgt spid="22221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2214"/>
                                        </p:tgtEl>
                                        <p:attrNameLst>
                                          <p:attrName>style.visibility</p:attrName>
                                        </p:attrNameLst>
                                      </p:cBhvr>
                                      <p:to>
                                        <p:strVal val="visible"/>
                                      </p:to>
                                    </p:set>
                                    <p:animEffect transition="in" filter="wipe(left)">
                                      <p:cBhvr>
                                        <p:cTn id="69" dur="500"/>
                                        <p:tgtEl>
                                          <p:spTgt spid="2222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22215"/>
                                        </p:tgtEl>
                                        <p:attrNameLst>
                                          <p:attrName>style.visibility</p:attrName>
                                        </p:attrNameLst>
                                      </p:cBhvr>
                                      <p:to>
                                        <p:strVal val="visible"/>
                                      </p:to>
                                    </p:set>
                                    <p:animEffect transition="in" filter="wipe(left)">
                                      <p:cBhvr>
                                        <p:cTn id="74" dur="500"/>
                                        <p:tgtEl>
                                          <p:spTgt spid="2222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22216"/>
                                        </p:tgtEl>
                                        <p:attrNameLst>
                                          <p:attrName>style.visibility</p:attrName>
                                        </p:attrNameLst>
                                      </p:cBhvr>
                                      <p:to>
                                        <p:strVal val="visible"/>
                                      </p:to>
                                    </p:set>
                                    <p:animEffect transition="in" filter="wipe(left)">
                                      <p:cBhvr>
                                        <p:cTn id="79" dur="5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p:bldP spid="222213" grpId="0" build="p"/>
      <p:bldP spid="222215" grpId="0" animBg="1"/>
      <p:bldP spid="2222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June 17, 2019</a:t>
            </a:r>
          </a:p>
        </p:txBody>
      </p:sp>
      <p:sp>
        <p:nvSpPr>
          <p:cNvPr id="21" name="Footer Placeholder 4"/>
          <p:cNvSpPr>
            <a:spLocks noGrp="1"/>
          </p:cNvSpPr>
          <p:nvPr>
            <p:ph type="ftr" sz="quarter" idx="11"/>
          </p:nvPr>
        </p:nvSpPr>
        <p:spPr/>
        <p:txBody>
          <a:bodyPr/>
          <a:lstStyle/>
          <a:p>
            <a:r>
              <a:rPr lang="de-DE"/>
              <a:t>PHYS 1444-001, Summer 2019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15</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12713"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12714"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12715"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12716"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12717"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12718"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12719"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12720"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573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June 17,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16</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 the electric repulsion.</a:t>
            </a:r>
          </a:p>
        </p:txBody>
      </p:sp>
    </p:spTree>
    <p:extLst>
      <p:ext uri="{BB962C8B-B14F-4D97-AF65-F5344CB8AC3E}">
        <p14:creationId xmlns:p14="http://schemas.microsoft.com/office/powerpoint/2010/main" val="38208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wipe(left)">
                                      <p:cBhvr>
                                        <p:cTn id="22" dur="500"/>
                                        <p:tgtEl>
                                          <p:spTgt spid="209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wipe(left)">
                                      <p:cBhvr>
                                        <p:cTn id="27" dur="500"/>
                                        <p:tgtEl>
                                          <p:spTgt spid="209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wipe(left)">
                                      <p:cBhvr>
                                        <p:cTn id="32" dur="500"/>
                                        <p:tgtEl>
                                          <p:spTgt spid="209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9923">
                                            <p:txEl>
                                              <p:pRg st="6" end="6"/>
                                            </p:txEl>
                                          </p:spTgt>
                                        </p:tgtEl>
                                        <p:attrNameLst>
                                          <p:attrName>style.visibility</p:attrName>
                                        </p:attrNameLst>
                                      </p:cBhvr>
                                      <p:to>
                                        <p:strVal val="visible"/>
                                      </p:to>
                                    </p:set>
                                    <p:animEffect transition="in" filter="wipe(left)">
                                      <p:cBhvr>
                                        <p:cTn id="37" dur="500"/>
                                        <p:tgtEl>
                                          <p:spTgt spid="209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9923">
                                            <p:txEl>
                                              <p:pRg st="7" end="7"/>
                                            </p:txEl>
                                          </p:spTgt>
                                        </p:tgtEl>
                                        <p:attrNameLst>
                                          <p:attrName>style.visibility</p:attrName>
                                        </p:attrNameLst>
                                      </p:cBhvr>
                                      <p:to>
                                        <p:strVal val="visible"/>
                                      </p:to>
                                    </p:set>
                                    <p:animEffect transition="in" filter="wipe(left)">
                                      <p:cBhvr>
                                        <p:cTn id="42" dur="500"/>
                                        <p:tgtEl>
                                          <p:spTgt spid="209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June 17,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17</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113746"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113747"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113748"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113749"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113750"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113751"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113752"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113753"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113754"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775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ipe(left)">
                                      <p:cBhvr>
                                        <p:cTn id="17" dur="500"/>
                                        <p:tgtEl>
                                          <p:spTgt spid="2242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7"/>
                                        </p:tgtEl>
                                        <p:attrNameLst>
                                          <p:attrName>style.visibility</p:attrName>
                                        </p:attrNameLst>
                                      </p:cBhvr>
                                      <p:to>
                                        <p:strVal val="visible"/>
                                      </p:to>
                                    </p:set>
                                    <p:animEffect transition="in" filter="wipe(left)">
                                      <p:cBhvr>
                                        <p:cTn id="22" dur="500"/>
                                        <p:tgtEl>
                                          <p:spTgt spid="2242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8"/>
                                        </p:tgtEl>
                                        <p:attrNameLst>
                                          <p:attrName>style.visibility</p:attrName>
                                        </p:attrNameLst>
                                      </p:cBhvr>
                                      <p:to>
                                        <p:strVal val="visible"/>
                                      </p:to>
                                    </p:set>
                                    <p:animEffect transition="in" filter="wipe(left)">
                                      <p:cBhvr>
                                        <p:cTn id="27" dur="500"/>
                                        <p:tgtEl>
                                          <p:spTgt spid="2242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wipe(left)">
                                      <p:cBhvr>
                                        <p:cTn id="32" dur="500"/>
                                        <p:tgtEl>
                                          <p:spTgt spid="224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4259">
                                            <p:txEl>
                                              <p:pRg st="4" end="4"/>
                                            </p:txEl>
                                          </p:spTgt>
                                        </p:tgtEl>
                                        <p:attrNameLst>
                                          <p:attrName>style.visibility</p:attrName>
                                        </p:attrNameLst>
                                      </p:cBhvr>
                                      <p:to>
                                        <p:strVal val="visible"/>
                                      </p:to>
                                    </p:set>
                                    <p:animEffect transition="in" filter="wipe(left)">
                                      <p:cBhvr>
                                        <p:cTn id="37" dur="500"/>
                                        <p:tgtEl>
                                          <p:spTgt spid="2242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4262"/>
                                        </p:tgtEl>
                                        <p:attrNameLst>
                                          <p:attrName>style.visibility</p:attrName>
                                        </p:attrNameLst>
                                      </p:cBhvr>
                                      <p:to>
                                        <p:strVal val="visible"/>
                                      </p:to>
                                    </p:set>
                                    <p:animEffect transition="in" filter="wipe(left)">
                                      <p:cBhvr>
                                        <p:cTn id="42" dur="500"/>
                                        <p:tgtEl>
                                          <p:spTgt spid="224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4259">
                                            <p:txEl>
                                              <p:pRg st="6" end="6"/>
                                            </p:txEl>
                                          </p:spTgt>
                                        </p:tgtEl>
                                        <p:attrNameLst>
                                          <p:attrName>style.visibility</p:attrName>
                                        </p:attrNameLst>
                                      </p:cBhvr>
                                      <p:to>
                                        <p:strVal val="visible"/>
                                      </p:to>
                                    </p:set>
                                    <p:animEffect transition="in" filter="wipe(left)">
                                      <p:cBhvr>
                                        <p:cTn id="47" dur="500"/>
                                        <p:tgtEl>
                                          <p:spTgt spid="22425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63"/>
                                        </p:tgtEl>
                                        <p:attrNameLst>
                                          <p:attrName>style.visibility</p:attrName>
                                        </p:attrNameLst>
                                      </p:cBhvr>
                                      <p:to>
                                        <p:strVal val="visible"/>
                                      </p:to>
                                    </p:set>
                                    <p:animEffect transition="in" filter="wipe(left)">
                                      <p:cBhvr>
                                        <p:cTn id="52" dur="500"/>
                                        <p:tgtEl>
                                          <p:spTgt spid="2242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4264"/>
                                        </p:tgtEl>
                                        <p:attrNameLst>
                                          <p:attrName>style.visibility</p:attrName>
                                        </p:attrNameLst>
                                      </p:cBhvr>
                                      <p:to>
                                        <p:strVal val="visible"/>
                                      </p:to>
                                    </p:set>
                                    <p:animEffect transition="in" filter="wipe(left)">
                                      <p:cBhvr>
                                        <p:cTn id="57" dur="500"/>
                                        <p:tgtEl>
                                          <p:spTgt spid="2242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4265"/>
                                        </p:tgtEl>
                                        <p:attrNameLst>
                                          <p:attrName>style.visibility</p:attrName>
                                        </p:attrNameLst>
                                      </p:cBhvr>
                                      <p:to>
                                        <p:strVal val="visible"/>
                                      </p:to>
                                    </p:set>
                                    <p:animEffect transition="in" filter="wipe(left)">
                                      <p:cBhvr>
                                        <p:cTn id="62" dur="500"/>
                                        <p:tgtEl>
                                          <p:spTgt spid="224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4266"/>
                                        </p:tgtEl>
                                        <p:attrNameLst>
                                          <p:attrName>style.visibility</p:attrName>
                                        </p:attrNameLst>
                                      </p:cBhvr>
                                      <p:to>
                                        <p:strVal val="visible"/>
                                      </p:to>
                                    </p:set>
                                    <p:animEffect transition="in" filter="wipe(left)">
                                      <p:cBhvr>
                                        <p:cTn id="67"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June 17,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18</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14752"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14753"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14754"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14755"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14756"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14757"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14758"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14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89"/>
                                        </p:tgtEl>
                                        <p:attrNameLst>
                                          <p:attrName>style.visibility</p:attrName>
                                        </p:attrNameLst>
                                      </p:cBhvr>
                                      <p:to>
                                        <p:strVal val="visible"/>
                                      </p:to>
                                    </p:set>
                                    <p:animEffect transition="in" filter="wipe(left)">
                                      <p:cBhvr>
                                        <p:cTn id="12" dur="500"/>
                                        <p:tgtEl>
                                          <p:spTgt spid="22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88"/>
                                        </p:tgtEl>
                                        <p:attrNameLst>
                                          <p:attrName>style.visibility</p:attrName>
                                        </p:attrNameLst>
                                      </p:cBhvr>
                                      <p:to>
                                        <p:strVal val="visible"/>
                                      </p:to>
                                    </p:set>
                                    <p:animEffect transition="in" filter="wipe(left)">
                                      <p:cBhvr>
                                        <p:cTn id="17" dur="500"/>
                                        <p:tgtEl>
                                          <p:spTgt spid="225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295"/>
                                        </p:tgtEl>
                                        <p:attrNameLst>
                                          <p:attrName>style.visibility</p:attrName>
                                        </p:attrNameLst>
                                      </p:cBhvr>
                                      <p:to>
                                        <p:strVal val="visible"/>
                                      </p:to>
                                    </p:set>
                                    <p:animEffect transition="in" filter="wipe(left)">
                                      <p:cBhvr>
                                        <p:cTn id="22" dur="500"/>
                                        <p:tgtEl>
                                          <p:spTgt spid="225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6"/>
                                        </p:tgtEl>
                                        <p:attrNameLst>
                                          <p:attrName>style.visibility</p:attrName>
                                        </p:attrNameLst>
                                      </p:cBhvr>
                                      <p:to>
                                        <p:strVal val="visible"/>
                                      </p:to>
                                    </p:set>
                                    <p:animEffect transition="in" filter="wipe(left)">
                                      <p:cBhvr>
                                        <p:cTn id="27" dur="500"/>
                                        <p:tgtEl>
                                          <p:spTgt spid="2252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286"/>
                                        </p:tgtEl>
                                        <p:attrNameLst>
                                          <p:attrName>style.visibility</p:attrName>
                                        </p:attrNameLst>
                                      </p:cBhvr>
                                      <p:to>
                                        <p:strVal val="visible"/>
                                      </p:to>
                                    </p:set>
                                    <p:animEffect transition="in" filter="wipe(left)">
                                      <p:cBhvr>
                                        <p:cTn id="32" dur="500"/>
                                        <p:tgtEl>
                                          <p:spTgt spid="2252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5297"/>
                                        </p:tgtEl>
                                        <p:attrNameLst>
                                          <p:attrName>style.visibility</p:attrName>
                                        </p:attrNameLst>
                                      </p:cBhvr>
                                      <p:to>
                                        <p:strVal val="visible"/>
                                      </p:to>
                                    </p:set>
                                    <p:animEffect transition="in" filter="wipe(left)">
                                      <p:cBhvr>
                                        <p:cTn id="37" dur="500"/>
                                        <p:tgtEl>
                                          <p:spTgt spid="2252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wipe(left)">
                                      <p:cBhvr>
                                        <p:cTn id="42" dur="500"/>
                                        <p:tgtEl>
                                          <p:spTgt spid="2253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301"/>
                                        </p:tgtEl>
                                        <p:attrNameLst>
                                          <p:attrName>style.visibility</p:attrName>
                                        </p:attrNameLst>
                                      </p:cBhvr>
                                      <p:to>
                                        <p:strVal val="visible"/>
                                      </p:to>
                                    </p:set>
                                    <p:animEffect transition="in" filter="wipe(left)">
                                      <p:cBhvr>
                                        <p:cTn id="47" dur="500"/>
                                        <p:tgtEl>
                                          <p:spTgt spid="2253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5302"/>
                                        </p:tgtEl>
                                        <p:attrNameLst>
                                          <p:attrName>style.visibility</p:attrName>
                                        </p:attrNameLst>
                                      </p:cBhvr>
                                      <p:to>
                                        <p:strVal val="visible"/>
                                      </p:to>
                                    </p:set>
                                    <p:animEffect transition="in" filter="wipe(left)">
                                      <p:cBhvr>
                                        <p:cTn id="52" dur="500"/>
                                        <p:tgtEl>
                                          <p:spTgt spid="2253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5303"/>
                                        </p:tgtEl>
                                        <p:attrNameLst>
                                          <p:attrName>style.visibility</p:attrName>
                                        </p:attrNameLst>
                                      </p:cBhvr>
                                      <p:to>
                                        <p:strVal val="visible"/>
                                      </p:to>
                                    </p:set>
                                    <p:animEffect transition="in" filter="wipe(left)">
                                      <p:cBhvr>
                                        <p:cTn id="57" dur="500"/>
                                        <p:tgtEl>
                                          <p:spTgt spid="2253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5304"/>
                                        </p:tgtEl>
                                        <p:attrNameLst>
                                          <p:attrName>style.visibility</p:attrName>
                                        </p:attrNameLst>
                                      </p:cBhvr>
                                      <p:to>
                                        <p:strVal val="visible"/>
                                      </p:to>
                                    </p:set>
                                    <p:animEffect transition="in" filter="wipe(left)">
                                      <p:cBhvr>
                                        <p:cTn id="62" dur="500"/>
                                        <p:tgtEl>
                                          <p:spTgt spid="2253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5305"/>
                                        </p:tgtEl>
                                        <p:attrNameLst>
                                          <p:attrName>style.visibility</p:attrName>
                                        </p:attrNameLst>
                                      </p:cBhvr>
                                      <p:to>
                                        <p:strVal val="visible"/>
                                      </p:to>
                                    </p:set>
                                    <p:animEffect transition="in" filter="wipe(left)">
                                      <p:cBhvr>
                                        <p:cTn id="67" dur="500"/>
                                        <p:tgtEl>
                                          <p:spTgt spid="2253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5306"/>
                                        </p:tgtEl>
                                        <p:attrNameLst>
                                          <p:attrName>style.visibility</p:attrName>
                                        </p:attrNameLst>
                                      </p:cBhvr>
                                      <p:to>
                                        <p:strVal val="visible"/>
                                      </p:to>
                                    </p:set>
                                    <p:animEffect transition="in" filter="wipe(left)">
                                      <p:cBhvr>
                                        <p:cTn id="72" dur="500"/>
                                        <p:tgtEl>
                                          <p:spTgt spid="22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6" grpId="0"/>
      <p:bldP spid="225288" grpId="0"/>
      <p:bldP spid="225289" grpId="0"/>
      <p:bldP spid="225295" grpId="0"/>
      <p:bldP spid="225296" grpId="0"/>
      <p:bldP spid="2253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17,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19</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a:solidFill>
                  <a:schemeClr val="accent2"/>
                </a:solidFill>
                <a:latin typeface="Symbol" charset="2"/>
              </a:rPr>
              <a:t>ε</a:t>
            </a:r>
            <a:r>
              <a:rPr lang="en-US" sz="3200" baseline="-25000" dirty="0">
                <a:solidFill>
                  <a:schemeClr val="accent2"/>
                </a:solidFill>
                <a:latin typeface="Arial Narrow" charset="0"/>
              </a:rPr>
              <a:t>0</a:t>
            </a:r>
            <a:r>
              <a:rPr lang="en-US" sz="3200" dirty="0">
                <a:solidFill>
                  <a:schemeClr val="accent2"/>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15758"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15759"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15760"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15761"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15762"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1843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Thursday, June 18,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24500"/>
          </a:xfrm>
        </p:spPr>
        <p:txBody>
          <a:bodyPr/>
          <a:lstStyle/>
          <a:p>
            <a:pPr eaLnBrk="1" hangingPunct="1">
              <a:spcBef>
                <a:spcPts val="200"/>
              </a:spcBef>
            </a:pPr>
            <a:r>
              <a:rPr lang="en-US" sz="2800" dirty="0">
                <a:latin typeface="Arial Narrow" charset="0"/>
                <a:ea typeface="ＭＳ Ｐゴシック" charset="0"/>
                <a:cs typeface="ＭＳ Ｐゴシック" charset="0"/>
              </a:rPr>
              <a:t>Online comprehensive Mid-term Exam on Quest</a:t>
            </a:r>
          </a:p>
          <a:p>
            <a:pPr lvl="1">
              <a:lnSpc>
                <a:spcPct val="90000"/>
              </a:lnSpc>
            </a:pPr>
            <a:r>
              <a:rPr lang="en-US" sz="2400" dirty="0">
                <a:latin typeface="Arial Narrow" charset="0"/>
                <a:ea typeface="ＭＳ Ｐゴシック" charset="0"/>
                <a:cs typeface="ＭＳ Ｐゴシック" charset="0"/>
              </a:rPr>
              <a:t>Beginning of class Tuesday, June 23</a:t>
            </a:r>
          </a:p>
          <a:p>
            <a:pPr lvl="1">
              <a:lnSpc>
                <a:spcPct val="90000"/>
              </a:lnSpc>
            </a:pPr>
            <a:r>
              <a:rPr lang="en-US" sz="2400" dirty="0">
                <a:latin typeface="Arial Narrow" charset="0"/>
                <a:ea typeface="ＭＳ Ｐゴシック" charset="0"/>
                <a:cs typeface="ＭＳ Ｐゴシック" charset="0"/>
              </a:rPr>
              <a:t>Covers: CH21.1 through what we finish Monday, June 22 + A1 - A8,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arrows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Tuesday morning</a:t>
            </a:r>
          </a:p>
          <a:p>
            <a:pPr lvl="2" eaLnBrk="1" hangingPunct="1">
              <a:spcBef>
                <a:spcPts val="200"/>
              </a:spcBef>
            </a:pPr>
            <a:r>
              <a:rPr lang="en-US" sz="2000" dirty="0"/>
              <a:t>Once submitted, you cannot change, unless I ask you to delete some part of the sheet!</a:t>
            </a: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G21_039"/>
          <p:cNvPicPr>
            <a:picLocks noChangeAspect="1" noChangeArrowheads="1"/>
          </p:cNvPicPr>
          <p:nvPr/>
        </p:nvPicPr>
        <p:blipFill>
          <a:blip r:embed="rId3"/>
          <a:srcRect/>
          <a:stretch>
            <a:fillRect/>
          </a:stretch>
        </p:blipFill>
        <p:spPr bwMode="auto">
          <a:xfrm>
            <a:off x="6781800" y="609600"/>
            <a:ext cx="3429000" cy="2571750"/>
          </a:xfrm>
          <a:prstGeom prst="rect">
            <a:avLst/>
          </a:prstGeom>
          <a:noFill/>
        </p:spPr>
      </p:pic>
      <p:sp>
        <p:nvSpPr>
          <p:cNvPr id="186371" name="Rectangle 3"/>
          <p:cNvSpPr>
            <a:spLocks noGrp="1" noChangeArrowheads="1"/>
          </p:cNvSpPr>
          <p:nvPr>
            <p:ph type="title"/>
          </p:nvPr>
        </p:nvSpPr>
        <p:spPr>
          <a:xfrm>
            <a:off x="304800" y="63500"/>
            <a:ext cx="8382000" cy="546100"/>
          </a:xfrm>
        </p:spPr>
        <p:txBody>
          <a:bodyPr/>
          <a:lstStyle/>
          <a:p>
            <a:r>
              <a:rPr lang="en-US" dirty="0"/>
              <a:t>Reminder: Special Project #3</a:t>
            </a:r>
          </a:p>
        </p:txBody>
      </p:sp>
      <p:sp>
        <p:nvSpPr>
          <p:cNvPr id="186372" name="Rectangle 4"/>
          <p:cNvSpPr>
            <a:spLocks noGrp="1" noChangeArrowheads="1"/>
          </p:cNvSpPr>
          <p:nvPr>
            <p:ph type="body" idx="1"/>
          </p:nvPr>
        </p:nvSpPr>
        <p:spPr>
          <a:xfrm>
            <a:off x="152400" y="685800"/>
            <a:ext cx="7696200" cy="5257800"/>
          </a:xfrm>
        </p:spPr>
        <p:txBody>
          <a:bodyPr/>
          <a:lstStyle/>
          <a:p>
            <a:pPr>
              <a:lnSpc>
                <a:spcPct val="80000"/>
              </a:lnSpc>
            </a:pPr>
            <a:r>
              <a:rPr lang="en-US" sz="2400" b="1" dirty="0">
                <a:solidFill>
                  <a:srgbClr val="800000"/>
                </a:solidFill>
              </a:rPr>
              <a:t>Particle Accelerator</a:t>
            </a:r>
            <a:r>
              <a:rPr lang="en-US" sz="2400" dirty="0">
                <a:solidFill>
                  <a:schemeClr val="hlink"/>
                </a:solidFill>
              </a:rPr>
              <a:t>.  </a:t>
            </a:r>
            <a:r>
              <a:rPr lang="en-US" sz="2400" dirty="0">
                <a:solidFill>
                  <a:srgbClr val="0000FF"/>
                </a:solidFill>
              </a:rPr>
              <a:t>A charged particle of mass </a:t>
            </a:r>
            <a:r>
              <a:rPr lang="en-US" sz="2400" b="1" dirty="0">
                <a:solidFill>
                  <a:srgbClr val="0000FF"/>
                </a:solidFill>
              </a:rPr>
              <a:t>M</a:t>
            </a:r>
            <a:r>
              <a:rPr lang="en-US" sz="2400" dirty="0">
                <a:solidFill>
                  <a:srgbClr val="0000FF"/>
                </a:solidFill>
              </a:rPr>
              <a:t> with charge </a:t>
            </a:r>
            <a:r>
              <a:rPr lang="en-US" sz="2400" b="1" dirty="0">
                <a:solidFill>
                  <a:srgbClr val="0000FF"/>
                </a:solidFill>
              </a:rPr>
              <a:t>-Q</a:t>
            </a:r>
            <a:r>
              <a:rPr lang="en-US" sz="2400" dirty="0">
                <a:solidFill>
                  <a:srgbClr val="0000FF"/>
                </a:solidFill>
              </a:rPr>
              <a:t> is accelerated in the uniform field </a:t>
            </a:r>
            <a:r>
              <a:rPr lang="en-US" sz="2400" b="1" dirty="0">
                <a:solidFill>
                  <a:srgbClr val="0000FF"/>
                </a:solidFill>
              </a:rPr>
              <a:t>E</a:t>
            </a:r>
            <a:r>
              <a:rPr lang="en-US" sz="2400" dirty="0">
                <a:solidFill>
                  <a:srgbClr val="0000FF"/>
                </a:solidFill>
              </a:rPr>
              <a:t> between two parallel charged plates whose separation is </a:t>
            </a:r>
            <a:r>
              <a:rPr lang="en-US" sz="2400" b="1" dirty="0">
                <a:solidFill>
                  <a:srgbClr val="0000FF"/>
                </a:solidFill>
              </a:rPr>
              <a:t>D</a:t>
            </a:r>
            <a:r>
              <a:rPr lang="en-US" sz="2400" dirty="0">
                <a:solidFill>
                  <a:srgbClr val="0000FF"/>
                </a:solidFill>
              </a:rPr>
              <a:t> as shown in the figure on the right. The charged particle is accelerated from an initial speed </a:t>
            </a:r>
            <a:r>
              <a:rPr lang="en-US" sz="2400" b="1" dirty="0">
                <a:solidFill>
                  <a:srgbClr val="0000FF"/>
                </a:solidFill>
              </a:rPr>
              <a:t>v</a:t>
            </a:r>
            <a:r>
              <a:rPr lang="en-US" sz="2400" b="1" baseline="-25000" dirty="0">
                <a:solidFill>
                  <a:srgbClr val="0000FF"/>
                </a:solidFill>
              </a:rPr>
              <a:t>0</a:t>
            </a:r>
            <a:r>
              <a:rPr lang="en-US" sz="2400" dirty="0">
                <a:solidFill>
                  <a:srgbClr val="0000FF"/>
                </a:solidFill>
              </a:rPr>
              <a:t> near the negative plate and passes through a tiny hole in the positive plate.  </a:t>
            </a:r>
          </a:p>
          <a:p>
            <a:pPr lvl="1">
              <a:lnSpc>
                <a:spcPct val="80000"/>
              </a:lnSpc>
            </a:pPr>
            <a:r>
              <a:rPr lang="en-US" sz="2000" dirty="0">
                <a:solidFill>
                  <a:schemeClr val="hlink"/>
                </a:solidFill>
              </a:rPr>
              <a:t>Derive the formula for the electric field E to accelerate the charged particle to a fraction </a:t>
            </a:r>
            <a:r>
              <a:rPr lang="en-US" sz="2000" b="1" dirty="0" err="1">
                <a:solidFill>
                  <a:schemeClr val="hlink"/>
                </a:solidFill>
                <a:latin typeface="Monotype Corsiva"/>
                <a:cs typeface="Monotype Corsiva"/>
              </a:rPr>
              <a:t>f</a:t>
            </a:r>
            <a:r>
              <a:rPr lang="en-US" sz="2000" b="1" dirty="0">
                <a:solidFill>
                  <a:schemeClr val="hlink"/>
                </a:solidFill>
              </a:rPr>
              <a:t> </a:t>
            </a:r>
            <a:r>
              <a:rPr lang="en-US" sz="2000" dirty="0">
                <a:solidFill>
                  <a:schemeClr val="hlink"/>
                </a:solidFill>
              </a:rPr>
              <a:t>of the speed of light </a:t>
            </a:r>
            <a:r>
              <a:rPr lang="en-US" sz="2000" b="1" dirty="0" err="1">
                <a:solidFill>
                  <a:schemeClr val="hlink"/>
                </a:solidFill>
                <a:latin typeface="Monotype Corsiva"/>
                <a:cs typeface="Monotype Corsiva"/>
              </a:rPr>
              <a:t>c</a:t>
            </a:r>
            <a:r>
              <a:rPr lang="en-US" sz="2000" dirty="0">
                <a:solidFill>
                  <a:schemeClr val="hlink"/>
                </a:solidFill>
              </a:rPr>
              <a:t>.   Express E in terms of </a:t>
            </a:r>
            <a:r>
              <a:rPr lang="en-US" sz="2000" b="1" dirty="0">
                <a:solidFill>
                  <a:schemeClr val="hlink"/>
                </a:solidFill>
              </a:rPr>
              <a:t>M, Q, D, </a:t>
            </a:r>
            <a:r>
              <a:rPr lang="en-US" sz="2000" b="1" dirty="0">
                <a:solidFill>
                  <a:schemeClr val="hlink"/>
                </a:solidFill>
                <a:latin typeface="Monotype Corsiva"/>
                <a:cs typeface="Monotype Corsiva"/>
              </a:rPr>
              <a:t>f</a:t>
            </a:r>
            <a:r>
              <a:rPr lang="en-US" sz="2000" b="1" dirty="0">
                <a:solidFill>
                  <a:schemeClr val="hlink"/>
                </a:solidFill>
              </a:rPr>
              <a:t>, c </a:t>
            </a:r>
            <a:r>
              <a:rPr lang="en-US" sz="2000" dirty="0">
                <a:solidFill>
                  <a:schemeClr val="hlink"/>
                </a:solidFill>
              </a:rPr>
              <a:t>and</a:t>
            </a:r>
            <a:r>
              <a:rPr lang="en-US" sz="2000" b="1" dirty="0">
                <a:solidFill>
                  <a:schemeClr val="hlink"/>
                </a:solidFill>
              </a:rPr>
              <a:t> v</a:t>
            </a:r>
            <a:r>
              <a:rPr lang="en-US" sz="2000" b="1" baseline="-25000" dirty="0">
                <a:solidFill>
                  <a:schemeClr val="hlink"/>
                </a:solidFill>
              </a:rPr>
              <a:t>0</a:t>
            </a:r>
            <a:r>
              <a:rPr lang="en-US" sz="2000" b="1" dirty="0">
                <a:solidFill>
                  <a:schemeClr val="hlink"/>
                </a:solidFill>
              </a:rPr>
              <a:t>.  </a:t>
            </a:r>
            <a:endParaRPr lang="en-US" sz="2400" dirty="0">
              <a:solidFill>
                <a:srgbClr val="0000FF"/>
              </a:solidFill>
            </a:endParaRPr>
          </a:p>
        </p:txBody>
      </p:sp>
      <p:sp>
        <p:nvSpPr>
          <p:cNvPr id="5" name="Date Placeholder 4"/>
          <p:cNvSpPr>
            <a:spLocks noGrp="1"/>
          </p:cNvSpPr>
          <p:nvPr>
            <p:ph type="dt" sz="half" idx="10"/>
          </p:nvPr>
        </p:nvSpPr>
        <p:spPr/>
        <p:txBody>
          <a:bodyPr/>
          <a:lstStyle/>
          <a:p>
            <a:r>
              <a:rPr lang="en-US"/>
              <a:t>Thursday, June 18, 2020</a:t>
            </a:r>
          </a:p>
        </p:txBody>
      </p:sp>
      <p:sp>
        <p:nvSpPr>
          <p:cNvPr id="6" name="Slide Number Placeholder 5"/>
          <p:cNvSpPr>
            <a:spLocks noGrp="1"/>
          </p:cNvSpPr>
          <p:nvPr>
            <p:ph type="sldNum" sz="quarter" idx="12"/>
          </p:nvPr>
        </p:nvSpPr>
        <p:spPr/>
        <p:txBody>
          <a:bodyPr/>
          <a:lstStyle/>
          <a:p>
            <a:fld id="{F0DE1E33-2C54-CB4D-ABDF-3A454B18D2F1}" type="slidenum">
              <a:rPr lang="en-US" smtClean="0"/>
              <a:pPr/>
              <a:t>3</a:t>
            </a:fld>
            <a:endParaRPr lang="en-US"/>
          </a:p>
        </p:txBody>
      </p:sp>
      <p:sp>
        <p:nvSpPr>
          <p:cNvPr id="7" name="Footer Placeholder 6"/>
          <p:cNvSpPr>
            <a:spLocks noGrp="1"/>
          </p:cNvSpPr>
          <p:nvPr>
            <p:ph type="ftr" sz="quarter" idx="11"/>
          </p:nvPr>
        </p:nvSpPr>
        <p:spPr/>
        <p:txBody>
          <a:bodyPr/>
          <a:lstStyle/>
          <a:p>
            <a:r>
              <a:rPr lang="en-US"/>
              <a:t>PHYS 1444-001, Summer 2020                    Dr. Jaehoon Yu</a:t>
            </a:r>
          </a:p>
        </p:txBody>
      </p:sp>
      <p:sp>
        <p:nvSpPr>
          <p:cNvPr id="8" name="Rectangle 4">
            <a:extLst>
              <a:ext uri="{FF2B5EF4-FFF2-40B4-BE49-F238E27FC236}">
                <a16:creationId xmlns:a16="http://schemas.microsoft.com/office/drawing/2014/main" id="{70BA1380-4040-4F47-8FC3-52E4DD0C3D03}"/>
              </a:ext>
            </a:extLst>
          </p:cNvPr>
          <p:cNvSpPr txBox="1">
            <a:spLocks noChangeArrowheads="1"/>
          </p:cNvSpPr>
          <p:nvPr/>
        </p:nvSpPr>
        <p:spPr bwMode="auto">
          <a:xfrm>
            <a:off x="152400" y="3314700"/>
            <a:ext cx="8839200" cy="257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lvl="1">
              <a:lnSpc>
                <a:spcPct val="80000"/>
              </a:lnSpc>
            </a:pPr>
            <a:r>
              <a:rPr lang="en-US" sz="2000" kern="0" dirty="0">
                <a:solidFill>
                  <a:schemeClr val="hlink"/>
                </a:solidFill>
              </a:rPr>
              <a:t>(a) Using the Coulomb force and the kinematic equations.  (8 points)</a:t>
            </a:r>
          </a:p>
          <a:p>
            <a:pPr lvl="1">
              <a:lnSpc>
                <a:spcPct val="80000"/>
              </a:lnSpc>
            </a:pPr>
            <a:r>
              <a:rPr lang="en-US" sz="2000" kern="0" dirty="0">
                <a:solidFill>
                  <a:schemeClr val="hlink"/>
                </a:solidFill>
              </a:rPr>
              <a:t>(b) Using the work-kinetic energy theorem. ( 8 points)</a:t>
            </a:r>
          </a:p>
          <a:p>
            <a:pPr lvl="1">
              <a:lnSpc>
                <a:spcPct val="80000"/>
              </a:lnSpc>
            </a:pPr>
            <a:r>
              <a:rPr lang="en-US" sz="2000" kern="0" dirty="0">
                <a:solidFill>
                  <a:schemeClr val="hlink"/>
                </a:solidFill>
              </a:rPr>
              <a:t>(c) Using the formula above, evaluate the strength of the electric field E to accelerate an electron from 0.1% of the speed of light to 90% of the speed of light.   You need to look up and write down the relevant constants, such as mass of the electron, charge of the electron and the speed of light.  (5 points)</a:t>
            </a:r>
          </a:p>
          <a:p>
            <a:pPr>
              <a:lnSpc>
                <a:spcPct val="80000"/>
              </a:lnSpc>
            </a:pPr>
            <a:r>
              <a:rPr lang="en-US" sz="2400" kern="0" dirty="0">
                <a:solidFill>
                  <a:srgbClr val="0000FF"/>
                </a:solidFill>
              </a:rPr>
              <a:t>Must be handwritten and not copied from anyone else!</a:t>
            </a:r>
          </a:p>
          <a:p>
            <a:pPr lvl="1">
              <a:lnSpc>
                <a:spcPct val="80000"/>
              </a:lnSpc>
            </a:pPr>
            <a:r>
              <a:rPr lang="en-US" sz="2000" kern="0" dirty="0">
                <a:solidFill>
                  <a:srgbClr val="7030A0"/>
                </a:solidFill>
              </a:rPr>
              <a:t>Follow the SP naming convention: SP3-first-last-summer20.pdf which includes all pages in one file </a:t>
            </a:r>
            <a:r>
              <a:rPr lang="en-US" sz="2000" kern="0" dirty="0">
                <a:solidFill>
                  <a:srgbClr val="7030A0"/>
                </a:solidFill>
                <a:sym typeface="Wingdings" pitchFamily="2" charset="2"/>
              </a:rPr>
              <a:t> Be sure to write your name onto the project report!</a:t>
            </a:r>
            <a:endParaRPr lang="en-US" sz="2000" kern="0" dirty="0">
              <a:solidFill>
                <a:srgbClr val="7030A0"/>
              </a:solidFill>
            </a:endParaRPr>
          </a:p>
          <a:p>
            <a:pPr>
              <a:lnSpc>
                <a:spcPct val="80000"/>
              </a:lnSpc>
            </a:pPr>
            <a:r>
              <a:rPr lang="en-US" sz="2400" kern="0" dirty="0">
                <a:solidFill>
                  <a:srgbClr val="0000FF"/>
                </a:solidFill>
              </a:rPr>
              <a:t>Due beginning of the class Wednesday, June 24</a:t>
            </a:r>
          </a:p>
        </p:txBody>
      </p:sp>
    </p:spTree>
    <p:extLst>
      <p:ext uri="{BB962C8B-B14F-4D97-AF65-F5344CB8AC3E}">
        <p14:creationId xmlns:p14="http://schemas.microsoft.com/office/powerpoint/2010/main" val="266386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Thursday, June 18, 2020</a:t>
            </a:r>
          </a:p>
        </p:txBody>
      </p:sp>
      <p:sp>
        <p:nvSpPr>
          <p:cNvPr id="5" name="Footer Placeholder 4"/>
          <p:cNvSpPr>
            <a:spLocks noGrp="1"/>
          </p:cNvSpPr>
          <p:nvPr>
            <p:ph type="ftr" sz="quarter" idx="11"/>
          </p:nvPr>
        </p:nvSpPr>
        <p:spPr/>
        <p:txBody>
          <a:bodyPr/>
          <a:lstStyle/>
          <a:p>
            <a:r>
              <a:rPr lang="en-US"/>
              <a:t>PHYS 1444-001, Summer 2020                    Dr. Jaehoon Yu</a:t>
            </a:r>
          </a:p>
        </p:txBody>
      </p:sp>
      <p:sp>
        <p:nvSpPr>
          <p:cNvPr id="6" name="Slide Number Placeholder 5"/>
          <p:cNvSpPr>
            <a:spLocks noGrp="1"/>
          </p:cNvSpPr>
          <p:nvPr>
            <p:ph type="sldNum" sz="quarter" idx="12"/>
          </p:nvPr>
        </p:nvSpPr>
        <p:spPr/>
        <p:txBody>
          <a:bodyPr/>
          <a:lstStyle/>
          <a:p>
            <a:fld id="{4E2F275A-7488-574A-B63A-BBB524EE41AA}" type="slidenum">
              <a:rPr lang="en-US"/>
              <a:pPr/>
              <a:t>4</a:t>
            </a:fld>
            <a:endParaRPr lang="en-US"/>
          </a:p>
        </p:txBody>
      </p:sp>
      <p:sp>
        <p:nvSpPr>
          <p:cNvPr id="201730" name="Rectangle 2"/>
          <p:cNvSpPr>
            <a:spLocks noGrp="1" noChangeArrowheads="1"/>
          </p:cNvSpPr>
          <p:nvPr>
            <p:ph type="title"/>
          </p:nvPr>
        </p:nvSpPr>
        <p:spPr>
          <a:xfrm>
            <a:off x="381000" y="0"/>
            <a:ext cx="8305800" cy="685800"/>
          </a:xfrm>
        </p:spPr>
        <p:txBody>
          <a:bodyPr/>
          <a:lstStyle/>
          <a:p>
            <a:r>
              <a:rPr lang="en-US"/>
              <a:t>Capacitors (or Condensers)</a:t>
            </a:r>
          </a:p>
        </p:txBody>
      </p:sp>
      <p:sp>
        <p:nvSpPr>
          <p:cNvPr id="201731" name="Rectangle 3"/>
          <p:cNvSpPr>
            <a:spLocks noChangeArrowheads="1"/>
          </p:cNvSpPr>
          <p:nvPr/>
        </p:nvSpPr>
        <p:spPr bwMode="auto">
          <a:xfrm>
            <a:off x="152400" y="533400"/>
            <a:ext cx="89154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a capacitor?</a:t>
            </a:r>
          </a:p>
          <a:p>
            <a:pPr marL="742950" lvl="1" indent="-285750">
              <a:spcBef>
                <a:spcPct val="20000"/>
              </a:spcBef>
              <a:buFontTx/>
              <a:buChar char="–"/>
            </a:pPr>
            <a:r>
              <a:rPr lang="en-US" dirty="0">
                <a:solidFill>
                  <a:srgbClr val="660066"/>
                </a:solidFill>
                <a:latin typeface="Arial Narrow" charset="0"/>
                <a:ea typeface="ＭＳ Ｐゴシック" charset="-128"/>
              </a:rPr>
              <a:t>A device that can store electric charge</a:t>
            </a:r>
          </a:p>
          <a:p>
            <a:pPr marL="742950" lvl="1" indent="-285750">
              <a:spcBef>
                <a:spcPct val="20000"/>
              </a:spcBef>
              <a:buFontTx/>
              <a:buChar char="–"/>
            </a:pPr>
            <a:r>
              <a:rPr lang="en-US" dirty="0">
                <a:solidFill>
                  <a:srgbClr val="660066"/>
                </a:solidFill>
                <a:latin typeface="Arial Narrow" charset="0"/>
                <a:ea typeface="ＭＳ Ｐゴシック" charset="-128"/>
              </a:rPr>
              <a:t>But does not let them flow through</a:t>
            </a:r>
          </a:p>
          <a:p>
            <a:pPr marL="342900" indent="-342900">
              <a:spcBef>
                <a:spcPct val="20000"/>
              </a:spcBef>
              <a:buFontTx/>
              <a:buChar char="•"/>
            </a:pPr>
            <a:r>
              <a:rPr lang="en-US" sz="2800" dirty="0">
                <a:solidFill>
                  <a:schemeClr val="accent2"/>
                </a:solidFill>
                <a:latin typeface="Arial Narrow" charset="0"/>
              </a:rPr>
              <a:t>What does a capacitor consist of?</a:t>
            </a:r>
          </a:p>
          <a:p>
            <a:pPr marL="742950" lvl="1" indent="-285750">
              <a:spcBef>
                <a:spcPct val="20000"/>
              </a:spcBef>
              <a:buFontTx/>
              <a:buChar char="–"/>
            </a:pPr>
            <a:r>
              <a:rPr lang="en-US" dirty="0">
                <a:solidFill>
                  <a:srgbClr val="660066"/>
                </a:solidFill>
                <a:latin typeface="Arial Narrow" charset="0"/>
                <a:ea typeface="ＭＳ Ｐゴシック" charset="-128"/>
              </a:rPr>
              <a:t>Usually consists of two conducting objects (plates or sheets) placed near each other without touching</a:t>
            </a:r>
          </a:p>
          <a:p>
            <a:pPr marL="742950" lvl="1" indent="-285750">
              <a:spcBef>
                <a:spcPct val="20000"/>
              </a:spcBef>
              <a:buFontTx/>
              <a:buChar char="–"/>
            </a:pPr>
            <a:r>
              <a:rPr lang="en-US" dirty="0">
                <a:solidFill>
                  <a:srgbClr val="660066"/>
                </a:solidFill>
                <a:latin typeface="Arial Narrow" charset="0"/>
                <a:ea typeface="ＭＳ Ｐゴシック" charset="-128"/>
              </a:rPr>
              <a:t>Why can’t they touch each other?</a:t>
            </a:r>
          </a:p>
          <a:p>
            <a:pPr marL="1143000" lvl="2" indent="-228600">
              <a:spcBef>
                <a:spcPct val="20000"/>
              </a:spcBef>
              <a:buFontTx/>
              <a:buChar char="•"/>
            </a:pPr>
            <a:r>
              <a:rPr lang="en-US" sz="2000" dirty="0">
                <a:solidFill>
                  <a:srgbClr val="003300"/>
                </a:solidFill>
                <a:latin typeface="Arial Narrow" charset="0"/>
                <a:ea typeface="ＭＳ Ｐゴシック" charset="-128"/>
              </a:rPr>
              <a:t>The charge will neutralize…</a:t>
            </a:r>
          </a:p>
          <a:p>
            <a:pPr marL="342900" indent="-342900">
              <a:spcBef>
                <a:spcPct val="20000"/>
              </a:spcBef>
              <a:buFontTx/>
              <a:buChar char="•"/>
            </a:pPr>
            <a:r>
              <a:rPr lang="en-US" sz="2800" dirty="0">
                <a:solidFill>
                  <a:schemeClr val="accent2"/>
                </a:solidFill>
                <a:latin typeface="Arial Narrow" charset="0"/>
              </a:rPr>
              <a:t>Can you give some examples?</a:t>
            </a:r>
          </a:p>
          <a:p>
            <a:pPr marL="742950" lvl="1" indent="-285750">
              <a:spcBef>
                <a:spcPct val="20000"/>
              </a:spcBef>
              <a:buFontTx/>
              <a:buChar char="–"/>
            </a:pPr>
            <a:r>
              <a:rPr lang="en-US" dirty="0">
                <a:solidFill>
                  <a:srgbClr val="660066"/>
                </a:solidFill>
                <a:latin typeface="Arial Narrow" charset="0"/>
                <a:ea typeface="ＭＳ Ｐゴシック" charset="-128"/>
              </a:rPr>
              <a:t>Camera flash, surge protectors, binary circuits, memory, etc…</a:t>
            </a:r>
          </a:p>
          <a:p>
            <a:pPr marL="342900" indent="-342900">
              <a:spcBef>
                <a:spcPct val="20000"/>
              </a:spcBef>
              <a:buFontTx/>
              <a:buChar char="•"/>
            </a:pPr>
            <a:r>
              <a:rPr lang="en-US" sz="2800" dirty="0">
                <a:solidFill>
                  <a:schemeClr val="accent2"/>
                </a:solidFill>
                <a:latin typeface="Arial Narrow" charset="0"/>
              </a:rPr>
              <a:t>How is the capacitor different than the battery?</a:t>
            </a:r>
          </a:p>
          <a:p>
            <a:pPr marL="742950" lvl="1" indent="-285750">
              <a:spcBef>
                <a:spcPct val="20000"/>
              </a:spcBef>
              <a:buFontTx/>
              <a:buChar char="–"/>
            </a:pPr>
            <a:r>
              <a:rPr lang="en-US" dirty="0">
                <a:solidFill>
                  <a:srgbClr val="660066"/>
                </a:solidFill>
                <a:latin typeface="Arial Narrow" charset="0"/>
                <a:ea typeface="ＭＳ Ｐゴシック" charset="-128"/>
              </a:rPr>
              <a:t>Battery provides potential difference by storing energy (usually chemical energy) while the capacitor stores charges but very little energy.</a:t>
            </a:r>
          </a:p>
        </p:txBody>
      </p:sp>
    </p:spTree>
    <p:extLst>
      <p:ext uri="{BB962C8B-B14F-4D97-AF65-F5344CB8AC3E}">
        <p14:creationId xmlns:p14="http://schemas.microsoft.com/office/powerpoint/2010/main" val="232930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wipe(left)">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1">
                                            <p:txEl>
                                              <p:pRg st="1" end="1"/>
                                            </p:txEl>
                                          </p:spTgt>
                                        </p:tgtEl>
                                        <p:attrNameLst>
                                          <p:attrName>style.visibility</p:attrName>
                                        </p:attrNameLst>
                                      </p:cBhvr>
                                      <p:to>
                                        <p:strVal val="visible"/>
                                      </p:to>
                                    </p:set>
                                    <p:animEffect transition="in" filter="wipe(left)">
                                      <p:cBhvr>
                                        <p:cTn id="12" dur="500"/>
                                        <p:tgtEl>
                                          <p:spTgt spid="201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1">
                                            <p:txEl>
                                              <p:pRg st="2" end="2"/>
                                            </p:txEl>
                                          </p:spTgt>
                                        </p:tgtEl>
                                        <p:attrNameLst>
                                          <p:attrName>style.visibility</p:attrName>
                                        </p:attrNameLst>
                                      </p:cBhvr>
                                      <p:to>
                                        <p:strVal val="visible"/>
                                      </p:to>
                                    </p:set>
                                    <p:animEffect transition="in" filter="wipe(left)">
                                      <p:cBhvr>
                                        <p:cTn id="17" dur="500"/>
                                        <p:tgtEl>
                                          <p:spTgt spid="201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1">
                                            <p:txEl>
                                              <p:pRg st="3" end="3"/>
                                            </p:txEl>
                                          </p:spTgt>
                                        </p:tgtEl>
                                        <p:attrNameLst>
                                          <p:attrName>style.visibility</p:attrName>
                                        </p:attrNameLst>
                                      </p:cBhvr>
                                      <p:to>
                                        <p:strVal val="visible"/>
                                      </p:to>
                                    </p:set>
                                    <p:animEffect transition="in" filter="wipe(left)">
                                      <p:cBhvr>
                                        <p:cTn id="22" dur="500"/>
                                        <p:tgtEl>
                                          <p:spTgt spid="201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1731">
                                            <p:txEl>
                                              <p:pRg st="4" end="4"/>
                                            </p:txEl>
                                          </p:spTgt>
                                        </p:tgtEl>
                                        <p:attrNameLst>
                                          <p:attrName>style.visibility</p:attrName>
                                        </p:attrNameLst>
                                      </p:cBhvr>
                                      <p:to>
                                        <p:strVal val="visible"/>
                                      </p:to>
                                    </p:set>
                                    <p:animEffect transition="in" filter="wipe(left)">
                                      <p:cBhvr>
                                        <p:cTn id="27" dur="500"/>
                                        <p:tgtEl>
                                          <p:spTgt spid="2017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1731">
                                            <p:txEl>
                                              <p:pRg st="5" end="5"/>
                                            </p:txEl>
                                          </p:spTgt>
                                        </p:tgtEl>
                                        <p:attrNameLst>
                                          <p:attrName>style.visibility</p:attrName>
                                        </p:attrNameLst>
                                      </p:cBhvr>
                                      <p:to>
                                        <p:strVal val="visible"/>
                                      </p:to>
                                    </p:set>
                                    <p:animEffect transition="in" filter="wipe(left)">
                                      <p:cBhvr>
                                        <p:cTn id="32" dur="500"/>
                                        <p:tgtEl>
                                          <p:spTgt spid="2017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1731">
                                            <p:txEl>
                                              <p:pRg st="6" end="6"/>
                                            </p:txEl>
                                          </p:spTgt>
                                        </p:tgtEl>
                                        <p:attrNameLst>
                                          <p:attrName>style.visibility</p:attrName>
                                        </p:attrNameLst>
                                      </p:cBhvr>
                                      <p:to>
                                        <p:strVal val="visible"/>
                                      </p:to>
                                    </p:set>
                                    <p:animEffect transition="in" filter="wipe(left)">
                                      <p:cBhvr>
                                        <p:cTn id="37" dur="500"/>
                                        <p:tgtEl>
                                          <p:spTgt spid="2017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1731">
                                            <p:txEl>
                                              <p:pRg st="7" end="7"/>
                                            </p:txEl>
                                          </p:spTgt>
                                        </p:tgtEl>
                                        <p:attrNameLst>
                                          <p:attrName>style.visibility</p:attrName>
                                        </p:attrNameLst>
                                      </p:cBhvr>
                                      <p:to>
                                        <p:strVal val="visible"/>
                                      </p:to>
                                    </p:set>
                                    <p:animEffect transition="in" filter="wipe(left)">
                                      <p:cBhvr>
                                        <p:cTn id="42" dur="500"/>
                                        <p:tgtEl>
                                          <p:spTgt spid="2017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1731">
                                            <p:txEl>
                                              <p:pRg st="8" end="8"/>
                                            </p:txEl>
                                          </p:spTgt>
                                        </p:tgtEl>
                                        <p:attrNameLst>
                                          <p:attrName>style.visibility</p:attrName>
                                        </p:attrNameLst>
                                      </p:cBhvr>
                                      <p:to>
                                        <p:strVal val="visible"/>
                                      </p:to>
                                    </p:set>
                                    <p:animEffect transition="in" filter="wipe(left)">
                                      <p:cBhvr>
                                        <p:cTn id="47" dur="500"/>
                                        <p:tgtEl>
                                          <p:spTgt spid="2017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1731">
                                            <p:txEl>
                                              <p:pRg st="9" end="9"/>
                                            </p:txEl>
                                          </p:spTgt>
                                        </p:tgtEl>
                                        <p:attrNameLst>
                                          <p:attrName>style.visibility</p:attrName>
                                        </p:attrNameLst>
                                      </p:cBhvr>
                                      <p:to>
                                        <p:strVal val="visible"/>
                                      </p:to>
                                    </p:set>
                                    <p:animEffect transition="in" filter="wipe(left)">
                                      <p:cBhvr>
                                        <p:cTn id="52" dur="500"/>
                                        <p:tgtEl>
                                          <p:spTgt spid="20173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1731">
                                            <p:txEl>
                                              <p:pRg st="10" end="10"/>
                                            </p:txEl>
                                          </p:spTgt>
                                        </p:tgtEl>
                                        <p:attrNameLst>
                                          <p:attrName>style.visibility</p:attrName>
                                        </p:attrNameLst>
                                      </p:cBhvr>
                                      <p:to>
                                        <p:strVal val="visible"/>
                                      </p:to>
                                    </p:set>
                                    <p:animEffect transition="in" filter="wipe(left)">
                                      <p:cBhvr>
                                        <p:cTn id="57" dur="500"/>
                                        <p:tgtEl>
                                          <p:spTgt spid="201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Thursday, June 18, 2020</a:t>
            </a:r>
          </a:p>
        </p:txBody>
      </p:sp>
      <p:sp>
        <p:nvSpPr>
          <p:cNvPr id="22" name="Footer Placeholder 4"/>
          <p:cNvSpPr>
            <a:spLocks noGrp="1"/>
          </p:cNvSpPr>
          <p:nvPr>
            <p:ph type="ftr" sz="quarter" idx="11"/>
          </p:nvPr>
        </p:nvSpPr>
        <p:spPr/>
        <p:txBody>
          <a:bodyPr/>
          <a:lstStyle/>
          <a:p>
            <a:r>
              <a:rPr lang="en-US"/>
              <a:t>PHYS 1444-001, Summer 2020                    Dr. Jaehoon Yu</a:t>
            </a:r>
            <a:endParaRPr lang="en-US" dirty="0"/>
          </a:p>
        </p:txBody>
      </p:sp>
      <p:sp>
        <p:nvSpPr>
          <p:cNvPr id="23" name="Slide Number Placeholder 5"/>
          <p:cNvSpPr>
            <a:spLocks noGrp="1"/>
          </p:cNvSpPr>
          <p:nvPr>
            <p:ph type="sldNum" sz="quarter" idx="12"/>
          </p:nvPr>
        </p:nvSpPr>
        <p:spPr>
          <a:xfrm>
            <a:off x="6781800" y="6248400"/>
            <a:ext cx="1905000" cy="457200"/>
          </a:xfrm>
        </p:spPr>
        <p:txBody>
          <a:bodyPr/>
          <a:lstStyle/>
          <a:p>
            <a:fld id="{E430A0CC-1A65-814C-981A-7D007EE5555C}" type="slidenum">
              <a:rPr lang="en-US"/>
              <a:pPr/>
              <a:t>5</a:t>
            </a:fld>
            <a:endParaRPr lang="en-US"/>
          </a:p>
        </p:txBody>
      </p:sp>
      <p:grpSp>
        <p:nvGrpSpPr>
          <p:cNvPr id="2" name="Group 18"/>
          <p:cNvGrpSpPr>
            <a:grpSpLocks/>
          </p:cNvGrpSpPr>
          <p:nvPr/>
        </p:nvGrpSpPr>
        <p:grpSpPr bwMode="auto">
          <a:xfrm>
            <a:off x="76200" y="2590800"/>
            <a:ext cx="4906963" cy="1763713"/>
            <a:chOff x="-816" y="1056"/>
            <a:chExt cx="4416" cy="1548"/>
          </a:xfrm>
        </p:grpSpPr>
        <p:pic>
          <p:nvPicPr>
            <p:cNvPr id="203791" name="Picture 15" descr="FG24_001A"/>
            <p:cNvPicPr>
              <a:picLocks noChangeAspect="1" noChangeArrowheads="1"/>
            </p:cNvPicPr>
            <p:nvPr/>
          </p:nvPicPr>
          <p:blipFill>
            <a:blip r:embed="rId4"/>
            <a:srcRect/>
            <a:stretch>
              <a:fillRect/>
            </a:stretch>
          </p:blipFill>
          <p:spPr bwMode="auto">
            <a:xfrm>
              <a:off x="-816" y="1056"/>
              <a:ext cx="4416" cy="1548"/>
            </a:xfrm>
            <a:prstGeom prst="rect">
              <a:avLst/>
            </a:prstGeom>
            <a:noFill/>
          </p:spPr>
        </p:pic>
        <p:sp>
          <p:nvSpPr>
            <p:cNvPr id="203793" name="Rectangle 17"/>
            <p:cNvSpPr>
              <a:spLocks noChangeArrowheads="1"/>
            </p:cNvSpPr>
            <p:nvPr/>
          </p:nvSpPr>
          <p:spPr bwMode="auto">
            <a:xfrm>
              <a:off x="96" y="2256"/>
              <a:ext cx="528" cy="28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38"/>
          <p:cNvGrpSpPr>
            <a:grpSpLocks/>
          </p:cNvGrpSpPr>
          <p:nvPr/>
        </p:nvGrpSpPr>
        <p:grpSpPr bwMode="auto">
          <a:xfrm>
            <a:off x="5181600" y="4876800"/>
            <a:ext cx="4038600" cy="1828800"/>
            <a:chOff x="3984" y="3120"/>
            <a:chExt cx="1536" cy="1152"/>
          </a:xfrm>
        </p:grpSpPr>
        <p:pic>
          <p:nvPicPr>
            <p:cNvPr id="203808" name="Picture 32" descr="FG24_002"/>
            <p:cNvPicPr>
              <a:picLocks noChangeAspect="1" noChangeArrowheads="1"/>
            </p:cNvPicPr>
            <p:nvPr/>
          </p:nvPicPr>
          <p:blipFill>
            <a:blip r:embed="rId5"/>
            <a:srcRect/>
            <a:stretch>
              <a:fillRect/>
            </a:stretch>
          </p:blipFill>
          <p:spPr bwMode="auto">
            <a:xfrm>
              <a:off x="3984" y="3120"/>
              <a:ext cx="1536" cy="1152"/>
            </a:xfrm>
            <a:prstGeom prst="rect">
              <a:avLst/>
            </a:prstGeom>
            <a:noFill/>
          </p:spPr>
        </p:pic>
        <p:sp>
          <p:nvSpPr>
            <p:cNvPr id="203810" name="Rectangle 34"/>
            <p:cNvSpPr>
              <a:spLocks noChangeArrowheads="1"/>
            </p:cNvSpPr>
            <p:nvPr/>
          </p:nvSpPr>
          <p:spPr bwMode="auto">
            <a:xfrm>
              <a:off x="3984" y="3120"/>
              <a:ext cx="1056" cy="115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3" name="Rectangle 37"/>
            <p:cNvSpPr>
              <a:spLocks noChangeArrowheads="1"/>
            </p:cNvSpPr>
            <p:nvPr/>
          </p:nvSpPr>
          <p:spPr bwMode="auto">
            <a:xfrm>
              <a:off x="5184" y="4128"/>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78" name="Rectangle 2"/>
          <p:cNvSpPr>
            <a:spLocks noGrp="1" noChangeArrowheads="1"/>
          </p:cNvSpPr>
          <p:nvPr>
            <p:ph type="title"/>
          </p:nvPr>
        </p:nvSpPr>
        <p:spPr>
          <a:xfrm>
            <a:off x="381000" y="76200"/>
            <a:ext cx="8305800" cy="685800"/>
          </a:xfrm>
        </p:spPr>
        <p:txBody>
          <a:bodyPr/>
          <a:lstStyle/>
          <a:p>
            <a:r>
              <a:rPr lang="en-US"/>
              <a:t>Capacitors</a:t>
            </a:r>
          </a:p>
        </p:txBody>
      </p:sp>
      <p:sp>
        <p:nvSpPr>
          <p:cNvPr id="203779" name="Rectangle 3"/>
          <p:cNvSpPr>
            <a:spLocks noChangeArrowheads="1"/>
          </p:cNvSpPr>
          <p:nvPr/>
        </p:nvSpPr>
        <p:spPr bwMode="auto">
          <a:xfrm>
            <a:off x="380999" y="609600"/>
            <a:ext cx="8460581" cy="2068894"/>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simple capacitor consists of a pair of parallel plates of area </a:t>
            </a:r>
            <a:r>
              <a:rPr lang="en-US" sz="3200" dirty="0">
                <a:solidFill>
                  <a:schemeClr val="accent2"/>
                </a:solidFill>
                <a:latin typeface="Monotype Corsiva" charset="0"/>
              </a:rPr>
              <a:t>A </a:t>
            </a:r>
            <a:r>
              <a:rPr lang="en-US" sz="3200" dirty="0">
                <a:solidFill>
                  <a:schemeClr val="accent2"/>
                </a:solidFill>
                <a:latin typeface="Arial Narrow" charset="0"/>
              </a:rPr>
              <a:t>separated by a distance </a:t>
            </a:r>
            <a:r>
              <a:rPr lang="en-US" sz="3200" dirty="0">
                <a:solidFill>
                  <a:schemeClr val="accent2"/>
                </a:solidFill>
                <a:latin typeface="Monotype Corsiva" charset="0"/>
              </a:rPr>
              <a:t>d</a:t>
            </a:r>
            <a:r>
              <a:rPr lang="en-US" sz="3200" dirty="0">
                <a:solidFill>
                  <a:schemeClr val="accent2"/>
                </a:solidFill>
                <a:latin typeface="Arial Narrow" charset="0"/>
              </a:rPr>
              <a:t>.</a:t>
            </a:r>
          </a:p>
          <a:p>
            <a:pPr marL="742950" lvl="1" indent="-285750">
              <a:spcBef>
                <a:spcPct val="20000"/>
              </a:spcBef>
              <a:buFontTx/>
              <a:buChar char="–"/>
            </a:pPr>
            <a:r>
              <a:rPr lang="en-US" sz="2800" dirty="0">
                <a:solidFill>
                  <a:srgbClr val="660066"/>
                </a:solidFill>
                <a:latin typeface="Arial Narrow" charset="0"/>
                <a:ea typeface="ＭＳ Ｐゴシック" charset="-128"/>
              </a:rPr>
              <a:t>A cylindrical capacitor is essentially parallel plates wrapped around as a cylinder.</a:t>
            </a:r>
          </a:p>
        </p:txBody>
      </p:sp>
      <p:grpSp>
        <p:nvGrpSpPr>
          <p:cNvPr id="4" name="Group 20"/>
          <p:cNvGrpSpPr>
            <a:grpSpLocks/>
          </p:cNvGrpSpPr>
          <p:nvPr/>
        </p:nvGrpSpPr>
        <p:grpSpPr bwMode="auto">
          <a:xfrm>
            <a:off x="4953000" y="2590800"/>
            <a:ext cx="2667000" cy="2133600"/>
            <a:chOff x="2832" y="1008"/>
            <a:chExt cx="2400" cy="1872"/>
          </a:xfrm>
        </p:grpSpPr>
        <p:pic>
          <p:nvPicPr>
            <p:cNvPr id="203792" name="Picture 16" descr="FG24_001B"/>
            <p:cNvPicPr>
              <a:picLocks noChangeAspect="1" noChangeArrowheads="1"/>
            </p:cNvPicPr>
            <p:nvPr/>
          </p:nvPicPr>
          <p:blipFill>
            <a:blip r:embed="rId6"/>
            <a:srcRect/>
            <a:stretch>
              <a:fillRect/>
            </a:stretch>
          </p:blipFill>
          <p:spPr bwMode="auto">
            <a:xfrm>
              <a:off x="2832" y="1008"/>
              <a:ext cx="2400" cy="1776"/>
            </a:xfrm>
            <a:prstGeom prst="rect">
              <a:avLst/>
            </a:prstGeom>
            <a:noFill/>
          </p:spPr>
        </p:pic>
        <p:sp>
          <p:nvSpPr>
            <p:cNvPr id="203795" name="Rectangle 19"/>
            <p:cNvSpPr>
              <a:spLocks noChangeArrowheads="1"/>
            </p:cNvSpPr>
            <p:nvPr/>
          </p:nvSpPr>
          <p:spPr bwMode="auto">
            <a:xfrm>
              <a:off x="3504" y="2496"/>
              <a:ext cx="288"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797" name="Rectangle 21"/>
          <p:cNvSpPr>
            <a:spLocks noChangeArrowheads="1"/>
          </p:cNvSpPr>
          <p:nvPr/>
        </p:nvSpPr>
        <p:spPr bwMode="auto">
          <a:xfrm>
            <a:off x="304800" y="4191000"/>
            <a:ext cx="8686800" cy="1143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do you draw symbols for a capacitor and a battery in a circuit diagram?</a:t>
            </a:r>
          </a:p>
          <a:p>
            <a:pPr marL="742950" lvl="1" indent="-285750">
              <a:spcBef>
                <a:spcPct val="20000"/>
              </a:spcBef>
              <a:buFontTx/>
              <a:buChar char="–"/>
            </a:pPr>
            <a:r>
              <a:rPr lang="en-US" sz="2800" dirty="0">
                <a:solidFill>
                  <a:srgbClr val="660066"/>
                </a:solidFill>
                <a:latin typeface="Arial Narrow" charset="0"/>
                <a:ea typeface="ＭＳ Ｐゴシック" charset="-128"/>
              </a:rPr>
              <a:t>Capacitor -||-</a:t>
            </a:r>
          </a:p>
          <a:p>
            <a:pPr marL="742950" lvl="1" indent="-285750">
              <a:spcBef>
                <a:spcPct val="20000"/>
              </a:spcBef>
              <a:buFontTx/>
              <a:buChar char="–"/>
            </a:pPr>
            <a:r>
              <a:rPr lang="en-US" sz="2800" dirty="0">
                <a:solidFill>
                  <a:srgbClr val="660066"/>
                </a:solidFill>
                <a:latin typeface="Arial Narrow" charset="0"/>
                <a:ea typeface="ＭＳ Ｐゴシック" charset="-128"/>
              </a:rPr>
              <a:t>Battery (+) -|</a:t>
            </a:r>
            <a:r>
              <a:rPr lang="en-US" sz="2800" dirty="0" err="1">
                <a:solidFill>
                  <a:srgbClr val="660066"/>
                </a:solidFill>
                <a:latin typeface="Arial Narrow" charset="0"/>
                <a:ea typeface="ＭＳ Ｐゴシック" charset="-128"/>
              </a:rPr>
              <a:t>i</a:t>
            </a:r>
            <a:r>
              <a:rPr lang="en-US" sz="2800" dirty="0">
                <a:solidFill>
                  <a:srgbClr val="660066"/>
                </a:solidFill>
                <a:latin typeface="Arial Narrow" charset="0"/>
                <a:ea typeface="ＭＳ Ｐゴシック" charset="-128"/>
              </a:rPr>
              <a:t>- (-)</a:t>
            </a:r>
          </a:p>
        </p:txBody>
      </p:sp>
      <p:graphicFrame>
        <p:nvGraphicFramePr>
          <p:cNvPr id="203806" name="Object 3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03469" name="Equation" r:id="rId7" imgW="914400" imgH="190080" progId="Equation.DSMT4">
                  <p:embed/>
                </p:oleObj>
              </mc:Choice>
              <mc:Fallback>
                <p:oleObj name="Equation" r:id="rId7" imgW="914400" imgH="190080" progId="Equation.DSMT4">
                  <p:embed/>
                  <p:pic>
                    <p:nvPicPr>
                      <p:cNvPr id="203806"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5" name="Group 36"/>
          <p:cNvGrpSpPr>
            <a:grpSpLocks/>
          </p:cNvGrpSpPr>
          <p:nvPr/>
        </p:nvGrpSpPr>
        <p:grpSpPr bwMode="auto">
          <a:xfrm>
            <a:off x="4876800" y="4876800"/>
            <a:ext cx="2590800" cy="1905000"/>
            <a:chOff x="2256" y="3120"/>
            <a:chExt cx="1632" cy="1200"/>
          </a:xfrm>
        </p:grpSpPr>
        <p:pic>
          <p:nvPicPr>
            <p:cNvPr id="203807" name="Picture 31" descr="FG24_002"/>
            <p:cNvPicPr>
              <a:picLocks noChangeAspect="1" noChangeArrowheads="1"/>
            </p:cNvPicPr>
            <p:nvPr/>
          </p:nvPicPr>
          <p:blipFill>
            <a:blip r:embed="rId5"/>
            <a:srcRect/>
            <a:stretch>
              <a:fillRect/>
            </a:stretch>
          </p:blipFill>
          <p:spPr bwMode="auto">
            <a:xfrm>
              <a:off x="2256" y="3120"/>
              <a:ext cx="1536" cy="1152"/>
            </a:xfrm>
            <a:prstGeom prst="rect">
              <a:avLst/>
            </a:prstGeom>
            <a:solidFill>
              <a:schemeClr val="bg1"/>
            </a:solidFill>
          </p:spPr>
        </p:pic>
        <p:sp>
          <p:nvSpPr>
            <p:cNvPr id="203809" name="Rectangle 33"/>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3811" name="Rectangle 35"/>
            <p:cNvSpPr>
              <a:spLocks noChangeArrowheads="1"/>
            </p:cNvSpPr>
            <p:nvPr/>
          </p:nvSpPr>
          <p:spPr bwMode="auto">
            <a:xfrm>
              <a:off x="2736" y="4128"/>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203819" name="AutoShape 43"/>
          <p:cNvSpPr>
            <a:spLocks noChangeArrowheads="1"/>
          </p:cNvSpPr>
          <p:nvPr/>
        </p:nvSpPr>
        <p:spPr bwMode="auto">
          <a:xfrm>
            <a:off x="6683375" y="5181600"/>
            <a:ext cx="1165225" cy="1339850"/>
          </a:xfrm>
          <a:prstGeom prst="rightArrow">
            <a:avLst>
              <a:gd name="adj1" fmla="val 50000"/>
              <a:gd name="adj2" fmla="val 2500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Circuit </a:t>
            </a:r>
          </a:p>
          <a:p>
            <a:pPr algn="ctr"/>
            <a:r>
              <a:rPr lang="en-US" sz="2000" b="1">
                <a:solidFill>
                  <a:srgbClr val="FF0000"/>
                </a:solidFill>
                <a:latin typeface="Arial Narrow" charset="0"/>
              </a:rPr>
              <a:t>Diagram</a:t>
            </a:r>
          </a:p>
        </p:txBody>
      </p:sp>
      <p:sp>
        <p:nvSpPr>
          <p:cNvPr id="6" name="Rectangle 5"/>
          <p:cNvSpPr/>
          <p:nvPr/>
        </p:nvSpPr>
        <p:spPr bwMode="auto">
          <a:xfrm>
            <a:off x="2819400" y="5943600"/>
            <a:ext cx="76200" cy="76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B88B8670-C785-6D4F-AA61-C96AC800FC61}"/>
              </a:ext>
            </a:extLst>
          </p:cNvPr>
          <p:cNvSpPr/>
          <p:nvPr/>
        </p:nvSpPr>
        <p:spPr bwMode="auto">
          <a:xfrm>
            <a:off x="2743200" y="5791200"/>
            <a:ext cx="76200" cy="152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5730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wipe(left)">
                                      <p:cBhvr>
                                        <p:cTn id="7" dur="500"/>
                                        <p:tgtEl>
                                          <p:spTgt spid="203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3779">
                                            <p:txEl>
                                              <p:pRg st="1" end="1"/>
                                            </p:txEl>
                                          </p:spTgt>
                                        </p:tgtEl>
                                        <p:attrNameLst>
                                          <p:attrName>style.visibility</p:attrName>
                                        </p:attrNameLst>
                                      </p:cBhvr>
                                      <p:to>
                                        <p:strVal val="visible"/>
                                      </p:to>
                                    </p:set>
                                    <p:animEffect transition="in" filter="wipe(left)">
                                      <p:cBhvr>
                                        <p:cTn id="19" dur="500"/>
                                        <p:tgtEl>
                                          <p:spTgt spid="203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3797">
                                            <p:txEl>
                                              <p:pRg st="0" end="0"/>
                                            </p:txEl>
                                          </p:spTgt>
                                        </p:tgtEl>
                                        <p:attrNameLst>
                                          <p:attrName>style.visibility</p:attrName>
                                        </p:attrNameLst>
                                      </p:cBhvr>
                                      <p:to>
                                        <p:strVal val="visible"/>
                                      </p:to>
                                    </p:set>
                                    <p:animEffect transition="in" filter="wipe(left)">
                                      <p:cBhvr>
                                        <p:cTn id="31" dur="500"/>
                                        <p:tgtEl>
                                          <p:spTgt spid="20379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3797">
                                            <p:txEl>
                                              <p:pRg st="1" end="1"/>
                                            </p:txEl>
                                          </p:spTgt>
                                        </p:tgtEl>
                                        <p:attrNameLst>
                                          <p:attrName>style.visibility</p:attrName>
                                        </p:attrNameLst>
                                      </p:cBhvr>
                                      <p:to>
                                        <p:strVal val="visible"/>
                                      </p:to>
                                    </p:set>
                                    <p:animEffect transition="in" filter="wipe(left)">
                                      <p:cBhvr>
                                        <p:cTn id="36" dur="500"/>
                                        <p:tgtEl>
                                          <p:spTgt spid="20379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03797">
                                            <p:txEl>
                                              <p:pRg st="2" end="2"/>
                                            </p:txEl>
                                          </p:spTgt>
                                        </p:tgtEl>
                                        <p:attrNameLst>
                                          <p:attrName>style.visibility</p:attrName>
                                        </p:attrNameLst>
                                      </p:cBhvr>
                                      <p:to>
                                        <p:strVal val="visible"/>
                                      </p:to>
                                    </p:set>
                                    <p:animEffect transition="in" filter="wipe(left)">
                                      <p:cBhvr>
                                        <p:cTn id="41" dur="500"/>
                                        <p:tgtEl>
                                          <p:spTgt spid="20379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03819"/>
                                        </p:tgtEl>
                                        <p:attrNameLst>
                                          <p:attrName>style.visibility</p:attrName>
                                        </p:attrNameLst>
                                      </p:cBhvr>
                                      <p:to>
                                        <p:strVal val="visible"/>
                                      </p:to>
                                    </p:set>
                                    <p:animEffect transition="in" filter="wipe(left)">
                                      <p:cBhvr>
                                        <p:cTn id="53" dur="500"/>
                                        <p:tgtEl>
                                          <p:spTgt spid="20381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P spid="203797" grpId="0" build="p"/>
      <p:bldP spid="2038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Thursday, June 18, 2020</a:t>
            </a:r>
          </a:p>
        </p:txBody>
      </p:sp>
      <p:sp>
        <p:nvSpPr>
          <p:cNvPr id="15" name="Footer Placeholder 4"/>
          <p:cNvSpPr>
            <a:spLocks noGrp="1"/>
          </p:cNvSpPr>
          <p:nvPr>
            <p:ph type="ftr" sz="quarter" idx="11"/>
          </p:nvPr>
        </p:nvSpPr>
        <p:spPr/>
        <p:txBody>
          <a:bodyPr/>
          <a:lstStyle/>
          <a:p>
            <a:r>
              <a:rPr lang="en-US"/>
              <a:t>PHYS 1444-001, Summer 2020                    Dr. Jaehoon Yu</a:t>
            </a:r>
          </a:p>
        </p:txBody>
      </p:sp>
      <p:sp>
        <p:nvSpPr>
          <p:cNvPr id="16" name="Slide Number Placeholder 5"/>
          <p:cNvSpPr>
            <a:spLocks noGrp="1"/>
          </p:cNvSpPr>
          <p:nvPr>
            <p:ph type="sldNum" sz="quarter" idx="12"/>
          </p:nvPr>
        </p:nvSpPr>
        <p:spPr/>
        <p:txBody>
          <a:bodyPr/>
          <a:lstStyle/>
          <a:p>
            <a:fld id="{001B5F7D-3D35-824F-BCBE-7C17644AB5B9}" type="slidenum">
              <a:rPr lang="en-US"/>
              <a:pPr/>
              <a:t>6</a:t>
            </a:fld>
            <a:endParaRPr lang="en-US"/>
          </a:p>
        </p:txBody>
      </p:sp>
      <p:sp>
        <p:nvSpPr>
          <p:cNvPr id="204803" name="Rectangle 3"/>
          <p:cNvSpPr>
            <a:spLocks noChangeArrowheads="1"/>
          </p:cNvSpPr>
          <p:nvPr/>
        </p:nvSpPr>
        <p:spPr bwMode="auto">
          <a:xfrm>
            <a:off x="381000" y="609600"/>
            <a:ext cx="8534400" cy="6248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if a battery is connected ( or the voltage is applied) to a capacitor?</a:t>
            </a:r>
          </a:p>
          <a:p>
            <a:pPr marL="742950" lvl="1" indent="-285750">
              <a:spcBef>
                <a:spcPct val="20000"/>
              </a:spcBef>
              <a:buFontTx/>
              <a:buChar char="–"/>
            </a:pPr>
            <a:r>
              <a:rPr lang="en-US" dirty="0">
                <a:solidFill>
                  <a:srgbClr val="660066"/>
                </a:solidFill>
                <a:latin typeface="Arial Narrow" charset="0"/>
                <a:ea typeface="ＭＳ Ｐゴシック" charset="-128"/>
              </a:rPr>
              <a:t>The capacitor gets charged quickly, one plate positive and the other negative in equal amount.</a:t>
            </a:r>
          </a:p>
          <a:p>
            <a:pPr marL="342900" indent="-342900">
              <a:spcBef>
                <a:spcPct val="20000"/>
              </a:spcBef>
              <a:buFontTx/>
              <a:buChar char="•"/>
            </a:pPr>
            <a:r>
              <a:rPr lang="en-US" sz="2800" dirty="0">
                <a:solidFill>
                  <a:schemeClr val="accent2"/>
                </a:solidFill>
                <a:latin typeface="Arial Narrow" charset="0"/>
              </a:rPr>
              <a:t>The battery terminals, the wires and the plates are conductors.  What does this mean?</a:t>
            </a:r>
          </a:p>
          <a:p>
            <a:pPr marL="742950" lvl="1" indent="-285750">
              <a:spcBef>
                <a:spcPct val="20000"/>
              </a:spcBef>
              <a:buFontTx/>
              <a:buChar char="–"/>
            </a:pPr>
            <a:r>
              <a:rPr lang="en-US" dirty="0">
                <a:solidFill>
                  <a:srgbClr val="660066"/>
                </a:solidFill>
                <a:latin typeface="Arial Narrow" charset="0"/>
                <a:ea typeface="ＭＳ Ｐゴシック" charset="-128"/>
              </a:rPr>
              <a:t>All conductors are at the same potential.   And?</a:t>
            </a:r>
          </a:p>
          <a:p>
            <a:pPr marL="742950" lvl="1" indent="-285750">
              <a:spcBef>
                <a:spcPct val="20000"/>
              </a:spcBef>
              <a:buFontTx/>
              <a:buChar char="–"/>
            </a:pPr>
            <a:r>
              <a:rPr lang="en-US" dirty="0">
                <a:solidFill>
                  <a:srgbClr val="660066"/>
                </a:solidFill>
                <a:latin typeface="Arial Narrow" charset="0"/>
                <a:ea typeface="ＭＳ Ｐゴシック" charset="-128"/>
              </a:rPr>
              <a:t>So the full battery voltage is applied across the capacitor plates.</a:t>
            </a:r>
          </a:p>
          <a:p>
            <a:pPr marL="342900" indent="-342900">
              <a:spcBef>
                <a:spcPct val="20000"/>
              </a:spcBef>
              <a:buFontTx/>
              <a:buChar char="•"/>
            </a:pPr>
            <a:r>
              <a:rPr lang="en-US" sz="2800" dirty="0">
                <a:solidFill>
                  <a:schemeClr val="accent2"/>
                </a:solidFill>
                <a:latin typeface="Arial Narrow" charset="0"/>
              </a:rPr>
              <a:t>So for a given capacitor, the amount of charge stored on each  capacitor plate is proportional to 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between the plates.  How would you write this formula?</a:t>
            </a: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C is a proportionality constant, called the capacitance of the device.</a:t>
            </a:r>
          </a:p>
          <a:p>
            <a:pPr marL="742950" lvl="1" indent="-285750">
              <a:spcBef>
                <a:spcPct val="20000"/>
              </a:spcBef>
              <a:buFontTx/>
              <a:buChar char="–"/>
            </a:pPr>
            <a:r>
              <a:rPr lang="en-US" dirty="0">
                <a:solidFill>
                  <a:srgbClr val="660066"/>
                </a:solidFill>
                <a:latin typeface="Arial Narrow" charset="0"/>
                <a:ea typeface="ＭＳ Ｐゴシック" charset="-128"/>
              </a:rPr>
              <a:t>What is the unit?  </a:t>
            </a:r>
          </a:p>
        </p:txBody>
      </p:sp>
      <p:sp>
        <p:nvSpPr>
          <p:cNvPr id="204802" name="Rectangle 2"/>
          <p:cNvSpPr>
            <a:spLocks noGrp="1" noChangeArrowheads="1"/>
          </p:cNvSpPr>
          <p:nvPr>
            <p:ph type="title"/>
          </p:nvPr>
        </p:nvSpPr>
        <p:spPr>
          <a:xfrm>
            <a:off x="381000" y="0"/>
            <a:ext cx="8305800" cy="685800"/>
          </a:xfrm>
        </p:spPr>
        <p:txBody>
          <a:bodyPr/>
          <a:lstStyle/>
          <a:p>
            <a:r>
              <a:rPr lang="en-US"/>
              <a:t>Capacitors</a:t>
            </a:r>
          </a:p>
        </p:txBody>
      </p:sp>
      <p:graphicFrame>
        <p:nvGraphicFramePr>
          <p:cNvPr id="204811" name="Object 11"/>
          <p:cNvGraphicFramePr>
            <a:graphicFrameLocks noChangeAspect="1"/>
          </p:cNvGraphicFramePr>
          <p:nvPr/>
        </p:nvGraphicFramePr>
        <p:xfrm>
          <a:off x="1219200" y="5537200"/>
          <a:ext cx="1295400" cy="482600"/>
        </p:xfrm>
        <a:graphic>
          <a:graphicData uri="http://schemas.openxmlformats.org/presentationml/2006/ole">
            <mc:AlternateContent xmlns:mc="http://schemas.openxmlformats.org/markup-compatibility/2006">
              <mc:Choice xmlns:v="urn:schemas-microsoft-com:vml" Requires="v">
                <p:oleObj spid="_x0000_s104493" name="Equation" r:id="rId4" imgW="545760" imgH="203040" progId="Equation.DSMT4">
                  <p:embed/>
                </p:oleObj>
              </mc:Choice>
              <mc:Fallback>
                <p:oleObj name="Equation" r:id="rId4" imgW="545760" imgH="203040" progId="Equation.DSMT4">
                  <p:embed/>
                  <p:pic>
                    <p:nvPicPr>
                      <p:cNvPr id="20481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37200"/>
                        <a:ext cx="1295400" cy="482600"/>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12" name="Text Box 12"/>
          <p:cNvSpPr txBox="1">
            <a:spLocks noChangeArrowheads="1"/>
          </p:cNvSpPr>
          <p:nvPr/>
        </p:nvSpPr>
        <p:spPr bwMode="auto">
          <a:xfrm>
            <a:off x="3284538" y="6324600"/>
            <a:ext cx="601662"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C/V</a:t>
            </a:r>
          </a:p>
        </p:txBody>
      </p:sp>
      <p:sp>
        <p:nvSpPr>
          <p:cNvPr id="204813" name="Text Box 13"/>
          <p:cNvSpPr txBox="1">
            <a:spLocks noChangeArrowheads="1"/>
          </p:cNvSpPr>
          <p:nvPr/>
        </p:nvSpPr>
        <p:spPr bwMode="auto">
          <a:xfrm>
            <a:off x="3962400" y="6324600"/>
            <a:ext cx="406400" cy="457200"/>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or</a:t>
            </a:r>
          </a:p>
        </p:txBody>
      </p:sp>
      <p:sp>
        <p:nvSpPr>
          <p:cNvPr id="204814" name="Text Box 14"/>
          <p:cNvSpPr txBox="1">
            <a:spLocks noChangeArrowheads="1"/>
          </p:cNvSpPr>
          <p:nvPr/>
        </p:nvSpPr>
        <p:spPr bwMode="auto">
          <a:xfrm>
            <a:off x="4495800" y="6324600"/>
            <a:ext cx="122555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Farad (F)</a:t>
            </a:r>
          </a:p>
        </p:txBody>
      </p:sp>
      <p:sp>
        <p:nvSpPr>
          <p:cNvPr id="204815" name="Text Box 15"/>
          <p:cNvSpPr txBox="1">
            <a:spLocks noChangeArrowheads="1"/>
          </p:cNvSpPr>
          <p:nvPr/>
        </p:nvSpPr>
        <p:spPr bwMode="auto">
          <a:xfrm>
            <a:off x="2895600" y="5607050"/>
            <a:ext cx="5119350" cy="338554"/>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1600" b="1" dirty="0">
                <a:solidFill>
                  <a:srgbClr val="FF0000"/>
                </a:solidFill>
                <a:latin typeface="Arial Narrow" charset="0"/>
              </a:rPr>
              <a:t>C is the property of a capacitor so does not depend on Q or V.</a:t>
            </a:r>
          </a:p>
        </p:txBody>
      </p:sp>
      <p:sp>
        <p:nvSpPr>
          <p:cNvPr id="204816" name="Text Box 16"/>
          <p:cNvSpPr txBox="1">
            <a:spLocks noChangeArrowheads="1"/>
          </p:cNvSpPr>
          <p:nvPr/>
        </p:nvSpPr>
        <p:spPr bwMode="auto">
          <a:xfrm>
            <a:off x="6089650" y="6323013"/>
            <a:ext cx="2768600"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dirty="0">
                <a:solidFill>
                  <a:srgbClr val="FF0000"/>
                </a:solidFill>
                <a:latin typeface="Arial Narrow" charset="0"/>
              </a:rPr>
              <a:t>Normally use </a:t>
            </a:r>
            <a:r>
              <a:rPr lang="en-US" dirty="0">
                <a:solidFill>
                  <a:srgbClr val="FF0000"/>
                </a:solidFill>
                <a:latin typeface="Symbol" charset="2"/>
              </a:rPr>
              <a:t>μ</a:t>
            </a:r>
            <a:r>
              <a:rPr lang="en-US" dirty="0">
                <a:solidFill>
                  <a:srgbClr val="FF0000"/>
                </a:solidFill>
                <a:latin typeface="Arial Narrow" charset="0"/>
              </a:rPr>
              <a:t>F or pF.</a:t>
            </a:r>
          </a:p>
        </p:txBody>
      </p:sp>
      <p:grpSp>
        <p:nvGrpSpPr>
          <p:cNvPr id="2" name="Group 17"/>
          <p:cNvGrpSpPr>
            <a:grpSpLocks/>
          </p:cNvGrpSpPr>
          <p:nvPr/>
        </p:nvGrpSpPr>
        <p:grpSpPr bwMode="auto">
          <a:xfrm>
            <a:off x="7467600" y="1981200"/>
            <a:ext cx="2590800" cy="1905000"/>
            <a:chOff x="2256" y="3216"/>
            <a:chExt cx="1632" cy="1200"/>
          </a:xfrm>
        </p:grpSpPr>
        <p:pic>
          <p:nvPicPr>
            <p:cNvPr id="204818" name="Picture 18" descr="FG24_002"/>
            <p:cNvPicPr>
              <a:picLocks noChangeAspect="1" noChangeArrowheads="1"/>
            </p:cNvPicPr>
            <p:nvPr/>
          </p:nvPicPr>
          <p:blipFill>
            <a:blip r:embed="rId6"/>
            <a:srcRect/>
            <a:stretch>
              <a:fillRect/>
            </a:stretch>
          </p:blipFill>
          <p:spPr bwMode="auto">
            <a:xfrm>
              <a:off x="2256" y="3216"/>
              <a:ext cx="1536" cy="1152"/>
            </a:xfrm>
            <a:prstGeom prst="rect">
              <a:avLst/>
            </a:prstGeom>
            <a:solidFill>
              <a:schemeClr val="bg1"/>
            </a:solidFill>
          </p:spPr>
        </p:pic>
        <p:sp>
          <p:nvSpPr>
            <p:cNvPr id="204819" name="Rectangle 19"/>
            <p:cNvSpPr>
              <a:spLocks noChangeArrowheads="1"/>
            </p:cNvSpPr>
            <p:nvPr/>
          </p:nvSpPr>
          <p:spPr bwMode="auto">
            <a:xfrm>
              <a:off x="3264" y="3216"/>
              <a:ext cx="624"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04820" name="Rectangle 20"/>
            <p:cNvSpPr>
              <a:spLocks noChangeArrowheads="1"/>
            </p:cNvSpPr>
            <p:nvPr/>
          </p:nvSpPr>
          <p:spPr bwMode="auto">
            <a:xfrm>
              <a:off x="2736" y="4224"/>
              <a:ext cx="14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22985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4803">
                                            <p:txEl>
                                              <p:pRg st="1" end="1"/>
                                            </p:txEl>
                                          </p:spTgt>
                                        </p:tgtEl>
                                        <p:attrNameLst>
                                          <p:attrName>style.visibility</p:attrName>
                                        </p:attrNameLst>
                                      </p:cBhvr>
                                      <p:to>
                                        <p:strVal val="visible"/>
                                      </p:to>
                                    </p:set>
                                    <p:animEffect transition="in" filter="wipe(left)">
                                      <p:cBhvr>
                                        <p:cTn id="19" dur="500"/>
                                        <p:tgtEl>
                                          <p:spTgt spid="20480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4803">
                                            <p:txEl>
                                              <p:pRg st="2" end="2"/>
                                            </p:txEl>
                                          </p:spTgt>
                                        </p:tgtEl>
                                        <p:attrNameLst>
                                          <p:attrName>style.visibility</p:attrName>
                                        </p:attrNameLst>
                                      </p:cBhvr>
                                      <p:to>
                                        <p:strVal val="visible"/>
                                      </p:to>
                                    </p:set>
                                    <p:animEffect transition="in" filter="wipe(left)">
                                      <p:cBhvr>
                                        <p:cTn id="24" dur="500"/>
                                        <p:tgtEl>
                                          <p:spTgt spid="20480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4803">
                                            <p:txEl>
                                              <p:pRg st="3" end="3"/>
                                            </p:txEl>
                                          </p:spTgt>
                                        </p:tgtEl>
                                        <p:attrNameLst>
                                          <p:attrName>style.visibility</p:attrName>
                                        </p:attrNameLst>
                                      </p:cBhvr>
                                      <p:to>
                                        <p:strVal val="visible"/>
                                      </p:to>
                                    </p:set>
                                    <p:animEffect transition="in" filter="wipe(left)">
                                      <p:cBhvr>
                                        <p:cTn id="29" dur="500"/>
                                        <p:tgtEl>
                                          <p:spTgt spid="20480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4803">
                                            <p:txEl>
                                              <p:pRg st="4" end="4"/>
                                            </p:txEl>
                                          </p:spTgt>
                                        </p:tgtEl>
                                        <p:attrNameLst>
                                          <p:attrName>style.visibility</p:attrName>
                                        </p:attrNameLst>
                                      </p:cBhvr>
                                      <p:to>
                                        <p:strVal val="visible"/>
                                      </p:to>
                                    </p:set>
                                    <p:animEffect transition="in" filter="wipe(left)">
                                      <p:cBhvr>
                                        <p:cTn id="34" dur="500"/>
                                        <p:tgtEl>
                                          <p:spTgt spid="20480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4803">
                                            <p:txEl>
                                              <p:pRg st="5" end="5"/>
                                            </p:txEl>
                                          </p:spTgt>
                                        </p:tgtEl>
                                        <p:attrNameLst>
                                          <p:attrName>style.visibility</p:attrName>
                                        </p:attrNameLst>
                                      </p:cBhvr>
                                      <p:to>
                                        <p:strVal val="visible"/>
                                      </p:to>
                                    </p:set>
                                    <p:animEffect transition="in" filter="wipe(left)">
                                      <p:cBhvr>
                                        <p:cTn id="39" dur="500"/>
                                        <p:tgtEl>
                                          <p:spTgt spid="20480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4811"/>
                                        </p:tgtEl>
                                        <p:attrNameLst>
                                          <p:attrName>style.visibility</p:attrName>
                                        </p:attrNameLst>
                                      </p:cBhvr>
                                      <p:to>
                                        <p:strVal val="visible"/>
                                      </p:to>
                                    </p:set>
                                    <p:animEffect transition="in" filter="wipe(left)">
                                      <p:cBhvr>
                                        <p:cTn id="44" dur="500"/>
                                        <p:tgtEl>
                                          <p:spTgt spid="2048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4815"/>
                                        </p:tgtEl>
                                        <p:attrNameLst>
                                          <p:attrName>style.visibility</p:attrName>
                                        </p:attrNameLst>
                                      </p:cBhvr>
                                      <p:to>
                                        <p:strVal val="visible"/>
                                      </p:to>
                                    </p:set>
                                    <p:animEffect transition="in" filter="wipe(left)">
                                      <p:cBhvr>
                                        <p:cTn id="49" dur="500"/>
                                        <p:tgtEl>
                                          <p:spTgt spid="2048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4803">
                                            <p:txEl>
                                              <p:pRg st="7" end="7"/>
                                            </p:txEl>
                                          </p:spTgt>
                                        </p:tgtEl>
                                        <p:attrNameLst>
                                          <p:attrName>style.visibility</p:attrName>
                                        </p:attrNameLst>
                                      </p:cBhvr>
                                      <p:to>
                                        <p:strVal val="visible"/>
                                      </p:to>
                                    </p:set>
                                    <p:animEffect transition="in" filter="wipe(left)">
                                      <p:cBhvr>
                                        <p:cTn id="54" dur="500"/>
                                        <p:tgtEl>
                                          <p:spTgt spid="20480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04803">
                                            <p:txEl>
                                              <p:pRg st="8" end="8"/>
                                            </p:txEl>
                                          </p:spTgt>
                                        </p:tgtEl>
                                        <p:attrNameLst>
                                          <p:attrName>style.visibility</p:attrName>
                                        </p:attrNameLst>
                                      </p:cBhvr>
                                      <p:to>
                                        <p:strVal val="visible"/>
                                      </p:to>
                                    </p:set>
                                    <p:animEffect transition="in" filter="wipe(left)">
                                      <p:cBhvr>
                                        <p:cTn id="59" dur="500"/>
                                        <p:tgtEl>
                                          <p:spTgt spid="20480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4812"/>
                                        </p:tgtEl>
                                        <p:attrNameLst>
                                          <p:attrName>style.visibility</p:attrName>
                                        </p:attrNameLst>
                                      </p:cBhvr>
                                      <p:to>
                                        <p:strVal val="visible"/>
                                      </p:to>
                                    </p:set>
                                    <p:animEffect transition="in" filter="wipe(left)">
                                      <p:cBhvr>
                                        <p:cTn id="64" dur="500"/>
                                        <p:tgtEl>
                                          <p:spTgt spid="2048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04813"/>
                                        </p:tgtEl>
                                        <p:attrNameLst>
                                          <p:attrName>style.visibility</p:attrName>
                                        </p:attrNameLst>
                                      </p:cBhvr>
                                      <p:to>
                                        <p:strVal val="visible"/>
                                      </p:to>
                                    </p:set>
                                    <p:animEffect transition="in" filter="wipe(left)">
                                      <p:cBhvr>
                                        <p:cTn id="69" dur="500"/>
                                        <p:tgtEl>
                                          <p:spTgt spid="2048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04814"/>
                                        </p:tgtEl>
                                        <p:attrNameLst>
                                          <p:attrName>style.visibility</p:attrName>
                                        </p:attrNameLst>
                                      </p:cBhvr>
                                      <p:to>
                                        <p:strVal val="visible"/>
                                      </p:to>
                                    </p:set>
                                    <p:animEffect transition="in" filter="wipe(left)">
                                      <p:cBhvr>
                                        <p:cTn id="72" dur="500"/>
                                        <p:tgtEl>
                                          <p:spTgt spid="2048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4816"/>
                                        </p:tgtEl>
                                        <p:attrNameLst>
                                          <p:attrName>style.visibility</p:attrName>
                                        </p:attrNameLst>
                                      </p:cBhvr>
                                      <p:to>
                                        <p:strVal val="visible"/>
                                      </p:to>
                                    </p:set>
                                    <p:animEffect transition="in" filter="wipe(left)">
                                      <p:cBhvr>
                                        <p:cTn id="77" dur="500"/>
                                        <p:tgtEl>
                                          <p:spTgt spid="204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uiExpand="1" build="p"/>
      <p:bldP spid="204812" grpId="0" animBg="1"/>
      <p:bldP spid="204813" grpId="0"/>
      <p:bldP spid="204814" grpId="0" animBg="1"/>
      <p:bldP spid="204815" grpId="0" animBg="1"/>
      <p:bldP spid="2048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Thursday, June 18, 2020</a:t>
            </a:r>
          </a:p>
        </p:txBody>
      </p:sp>
      <p:sp>
        <p:nvSpPr>
          <p:cNvPr id="23" name="Footer Placeholder 4"/>
          <p:cNvSpPr>
            <a:spLocks noGrp="1"/>
          </p:cNvSpPr>
          <p:nvPr>
            <p:ph type="ftr" sz="quarter" idx="11"/>
          </p:nvPr>
        </p:nvSpPr>
        <p:spPr/>
        <p:txBody>
          <a:bodyPr/>
          <a:lstStyle/>
          <a:p>
            <a:r>
              <a:rPr lang="en-US"/>
              <a:t>PHYS 1444-001, Summer 2020                    Dr. Jaehoon Yu</a:t>
            </a:r>
          </a:p>
        </p:txBody>
      </p:sp>
      <p:sp>
        <p:nvSpPr>
          <p:cNvPr id="24" name="Slide Number Placeholder 5"/>
          <p:cNvSpPr>
            <a:spLocks noGrp="1"/>
          </p:cNvSpPr>
          <p:nvPr>
            <p:ph type="sldNum" sz="quarter" idx="12"/>
          </p:nvPr>
        </p:nvSpPr>
        <p:spPr/>
        <p:txBody>
          <a:bodyPr/>
          <a:lstStyle/>
          <a:p>
            <a:fld id="{F9D0DC7B-B6E8-4E41-A13E-C0D6634838F6}" type="slidenum">
              <a:rPr lang="en-US"/>
              <a:pPr/>
              <a:t>7</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4864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04800" y="6096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the capacitance can be determined analytically for a capacitor with a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a:solidFill>
                  <a:srgbClr val="660066"/>
                </a:solidFill>
                <a:latin typeface="Symbol" charset="2"/>
                <a:ea typeface="ＭＳ Ｐゴシック" charset="-128"/>
              </a:rPr>
              <a:t>σ/ε</a:t>
            </a:r>
            <a:r>
              <a:rPr lang="en-US" baseline="-25000" dirty="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Symbol" charset="2"/>
                <a:ea typeface="ＭＳ Ｐゴシック" charset="-128"/>
              </a:rPr>
              <a:t>=</a:t>
            </a:r>
            <a:r>
              <a:rPr lang="en-US" dirty="0">
                <a:solidFill>
                  <a:srgbClr val="660066"/>
                </a:solidFill>
                <a:latin typeface="Arial Narrow" charset="0"/>
                <a:ea typeface="Arial Narrow" charset="0"/>
                <a:cs typeface="Arial Narrow" charset="0"/>
              </a:rPr>
              <a:t>Q/A</a:t>
            </a:r>
            <a:r>
              <a:rPr lang="en-US" dirty="0">
                <a:solidFill>
                  <a:srgbClr val="660066"/>
                </a:solidFill>
                <a:latin typeface="Arial Narrow" charset="0"/>
                <a:ea typeface="ＭＳ Ｐゴシック" charset="-128"/>
              </a:rPr>
              <a:t> 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the lower potential (a) to the higher potential (b) along the field line,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106001" name="Equation" r:id="rId4" imgW="330120" imgH="203040" progId="Equation.DSMT4">
                  <p:embed/>
                </p:oleObj>
              </mc:Choice>
              <mc:Fallback>
                <p:oleObj name="Equation" r:id="rId4" imgW="330120" imgH="203040" progId="Equation.DSMT4">
                  <p:embed/>
                  <p:pic>
                    <p:nvPicPr>
                      <p:cNvPr id="20584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06002" name="Equation" r:id="rId6" imgW="330120" imgH="203040" progId="Equation.DSMT4">
                  <p:embed/>
                </p:oleObj>
              </mc:Choice>
              <mc:Fallback>
                <p:oleObj name="Equation" r:id="rId6" imgW="330120" imgH="203040" progId="Equation.DSMT4">
                  <p:embed/>
                  <p:pic>
                    <p:nvPicPr>
                      <p:cNvPr id="20584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nvGraphicFramePr>
        <p:xfrm>
          <a:off x="3657600" y="5386388"/>
          <a:ext cx="2667000" cy="796925"/>
        </p:xfrm>
        <a:graphic>
          <a:graphicData uri="http://schemas.openxmlformats.org/presentationml/2006/ole">
            <mc:AlternateContent xmlns:mc="http://schemas.openxmlformats.org/markup-compatibility/2006">
              <mc:Choice xmlns:v="urn:schemas-microsoft-com:vml" Requires="v">
                <p:oleObj spid="_x0000_s106003" name="Equation" r:id="rId8" imgW="1485900" imgH="431800" progId="Equation.DSMT4">
                  <p:embed/>
                </p:oleObj>
              </mc:Choice>
              <mc:Fallback>
                <p:oleObj name="Equation" r:id="rId8" imgW="1485900" imgH="431800" progId="Equation.DSMT4">
                  <p:embed/>
                  <p:pic>
                    <p:nvPicPr>
                      <p:cNvPr id="205844" name="Object 20"/>
                      <p:cNvPicPr>
                        <a:picLocks noChangeAspect="1" noChangeArrowheads="1"/>
                      </p:cNvPicPr>
                      <p:nvPr/>
                    </p:nvPicPr>
                    <p:blipFill>
                      <a:blip r:embed="rId9"/>
                      <a:srcRect/>
                      <a:stretch>
                        <a:fillRect/>
                      </a:stretch>
                    </p:blipFill>
                    <p:spPr bwMode="auto">
                      <a:xfrm>
                        <a:off x="3657600" y="5386388"/>
                        <a:ext cx="2667000" cy="7969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6477000" y="5410200"/>
            <a:ext cx="2590800" cy="1069975"/>
          </a:xfrm>
          <a:prstGeom prst="rect">
            <a:avLst/>
          </a:prstGeom>
          <a:solidFill>
            <a:srgbClr val="FFFF66"/>
          </a:solidFill>
          <a:ln w="9525">
            <a:noFill/>
            <a:miter lim="800000"/>
            <a:headEnd/>
            <a:tailEnd/>
          </a:ln>
          <a:effectLst/>
        </p:spPr>
        <p:txBody>
          <a:bodyPr>
            <a:prstTxWarp prst="textNoShape">
              <a:avLst/>
            </a:prstTxWarp>
            <a:spAutoFit/>
          </a:bodyPr>
          <a:lstStyle/>
          <a:p>
            <a:r>
              <a:rPr lang="en-US" sz="1600" b="1" dirty="0">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06004" name="Equation" r:id="rId10" imgW="558720" imgH="203040" progId="Equation.DSMT4">
                  <p:embed/>
                </p:oleObj>
              </mc:Choice>
              <mc:Fallback>
                <p:oleObj name="Equation" r:id="rId10" imgW="558720" imgH="203040" progId="Equation.DSMT4">
                  <p:embed/>
                  <p:pic>
                    <p:nvPicPr>
                      <p:cNvPr id="205847"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06005" name="Equation" r:id="rId12" imgW="1079500" imgH="342900" progId="Equation.DSMT4">
                  <p:embed/>
                </p:oleObj>
              </mc:Choice>
              <mc:Fallback>
                <p:oleObj name="Equation" r:id="rId12" imgW="1079500" imgH="342900" progId="Equation.DSMT4">
                  <p:embed/>
                  <p:pic>
                    <p:nvPicPr>
                      <p:cNvPr id="205848" name="Object 24"/>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06006" name="Equation" r:id="rId14" imgW="596880" imgH="330120" progId="Equation.DSMT4">
                  <p:embed/>
                </p:oleObj>
              </mc:Choice>
              <mc:Fallback>
                <p:oleObj name="Equation" r:id="rId14" imgW="596880" imgH="330120" progId="Equation.DSMT4">
                  <p:embed/>
                  <p:pic>
                    <p:nvPicPr>
                      <p:cNvPr id="205849"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06007" name="Equation" r:id="rId16" imgW="596880" imgH="406080" progId="Equation.DSMT4">
                  <p:embed/>
                </p:oleObj>
              </mc:Choice>
              <mc:Fallback>
                <p:oleObj name="Equation" r:id="rId16" imgW="596880" imgH="406080" progId="Equation.DSMT4">
                  <p:embed/>
                  <p:pic>
                    <p:nvPicPr>
                      <p:cNvPr id="20585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06008" name="Equation" r:id="rId18" imgW="685800" imgH="406080" progId="Equation.DSMT4">
                  <p:embed/>
                </p:oleObj>
              </mc:Choice>
              <mc:Fallback>
                <p:oleObj name="Equation" r:id="rId18" imgW="685800" imgH="406080" progId="Equation.DSMT4">
                  <p:embed/>
                  <p:pic>
                    <p:nvPicPr>
                      <p:cNvPr id="205851"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06009" name="Equation" r:id="rId20" imgW="685800" imgH="406080" progId="Equation.DSMT4">
                  <p:embed/>
                </p:oleObj>
              </mc:Choice>
              <mc:Fallback>
                <p:oleObj name="Equation" r:id="rId20" imgW="685800" imgH="406080" progId="Equation.DSMT4">
                  <p:embed/>
                  <p:pic>
                    <p:nvPicPr>
                      <p:cNvPr id="205852"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06010" name="Equation" r:id="rId22" imgW="774700" imgH="419100" progId="Equation.DSMT4">
                  <p:embed/>
                </p:oleObj>
              </mc:Choice>
              <mc:Fallback>
                <p:oleObj name="Equation" r:id="rId22" imgW="774700" imgH="419100" progId="Equation.DSMT4">
                  <p:embed/>
                  <p:pic>
                    <p:nvPicPr>
                      <p:cNvPr id="205853" name="Object 29"/>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06011" name="Equation" r:id="rId24" imgW="291960" imgH="406080" progId="Equation.DSMT4">
                  <p:embed/>
                </p:oleObj>
              </mc:Choice>
              <mc:Fallback>
                <p:oleObj name="Equation" r:id="rId24" imgW="291960" imgH="406080" progId="Equation.DSMT4">
                  <p:embed/>
                  <p:pic>
                    <p:nvPicPr>
                      <p:cNvPr id="205854"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106012" name="Equation" r:id="rId26" imgW="584200" imgH="342900" progId="Equation.DSMT4">
                  <p:embed/>
                </p:oleObj>
              </mc:Choice>
              <mc:Fallback>
                <p:oleObj name="Equation" r:id="rId26" imgW="584200" imgH="342900" progId="Equation.DSMT4">
                  <p:embed/>
                  <p:pic>
                    <p:nvPicPr>
                      <p:cNvPr id="205856" name="Object 32"/>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37135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left)">
                                      <p:cBhvr>
                                        <p:cTn id="12" dur="500"/>
                                        <p:tgtEl>
                                          <p:spTgt spid="205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841"/>
                                        </p:tgtEl>
                                        <p:attrNameLst>
                                          <p:attrName>style.visibility</p:attrName>
                                        </p:attrNameLst>
                                      </p:cBhvr>
                                      <p:to>
                                        <p:strVal val="visible"/>
                                      </p:to>
                                    </p:set>
                                    <p:anim calcmode="lin" valueType="num">
                                      <p:cBhvr>
                                        <p:cTn id="17" dur="500" fill="hold"/>
                                        <p:tgtEl>
                                          <p:spTgt spid="205841"/>
                                        </p:tgtEl>
                                        <p:attrNameLst>
                                          <p:attrName>ppt_w</p:attrName>
                                        </p:attrNameLst>
                                      </p:cBhvr>
                                      <p:tavLst>
                                        <p:tav tm="0">
                                          <p:val>
                                            <p:fltVal val="0"/>
                                          </p:val>
                                        </p:tav>
                                        <p:tav tm="100000">
                                          <p:val>
                                            <p:strVal val="#ppt_w"/>
                                          </p:val>
                                        </p:tav>
                                      </p:tavLst>
                                    </p:anim>
                                    <p:anim calcmode="lin" valueType="num">
                                      <p:cBhvr>
                                        <p:cTn id="18" dur="500" fill="hold"/>
                                        <p:tgtEl>
                                          <p:spTgt spid="205841"/>
                                        </p:tgtEl>
                                        <p:attrNameLst>
                                          <p:attrName>ppt_h</p:attrName>
                                        </p:attrNameLst>
                                      </p:cBhvr>
                                      <p:tavLst>
                                        <p:tav tm="0">
                                          <p:val>
                                            <p:fltVal val="0"/>
                                          </p:val>
                                        </p:tav>
                                        <p:tav tm="100000">
                                          <p:val>
                                            <p:strVal val="#ppt_h"/>
                                          </p:val>
                                        </p:tav>
                                      </p:tavLst>
                                    </p:anim>
                                    <p:animEffect transition="in" filter="fade">
                                      <p:cBhvr>
                                        <p:cTn id="19" dur="500"/>
                                        <p:tgtEl>
                                          <p:spTgt spid="2058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7">
                                            <p:txEl>
                                              <p:pRg st="2" end="2"/>
                                            </p:txEl>
                                          </p:spTgt>
                                        </p:tgtEl>
                                        <p:attrNameLst>
                                          <p:attrName>style.visibility</p:attrName>
                                        </p:attrNameLst>
                                      </p:cBhvr>
                                      <p:to>
                                        <p:strVal val="visible"/>
                                      </p:to>
                                    </p:set>
                                    <p:animEffect transition="in" filter="wipe(left)">
                                      <p:cBhvr>
                                        <p:cTn id="24" dur="500"/>
                                        <p:tgtEl>
                                          <p:spTgt spid="2058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7">
                                            <p:txEl>
                                              <p:pRg st="3" end="3"/>
                                            </p:txEl>
                                          </p:spTgt>
                                        </p:tgtEl>
                                        <p:attrNameLst>
                                          <p:attrName>style.visibility</p:attrName>
                                        </p:attrNameLst>
                                      </p:cBhvr>
                                      <p:to>
                                        <p:strVal val="visible"/>
                                      </p:to>
                                    </p:set>
                                    <p:animEffect transition="in" filter="wipe(left)">
                                      <p:cBhvr>
                                        <p:cTn id="29" dur="500"/>
                                        <p:tgtEl>
                                          <p:spTgt spid="2058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7">
                                            <p:txEl>
                                              <p:pRg st="4" end="4"/>
                                            </p:txEl>
                                          </p:spTgt>
                                        </p:tgtEl>
                                        <p:attrNameLst>
                                          <p:attrName>style.visibility</p:attrName>
                                        </p:attrNameLst>
                                      </p:cBhvr>
                                      <p:to>
                                        <p:strVal val="visible"/>
                                      </p:to>
                                    </p:set>
                                    <p:animEffect transition="in" filter="wipe(left)">
                                      <p:cBhvr>
                                        <p:cTn id="34" dur="500"/>
                                        <p:tgtEl>
                                          <p:spTgt spid="20582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7">
                                            <p:txEl>
                                              <p:pRg st="5" end="5"/>
                                            </p:txEl>
                                          </p:spTgt>
                                        </p:tgtEl>
                                        <p:attrNameLst>
                                          <p:attrName>style.visibility</p:attrName>
                                        </p:attrNameLst>
                                      </p:cBhvr>
                                      <p:to>
                                        <p:strVal val="visible"/>
                                      </p:to>
                                    </p:set>
                                    <p:animEffect transition="in" filter="wipe(left)">
                                      <p:cBhvr>
                                        <p:cTn id="39" dur="500"/>
                                        <p:tgtEl>
                                          <p:spTgt spid="20582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5842"/>
                                        </p:tgtEl>
                                        <p:attrNameLst>
                                          <p:attrName>style.visibility</p:attrName>
                                        </p:attrNameLst>
                                      </p:cBhvr>
                                      <p:to>
                                        <p:strVal val="visible"/>
                                      </p:to>
                                    </p:set>
                                    <p:animEffect transition="in" filter="wipe(left)">
                                      <p:cBhvr>
                                        <p:cTn id="44" dur="500"/>
                                        <p:tgtEl>
                                          <p:spTgt spid="2058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5856"/>
                                        </p:tgtEl>
                                        <p:attrNameLst>
                                          <p:attrName>style.visibility</p:attrName>
                                        </p:attrNameLst>
                                      </p:cBhvr>
                                      <p:to>
                                        <p:strVal val="visible"/>
                                      </p:to>
                                    </p:set>
                                    <p:animEffect transition="in" filter="wipe(left)">
                                      <p:cBhvr>
                                        <p:cTn id="49" dur="500"/>
                                        <p:tgtEl>
                                          <p:spTgt spid="2058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5827">
                                            <p:txEl>
                                              <p:pRg st="6" end="6"/>
                                            </p:txEl>
                                          </p:spTgt>
                                        </p:tgtEl>
                                        <p:attrNameLst>
                                          <p:attrName>style.visibility</p:attrName>
                                        </p:attrNameLst>
                                      </p:cBhvr>
                                      <p:to>
                                        <p:strVal val="visible"/>
                                      </p:to>
                                    </p:set>
                                    <p:animEffect transition="in" filter="wipe(left)">
                                      <p:cBhvr>
                                        <p:cTn id="54" dur="500"/>
                                        <p:tgtEl>
                                          <p:spTgt spid="2058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05827">
                                            <p:txEl>
                                              <p:pRg st="7" end="7"/>
                                            </p:txEl>
                                          </p:spTgt>
                                        </p:tgtEl>
                                        <p:attrNameLst>
                                          <p:attrName>style.visibility</p:attrName>
                                        </p:attrNameLst>
                                      </p:cBhvr>
                                      <p:to>
                                        <p:strVal val="visible"/>
                                      </p:to>
                                    </p:set>
                                    <p:animEffect transition="in" filter="wipe(left)">
                                      <p:cBhvr>
                                        <p:cTn id="59" dur="500"/>
                                        <p:tgtEl>
                                          <p:spTgt spid="205827">
                                            <p:txEl>
                                              <p:pRg st="7" end="7"/>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205843"/>
                                        </p:tgtEl>
                                        <p:attrNameLst>
                                          <p:attrName>style.visibility</p:attrName>
                                        </p:attrNameLst>
                                      </p:cBhvr>
                                      <p:to>
                                        <p:strVal val="visible"/>
                                      </p:to>
                                    </p:set>
                                    <p:animEffect transition="in" filter="wipe(left)">
                                      <p:cBhvr>
                                        <p:cTn id="62" dur="500"/>
                                        <p:tgtEl>
                                          <p:spTgt spid="2058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5847"/>
                                        </p:tgtEl>
                                        <p:attrNameLst>
                                          <p:attrName>style.visibility</p:attrName>
                                        </p:attrNameLst>
                                      </p:cBhvr>
                                      <p:to>
                                        <p:strVal val="visible"/>
                                      </p:to>
                                    </p:set>
                                    <p:animEffect transition="in" filter="wipe(left)">
                                      <p:cBhvr>
                                        <p:cTn id="67" dur="500"/>
                                        <p:tgtEl>
                                          <p:spTgt spid="2058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5848"/>
                                        </p:tgtEl>
                                        <p:attrNameLst>
                                          <p:attrName>style.visibility</p:attrName>
                                        </p:attrNameLst>
                                      </p:cBhvr>
                                      <p:to>
                                        <p:strVal val="visible"/>
                                      </p:to>
                                    </p:set>
                                    <p:animEffect transition="in" filter="wipe(left)">
                                      <p:cBhvr>
                                        <p:cTn id="72" dur="500"/>
                                        <p:tgtEl>
                                          <p:spTgt spid="2058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5849"/>
                                        </p:tgtEl>
                                        <p:attrNameLst>
                                          <p:attrName>style.visibility</p:attrName>
                                        </p:attrNameLst>
                                      </p:cBhvr>
                                      <p:to>
                                        <p:strVal val="visible"/>
                                      </p:to>
                                    </p:set>
                                    <p:animEffect transition="in" filter="wipe(left)">
                                      <p:cBhvr>
                                        <p:cTn id="77" dur="500"/>
                                        <p:tgtEl>
                                          <p:spTgt spid="2058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5850"/>
                                        </p:tgtEl>
                                        <p:attrNameLst>
                                          <p:attrName>style.visibility</p:attrName>
                                        </p:attrNameLst>
                                      </p:cBhvr>
                                      <p:to>
                                        <p:strVal val="visible"/>
                                      </p:to>
                                    </p:set>
                                    <p:animEffect transition="in" filter="wipe(left)">
                                      <p:cBhvr>
                                        <p:cTn id="82" dur="500"/>
                                        <p:tgtEl>
                                          <p:spTgt spid="2058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5851"/>
                                        </p:tgtEl>
                                        <p:attrNameLst>
                                          <p:attrName>style.visibility</p:attrName>
                                        </p:attrNameLst>
                                      </p:cBhvr>
                                      <p:to>
                                        <p:strVal val="visible"/>
                                      </p:to>
                                    </p:set>
                                    <p:animEffect transition="in" filter="wipe(left)">
                                      <p:cBhvr>
                                        <p:cTn id="87" dur="500"/>
                                        <p:tgtEl>
                                          <p:spTgt spid="2058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05852"/>
                                        </p:tgtEl>
                                        <p:attrNameLst>
                                          <p:attrName>style.visibility</p:attrName>
                                        </p:attrNameLst>
                                      </p:cBhvr>
                                      <p:to>
                                        <p:strVal val="visible"/>
                                      </p:to>
                                    </p:set>
                                    <p:animEffect transition="in" filter="wipe(left)">
                                      <p:cBhvr>
                                        <p:cTn id="97" dur="500"/>
                                        <p:tgtEl>
                                          <p:spTgt spid="2058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05853"/>
                                        </p:tgtEl>
                                        <p:attrNameLst>
                                          <p:attrName>style.visibility</p:attrName>
                                        </p:attrNameLst>
                                      </p:cBhvr>
                                      <p:to>
                                        <p:strVal val="visible"/>
                                      </p:to>
                                    </p:set>
                                    <p:animEffect transition="in" filter="wipe(left)">
                                      <p:cBhvr>
                                        <p:cTn id="102" dur="500"/>
                                        <p:tgtEl>
                                          <p:spTgt spid="20585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05854"/>
                                        </p:tgtEl>
                                        <p:attrNameLst>
                                          <p:attrName>style.visibility</p:attrName>
                                        </p:attrNameLst>
                                      </p:cBhvr>
                                      <p:to>
                                        <p:strVal val="visible"/>
                                      </p:to>
                                    </p:set>
                                    <p:animEffect transition="in" filter="wipe(left)">
                                      <p:cBhvr>
                                        <p:cTn id="107" dur="500"/>
                                        <p:tgtEl>
                                          <p:spTgt spid="2058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205827">
                                            <p:txEl>
                                              <p:pRg st="8" end="8"/>
                                            </p:txEl>
                                          </p:spTgt>
                                        </p:tgtEl>
                                        <p:attrNameLst>
                                          <p:attrName>style.visibility</p:attrName>
                                        </p:attrNameLst>
                                      </p:cBhvr>
                                      <p:to>
                                        <p:strVal val="visible"/>
                                      </p:to>
                                    </p:set>
                                    <p:animEffect transition="in" filter="wipe(left)">
                                      <p:cBhvr>
                                        <p:cTn id="112" dur="500"/>
                                        <p:tgtEl>
                                          <p:spTgt spid="20582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05844"/>
                                        </p:tgtEl>
                                        <p:attrNameLst>
                                          <p:attrName>style.visibility</p:attrName>
                                        </p:attrNameLst>
                                      </p:cBhvr>
                                      <p:to>
                                        <p:strVal val="visible"/>
                                      </p:to>
                                    </p:set>
                                    <p:animEffect transition="in" filter="wipe(left)">
                                      <p:cBhvr>
                                        <p:cTn id="117" dur="500"/>
                                        <p:tgtEl>
                                          <p:spTgt spid="2058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205827">
                                            <p:txEl>
                                              <p:pRg st="9" end="9"/>
                                            </p:txEl>
                                          </p:spTgt>
                                        </p:tgtEl>
                                        <p:attrNameLst>
                                          <p:attrName>style.visibility</p:attrName>
                                        </p:attrNameLst>
                                      </p:cBhvr>
                                      <p:to>
                                        <p:strVal val="visible"/>
                                      </p:to>
                                    </p:set>
                                    <p:animEffect transition="in" filter="wipe(left)">
                                      <p:cBhvr>
                                        <p:cTn id="122" dur="500"/>
                                        <p:tgtEl>
                                          <p:spTgt spid="205827">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205846"/>
                                        </p:tgtEl>
                                        <p:attrNameLst>
                                          <p:attrName>style.visibility</p:attrName>
                                        </p:attrNameLst>
                                      </p:cBhvr>
                                      <p:to>
                                        <p:strVal val="visible"/>
                                      </p:to>
                                    </p:set>
                                    <p:animEffect transition="in" filter="wipe(left)">
                                      <p:cBhvr>
                                        <p:cTn id="127" dur="5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Thursday, June 18, 2020</a:t>
            </a:r>
          </a:p>
        </p:txBody>
      </p:sp>
      <p:sp>
        <p:nvSpPr>
          <p:cNvPr id="12" name="Footer Placeholder 4"/>
          <p:cNvSpPr>
            <a:spLocks noGrp="1"/>
          </p:cNvSpPr>
          <p:nvPr>
            <p:ph type="ftr" sz="quarter" idx="11"/>
          </p:nvPr>
        </p:nvSpPr>
        <p:spPr/>
        <p:txBody>
          <a:bodyPr/>
          <a:lstStyle/>
          <a:p>
            <a:r>
              <a:rPr lang="en-US"/>
              <a:t>PHYS 1444-001, Summer 2020                    Dr. Jaehoon Yu</a:t>
            </a:r>
          </a:p>
        </p:txBody>
      </p:sp>
      <p:sp>
        <p:nvSpPr>
          <p:cNvPr id="13" name="Slide Number Placeholder 5"/>
          <p:cNvSpPr>
            <a:spLocks noGrp="1"/>
          </p:cNvSpPr>
          <p:nvPr>
            <p:ph type="sldNum" sz="quarter" idx="12"/>
          </p:nvPr>
        </p:nvSpPr>
        <p:spPr/>
        <p:txBody>
          <a:bodyPr/>
          <a:lstStyle/>
          <a:p>
            <a:fld id="{F2863459-F1D1-4649-B2AF-E0831BF03652}" type="slidenum">
              <a:rPr lang="en-US"/>
              <a:pPr/>
              <a:t>8</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06717" name="Equation" r:id="rId3" imgW="635000" imgH="393700" progId="Equation.DSMT4">
                  <p:embed/>
                </p:oleObj>
              </mc:Choice>
              <mc:Fallback>
                <p:oleObj name="Equation" r:id="rId3" imgW="635000" imgH="393700" progId="Equation.DSMT4">
                  <p:embed/>
                  <p:pic>
                    <p:nvPicPr>
                      <p:cNvPr id="206870" name="Object 22"/>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06718" name="Equation" r:id="rId5" imgW="253800" imgH="190440" progId="Equation.DSMT4">
                  <p:embed/>
                </p:oleObj>
              </mc:Choice>
              <mc:Fallback>
                <p:oleObj name="Equation" r:id="rId5" imgW="253800" imgH="190440" progId="Equation.DSMT4">
                  <p:embed/>
                  <p:pic>
                    <p:nvPicPr>
                      <p:cNvPr id="206872"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06719" name="Equation" r:id="rId7" imgW="3962160" imgH="406080" progId="Equation.DSMT4">
                  <p:embed/>
                </p:oleObj>
              </mc:Choice>
              <mc:Fallback>
                <p:oleObj name="Equation" r:id="rId7" imgW="3962160" imgH="406080" progId="Equation.DSMT4">
                  <p:embed/>
                  <p:pic>
                    <p:nvPicPr>
                      <p:cNvPr id="20687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06720" name="Equation" r:id="rId9" imgW="355320" imgH="164880" progId="Equation.DSMT4">
                  <p:embed/>
                </p:oleObj>
              </mc:Choice>
              <mc:Fallback>
                <p:oleObj name="Equation" r:id="rId9" imgW="355320" imgH="164880" progId="Equation.DSMT4">
                  <p:embed/>
                  <p:pic>
                    <p:nvPicPr>
                      <p:cNvPr id="2068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06721" name="Equation" r:id="rId11" imgW="2946240" imgH="279360" progId="Equation.DSMT4">
                  <p:embed/>
                </p:oleObj>
              </mc:Choice>
              <mc:Fallback>
                <p:oleObj name="Equation" r:id="rId11" imgW="2946240" imgH="279360" progId="Equation.DSMT4">
                  <p:embed/>
                  <p:pic>
                    <p:nvPicPr>
                      <p:cNvPr id="206875"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13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6855"/>
                                        </p:tgtEl>
                                        <p:attrNameLst>
                                          <p:attrName>style.visibility</p:attrName>
                                        </p:attrNameLst>
                                      </p:cBhvr>
                                      <p:to>
                                        <p:strVal val="visible"/>
                                      </p:to>
                                    </p:set>
                                    <p:animEffect transition="in" filter="wipe(left)">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6870"/>
                                        </p:tgtEl>
                                        <p:attrNameLst>
                                          <p:attrName>style.visibility</p:attrName>
                                        </p:attrNameLst>
                                      </p:cBhvr>
                                      <p:to>
                                        <p:strVal val="visible"/>
                                      </p:to>
                                    </p:set>
                                    <p:animEffect transition="in" filter="wipe(left)">
                                      <p:cBhvr>
                                        <p:cTn id="17" dur="500"/>
                                        <p:tgtEl>
                                          <p:spTgt spid="206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6873"/>
                                        </p:tgtEl>
                                        <p:attrNameLst>
                                          <p:attrName>style.visibility</p:attrName>
                                        </p:attrNameLst>
                                      </p:cBhvr>
                                      <p:to>
                                        <p:strVal val="visible"/>
                                      </p:to>
                                    </p:set>
                                    <p:animEffect transition="in" filter="wipe(left)">
                                      <p:cBhvr>
                                        <p:cTn id="22" dur="500"/>
                                        <p:tgtEl>
                                          <p:spTgt spid="2068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71"/>
                                        </p:tgtEl>
                                        <p:attrNameLst>
                                          <p:attrName>style.visibility</p:attrName>
                                        </p:attrNameLst>
                                      </p:cBhvr>
                                      <p:to>
                                        <p:strVal val="visible"/>
                                      </p:to>
                                    </p:set>
                                    <p:animEffect transition="in" filter="wipe(left)">
                                      <p:cBhvr>
                                        <p:cTn id="27" dur="500"/>
                                        <p:tgtEl>
                                          <p:spTgt spid="2068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72"/>
                                        </p:tgtEl>
                                        <p:attrNameLst>
                                          <p:attrName>style.visibility</p:attrName>
                                        </p:attrNameLst>
                                      </p:cBhvr>
                                      <p:to>
                                        <p:strVal val="visible"/>
                                      </p:to>
                                    </p:set>
                                    <p:animEffect transition="in" filter="wipe(left)">
                                      <p:cBhvr>
                                        <p:cTn id="32" dur="500"/>
                                        <p:tgtEl>
                                          <p:spTgt spid="2068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74"/>
                                        </p:tgtEl>
                                        <p:attrNameLst>
                                          <p:attrName>style.visibility</p:attrName>
                                        </p:attrNameLst>
                                      </p:cBhvr>
                                      <p:to>
                                        <p:strVal val="visible"/>
                                      </p:to>
                                    </p:set>
                                    <p:animEffect transition="in" filter="wipe(left)">
                                      <p:cBhvr>
                                        <p:cTn id="37" dur="500"/>
                                        <p:tgtEl>
                                          <p:spTgt spid="2068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5"/>
                                        </p:tgtEl>
                                        <p:attrNameLst>
                                          <p:attrName>style.visibility</p:attrName>
                                        </p:attrNameLst>
                                      </p:cBhvr>
                                      <p:to>
                                        <p:strVal val="visible"/>
                                      </p:to>
                                    </p:set>
                                    <p:animEffect transition="in" filter="wipe(left)">
                                      <p:cBhvr>
                                        <p:cTn id="42" dur="500"/>
                                        <p:tgtEl>
                                          <p:spTgt spid="20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P spid="2068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Thursday, June 18, 2020</a:t>
            </a:r>
          </a:p>
        </p:txBody>
      </p:sp>
      <p:sp>
        <p:nvSpPr>
          <p:cNvPr id="22" name="Footer Placeholder 4"/>
          <p:cNvSpPr>
            <a:spLocks noGrp="1"/>
          </p:cNvSpPr>
          <p:nvPr>
            <p:ph type="ftr" sz="quarter" idx="11"/>
          </p:nvPr>
        </p:nvSpPr>
        <p:spPr/>
        <p:txBody>
          <a:bodyPr/>
          <a:lstStyle/>
          <a:p>
            <a:r>
              <a:rPr lang="en-US"/>
              <a:t>PHYS 1444-001, Summer 2020                    Dr. Jaehoon Yu</a:t>
            </a:r>
          </a:p>
        </p:txBody>
      </p:sp>
      <p:sp>
        <p:nvSpPr>
          <p:cNvPr id="23" name="Slide Number Placeholder 5"/>
          <p:cNvSpPr>
            <a:spLocks noGrp="1"/>
          </p:cNvSpPr>
          <p:nvPr>
            <p:ph type="sldNum" sz="quarter" idx="12"/>
          </p:nvPr>
        </p:nvSpPr>
        <p:spPr/>
        <p:txBody>
          <a:bodyPr/>
          <a:lstStyle/>
          <a:p>
            <a:fld id="{3AD56CD5-E184-7B4B-923C-3A29021D6CA4}" type="slidenum">
              <a:rPr lang="en-US"/>
              <a:pPr/>
              <a:t>9</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81000" y="1724025"/>
          <a:ext cx="450850" cy="285750"/>
        </p:xfrm>
        <a:graphic>
          <a:graphicData uri="http://schemas.openxmlformats.org/presentationml/2006/ole">
            <mc:AlternateContent xmlns:mc="http://schemas.openxmlformats.org/markup-compatibility/2006">
              <mc:Choice xmlns:v="urn:schemas-microsoft-com:vml" Requires="v">
                <p:oleObj spid="_x0000_s108049" name="Equation" r:id="rId3" imgW="253800" imgH="152280" progId="Equation.DSMT4">
                  <p:embed/>
                </p:oleObj>
              </mc:Choice>
              <mc:Fallback>
                <p:oleObj name="Equation" r:id="rId3" imgW="253800" imgH="152280" progId="Equation.DSMT4">
                  <p:embed/>
                  <p:pic>
                    <p:nvPicPr>
                      <p:cNvPr id="219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24025"/>
                        <a:ext cx="450850" cy="2857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08050" name="Equation" r:id="rId5" imgW="457200" imgH="164880" progId="Equation.DSMT4">
                  <p:embed/>
                </p:oleObj>
              </mc:Choice>
              <mc:Fallback>
                <p:oleObj name="Equation" r:id="rId5" imgW="457200" imgH="164880" progId="Equation.DSMT4">
                  <p:embed/>
                  <p:pic>
                    <p:nvPicPr>
                      <p:cNvPr id="2191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08051" name="Equation" r:id="rId7" imgW="253800" imgH="152280" progId="Equation.DSMT4">
                  <p:embed/>
                </p:oleObj>
              </mc:Choice>
              <mc:Fallback>
                <p:oleObj name="Equation" r:id="rId7" imgW="253800" imgH="152280" progId="Equation.DSMT4">
                  <p:embed/>
                  <p:pic>
                    <p:nvPicPr>
                      <p:cNvPr id="2191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08052" name="Equation" r:id="rId9" imgW="520560" imgH="368280" progId="Equation.DSMT4">
                  <p:embed/>
                </p:oleObj>
              </mc:Choice>
              <mc:Fallback>
                <p:oleObj name="Equation" r:id="rId9" imgW="520560" imgH="368280" progId="Equation.DSMT4">
                  <p:embed/>
                  <p:pic>
                    <p:nvPicPr>
                      <p:cNvPr id="21914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08053" name="Equation" r:id="rId11" imgW="253800" imgH="152280" progId="Equation.DSMT4">
                  <p:embed/>
                </p:oleObj>
              </mc:Choice>
              <mc:Fallback>
                <p:oleObj name="Equation" r:id="rId11" imgW="253800" imgH="152280" progId="Equation.DSMT4">
                  <p:embed/>
                  <p:pic>
                    <p:nvPicPr>
                      <p:cNvPr id="21915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08054" name="Equation" r:id="rId13" imgW="279360" imgH="368280" progId="Equation.DSMT4">
                  <p:embed/>
                </p:oleObj>
              </mc:Choice>
              <mc:Fallback>
                <p:oleObj name="Equation" r:id="rId13" imgW="279360" imgH="368280" progId="Equation.DSMT4">
                  <p:embed/>
                  <p:pic>
                    <p:nvPicPr>
                      <p:cNvPr id="219153"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08055" name="Equation" r:id="rId15" imgW="1587240" imgH="380880" progId="Equation.DSMT4">
                  <p:embed/>
                </p:oleObj>
              </mc:Choice>
              <mc:Fallback>
                <p:oleObj name="Equation" r:id="rId15" imgW="1587240" imgH="380880" progId="Equation.DSMT4">
                  <p:embed/>
                  <p:pic>
                    <p:nvPicPr>
                      <p:cNvPr id="219154"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08056" name="Equation" r:id="rId17" imgW="317160" imgH="406080" progId="Equation.DSMT4">
                  <p:embed/>
                </p:oleObj>
              </mc:Choice>
              <mc:Fallback>
                <p:oleObj name="Equation" r:id="rId17" imgW="317160" imgH="406080" progId="Equation.DSMT4">
                  <p:embed/>
                  <p:pic>
                    <p:nvPicPr>
                      <p:cNvPr id="219155"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08057" name="Equation" r:id="rId19" imgW="406080" imgH="406080" progId="Equation.DSMT4">
                  <p:embed/>
                </p:oleObj>
              </mc:Choice>
              <mc:Fallback>
                <p:oleObj name="Equation" r:id="rId19" imgW="406080" imgH="406080" progId="Equation.DSMT4">
                  <p:embed/>
                  <p:pic>
                    <p:nvPicPr>
                      <p:cNvPr id="219156"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08058" name="Equation" r:id="rId21" imgW="3911600" imgH="444500" progId="Equation.DSMT4">
                  <p:embed/>
                </p:oleObj>
              </mc:Choice>
              <mc:Fallback>
                <p:oleObj name="Equation" r:id="rId21" imgW="3911600" imgH="444500" progId="Equation.DSMT4">
                  <p:embed/>
                  <p:pic>
                    <p:nvPicPr>
                      <p:cNvPr id="219157" name="Object 21"/>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08059" name="Equation" r:id="rId23" imgW="355320" imgH="406080" progId="Equation.DSMT4">
                  <p:embed/>
                </p:oleObj>
              </mc:Choice>
              <mc:Fallback>
                <p:oleObj name="Equation" r:id="rId23" imgW="355320" imgH="406080" progId="Equation.DSMT4">
                  <p:embed/>
                  <p:pic>
                    <p:nvPicPr>
                      <p:cNvPr id="219158"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08060" name="Equation" r:id="rId25" imgW="2323800" imgH="495000" progId="Equation.DSMT4">
                  <p:embed/>
                </p:oleObj>
              </mc:Choice>
              <mc:Fallback>
                <p:oleObj name="Equation" r:id="rId25" imgW="2323800" imgH="495000" progId="Equation.DSMT4">
                  <p:embed/>
                  <p:pic>
                    <p:nvPicPr>
                      <p:cNvPr id="219159" name="Object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83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9141"/>
                                        </p:tgtEl>
                                        <p:attrNameLst>
                                          <p:attrName>style.visibility</p:attrName>
                                        </p:attrNameLst>
                                      </p:cBhvr>
                                      <p:to>
                                        <p:strVal val="visible"/>
                                      </p:to>
                                    </p:set>
                                    <p:animEffect transition="in" filter="wipe(left)">
                                      <p:cBhvr>
                                        <p:cTn id="12" dur="500"/>
                                        <p:tgtEl>
                                          <p:spTgt spid="2191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9155"/>
                                        </p:tgtEl>
                                        <p:attrNameLst>
                                          <p:attrName>style.visibility</p:attrName>
                                        </p:attrNameLst>
                                      </p:cBhvr>
                                      <p:to>
                                        <p:strVal val="visible"/>
                                      </p:to>
                                    </p:set>
                                    <p:animEffect transition="in" filter="wipe(left)">
                                      <p:cBhvr>
                                        <p:cTn id="17" dur="500"/>
                                        <p:tgtEl>
                                          <p:spTgt spid="219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9156"/>
                                        </p:tgtEl>
                                        <p:attrNameLst>
                                          <p:attrName>style.visibility</p:attrName>
                                        </p:attrNameLst>
                                      </p:cBhvr>
                                      <p:to>
                                        <p:strVal val="visible"/>
                                      </p:to>
                                    </p:set>
                                    <p:animEffect transition="in" filter="wipe(left)">
                                      <p:cBhvr>
                                        <p:cTn id="22" dur="500"/>
                                        <p:tgtEl>
                                          <p:spTgt spid="219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9157"/>
                                        </p:tgtEl>
                                        <p:attrNameLst>
                                          <p:attrName>style.visibility</p:attrName>
                                        </p:attrNameLst>
                                      </p:cBhvr>
                                      <p:to>
                                        <p:strVal val="visible"/>
                                      </p:to>
                                    </p:set>
                                    <p:animEffect transition="in" filter="wipe(left)">
                                      <p:cBhvr>
                                        <p:cTn id="27" dur="500"/>
                                        <p:tgtEl>
                                          <p:spTgt spid="219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9147"/>
                                        </p:tgtEl>
                                        <p:attrNameLst>
                                          <p:attrName>style.visibility</p:attrName>
                                        </p:attrNameLst>
                                      </p:cBhvr>
                                      <p:to>
                                        <p:strVal val="visible"/>
                                      </p:to>
                                    </p:set>
                                    <p:animEffect transition="in" filter="wipe(left)">
                                      <p:cBhvr>
                                        <p:cTn id="32" dur="500"/>
                                        <p:tgtEl>
                                          <p:spTgt spid="2191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9145"/>
                                        </p:tgtEl>
                                        <p:attrNameLst>
                                          <p:attrName>style.visibility</p:attrName>
                                        </p:attrNameLst>
                                      </p:cBhvr>
                                      <p:to>
                                        <p:strVal val="visible"/>
                                      </p:to>
                                    </p:set>
                                    <p:animEffect transition="in" filter="wipe(left)">
                                      <p:cBhvr>
                                        <p:cTn id="37" dur="500"/>
                                        <p:tgtEl>
                                          <p:spTgt spid="2191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9148"/>
                                        </p:tgtEl>
                                        <p:attrNameLst>
                                          <p:attrName>style.visibility</p:attrName>
                                        </p:attrNameLst>
                                      </p:cBhvr>
                                      <p:to>
                                        <p:strVal val="visible"/>
                                      </p:to>
                                    </p:set>
                                    <p:animEffect transition="in" filter="wipe(left)">
                                      <p:cBhvr>
                                        <p:cTn id="42" dur="500"/>
                                        <p:tgtEl>
                                          <p:spTgt spid="219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9146"/>
                                        </p:tgtEl>
                                        <p:attrNameLst>
                                          <p:attrName>style.visibility</p:attrName>
                                        </p:attrNameLst>
                                      </p:cBhvr>
                                      <p:to>
                                        <p:strVal val="visible"/>
                                      </p:to>
                                    </p:set>
                                    <p:animEffect transition="in" filter="wipe(left)">
                                      <p:cBhvr>
                                        <p:cTn id="47" dur="500"/>
                                        <p:tgtEl>
                                          <p:spTgt spid="2191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9153"/>
                                        </p:tgtEl>
                                        <p:attrNameLst>
                                          <p:attrName>style.visibility</p:attrName>
                                        </p:attrNameLst>
                                      </p:cBhvr>
                                      <p:to>
                                        <p:strVal val="visible"/>
                                      </p:to>
                                    </p:set>
                                    <p:animEffect transition="in" filter="wipe(left)">
                                      <p:cBhvr>
                                        <p:cTn id="52" dur="500"/>
                                        <p:tgtEl>
                                          <p:spTgt spid="219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9154"/>
                                        </p:tgtEl>
                                        <p:attrNameLst>
                                          <p:attrName>style.visibility</p:attrName>
                                        </p:attrNameLst>
                                      </p:cBhvr>
                                      <p:to>
                                        <p:strVal val="visible"/>
                                      </p:to>
                                    </p:set>
                                    <p:animEffect transition="in" filter="wipe(left)">
                                      <p:cBhvr>
                                        <p:cTn id="57" dur="500"/>
                                        <p:tgtEl>
                                          <p:spTgt spid="2191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9142"/>
                                        </p:tgtEl>
                                        <p:attrNameLst>
                                          <p:attrName>style.visibility</p:attrName>
                                        </p:attrNameLst>
                                      </p:cBhvr>
                                      <p:to>
                                        <p:strVal val="visible"/>
                                      </p:to>
                                    </p:set>
                                    <p:animEffect transition="in" filter="wipe(left)">
                                      <p:cBhvr>
                                        <p:cTn id="62" dur="500"/>
                                        <p:tgtEl>
                                          <p:spTgt spid="2191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9149"/>
                                        </p:tgtEl>
                                        <p:attrNameLst>
                                          <p:attrName>style.visibility</p:attrName>
                                        </p:attrNameLst>
                                      </p:cBhvr>
                                      <p:to>
                                        <p:strVal val="visible"/>
                                      </p:to>
                                    </p:set>
                                    <p:animEffect transition="in" filter="wipe(left)">
                                      <p:cBhvr>
                                        <p:cTn id="67" dur="500"/>
                                        <p:tgtEl>
                                          <p:spTgt spid="2191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9151"/>
                                        </p:tgtEl>
                                        <p:attrNameLst>
                                          <p:attrName>style.visibility</p:attrName>
                                        </p:attrNameLst>
                                      </p:cBhvr>
                                      <p:to>
                                        <p:strVal val="visible"/>
                                      </p:to>
                                    </p:set>
                                    <p:animEffect transition="in" filter="wipe(left)">
                                      <p:cBhvr>
                                        <p:cTn id="72" dur="500"/>
                                        <p:tgtEl>
                                          <p:spTgt spid="2191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9150"/>
                                        </p:tgtEl>
                                        <p:attrNameLst>
                                          <p:attrName>style.visibility</p:attrName>
                                        </p:attrNameLst>
                                      </p:cBhvr>
                                      <p:to>
                                        <p:strVal val="visible"/>
                                      </p:to>
                                    </p:set>
                                    <p:animEffect transition="in" filter="wipe(left)">
                                      <p:cBhvr>
                                        <p:cTn id="77" dur="500"/>
                                        <p:tgtEl>
                                          <p:spTgt spid="21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9158"/>
                                        </p:tgtEl>
                                        <p:attrNameLst>
                                          <p:attrName>style.visibility</p:attrName>
                                        </p:attrNameLst>
                                      </p:cBhvr>
                                      <p:to>
                                        <p:strVal val="visible"/>
                                      </p:to>
                                    </p:set>
                                    <p:animEffect transition="in" filter="wipe(left)">
                                      <p:cBhvr>
                                        <p:cTn id="82" dur="500"/>
                                        <p:tgtEl>
                                          <p:spTgt spid="219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9159"/>
                                        </p:tgtEl>
                                        <p:attrNameLst>
                                          <p:attrName>style.visibility</p:attrName>
                                        </p:attrNameLst>
                                      </p:cBhvr>
                                      <p:to>
                                        <p:strVal val="visible"/>
                                      </p:to>
                                    </p:set>
                                    <p:animEffect transition="in" filter="wipe(left)">
                                      <p:cBhvr>
                                        <p:cTn id="87" dur="500"/>
                                        <p:tgtEl>
                                          <p:spTgt spid="21915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19152"/>
                                        </p:tgtEl>
                                        <p:attrNameLst>
                                          <p:attrName>style.visibility</p:attrName>
                                        </p:attrNameLst>
                                      </p:cBhvr>
                                      <p:to>
                                        <p:strVal val="visible"/>
                                      </p:to>
                                    </p:set>
                                    <p:animEffect transition="in" filter="wipe(left)">
                                      <p:cBhvr>
                                        <p:cTn id="92"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47" grpId="0"/>
      <p:bldP spid="219148" grpId="0"/>
      <p:bldP spid="219151" grpId="0" animBg="1"/>
      <p:bldP spid="219152"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18463</TotalTime>
  <Words>2297</Words>
  <Application>Microsoft Macintosh PowerPoint</Application>
  <PresentationFormat>On-screen Show (4:3)</PresentationFormat>
  <Paragraphs>234</Paragraphs>
  <Slides>19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 Narrow</vt:lpstr>
      <vt:lpstr>Monotype Corsiva</vt:lpstr>
      <vt:lpstr>Symbol</vt:lpstr>
      <vt:lpstr>Times New Roman</vt:lpstr>
      <vt:lpstr>phys1443-spring02</vt:lpstr>
      <vt:lpstr>Equation</vt:lpstr>
      <vt:lpstr>PHYS 1441 – Section 001 Lecture #8</vt:lpstr>
      <vt:lpstr>Announcements</vt:lpstr>
      <vt:lpstr>Reminder: Special Project #3</vt:lpstr>
      <vt:lpstr>Capacitors (or Condensers)</vt:lpstr>
      <vt:lpstr>Capacitors</vt:lpstr>
      <vt:lpstr>Capacitors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669</cp:revision>
  <dcterms:created xsi:type="dcterms:W3CDTF">2012-01-19T04:21:20Z</dcterms:created>
  <dcterms:modified xsi:type="dcterms:W3CDTF">2020-06-18T17:38:15Z</dcterms:modified>
</cp:coreProperties>
</file>