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91" r:id="rId2"/>
    <p:sldId id="481" r:id="rId3"/>
    <p:sldId id="591" r:id="rId4"/>
    <p:sldId id="645" r:id="rId5"/>
    <p:sldId id="646" r:id="rId6"/>
    <p:sldId id="647" r:id="rId7"/>
    <p:sldId id="648" r:id="rId8"/>
    <p:sldId id="649" r:id="rId9"/>
    <p:sldId id="650" r:id="rId10"/>
    <p:sldId id="651" r:id="rId11"/>
    <p:sldId id="652" r:id="rId12"/>
    <p:sldId id="653" r:id="rId13"/>
    <p:sldId id="654" r:id="rId14"/>
    <p:sldId id="655" r:id="rId15"/>
    <p:sldId id="628" r:id="rId16"/>
    <p:sldId id="657" r:id="rId17"/>
    <p:sldId id="658" r:id="rId18"/>
    <p:sldId id="659" r:id="rId19"/>
    <p:sldId id="660" r:id="rId20"/>
    <p:sldId id="743" r:id="rId21"/>
    <p:sldId id="663" r:id="rId22"/>
    <p:sldId id="664" r:id="rId23"/>
    <p:sldId id="665" r:id="rId24"/>
    <p:sldId id="666" r:id="rId25"/>
    <p:sldId id="667" r:id="rId26"/>
    <p:sldId id="668" r:id="rId27"/>
    <p:sldId id="669" r:id="rId28"/>
    <p:sldId id="670" r:id="rId29"/>
    <p:sldId id="671" r:id="rId30"/>
    <p:sldId id="672" r:id="rId3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40"/>
    <p:restoredTop sz="94660"/>
  </p:normalViewPr>
  <p:slideViewPr>
    <p:cSldViewPr>
      <p:cViewPr varScale="1">
        <p:scale>
          <a:sx n="129" d="100"/>
          <a:sy n="129" d="100"/>
        </p:scale>
        <p:origin x="9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85.wmf"/><Relationship Id="rId1" Type="http://schemas.openxmlformats.org/officeDocument/2006/relationships/image" Target="../media/image82.wmf"/><Relationship Id="rId6" Type="http://schemas.openxmlformats.org/officeDocument/2006/relationships/image" Target="../media/image97.wmf"/><Relationship Id="rId5" Type="http://schemas.openxmlformats.org/officeDocument/2006/relationships/image" Target="../media/image96.w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5.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44.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17" Type="http://schemas.openxmlformats.org/officeDocument/2006/relationships/image" Target="../media/image43.wmf"/><Relationship Id="rId2" Type="http://schemas.openxmlformats.org/officeDocument/2006/relationships/image" Target="../media/image28.wmf"/><Relationship Id="rId16" Type="http://schemas.openxmlformats.org/officeDocument/2006/relationships/image" Target="../media/image42.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5" Type="http://schemas.openxmlformats.org/officeDocument/2006/relationships/image" Target="../media/image4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02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49658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7</a:t>
            </a:fld>
            <a:endParaRPr lang="en-US"/>
          </a:p>
        </p:txBody>
      </p:sp>
    </p:spTree>
    <p:extLst>
      <p:ext uri="{BB962C8B-B14F-4D97-AF65-F5344CB8AC3E}">
        <p14:creationId xmlns:p14="http://schemas.microsoft.com/office/powerpoint/2010/main" val="400547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295493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264863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3990649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June 22,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22,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June 22,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June 22,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22,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June 22,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June 22,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22,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22,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June 22,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image" Target="../media/image26.jpeg"/><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2.bin"/><Relationship Id="rId17" Type="http://schemas.openxmlformats.org/officeDocument/2006/relationships/image" Target="../media/image19.wmf"/><Relationship Id="rId25"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29"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3.wmf"/><Relationship Id="rId15" Type="http://schemas.openxmlformats.org/officeDocument/2006/relationships/image" Target="../media/image18.wmf"/><Relationship Id="rId23" Type="http://schemas.openxmlformats.org/officeDocument/2006/relationships/image" Target="../media/image22.wmf"/><Relationship Id="rId28" Type="http://schemas.openxmlformats.org/officeDocument/2006/relationships/oleObject" Target="../embeddings/oleObject20.bin"/><Relationship Id="rId10" Type="http://schemas.openxmlformats.org/officeDocument/2006/relationships/oleObject" Target="../embeddings/oleObject11.bin"/><Relationship Id="rId19" Type="http://schemas.openxmlformats.org/officeDocument/2006/relationships/image" Target="../media/image20.wmf"/><Relationship Id="rId4" Type="http://schemas.openxmlformats.org/officeDocument/2006/relationships/oleObject" Target="../embeddings/oleObject8.bin"/><Relationship Id="rId9" Type="http://schemas.openxmlformats.org/officeDocument/2006/relationships/image" Target="../media/image15.w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4.w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26.bin"/><Relationship Id="rId18" Type="http://schemas.openxmlformats.org/officeDocument/2006/relationships/image" Target="../media/image34.wmf"/><Relationship Id="rId26" Type="http://schemas.openxmlformats.org/officeDocument/2006/relationships/image" Target="../media/image38.wmf"/><Relationship Id="rId21" Type="http://schemas.openxmlformats.org/officeDocument/2006/relationships/oleObject" Target="../embeddings/oleObject30.bin"/><Relationship Id="rId34" Type="http://schemas.openxmlformats.org/officeDocument/2006/relationships/image" Target="../media/image42.wmf"/><Relationship Id="rId7" Type="http://schemas.openxmlformats.org/officeDocument/2006/relationships/oleObject" Target="../embeddings/oleObject23.bin"/><Relationship Id="rId12" Type="http://schemas.openxmlformats.org/officeDocument/2006/relationships/image" Target="../media/image31.wmf"/><Relationship Id="rId17" Type="http://schemas.openxmlformats.org/officeDocument/2006/relationships/oleObject" Target="../embeddings/oleObject28.bin"/><Relationship Id="rId25" Type="http://schemas.openxmlformats.org/officeDocument/2006/relationships/oleObject" Target="../embeddings/oleObject32.bin"/><Relationship Id="rId33" Type="http://schemas.openxmlformats.org/officeDocument/2006/relationships/oleObject" Target="../embeddings/oleObject36.bin"/><Relationship Id="rId38"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34.bin"/><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25.bin"/><Relationship Id="rId24" Type="http://schemas.openxmlformats.org/officeDocument/2006/relationships/image" Target="../media/image37.wmf"/><Relationship Id="rId32" Type="http://schemas.openxmlformats.org/officeDocument/2006/relationships/image" Target="../media/image41.wmf"/><Relationship Id="rId37" Type="http://schemas.openxmlformats.org/officeDocument/2006/relationships/oleObject" Target="../embeddings/oleObject38.bin"/><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28" Type="http://schemas.openxmlformats.org/officeDocument/2006/relationships/image" Target="../media/image39.wmf"/><Relationship Id="rId36" Type="http://schemas.openxmlformats.org/officeDocument/2006/relationships/image" Target="../media/image43.wmf"/><Relationship Id="rId10" Type="http://schemas.openxmlformats.org/officeDocument/2006/relationships/image" Target="../media/image30.wmf"/><Relationship Id="rId19" Type="http://schemas.openxmlformats.org/officeDocument/2006/relationships/oleObject" Target="../embeddings/oleObject29.bin"/><Relationship Id="rId31" Type="http://schemas.openxmlformats.org/officeDocument/2006/relationships/oleObject" Target="../embeddings/oleObject35.bin"/><Relationship Id="rId4" Type="http://schemas.openxmlformats.org/officeDocument/2006/relationships/image" Target="../media/image27.wmf"/><Relationship Id="rId9" Type="http://schemas.openxmlformats.org/officeDocument/2006/relationships/oleObject" Target="../embeddings/oleObject24.bin"/><Relationship Id="rId14" Type="http://schemas.openxmlformats.org/officeDocument/2006/relationships/image" Target="../media/image32.wmf"/><Relationship Id="rId22" Type="http://schemas.openxmlformats.org/officeDocument/2006/relationships/image" Target="../media/image36.wmf"/><Relationship Id="rId27" Type="http://schemas.openxmlformats.org/officeDocument/2006/relationships/oleObject" Target="../embeddings/oleObject33.bin"/><Relationship Id="rId30" Type="http://schemas.openxmlformats.org/officeDocument/2006/relationships/image" Target="../media/image40.wmf"/><Relationship Id="rId35" Type="http://schemas.openxmlformats.org/officeDocument/2006/relationships/oleObject" Target="../embeddings/oleObject37.bin"/><Relationship Id="rId8" Type="http://schemas.openxmlformats.org/officeDocument/2006/relationships/image" Target="../media/image29.wmf"/><Relationship Id="rId3"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9.tiff"/></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0.bin"/><Relationship Id="rId5" Type="http://schemas.openxmlformats.org/officeDocument/2006/relationships/image" Target="../media/image50.emf"/><Relationship Id="rId4"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4.bin"/><Relationship Id="rId14" Type="http://schemas.openxmlformats.org/officeDocument/2006/relationships/image" Target="../media/image5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0.bin"/><Relationship Id="rId14" Type="http://schemas.openxmlformats.org/officeDocument/2006/relationships/image" Target="../media/image5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1.wmf"/><Relationship Id="rId5" Type="http://schemas.openxmlformats.org/officeDocument/2006/relationships/oleObject" Target="../embeddings/oleObject55.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8.wmf"/><Relationship Id="rId3" Type="http://schemas.openxmlformats.org/officeDocument/2006/relationships/image" Target="../media/image71.jpeg"/><Relationship Id="rId7" Type="http://schemas.openxmlformats.org/officeDocument/2006/relationships/image" Target="../media/image65.wmf"/><Relationship Id="rId12" Type="http://schemas.openxmlformats.org/officeDocument/2006/relationships/oleObject" Target="../embeddings/oleObject62.bin"/><Relationship Id="rId17" Type="http://schemas.openxmlformats.org/officeDocument/2006/relationships/image" Target="../media/image70.wmf"/><Relationship Id="rId2" Type="http://schemas.openxmlformats.org/officeDocument/2006/relationships/slideLayout" Target="../slideLayouts/slideLayout2.xml"/><Relationship Id="rId16" Type="http://schemas.openxmlformats.org/officeDocument/2006/relationships/oleObject" Target="../embeddings/oleObject64.bin"/><Relationship Id="rId1" Type="http://schemas.openxmlformats.org/officeDocument/2006/relationships/vmlDrawing" Target="../drawings/vmlDrawing12.vml"/><Relationship Id="rId6" Type="http://schemas.openxmlformats.org/officeDocument/2006/relationships/oleObject" Target="../embeddings/oleObject59.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6.wmf"/><Relationship Id="rId14" Type="http://schemas.openxmlformats.org/officeDocument/2006/relationships/oleObject" Target="../embeddings/oleObject63.bin"/></Relationships>
</file>

<file path=ppt/slides/_rels/slide2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77.jpe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6.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9.wmf"/><Relationship Id="rId5" Type="http://schemas.openxmlformats.org/officeDocument/2006/relationships/oleObject" Target="../embeddings/oleObject70.bin"/><Relationship Id="rId4" Type="http://schemas.openxmlformats.org/officeDocument/2006/relationships/image" Target="../media/image7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4.wmf"/><Relationship Id="rId18" Type="http://schemas.openxmlformats.org/officeDocument/2006/relationships/oleObject" Target="../embeddings/oleObject78.bin"/><Relationship Id="rId26" Type="http://schemas.openxmlformats.org/officeDocument/2006/relationships/oleObject" Target="../embeddings/oleObject82.bin"/><Relationship Id="rId3" Type="http://schemas.openxmlformats.org/officeDocument/2006/relationships/image" Target="../media/image93.jpeg"/><Relationship Id="rId21" Type="http://schemas.openxmlformats.org/officeDocument/2006/relationships/image" Target="../media/image88.wmf"/><Relationship Id="rId7" Type="http://schemas.openxmlformats.org/officeDocument/2006/relationships/image" Target="../media/image81.wmf"/><Relationship Id="rId12" Type="http://schemas.openxmlformats.org/officeDocument/2006/relationships/oleObject" Target="../embeddings/oleObject75.bin"/><Relationship Id="rId17" Type="http://schemas.openxmlformats.org/officeDocument/2006/relationships/image" Target="../media/image86.wmf"/><Relationship Id="rId25"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oleObject" Target="../embeddings/oleObject77.bin"/><Relationship Id="rId20" Type="http://schemas.openxmlformats.org/officeDocument/2006/relationships/oleObject" Target="../embeddings/oleObject79.bin"/><Relationship Id="rId29" Type="http://schemas.openxmlformats.org/officeDocument/2006/relationships/image" Target="../media/image92.wmf"/><Relationship Id="rId1" Type="http://schemas.openxmlformats.org/officeDocument/2006/relationships/vmlDrawing" Target="../drawings/vmlDrawing15.vml"/><Relationship Id="rId6" Type="http://schemas.openxmlformats.org/officeDocument/2006/relationships/oleObject" Target="../embeddings/oleObject72.bin"/><Relationship Id="rId11" Type="http://schemas.openxmlformats.org/officeDocument/2006/relationships/image" Target="../media/image83.wmf"/><Relationship Id="rId24" Type="http://schemas.openxmlformats.org/officeDocument/2006/relationships/oleObject" Target="../embeddings/oleObject81.bin"/><Relationship Id="rId5" Type="http://schemas.openxmlformats.org/officeDocument/2006/relationships/image" Target="../media/image8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oleObject" Target="../embeddings/oleObject83.bin"/><Relationship Id="rId10" Type="http://schemas.openxmlformats.org/officeDocument/2006/relationships/oleObject" Target="../embeddings/oleObject74.bin"/><Relationship Id="rId19" Type="http://schemas.openxmlformats.org/officeDocument/2006/relationships/image" Target="../media/image87.wmf"/><Relationship Id="rId4" Type="http://schemas.openxmlformats.org/officeDocument/2006/relationships/oleObject" Target="../embeddings/oleObject71.bin"/><Relationship Id="rId9" Type="http://schemas.openxmlformats.org/officeDocument/2006/relationships/image" Target="../media/image82.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91.wmf"/></Relationships>
</file>

<file path=ppt/slides/_rels/slide29.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89.bin"/><Relationship Id="rId18" Type="http://schemas.openxmlformats.org/officeDocument/2006/relationships/image" Target="../media/image99.wmf"/><Relationship Id="rId3" Type="http://schemas.openxmlformats.org/officeDocument/2006/relationships/oleObject" Target="../embeddings/oleObject84.bin"/><Relationship Id="rId21" Type="http://schemas.openxmlformats.org/officeDocument/2006/relationships/oleObject" Target="../embeddings/oleObject93.bin"/><Relationship Id="rId7" Type="http://schemas.openxmlformats.org/officeDocument/2006/relationships/oleObject" Target="../embeddings/oleObject86.bin"/><Relationship Id="rId12" Type="http://schemas.openxmlformats.org/officeDocument/2006/relationships/image" Target="../media/image96.wmf"/><Relationship Id="rId17" Type="http://schemas.openxmlformats.org/officeDocument/2006/relationships/oleObject" Target="../embeddings/oleObject91.bin"/><Relationship Id="rId2" Type="http://schemas.openxmlformats.org/officeDocument/2006/relationships/slideLayout" Target="../slideLayouts/slideLayout2.xml"/><Relationship Id="rId16" Type="http://schemas.openxmlformats.org/officeDocument/2006/relationships/image" Target="../media/image98.wmf"/><Relationship Id="rId20" Type="http://schemas.openxmlformats.org/officeDocument/2006/relationships/image" Target="../media/image100.wmf"/><Relationship Id="rId1" Type="http://schemas.openxmlformats.org/officeDocument/2006/relationships/vmlDrawing" Target="../drawings/vmlDrawing16.vml"/><Relationship Id="rId6" Type="http://schemas.openxmlformats.org/officeDocument/2006/relationships/image" Target="../media/image85.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95.wmf"/><Relationship Id="rId19" Type="http://schemas.openxmlformats.org/officeDocument/2006/relationships/oleObject" Target="../embeddings/oleObject92.bin"/><Relationship Id="rId4" Type="http://schemas.openxmlformats.org/officeDocument/2006/relationships/image" Target="../media/image82.wmf"/><Relationship Id="rId9" Type="http://schemas.openxmlformats.org/officeDocument/2006/relationships/oleObject" Target="../embeddings/oleObject87.bin"/><Relationship Id="rId14" Type="http://schemas.openxmlformats.org/officeDocument/2006/relationships/image" Target="../media/image97.wmf"/><Relationship Id="rId22" Type="http://schemas.openxmlformats.org/officeDocument/2006/relationships/image" Target="../media/image101.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0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June 22,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3043281"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June 22,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400" dirty="0">
              <a:solidFill>
                <a:srgbClr val="003300"/>
              </a:solidFill>
              <a:latin typeface="Arial Narrow" charset="0"/>
            </a:endParaRP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p>
          <a:p>
            <a:pPr marL="609600" indent="-609600" algn="l"/>
            <a:r>
              <a:rPr lang="en-US" sz="2800" dirty="0">
                <a:latin typeface="Arial Narrow" charset="0"/>
              </a:rPr>
              <a:t>Chapter 25 </a:t>
            </a:r>
          </a:p>
          <a:p>
            <a:pPr marL="969963" lvl="1" indent="-533400">
              <a:buFont typeface="Arial"/>
              <a:buChar char="•"/>
            </a:pPr>
            <a:r>
              <a:rPr lang="en-US" sz="2400" dirty="0">
                <a:latin typeface="Arial Narrow" charset="0"/>
              </a:rPr>
              <a:t>Electric Current and Resistance</a:t>
            </a:r>
          </a:p>
          <a:p>
            <a:pPr marL="969963" lvl="1" indent="-533400">
              <a:buFont typeface="Arial"/>
              <a:buChar char="•"/>
            </a:pPr>
            <a:r>
              <a:rPr lang="en-US" sz="2400" dirty="0">
                <a:latin typeface="Arial Narrow" charset="0"/>
              </a:rPr>
              <a:t>The Battery</a:t>
            </a:r>
          </a:p>
          <a:p>
            <a:pPr marL="969963" lvl="1" indent="-533400">
              <a:buFont typeface="Arial"/>
              <a:buChar char="•"/>
            </a:pPr>
            <a:r>
              <a:rPr lang="en-US" sz="2400" dirty="0">
                <a:latin typeface="Arial Narrow" charset="0"/>
              </a:rPr>
              <a:t>Ohm’s Law: Resistors</a:t>
            </a:r>
          </a:p>
          <a:p>
            <a:pPr marL="969963" lvl="1" indent="-533400">
              <a:buFont typeface="Arial"/>
              <a:buChar char="•"/>
            </a:pPr>
            <a:r>
              <a:rPr lang="en-US" sz="2400" dirty="0">
                <a:latin typeface="Arial Narrow" charset="0"/>
              </a:rPr>
              <a:t>Resistivity</a:t>
            </a:r>
          </a:p>
        </p:txBody>
      </p:sp>
      <p:sp>
        <p:nvSpPr>
          <p:cNvPr id="11" name="Text Box 9">
            <a:extLst>
              <a:ext uri="{FF2B5EF4-FFF2-40B4-BE49-F238E27FC236}">
                <a16:creationId xmlns:a16="http://schemas.microsoft.com/office/drawing/2014/main" id="{90DC6CF8-0A45-6248-AE3E-30CF29A75D7C}"/>
              </a:ext>
            </a:extLst>
          </p:cNvPr>
          <p:cNvSpPr txBox="1">
            <a:spLocks noChangeArrowheads="1"/>
          </p:cNvSpPr>
          <p:nvPr/>
        </p:nvSpPr>
        <p:spPr bwMode="auto">
          <a:xfrm>
            <a:off x="609600" y="5943600"/>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#5, due 11pm, Thursday, June 25!!</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June 22, 2020</a:t>
            </a:r>
          </a:p>
        </p:txBody>
      </p:sp>
      <p:sp>
        <p:nvSpPr>
          <p:cNvPr id="20" name="Footer Placeholder 4"/>
          <p:cNvSpPr>
            <a:spLocks noGrp="1"/>
          </p:cNvSpPr>
          <p:nvPr>
            <p:ph type="ftr" sz="quarter" idx="11"/>
          </p:nvPr>
        </p:nvSpPr>
        <p:spPr/>
        <p:txBody>
          <a:bodyPr/>
          <a:lstStyle/>
          <a:p>
            <a:r>
              <a:rPr lang="de-DE"/>
              <a:t>PHYS 1444-001, Summer 2020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10</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the 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(b) The dielectric is carefully removed, without changing the plate separation nor does any charge leaving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21431"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21432"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21433"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21434"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21435"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21436"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21437"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21438"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21439"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21440"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21441"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21442"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21443"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55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June 22, 2020</a:t>
            </a:r>
          </a:p>
        </p:txBody>
      </p:sp>
      <p:sp>
        <p:nvSpPr>
          <p:cNvPr id="32" name="Footer Placeholder 4"/>
          <p:cNvSpPr>
            <a:spLocks noGrp="1"/>
          </p:cNvSpPr>
          <p:nvPr>
            <p:ph type="ftr" sz="quarter" idx="11"/>
          </p:nvPr>
        </p:nvSpPr>
        <p:spPr/>
        <p:txBody>
          <a:bodyPr/>
          <a:lstStyle/>
          <a:p>
            <a:r>
              <a:rPr lang="de-DE"/>
              <a:t>PHYS 1444-001, Summer 2020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11</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22685"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22686"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22687"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22688"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22689"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a:solidFill>
                  <a:srgbClr val="FF0000"/>
                </a:solidFill>
                <a:latin typeface="Arial Narrow" charset="0"/>
              </a:rPr>
              <a:t>An 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22690"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22691"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22692"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22693"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22694"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22695"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22696"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22697"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22698"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22699"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22700"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22701"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22702"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958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22,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12</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142657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22,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13</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So the field inside dielectric is smaller than in air</a:t>
            </a:r>
          </a:p>
          <a:p>
            <a:pPr marL="342900" indent="-342900">
              <a:spcBef>
                <a:spcPct val="20000"/>
              </a:spcBef>
              <a:buFontTx/>
              <a:buChar char="•"/>
            </a:pPr>
            <a:r>
              <a:rPr lang="en-US" sz="2800" dirty="0">
                <a:solidFill>
                  <a:schemeClr val="accent2"/>
                </a:solidFill>
                <a:latin typeface="Arial Narrow" charset="0"/>
              </a:rPr>
              <a:t>Since electric field is smaller, the force is smaller</a:t>
            </a:r>
          </a:p>
          <a:p>
            <a:pPr marL="742950" lvl="1" indent="-285750">
              <a:spcBef>
                <a:spcPct val="20000"/>
              </a:spcBef>
              <a:buFontTx/>
              <a:buChar char="–"/>
            </a:pPr>
            <a:r>
              <a:rPr lang="en-US" dirty="0">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194880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382160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1444-001, Summer 2020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electromotive force (emf), or potential, than others</a:t>
            </a:r>
          </a:p>
          <a:p>
            <a:pPr marL="742950" lvl="1" indent="-285750">
              <a:spcBef>
                <a:spcPct val="20000"/>
              </a:spcBef>
              <a:buFontTx/>
              <a:buChar char="–"/>
            </a:pPr>
            <a:r>
              <a:rPr lang="en-US" dirty="0">
                <a:solidFill>
                  <a:srgbClr val="660066"/>
                </a:solidFill>
                <a:latin typeface="Arial Narrow" charset="0"/>
              </a:rPr>
              <a:t>Piles (or a battery)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the electrolyte</a:t>
            </a: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4"/>
          <a:stretch>
            <a:fillRect/>
          </a:stretch>
        </p:blipFill>
        <p:spPr>
          <a:xfrm>
            <a:off x="8058150" y="38101"/>
            <a:ext cx="933450" cy="1181100"/>
          </a:xfrm>
          <a:prstGeom prst="rect">
            <a:avLst/>
          </a:prstGeom>
        </p:spPr>
      </p:pic>
    </p:spTree>
    <p:extLst>
      <p:ext uri="{BB962C8B-B14F-4D97-AF65-F5344CB8AC3E}">
        <p14:creationId xmlns:p14="http://schemas.microsoft.com/office/powerpoint/2010/main" val="1778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5821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II?</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the particular potential difference maintained?</a:t>
            </a:r>
          </a:p>
          <a:p>
            <a:pPr marL="742950" lvl="1" indent="-285750">
              <a:spcBef>
                <a:spcPct val="20000"/>
              </a:spcBef>
              <a:buFontTx/>
              <a:buChar char="–"/>
            </a:pPr>
            <a:r>
              <a:rPr lang="en-US" dirty="0">
                <a:solidFill>
                  <a:srgbClr val="660066"/>
                </a:solidFill>
                <a:latin typeface="Arial Narrow" charset="0"/>
              </a:rPr>
              <a:t>If the terminals are not connected, as too many zinc ions get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to a circuit,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50027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 (poll 1)</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22973"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22974"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95800"/>
            <a:ext cx="1459054"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(Poll10)?</a:t>
            </a:r>
          </a:p>
        </p:txBody>
      </p:sp>
      <p:sp>
        <p:nvSpPr>
          <p:cNvPr id="287752" name="Text Box 8"/>
          <p:cNvSpPr txBox="1">
            <a:spLocks noChangeArrowheads="1"/>
          </p:cNvSpPr>
          <p:nvPr/>
        </p:nvSpPr>
        <p:spPr bwMode="auto">
          <a:xfrm>
            <a:off x="6440487" y="50609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134225" y="50609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848600" cy="730250"/>
          </a:xfrm>
          <a:prstGeom prst="rect">
            <a:avLst/>
          </a:prstGeom>
          <a:solidFill>
            <a:srgbClr val="FFFF66"/>
          </a:solidFill>
          <a:ln w="28575">
            <a:solidFill>
              <a:srgbClr val="FF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6113463" y="55483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0000"/>
                </a:solidFill>
                <a:latin typeface="Arial Narrow" charset="0"/>
              </a:rPr>
              <a:t>Scalar</a:t>
            </a:r>
          </a:p>
        </p:txBody>
      </p:sp>
    </p:spTree>
    <p:extLst>
      <p:ext uri="{BB962C8B-B14F-4D97-AF65-F5344CB8AC3E}">
        <p14:creationId xmlns:p14="http://schemas.microsoft.com/office/powerpoint/2010/main" val="231727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22,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19</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4181"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4182"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4183"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4184"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4185"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4186"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292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3400"/>
            <a:ext cx="8839200" cy="5524500"/>
          </a:xfrm>
        </p:spPr>
        <p:txBody>
          <a:bodyPr/>
          <a:lstStyle/>
          <a:p>
            <a:pPr eaLnBrk="1" hangingPunct="1">
              <a:spcBef>
                <a:spcPts val="200"/>
              </a:spcBef>
            </a:pPr>
            <a:r>
              <a:rPr lang="en-US" sz="2800" dirty="0">
                <a:latin typeface="Arial Narrow" charset="0"/>
                <a:ea typeface="ＭＳ Ｐゴシック" charset="0"/>
                <a:cs typeface="ＭＳ Ｐゴシック" charset="0"/>
              </a:rPr>
              <a:t>Online comprehensive Mid-term Exam on Quest</a:t>
            </a:r>
          </a:p>
          <a:p>
            <a:pPr lvl="1">
              <a:lnSpc>
                <a:spcPct val="90000"/>
              </a:lnSpc>
            </a:pPr>
            <a:r>
              <a:rPr lang="en-US" sz="2400" dirty="0">
                <a:latin typeface="Arial Narrow" charset="0"/>
                <a:ea typeface="ＭＳ Ｐゴシック" charset="0"/>
                <a:cs typeface="ＭＳ Ｐゴシック" charset="0"/>
              </a:rPr>
              <a:t>In class tomorrow, Tuesday, June 23 (please come by 10:20am for roll)</a:t>
            </a:r>
          </a:p>
          <a:p>
            <a:pPr lvl="1">
              <a:lnSpc>
                <a:spcPct val="90000"/>
              </a:lnSpc>
            </a:pPr>
            <a:r>
              <a:rPr lang="en-US" sz="2400" dirty="0">
                <a:latin typeface="Arial Narrow" charset="0"/>
                <a:ea typeface="ＭＳ Ｐゴシック" charset="0"/>
                <a:cs typeface="ＭＳ Ｐゴシック" charset="0"/>
              </a:rPr>
              <a:t>Covers: CH21.1 through CH25.4 + A1 - A8, the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arrows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tomorrow</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400" dirty="0"/>
              <a:t>Warning: Starting today, I will mark those of you still connected at the end of class but not answering to my call missing the class</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22,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20</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25205"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25206"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25207"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25208"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25209"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25210"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123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June 22,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21</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Why?</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378364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22</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we need to produce electric current?</a:t>
            </a:r>
          </a:p>
          <a:p>
            <a:pPr marL="742950" lvl="1" indent="-285750">
              <a:spcBef>
                <a:spcPct val="20000"/>
              </a:spcBef>
              <a:buFontTx/>
              <a:buChar char="–"/>
            </a:pPr>
            <a:r>
              <a:rPr lang="en-US" dirty="0">
                <a:solidFill>
                  <a:srgbClr val="660066"/>
                </a:solidFill>
                <a:latin typeface="Arial Narrow" charset="0"/>
                <a:ea typeface="ＭＳ Ｐゴシック" charset="-128"/>
              </a:rPr>
              <a:t>Potential difference</a:t>
            </a:r>
          </a:p>
          <a:p>
            <a:pPr marL="342900" indent="-342900">
              <a:spcBef>
                <a:spcPct val="20000"/>
              </a:spcBef>
              <a:buFontTx/>
              <a:buChar char="•"/>
            </a:pPr>
            <a:r>
              <a:rPr lang="en-US" sz="2800" dirty="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dirty="0">
                <a:solidFill>
                  <a:srgbClr val="660066"/>
                </a:solidFill>
                <a:latin typeface="Arial Narrow" charset="0"/>
                <a:ea typeface="ＭＳ Ｐゴシック" charset="-128"/>
              </a:rPr>
              <a:t>If we connect a wire to a 12V battery, the current flowing through the wire is twice that of 6V, three times that of 4V and four times that of a 3V battery.</a:t>
            </a:r>
          </a:p>
          <a:p>
            <a:pPr marL="742950" lvl="1" indent="-285750">
              <a:spcBef>
                <a:spcPct val="20000"/>
              </a:spcBef>
              <a:buFontTx/>
              <a:buChar char="–"/>
            </a:pPr>
            <a:r>
              <a:rPr lang="en-US" dirty="0">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dirty="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dirty="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dirty="0">
                <a:solidFill>
                  <a:srgbClr val="660066"/>
                </a:solidFill>
                <a:latin typeface="Arial Narrow" charset="0"/>
                <a:ea typeface="ＭＳ Ｐゴシック" charset="-128"/>
              </a:rPr>
              <a:t>Just as in water flow case, if the height difference is large the flow rate is large </a:t>
            </a:r>
            <a:r>
              <a:rPr lang="en-US" dirty="0">
                <a:solidFill>
                  <a:srgbClr val="660066"/>
                </a:solidFill>
                <a:latin typeface="Arial Narrow" charset="0"/>
                <a:ea typeface="ＭＳ Ｐゴシック" charset="-128"/>
                <a:sym typeface="Wingdings" charset="2"/>
              </a:rPr>
              <a:t> If the potential difference is large, the current is large.</a:t>
            </a:r>
            <a:endParaRPr lang="en-US" dirty="0">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25999" name="Equation" r:id="rId3" imgW="368280" imgH="164880" progId="Equation.DSMT4">
                  <p:embed/>
                </p:oleObj>
              </mc:Choice>
              <mc:Fallback>
                <p:oleObj name="Equation" r:id="rId3" imgW="368280" imgH="164880" progId="Equation.DSMT4">
                  <p:embed/>
                  <p:pic>
                    <p:nvPicPr>
                      <p:cNvPr id="2908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352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22,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23</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exact amount of current flow in a wire depends on</a:t>
            </a:r>
          </a:p>
          <a:p>
            <a:pPr marL="742950" lvl="1" indent="-285750">
              <a:spcBef>
                <a:spcPct val="20000"/>
              </a:spcBef>
              <a:buFontTx/>
              <a:buChar char="–"/>
            </a:pPr>
            <a:r>
              <a:rPr lang="en-US" dirty="0">
                <a:solidFill>
                  <a:srgbClr val="660066"/>
                </a:solidFill>
                <a:latin typeface="Arial Narrow" charset="0"/>
                <a:ea typeface="ＭＳ Ｐゴシック" charset="-128"/>
              </a:rPr>
              <a:t>The voltage</a:t>
            </a:r>
          </a:p>
          <a:p>
            <a:pPr marL="742950" lvl="1" indent="-285750">
              <a:spcBef>
                <a:spcPct val="20000"/>
              </a:spcBef>
              <a:buFontTx/>
              <a:buChar char="–"/>
            </a:pPr>
            <a:r>
              <a:rPr lang="en-US" dirty="0">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dirty="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dirty="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dirty="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dirty="0">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Such that current is inversely proportional to the resistance</a:t>
            </a:r>
          </a:p>
          <a:p>
            <a:pPr marL="742950" lvl="1" indent="-285750">
              <a:spcBef>
                <a:spcPct val="20000"/>
              </a:spcBef>
              <a:buFontTx/>
              <a:buChar char="–"/>
            </a:pPr>
            <a:r>
              <a:rPr lang="en-US" dirty="0">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dirty="0">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dirty="0">
                <a:solidFill>
                  <a:srgbClr val="660066"/>
                </a:solidFill>
                <a:latin typeface="Arial Narrow" charset="0"/>
                <a:ea typeface="ＭＳ Ｐゴシック" charset="-128"/>
              </a:rPr>
              <a:t>This linear relationship is not valid for some materials like diodes, vacuum tubes, transistors etc. </a:t>
            </a:r>
            <a:r>
              <a:rPr lang="en-US" dirty="0">
                <a:solidFill>
                  <a:srgbClr val="660066"/>
                </a:solidFill>
                <a:latin typeface="Arial Narrow" charset="0"/>
                <a:ea typeface="ＭＳ Ｐゴシック" charset="-128"/>
                <a:sym typeface="Wingdings" charset="2"/>
              </a:rPr>
              <a:t> These are called non-ohmic </a:t>
            </a:r>
            <a:endParaRPr lang="en-US" dirty="0">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extLst>
              <p:ext uri="{D42A27DB-BD31-4B8C-83A1-F6EECF244321}">
                <p14:modId xmlns:p14="http://schemas.microsoft.com/office/powerpoint/2010/main" val="1553147240"/>
              </p:ext>
            </p:extLst>
          </p:nvPr>
        </p:nvGraphicFramePr>
        <p:xfrm>
          <a:off x="6858000" y="3808412"/>
          <a:ext cx="846506" cy="839788"/>
        </p:xfrm>
        <a:graphic>
          <a:graphicData uri="http://schemas.openxmlformats.org/presentationml/2006/ole">
            <mc:AlternateContent xmlns:mc="http://schemas.openxmlformats.org/markup-compatibility/2006">
              <mc:Choice xmlns:v="urn:schemas-microsoft-com:vml" Requires="v">
                <p:oleObj spid="_x0000_s127161" name="Equation" r:id="rId3" imgW="393480" imgH="368280" progId="Equation.DSMT4">
                  <p:embed/>
                </p:oleObj>
              </mc:Choice>
              <mc:Fallback>
                <p:oleObj name="Equation" r:id="rId3" imgW="393480" imgH="368280" progId="Equation.DSMT4">
                  <p:embed/>
                  <p:pic>
                    <p:nvPicPr>
                      <p:cNvPr id="291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08412"/>
                        <a:ext cx="846506" cy="8397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27162" name="Equation" r:id="rId5" imgW="419040" imgH="164880" progId="Equation.DSMT4">
                  <p:embed/>
                </p:oleObj>
              </mc:Choice>
              <mc:Fallback>
                <p:oleObj name="Equation" r:id="rId5" imgW="419040" imgH="164880" progId="Equation.DSMT4">
                  <p:embed/>
                  <p:pic>
                    <p:nvPicPr>
                      <p:cNvPr id="2918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27163" name="Equation" r:id="rId7" imgW="152280" imgH="152280" progId="Equation.DSMT4">
                  <p:embed/>
                </p:oleObj>
              </mc:Choice>
              <mc:Fallback>
                <p:oleObj name="Equation" r:id="rId7" imgW="152280" imgH="152280" progId="Equation.DSMT4">
                  <p:embed/>
                  <p:pic>
                    <p:nvPicPr>
                      <p:cNvPr id="2918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27164" name="Equation" r:id="rId9" imgW="888840" imgH="164880" progId="Equation.DSMT4">
                  <p:embed/>
                </p:oleObj>
              </mc:Choice>
              <mc:Fallback>
                <p:oleObj name="Equation" r:id="rId9" imgW="888840" imgH="164880" progId="Equation.DSMT4">
                  <p:embed/>
                  <p:pic>
                    <p:nvPicPr>
                      <p:cNvPr id="29185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09887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June 22,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24</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 4 </a:t>
            </a:r>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28323" name="Equation" r:id="rId4" imgW="253800" imgH="152280" progId="Equation.DSMT4">
                  <p:embed/>
                </p:oleObj>
              </mc:Choice>
              <mc:Fallback>
                <p:oleObj name="Equation" r:id="rId4" imgW="253800" imgH="152280" progId="Equation.DSMT4">
                  <p:embed/>
                  <p:pic>
                    <p:nvPicPr>
                      <p:cNvPr id="2928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28324" name="Equation" r:id="rId6" imgW="228600" imgH="152280" progId="Equation.DSMT4">
                  <p:embed/>
                </p:oleObj>
              </mc:Choice>
              <mc:Fallback>
                <p:oleObj name="Equation" r:id="rId6" imgW="228600" imgH="152280" progId="Equation.DSMT4">
                  <p:embed/>
                  <p:pic>
                    <p:nvPicPr>
                      <p:cNvPr id="29287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28325" name="Equation" r:id="rId8" imgW="279360" imgH="368280" progId="Equation.DSMT4">
                  <p:embed/>
                </p:oleObj>
              </mc:Choice>
              <mc:Fallback>
                <p:oleObj name="Equation" r:id="rId8" imgW="279360" imgH="368280" progId="Equation.DSMT4">
                  <p:embed/>
                  <p:pic>
                    <p:nvPicPr>
                      <p:cNvPr id="292874"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28326" name="Equation" r:id="rId10" imgW="571320" imgH="368280" progId="Equation.DSMT4">
                  <p:embed/>
                </p:oleObj>
              </mc:Choice>
              <mc:Fallback>
                <p:oleObj name="Equation" r:id="rId10" imgW="571320" imgH="368280" progId="Equation.DSMT4">
                  <p:embed/>
                  <p:pic>
                    <p:nvPicPr>
                      <p:cNvPr id="29287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28327" name="Equation" r:id="rId12" imgW="749160" imgH="368280" progId="Equation.DSMT4">
                  <p:embed/>
                </p:oleObj>
              </mc:Choice>
              <mc:Fallback>
                <p:oleObj name="Equation" r:id="rId12" imgW="749160" imgH="368280" progId="Equation.DSMT4">
                  <p:embed/>
                  <p:pic>
                    <p:nvPicPr>
                      <p:cNvPr id="29287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28328" name="Equation" r:id="rId14" imgW="279360" imgH="368280" progId="Equation.DSMT4">
                  <p:embed/>
                </p:oleObj>
              </mc:Choice>
              <mc:Fallback>
                <p:oleObj name="Equation" r:id="rId14" imgW="279360" imgH="368280" progId="Equation.DSMT4">
                  <p:embed/>
                  <p:pic>
                    <p:nvPicPr>
                      <p:cNvPr id="29287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28329" name="Equation" r:id="rId16" imgW="1358640" imgH="368280" progId="Equation.DSMT4">
                  <p:embed/>
                </p:oleObj>
              </mc:Choice>
              <mc:Fallback>
                <p:oleObj name="Equation" r:id="rId16" imgW="1358640" imgH="368280" progId="Equation.DSMT4">
                  <p:embed/>
                  <p:pic>
                    <p:nvPicPr>
                      <p:cNvPr id="29287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6280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22,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25</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a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217742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a:t>Monday, June 22, 2020</a:t>
            </a:r>
          </a:p>
        </p:txBody>
      </p:sp>
      <p:sp>
        <p:nvSpPr>
          <p:cNvPr id="88" name="Footer Placeholder 4"/>
          <p:cNvSpPr>
            <a:spLocks noGrp="1"/>
          </p:cNvSpPr>
          <p:nvPr>
            <p:ph type="ftr" sz="quarter" idx="11"/>
          </p:nvPr>
        </p:nvSpPr>
        <p:spPr/>
        <p:txBody>
          <a:bodyPr/>
          <a:lstStyle/>
          <a:p>
            <a:r>
              <a:rPr lang="de-DE"/>
              <a:t>PHYS 1444-001, Summer 2020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26</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29209" name="Equation" r:id="rId4" imgW="114120" imgH="152280" progId="Equation.DSMT4">
                  <p:embed/>
                </p:oleObj>
              </mc:Choice>
              <mc:Fallback>
                <p:oleObj name="Equation" r:id="rId4" imgW="114120" imgH="152280" progId="Equation.DSMT4">
                  <p:embed/>
                  <p:pic>
                    <p:nvPicPr>
                      <p:cNvPr id="294995"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29210" name="Equation" r:id="rId6" imgW="114120" imgH="164880" progId="Equation.DSMT4">
                  <p:embed/>
                </p:oleObj>
              </mc:Choice>
              <mc:Fallback>
                <p:oleObj name="Equation" r:id="rId6" imgW="114120" imgH="164880" progId="Equation.DSMT4">
                  <p:embed/>
                  <p:pic>
                    <p:nvPicPr>
                      <p:cNvPr id="294996" name="Object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29211" name="Equation" r:id="rId8" imgW="304560" imgH="203040" progId="Equation.DSMT4">
                  <p:embed/>
                </p:oleObj>
              </mc:Choice>
              <mc:Fallback>
                <p:oleObj name="Equation" r:id="rId8" imgW="304560" imgH="203040" progId="Equation.DSMT4">
                  <p:embed/>
                  <p:pic>
                    <p:nvPicPr>
                      <p:cNvPr id="294997"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29212" name="Equation" r:id="rId10" imgW="380880" imgH="164880" progId="Equation.DSMT4">
                  <p:embed/>
                </p:oleObj>
              </mc:Choice>
              <mc:Fallback>
                <p:oleObj name="Equation" r:id="rId10" imgW="380880" imgH="164880" progId="Equation.DSMT4">
                  <p:embed/>
                  <p:pic>
                    <p:nvPicPr>
                      <p:cNvPr id="294998" name="Object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6019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22,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27</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 </a:t>
            </a:r>
            <a:r>
              <a:rPr lang="en-US" dirty="0" err="1">
                <a:solidFill>
                  <a:srgbClr val="660066"/>
                </a:solidFill>
                <a:latin typeface="Symbol" charset="2"/>
                <a:ea typeface="ＭＳ Ｐゴシック" charset="-128"/>
              </a:rPr>
              <a:t>ρ</a:t>
            </a:r>
            <a:r>
              <a:rPr lang="en-US" dirty="0">
                <a:solidFill>
                  <a:srgbClr val="660066"/>
                </a:solidFill>
                <a:latin typeface="Arial Narrow" charset="0"/>
                <a:ea typeface="ＭＳ Ｐゴシック" charset="-128"/>
              </a:rPr>
              <a:t> 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 </a:t>
            </a:r>
            <a:r>
              <a:rPr lang="en-US" sz="2000" dirty="0" err="1">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a:t>
            </a: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30141" name="Equation" r:id="rId3" imgW="507960" imgH="368280" progId="Equation.DSMT4">
                  <p:embed/>
                </p:oleObj>
              </mc:Choice>
              <mc:Fallback>
                <p:oleObj name="Equation" r:id="rId3" imgW="507960" imgH="368280" progId="Equation.DSMT4">
                  <p:embed/>
                  <p:pic>
                    <p:nvPicPr>
                      <p:cNvPr id="295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30142" name="Equation" r:id="rId5" imgW="406080" imgH="393480" progId="Equation.DSMT4">
                  <p:embed/>
                </p:oleObj>
              </mc:Choice>
              <mc:Fallback>
                <p:oleObj name="Equation" r:id="rId5" imgW="406080" imgH="393480" progId="Equation.DSMT4">
                  <p:embed/>
                  <p:pic>
                    <p:nvPicPr>
                      <p:cNvPr id="29594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4274904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Monday, June 22, 2020</a:t>
            </a:r>
          </a:p>
        </p:txBody>
      </p:sp>
      <p:sp>
        <p:nvSpPr>
          <p:cNvPr id="25" name="Footer Placeholder 4"/>
          <p:cNvSpPr>
            <a:spLocks noGrp="1"/>
          </p:cNvSpPr>
          <p:nvPr>
            <p:ph type="ftr" sz="quarter" idx="11"/>
          </p:nvPr>
        </p:nvSpPr>
        <p:spPr/>
        <p:txBody>
          <a:bodyPr/>
          <a:lstStyle/>
          <a:p>
            <a:r>
              <a:rPr lang="de-DE"/>
              <a:t>PHYS 1444-001, Summer 2020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28</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 5 </a:t>
            </a:r>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a:solidFill>
                  <a:schemeClr val="accent2"/>
                </a:solidFill>
                <a:latin typeface="Symbol" charset="2"/>
              </a:rPr>
              <a:t>Ω</a:t>
            </a:r>
            <a:r>
              <a:rPr lang="en-US" dirty="0">
                <a:solidFill>
                  <a:schemeClr val="accent2"/>
                </a:solidFill>
                <a:latin typeface="Arial Narrow" charset="0"/>
              </a:rPr>
              <a:t> 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31671" name="Equation" r:id="rId4" imgW="253800" imgH="164880" progId="Equation.DSMT4">
                  <p:embed/>
                </p:oleObj>
              </mc:Choice>
              <mc:Fallback>
                <p:oleObj name="Equation" r:id="rId4" imgW="253800" imgH="164880" progId="Equation.DSMT4">
                  <p:embed/>
                  <p:pic>
                    <p:nvPicPr>
                      <p:cNvPr id="2969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31672" name="Equation" r:id="rId6" imgW="1282680" imgH="228600" progId="Equation.DSMT4">
                  <p:embed/>
                </p:oleObj>
              </mc:Choice>
              <mc:Fallback>
                <p:oleObj name="Equation" r:id="rId6" imgW="1282680" imgH="228600" progId="Equation.DSMT4">
                  <p:embed/>
                  <p:pic>
                    <p:nvPicPr>
                      <p:cNvPr id="29696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31673" name="Equation" r:id="rId8" imgW="253800" imgH="152280" progId="Equation.DSMT4">
                  <p:embed/>
                </p:oleObj>
              </mc:Choice>
              <mc:Fallback>
                <p:oleObj name="Equation" r:id="rId8" imgW="253800" imgH="152280" progId="Equation.DSMT4">
                  <p:embed/>
                  <p:pic>
                    <p:nvPicPr>
                      <p:cNvPr id="29697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31674" name="Equation" r:id="rId10" imgW="253800" imgH="152280" progId="Equation.DSMT4">
                  <p:embed/>
                </p:oleObj>
              </mc:Choice>
              <mc:Fallback>
                <p:oleObj name="Equation" r:id="rId10" imgW="253800" imgH="152280" progId="Equation.DSMT4">
                  <p:embed/>
                  <p:pic>
                    <p:nvPicPr>
                      <p:cNvPr id="29697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31675" name="Equation" r:id="rId12" imgW="241200" imgH="164880" progId="Equation.DSMT4">
                  <p:embed/>
                </p:oleObj>
              </mc:Choice>
              <mc:Fallback>
                <p:oleObj name="Equation" r:id="rId12" imgW="241200" imgH="164880" progId="Equation.DSMT4">
                  <p:embed/>
                  <p:pic>
                    <p:nvPicPr>
                      <p:cNvPr id="29697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31676" name="Equation" r:id="rId14" imgW="279360" imgH="368280" progId="Equation.DSMT4">
                  <p:embed/>
                </p:oleObj>
              </mc:Choice>
              <mc:Fallback>
                <p:oleObj name="Equation" r:id="rId14" imgW="279360" imgH="368280" progId="Equation.DSMT4">
                  <p:embed/>
                  <p:pic>
                    <p:nvPicPr>
                      <p:cNvPr id="29697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31677" name="Equation" r:id="rId16" imgW="393480" imgH="368280" progId="Equation.DSMT4">
                  <p:embed/>
                </p:oleObj>
              </mc:Choice>
              <mc:Fallback>
                <p:oleObj name="Equation" r:id="rId16" imgW="393480" imgH="368280" progId="Equation.DSMT4">
                  <p:embed/>
                  <p:pic>
                    <p:nvPicPr>
                      <p:cNvPr id="29697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31678" name="Equation" r:id="rId18" imgW="253800" imgH="203040" progId="Equation.DSMT4">
                  <p:embed/>
                </p:oleObj>
              </mc:Choice>
              <mc:Fallback>
                <p:oleObj name="Equation" r:id="rId18" imgW="253800" imgH="203040" progId="Equation.DSMT4">
                  <p:embed/>
                  <p:pic>
                    <p:nvPicPr>
                      <p:cNvPr id="296976"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31679" name="Equation" r:id="rId20" imgW="291960" imgH="152280" progId="Equation.DSMT4">
                  <p:embed/>
                </p:oleObj>
              </mc:Choice>
              <mc:Fallback>
                <p:oleObj name="Equation" r:id="rId20" imgW="291960" imgH="152280" progId="Equation.DSMT4">
                  <p:embed/>
                  <p:pic>
                    <p:nvPicPr>
                      <p:cNvPr id="296977"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31680" name="Equation" r:id="rId22" imgW="2743200" imgH="431640" progId="Equation.DSMT4">
                  <p:embed/>
                </p:oleObj>
              </mc:Choice>
              <mc:Fallback>
                <p:oleObj name="Equation" r:id="rId22" imgW="2743200" imgH="431640" progId="Equation.DSMT4">
                  <p:embed/>
                  <p:pic>
                    <p:nvPicPr>
                      <p:cNvPr id="296978"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31681" name="Equation" r:id="rId24" imgW="545760" imgH="406080" progId="Equation.DSMT4">
                  <p:embed/>
                </p:oleObj>
              </mc:Choice>
              <mc:Fallback>
                <p:oleObj name="Equation" r:id="rId24" imgW="545760" imgH="406080" progId="Equation.DSMT4">
                  <p:embed/>
                  <p:pic>
                    <p:nvPicPr>
                      <p:cNvPr id="296981"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31682" name="Equation" r:id="rId26" imgW="291960" imgH="152280" progId="Equation.DSMT4">
                  <p:embed/>
                </p:oleObj>
              </mc:Choice>
              <mc:Fallback>
                <p:oleObj name="Equation" r:id="rId26" imgW="291960" imgH="152280" progId="Equation.DSMT4">
                  <p:embed/>
                  <p:pic>
                    <p:nvPicPr>
                      <p:cNvPr id="296982"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31683" name="Equation" r:id="rId28" imgW="1079280" imgH="164880" progId="Equation.DSMT4">
                  <p:embed/>
                </p:oleObj>
              </mc:Choice>
              <mc:Fallback>
                <p:oleObj name="Equation" r:id="rId28" imgW="1079280" imgH="164880" progId="Equation.DSMT4">
                  <p:embed/>
                  <p:pic>
                    <p:nvPicPr>
                      <p:cNvPr id="296983"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739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Monday, June 22, 2020</a:t>
            </a:r>
          </a:p>
        </p:txBody>
      </p:sp>
      <p:sp>
        <p:nvSpPr>
          <p:cNvPr id="23" name="Footer Placeholder 4"/>
          <p:cNvSpPr>
            <a:spLocks noGrp="1"/>
          </p:cNvSpPr>
          <p:nvPr>
            <p:ph type="ftr" sz="quarter" idx="11"/>
          </p:nvPr>
        </p:nvSpPr>
        <p:spPr/>
        <p:txBody>
          <a:bodyPr/>
          <a:lstStyle/>
          <a:p>
            <a:r>
              <a:rPr lang="de-DE"/>
              <a:t>PHYS 1444-001, Summer 2020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29</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 6 </a:t>
            </a:r>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32557" name="Equation" r:id="rId3" imgW="253800" imgH="152280" progId="Equation.DSMT4">
                  <p:embed/>
                </p:oleObj>
              </mc:Choice>
              <mc:Fallback>
                <p:oleObj name="Equation" r:id="rId3" imgW="253800" imgH="152280" progId="Equation.DSMT4">
                  <p:embed/>
                  <p:pic>
                    <p:nvPicPr>
                      <p:cNvPr id="2979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32558" name="Equation" r:id="rId5" imgW="279360" imgH="368280" progId="Equation.DSMT4">
                  <p:embed/>
                </p:oleObj>
              </mc:Choice>
              <mc:Fallback>
                <p:oleObj name="Equation" r:id="rId5" imgW="279360" imgH="368280" progId="Equation.DSMT4">
                  <p:embed/>
                  <p:pic>
                    <p:nvPicPr>
                      <p:cNvPr id="2979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32559" name="Equation" r:id="rId7" imgW="253800" imgH="164880" progId="Equation.DSMT4">
                  <p:embed/>
                </p:oleObj>
              </mc:Choice>
              <mc:Fallback>
                <p:oleObj name="Equation" r:id="rId7" imgW="253800" imgH="164880" progId="Equation.DSMT4">
                  <p:embed/>
                  <p:pic>
                    <p:nvPicPr>
                      <p:cNvPr id="29799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32560" name="Equation" r:id="rId9" imgW="291960" imgH="152280" progId="Equation.DSMT4">
                  <p:embed/>
                </p:oleObj>
              </mc:Choice>
              <mc:Fallback>
                <p:oleObj name="Equation" r:id="rId9" imgW="291960" imgH="152280" progId="Equation.DSMT4">
                  <p:embed/>
                  <p:pic>
                    <p:nvPicPr>
                      <p:cNvPr id="29799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32561" name="Equation" r:id="rId11" imgW="431640" imgH="368280" progId="Equation.DSMT4">
                  <p:embed/>
                </p:oleObj>
              </mc:Choice>
              <mc:Fallback>
                <p:oleObj name="Equation" r:id="rId11" imgW="431640" imgH="368280" progId="Equation.DSMT4">
                  <p:embed/>
                  <p:pic>
                    <p:nvPicPr>
                      <p:cNvPr id="29799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32562" name="Equation" r:id="rId13" imgW="507960" imgH="406080" progId="Equation.DSMT4">
                  <p:embed/>
                </p:oleObj>
              </mc:Choice>
              <mc:Fallback>
                <p:oleObj name="Equation" r:id="rId13" imgW="507960" imgH="406080" progId="Equation.DSMT4">
                  <p:embed/>
                  <p:pic>
                    <p:nvPicPr>
                      <p:cNvPr id="29800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32563" name="Equation" r:id="rId15" imgW="457200" imgH="368280" progId="Equation.DSMT4">
                  <p:embed/>
                </p:oleObj>
              </mc:Choice>
              <mc:Fallback>
                <p:oleObj name="Equation" r:id="rId15" imgW="457200" imgH="368280" progId="Equation.DSMT4">
                  <p:embed/>
                  <p:pic>
                    <p:nvPicPr>
                      <p:cNvPr id="298001"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32564" name="Equation" r:id="rId17" imgW="215640" imgH="152280" progId="Equation.DSMT4">
                  <p:embed/>
                </p:oleObj>
              </mc:Choice>
              <mc:Fallback>
                <p:oleObj name="Equation" r:id="rId17" imgW="215640" imgH="152280" progId="Equation.DSMT4">
                  <p:embed/>
                  <p:pic>
                    <p:nvPicPr>
                      <p:cNvPr id="298002"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32565" name="Equation" r:id="rId19" imgW="330120" imgH="152280" progId="Equation.DSMT4">
                  <p:embed/>
                </p:oleObj>
              </mc:Choice>
              <mc:Fallback>
                <p:oleObj name="Equation" r:id="rId19" imgW="330120" imgH="152280" progId="Equation.DSMT4">
                  <p:embed/>
                  <p:pic>
                    <p:nvPicPr>
                      <p:cNvPr id="298004"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32566" name="Equation" r:id="rId21" imgW="342720" imgH="203040" progId="Equation.DSMT4">
                  <p:embed/>
                </p:oleObj>
              </mc:Choice>
              <mc:Fallback>
                <p:oleObj name="Equation" r:id="rId21" imgW="342720" imgH="203040" progId="Equation.DSMT4">
                  <p:embed/>
                  <p:pic>
                    <p:nvPicPr>
                      <p:cNvPr id="298005"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418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Monday, June 22,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1444-001, Summer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SP3-first-last-summer20.pdf which includes all pages in one file </a:t>
            </a:r>
            <a:r>
              <a:rPr lang="en-US" sz="2000" kern="0" dirty="0">
                <a:solidFill>
                  <a:srgbClr val="7030A0"/>
                </a:solidFill>
                <a:sym typeface="Wingdings" pitchFamily="2" charset="2"/>
              </a:rPr>
              <a:t> Be sure to write your name onto the project report!</a:t>
            </a:r>
            <a:endParaRPr lang="en-US" sz="2000" kern="0" dirty="0">
              <a:solidFill>
                <a:srgbClr val="7030A0"/>
              </a:solidFill>
            </a:endParaRPr>
          </a:p>
          <a:p>
            <a:pPr>
              <a:lnSpc>
                <a:spcPct val="80000"/>
              </a:lnSpc>
            </a:pPr>
            <a:r>
              <a:rPr lang="en-US" sz="2400" kern="0" dirty="0">
                <a:solidFill>
                  <a:srgbClr val="0000FF"/>
                </a:solidFill>
              </a:rPr>
              <a:t>Due beginning of the class this Wednesday, June 24</a:t>
            </a:r>
          </a:p>
        </p:txBody>
      </p:sp>
    </p:spTree>
    <p:extLst>
      <p:ext uri="{BB962C8B-B14F-4D97-AF65-F5344CB8AC3E}">
        <p14:creationId xmlns:p14="http://schemas.microsoft.com/office/powerpoint/2010/main" val="2663867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30</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33167"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19924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4</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(3MV/m)</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a:solidFill>
                  <a:srgbClr val="003300"/>
                </a:solidFill>
                <a:latin typeface="Symbol" charset="2"/>
                <a:ea typeface="ＭＳ Ｐゴシック" charset="-128"/>
              </a:rPr>
              <a:t>ε</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A/d)</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16783"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00120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22,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5</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K </a:t>
            </a:r>
            <a:r>
              <a:rPr lang="en-US" sz="3200" dirty="0">
                <a:solidFill>
                  <a:schemeClr val="accent2"/>
                </a:solidFill>
                <a:latin typeface="Arial Narrow" charset="0"/>
              </a:rPr>
              <a:t>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the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17807"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61844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22,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6</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18877"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18878"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a:solidFill>
                  <a:srgbClr val="FF0000"/>
                </a:solidFill>
                <a:latin typeface="Arial Narrow" charset="0"/>
              </a:rPr>
              <a:t> K=1.5?</a:t>
            </a:r>
            <a:endParaRPr lang="en-US" sz="1800" dirty="0">
              <a:solidFill>
                <a:srgbClr val="FF0000"/>
              </a:solidFill>
              <a:latin typeface="Arial Narrow" charset="0"/>
            </a:endParaRPr>
          </a:p>
        </p:txBody>
      </p:sp>
    </p:spTree>
    <p:extLst>
      <p:ext uri="{BB962C8B-B14F-4D97-AF65-F5344CB8AC3E}">
        <p14:creationId xmlns:p14="http://schemas.microsoft.com/office/powerpoint/2010/main" val="338624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a:solidFill>
                  <a:srgbClr val="3C5A77"/>
                </a:solidFill>
                <a:latin typeface="Symbol" charset="2"/>
                <a:ea typeface="Symbol" charset="2"/>
                <a:cs typeface="Symbol" charset="2"/>
                <a:sym typeface="Wingdings"/>
              </a:rPr>
              <a:t>e</a:t>
            </a:r>
            <a:r>
              <a:rPr lang="en-US" sz="2000" baseline="-25000" dirty="0" err="1">
                <a:solidFill>
                  <a:srgbClr val="3C5A77"/>
                </a:solidFill>
                <a:latin typeface="+mj-lt"/>
                <a:ea typeface="Symbol" charset="2"/>
                <a:cs typeface="Symbol" charset="2"/>
                <a:sym typeface="Wingdings"/>
              </a:rPr>
              <a:t>LAr</a:t>
            </a:r>
            <a:r>
              <a:rPr lang="en-US" sz="2000" dirty="0">
                <a:solidFill>
                  <a:srgbClr val="3C5A77"/>
                </a:solidFill>
                <a:latin typeface="Arial Narrow" charset="0"/>
                <a:ea typeface="Arial Narrow" charset="0"/>
                <a:cs typeface="Arial Narrow" charset="0"/>
                <a:sym typeface="Wingdings"/>
              </a:rPr>
              <a:t> =1.5</a:t>
            </a:r>
            <a:r>
              <a:rPr lang="en-US" sz="2000" dirty="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Dual Phase</a:t>
            </a: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7</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0.75 m</a:t>
            </a:r>
          </a:p>
        </p:txBody>
      </p:sp>
      <p:sp>
        <p:nvSpPr>
          <p:cNvPr id="19" name="Date Placeholder 18"/>
          <p:cNvSpPr>
            <a:spLocks noGrp="1"/>
          </p:cNvSpPr>
          <p:nvPr>
            <p:ph type="dt" sz="half" idx="10"/>
          </p:nvPr>
        </p:nvSpPr>
        <p:spPr/>
        <p:txBody>
          <a:bodyPr/>
          <a:lstStyle/>
          <a:p>
            <a:pPr>
              <a:defRPr/>
            </a:pPr>
            <a:r>
              <a:rPr lang="en-US"/>
              <a:t>Monday, June 22, 2020</a:t>
            </a:r>
          </a:p>
        </p:txBody>
      </p:sp>
      <p:sp>
        <p:nvSpPr>
          <p:cNvPr id="24" name="Footer Placeholder 23"/>
          <p:cNvSpPr>
            <a:spLocks noGrp="1"/>
          </p:cNvSpPr>
          <p:nvPr>
            <p:ph type="ftr" sz="quarter" idx="11"/>
          </p:nvPr>
        </p:nvSpPr>
        <p:spPr/>
        <p:txBody>
          <a:bodyPr/>
          <a:lstStyle/>
          <a:p>
            <a:pPr>
              <a:defRPr/>
            </a:pPr>
            <a:r>
              <a:rPr lang="de-DE"/>
              <a:t>PHYS 1444-001, Summer 2020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1 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2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22, 2020</a:t>
            </a: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118595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22,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9</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19947"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19948"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19949"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457365263"/>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20241</TotalTime>
  <Words>3728</Words>
  <Application>Microsoft Macintosh PowerPoint</Application>
  <PresentationFormat>On-screen Show (4:3)</PresentationFormat>
  <Paragraphs>408</Paragraphs>
  <Slides>30</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Arial Narrow</vt:lpstr>
      <vt:lpstr>Monotype Corsiva</vt:lpstr>
      <vt:lpstr>Symbol</vt:lpstr>
      <vt:lpstr>Times New Roman</vt:lpstr>
      <vt:lpstr>Wingdings</vt:lpstr>
      <vt:lpstr>phys1443-spring02</vt:lpstr>
      <vt:lpstr>Equation</vt:lpstr>
      <vt:lpstr>PHYS 1441 – Section 001 Lecture #9</vt:lpstr>
      <vt:lpstr>Announcements</vt:lpstr>
      <vt:lpstr>Reminder: Special Project #3</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 – I?</vt:lpstr>
      <vt:lpstr>How does a battery work – II?</vt:lpstr>
      <vt:lpstr>Electric Current</vt:lpstr>
      <vt:lpstr>Example 25 – 1 </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698</cp:revision>
  <dcterms:created xsi:type="dcterms:W3CDTF">2012-01-19T04:21:20Z</dcterms:created>
  <dcterms:modified xsi:type="dcterms:W3CDTF">2020-06-22T17:47:22Z</dcterms:modified>
</cp:coreProperties>
</file>