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handoutMasterIdLst>
    <p:handoutMasterId r:id="rId14"/>
  </p:handoutMasterIdLst>
  <p:sldIdLst>
    <p:sldId id="391" r:id="rId2"/>
    <p:sldId id="481" r:id="rId3"/>
    <p:sldId id="591" r:id="rId4"/>
    <p:sldId id="715" r:id="rId5"/>
    <p:sldId id="747" r:id="rId6"/>
    <p:sldId id="672" r:id="rId7"/>
    <p:sldId id="744" r:id="rId8"/>
    <p:sldId id="745" r:id="rId9"/>
    <p:sldId id="675" r:id="rId10"/>
    <p:sldId id="676" r:id="rId11"/>
    <p:sldId id="677" r:id="rId12"/>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0033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CC"/>
    <a:srgbClr val="FFFFCC"/>
    <a:srgbClr val="CC6600"/>
    <a:srgbClr val="FF0066"/>
    <a:srgbClr val="CC00CC"/>
    <a:srgbClr val="003300"/>
    <a:srgbClr val="6600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31"/>
    <p:restoredTop sz="94660"/>
  </p:normalViewPr>
  <p:slideViewPr>
    <p:cSldViewPr>
      <p:cViewPr varScale="1">
        <p:scale>
          <a:sx n="131" d="100"/>
          <a:sy n="131" d="100"/>
        </p:scale>
        <p:origin x="176" y="2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6" Type="http://schemas.openxmlformats.org/officeDocument/2006/relationships/image" Target="../media/image11.wmf"/><Relationship Id="rId5" Type="http://schemas.openxmlformats.org/officeDocument/2006/relationships/image" Target="../media/image10.wmf"/><Relationship Id="rId4"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4" Type="http://schemas.openxmlformats.org/officeDocument/2006/relationships/image" Target="../media/image15.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27.wmf"/><Relationship Id="rId13" Type="http://schemas.openxmlformats.org/officeDocument/2006/relationships/image" Target="../media/image32.wmf"/><Relationship Id="rId3" Type="http://schemas.openxmlformats.org/officeDocument/2006/relationships/image" Target="../media/image22.wmf"/><Relationship Id="rId7" Type="http://schemas.openxmlformats.org/officeDocument/2006/relationships/image" Target="../media/image26.wmf"/><Relationship Id="rId12" Type="http://schemas.openxmlformats.org/officeDocument/2006/relationships/image" Target="../media/image31.wmf"/><Relationship Id="rId2" Type="http://schemas.openxmlformats.org/officeDocument/2006/relationships/image" Target="../media/image21.wmf"/><Relationship Id="rId16" Type="http://schemas.openxmlformats.org/officeDocument/2006/relationships/image" Target="../media/image35.wmf"/><Relationship Id="rId1" Type="http://schemas.openxmlformats.org/officeDocument/2006/relationships/image" Target="../media/image20.wmf"/><Relationship Id="rId6" Type="http://schemas.openxmlformats.org/officeDocument/2006/relationships/image" Target="../media/image25.wmf"/><Relationship Id="rId11" Type="http://schemas.openxmlformats.org/officeDocument/2006/relationships/image" Target="../media/image30.wmf"/><Relationship Id="rId5" Type="http://schemas.openxmlformats.org/officeDocument/2006/relationships/image" Target="../media/image24.wmf"/><Relationship Id="rId15" Type="http://schemas.openxmlformats.org/officeDocument/2006/relationships/image" Target="../media/image34.wmf"/><Relationship Id="rId10" Type="http://schemas.openxmlformats.org/officeDocument/2006/relationships/image" Target="../media/image29.wmf"/><Relationship Id="rId4" Type="http://schemas.openxmlformats.org/officeDocument/2006/relationships/image" Target="../media/image23.wmf"/><Relationship Id="rId9" Type="http://schemas.openxmlformats.org/officeDocument/2006/relationships/image" Target="../media/image28.wmf"/><Relationship Id="rId14" Type="http://schemas.openxmlformats.org/officeDocument/2006/relationships/image" Target="../media/image3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EBEBBD9D-2B36-914F-A6CA-7434B00079ED}" type="slidenum">
              <a:rPr lang="en-US"/>
              <a:pPr>
                <a:defRPr/>
              </a:pPr>
              <a:t>‹#›</a:t>
            </a:fld>
            <a:endParaRPr lang="en-US"/>
          </a:p>
        </p:txBody>
      </p:sp>
    </p:spTree>
    <p:extLst>
      <p:ext uri="{BB962C8B-B14F-4D97-AF65-F5344CB8AC3E}">
        <p14:creationId xmlns:p14="http://schemas.microsoft.com/office/powerpoint/2010/main" val="6692236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118042F0-41D0-5340-90E3-DBE3BE5AF95B}" type="slidenum">
              <a:rPr lang="en-US"/>
              <a:pPr>
                <a:defRPr/>
              </a:pPr>
              <a:t>‹#›</a:t>
            </a:fld>
            <a:endParaRPr lang="en-US"/>
          </a:p>
        </p:txBody>
      </p:sp>
    </p:spTree>
    <p:extLst>
      <p:ext uri="{BB962C8B-B14F-4D97-AF65-F5344CB8AC3E}">
        <p14:creationId xmlns:p14="http://schemas.microsoft.com/office/powerpoint/2010/main" val="332504955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3</a:t>
            </a:fld>
            <a:endParaRPr lang="en-US"/>
          </a:p>
        </p:txBody>
      </p:sp>
    </p:spTree>
    <p:extLst>
      <p:ext uri="{BB962C8B-B14F-4D97-AF65-F5344CB8AC3E}">
        <p14:creationId xmlns:p14="http://schemas.microsoft.com/office/powerpoint/2010/main" val="202532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5</a:t>
            </a:fld>
            <a:endParaRPr lang="en-US"/>
          </a:p>
        </p:txBody>
      </p:sp>
    </p:spTree>
    <p:extLst>
      <p:ext uri="{BB962C8B-B14F-4D97-AF65-F5344CB8AC3E}">
        <p14:creationId xmlns:p14="http://schemas.microsoft.com/office/powerpoint/2010/main" val="24283253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r>
              <a:rPr lang="en-US"/>
              <a:t>Tuesday, June 23, 2020</a:t>
            </a:r>
          </a:p>
        </p:txBody>
      </p:sp>
      <p:sp>
        <p:nvSpPr>
          <p:cNvPr id="6" name="Rectangle 5"/>
          <p:cNvSpPr>
            <a:spLocks noGrp="1" noChangeArrowheads="1"/>
          </p:cNvSpPr>
          <p:nvPr>
            <p:ph type="ftr" sz="quarter" idx="11"/>
          </p:nvPr>
        </p:nvSpPr>
        <p:spPr/>
        <p:txBody>
          <a:bodyPr/>
          <a:lstStyle>
            <a:lvl1pPr>
              <a:defRPr smtClean="0"/>
            </a:lvl1pPr>
          </a:lstStyle>
          <a:p>
            <a:pPr>
              <a:defRPr/>
            </a:pPr>
            <a:r>
              <a:rPr lang="de-DE"/>
              <a:t>PHYS 1444-001, Summer 2020                    Dr. Jaehoon Yu</a:t>
            </a:r>
            <a:endParaRPr lang="en-US"/>
          </a:p>
        </p:txBody>
      </p:sp>
      <p:sp>
        <p:nvSpPr>
          <p:cNvPr id="7" name="Rectangle 6"/>
          <p:cNvSpPr>
            <a:spLocks noGrp="1" noChangeArrowheads="1"/>
          </p:cNvSpPr>
          <p:nvPr>
            <p:ph type="sldNum" sz="quarter" idx="12"/>
          </p:nvPr>
        </p:nvSpPr>
        <p:spPr/>
        <p:txBody>
          <a:bodyPr/>
          <a:lstStyle>
            <a:lvl1pPr>
              <a:defRPr/>
            </a:lvl1pPr>
          </a:lstStyle>
          <a:p>
            <a:pPr>
              <a:defRPr/>
            </a:pPr>
            <a:fld id="{32C2E354-380E-2541-86AC-273DB7135896}" type="slidenum">
              <a:rPr lang="en-US"/>
              <a:pPr>
                <a:defRPr/>
              </a:pPr>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71800" y="6315667"/>
            <a:ext cx="440436" cy="388804"/>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r>
              <a:rPr lang="en-US"/>
              <a:t>Tuesday, June 23, 2020</a:t>
            </a:r>
          </a:p>
        </p:txBody>
      </p:sp>
      <p:sp>
        <p:nvSpPr>
          <p:cNvPr id="5" name="Footer Placeholder 4"/>
          <p:cNvSpPr>
            <a:spLocks noGrp="1"/>
          </p:cNvSpPr>
          <p:nvPr>
            <p:ph type="ftr" sz="quarter" idx="11"/>
          </p:nvPr>
        </p:nvSpPr>
        <p:spPr/>
        <p:txBody>
          <a:bodyPr/>
          <a:lstStyle>
            <a:lvl1pPr>
              <a:defRPr smtClean="0"/>
            </a:lvl1pPr>
          </a:lstStyle>
          <a:p>
            <a:pPr>
              <a:defRPr/>
            </a:pPr>
            <a:r>
              <a:rPr lang="de-DE"/>
              <a:t>PHYS 1444-001, Summer 2020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11AF11F0-DDFA-B44C-AACA-04940859FE3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r>
              <a:rPr lang="en-US"/>
              <a:t>Tuesday, June 23, 2020</a:t>
            </a:r>
          </a:p>
        </p:txBody>
      </p:sp>
      <p:sp>
        <p:nvSpPr>
          <p:cNvPr id="5" name="Footer Placeholder 4"/>
          <p:cNvSpPr>
            <a:spLocks noGrp="1"/>
          </p:cNvSpPr>
          <p:nvPr>
            <p:ph type="ftr" sz="quarter" idx="11"/>
          </p:nvPr>
        </p:nvSpPr>
        <p:spPr/>
        <p:txBody>
          <a:bodyPr/>
          <a:lstStyle>
            <a:lvl1pPr>
              <a:defRPr smtClean="0"/>
            </a:lvl1pPr>
          </a:lstStyle>
          <a:p>
            <a:pPr>
              <a:defRPr/>
            </a:pPr>
            <a:r>
              <a:rPr lang="de-DE"/>
              <a:t>PHYS 1444-001, Summer 2020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260B4D4B-3DEF-AE4B-B9BB-BFC0E5F2138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a:t>Click to edit Master title style</a:t>
            </a:r>
          </a:p>
        </p:txBody>
      </p:sp>
      <p:sp>
        <p:nvSpPr>
          <p:cNvPr id="3" name="Content Placeholder 2"/>
          <p:cNvSpPr>
            <a:spLocks noGrp="1"/>
          </p:cNvSpPr>
          <p:nvPr>
            <p:ph sz="quarter" idx="1"/>
          </p:nvPr>
        </p:nvSpPr>
        <p:spPr>
          <a:xfrm>
            <a:off x="6858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858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smtClean="0"/>
            </a:lvl1pPr>
          </a:lstStyle>
          <a:p>
            <a:pPr>
              <a:defRPr/>
            </a:pPr>
            <a:r>
              <a:rPr lang="en-US"/>
              <a:t>Tuesday, June 23, 2020</a:t>
            </a:r>
          </a:p>
        </p:txBody>
      </p:sp>
      <p:sp>
        <p:nvSpPr>
          <p:cNvPr id="8" name="Footer Placeholder 7"/>
          <p:cNvSpPr>
            <a:spLocks noGrp="1"/>
          </p:cNvSpPr>
          <p:nvPr>
            <p:ph type="ftr" sz="quarter" idx="11"/>
          </p:nvPr>
        </p:nvSpPr>
        <p:spPr/>
        <p:txBody>
          <a:bodyPr/>
          <a:lstStyle>
            <a:lvl1pPr>
              <a:defRPr smtClean="0"/>
            </a:lvl1pPr>
          </a:lstStyle>
          <a:p>
            <a:pPr>
              <a:defRPr/>
            </a:pPr>
            <a:r>
              <a:rPr lang="de-DE"/>
              <a:t>PHYS 1444-001, Summer 2020                    Dr. Jaehoon Yu</a:t>
            </a:r>
            <a:endParaRPr lang="en-US"/>
          </a:p>
        </p:txBody>
      </p:sp>
      <p:sp>
        <p:nvSpPr>
          <p:cNvPr id="9" name="Slide Number Placeholder 8"/>
          <p:cNvSpPr>
            <a:spLocks noGrp="1"/>
          </p:cNvSpPr>
          <p:nvPr>
            <p:ph type="sldNum" sz="quarter" idx="12"/>
          </p:nvPr>
        </p:nvSpPr>
        <p:spPr/>
        <p:txBody>
          <a:bodyPr/>
          <a:lstStyle>
            <a:lvl1pPr>
              <a:defRPr smtClean="0"/>
            </a:lvl1pPr>
          </a:lstStyle>
          <a:p>
            <a:pPr>
              <a:defRPr/>
            </a:pPr>
            <a:fld id="{68378816-F0BE-954B-ACE6-3B377C21A19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smtClean="0"/>
            </a:lvl1pPr>
          </a:lstStyle>
          <a:p>
            <a:pPr>
              <a:defRPr/>
            </a:pPr>
            <a:r>
              <a:rPr lang="en-US"/>
              <a:t>Tuesday, June 23, 2020</a:t>
            </a:r>
          </a:p>
        </p:txBody>
      </p:sp>
      <p:sp>
        <p:nvSpPr>
          <p:cNvPr id="5" name="Footer Placeholder 4"/>
          <p:cNvSpPr>
            <a:spLocks noGrp="1"/>
          </p:cNvSpPr>
          <p:nvPr>
            <p:ph type="ftr" sz="quarter" idx="11"/>
          </p:nvPr>
        </p:nvSpPr>
        <p:spPr/>
        <p:txBody>
          <a:bodyPr/>
          <a:lstStyle>
            <a:lvl1pPr>
              <a:defRPr smtClean="0"/>
            </a:lvl1pPr>
          </a:lstStyle>
          <a:p>
            <a:pPr>
              <a:defRPr/>
            </a:pPr>
            <a:r>
              <a:rPr lang="de-DE"/>
              <a:t>PHYS 1444-001, Summer 2020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BEF3D8A4-74EF-534D-976E-1FB9C4B7280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smtClean="0"/>
            </a:lvl1pPr>
          </a:lstStyle>
          <a:p>
            <a:pPr>
              <a:defRPr/>
            </a:pPr>
            <a:r>
              <a:rPr lang="en-US"/>
              <a:t>Tuesday, June 23, 2020</a:t>
            </a:r>
          </a:p>
        </p:txBody>
      </p:sp>
      <p:sp>
        <p:nvSpPr>
          <p:cNvPr id="5" name="Footer Placeholder 4"/>
          <p:cNvSpPr>
            <a:spLocks noGrp="1"/>
          </p:cNvSpPr>
          <p:nvPr>
            <p:ph type="ftr" sz="quarter" idx="11"/>
          </p:nvPr>
        </p:nvSpPr>
        <p:spPr/>
        <p:txBody>
          <a:bodyPr/>
          <a:lstStyle>
            <a:lvl1pPr>
              <a:defRPr smtClean="0"/>
            </a:lvl1pPr>
          </a:lstStyle>
          <a:p>
            <a:pPr>
              <a:defRPr/>
            </a:pPr>
            <a:r>
              <a:rPr lang="de-DE"/>
              <a:t>PHYS 1444-001, Summer 2020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C1BF8B38-6A2B-A24F-8E1A-CFFE728496E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smtClean="0"/>
            </a:lvl1pPr>
          </a:lstStyle>
          <a:p>
            <a:pPr>
              <a:defRPr/>
            </a:pPr>
            <a:r>
              <a:rPr lang="en-US"/>
              <a:t>Tuesday, June 23, 2020</a:t>
            </a:r>
          </a:p>
        </p:txBody>
      </p:sp>
      <p:sp>
        <p:nvSpPr>
          <p:cNvPr id="6" name="Footer Placeholder 5"/>
          <p:cNvSpPr>
            <a:spLocks noGrp="1"/>
          </p:cNvSpPr>
          <p:nvPr>
            <p:ph type="ftr" sz="quarter" idx="11"/>
          </p:nvPr>
        </p:nvSpPr>
        <p:spPr/>
        <p:txBody>
          <a:bodyPr/>
          <a:lstStyle>
            <a:lvl1pPr>
              <a:defRPr smtClean="0"/>
            </a:lvl1pPr>
          </a:lstStyle>
          <a:p>
            <a:pPr>
              <a:defRPr/>
            </a:pPr>
            <a:r>
              <a:rPr lang="de-DE"/>
              <a:t>PHYS 1444-001, Summer 2020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AA743A56-7F86-D14E-A381-3C37627AF22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smtClean="0"/>
            </a:lvl1pPr>
          </a:lstStyle>
          <a:p>
            <a:pPr>
              <a:defRPr/>
            </a:pPr>
            <a:r>
              <a:rPr lang="en-US"/>
              <a:t>Tuesday, June 23, 2020</a:t>
            </a:r>
          </a:p>
        </p:txBody>
      </p:sp>
      <p:sp>
        <p:nvSpPr>
          <p:cNvPr id="8" name="Footer Placeholder 7"/>
          <p:cNvSpPr>
            <a:spLocks noGrp="1"/>
          </p:cNvSpPr>
          <p:nvPr>
            <p:ph type="ftr" sz="quarter" idx="11"/>
          </p:nvPr>
        </p:nvSpPr>
        <p:spPr/>
        <p:txBody>
          <a:bodyPr/>
          <a:lstStyle>
            <a:lvl1pPr>
              <a:defRPr smtClean="0"/>
            </a:lvl1pPr>
          </a:lstStyle>
          <a:p>
            <a:pPr>
              <a:defRPr/>
            </a:pPr>
            <a:r>
              <a:rPr lang="de-DE"/>
              <a:t>PHYS 1444-001, Summer 2020                    Dr. Jaehoon Yu</a:t>
            </a:r>
            <a:endParaRPr lang="en-US"/>
          </a:p>
        </p:txBody>
      </p:sp>
      <p:sp>
        <p:nvSpPr>
          <p:cNvPr id="9" name="Slide Number Placeholder 8"/>
          <p:cNvSpPr>
            <a:spLocks noGrp="1"/>
          </p:cNvSpPr>
          <p:nvPr>
            <p:ph type="sldNum" sz="quarter" idx="12"/>
          </p:nvPr>
        </p:nvSpPr>
        <p:spPr/>
        <p:txBody>
          <a:bodyPr/>
          <a:lstStyle>
            <a:lvl1pPr>
              <a:defRPr smtClean="0"/>
            </a:lvl1pPr>
          </a:lstStyle>
          <a:p>
            <a:pPr>
              <a:defRPr/>
            </a:pPr>
            <a:fld id="{CD4FE25A-1989-A448-A1B9-194EB93C7C3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smtClean="0"/>
            </a:lvl1pPr>
          </a:lstStyle>
          <a:p>
            <a:pPr>
              <a:defRPr/>
            </a:pPr>
            <a:r>
              <a:rPr lang="en-US"/>
              <a:t>Tuesday, June 23, 2020</a:t>
            </a:r>
          </a:p>
        </p:txBody>
      </p:sp>
      <p:sp>
        <p:nvSpPr>
          <p:cNvPr id="4" name="Footer Placeholder 3"/>
          <p:cNvSpPr>
            <a:spLocks noGrp="1"/>
          </p:cNvSpPr>
          <p:nvPr>
            <p:ph type="ftr" sz="quarter" idx="11"/>
          </p:nvPr>
        </p:nvSpPr>
        <p:spPr/>
        <p:txBody>
          <a:bodyPr/>
          <a:lstStyle>
            <a:lvl1pPr>
              <a:defRPr smtClean="0"/>
            </a:lvl1pPr>
          </a:lstStyle>
          <a:p>
            <a:pPr>
              <a:defRPr/>
            </a:pPr>
            <a:r>
              <a:rPr lang="de-DE"/>
              <a:t>PHYS 1444-001, Summer 2020                    Dr. Jaehoon Yu</a:t>
            </a:r>
            <a:endParaRPr lang="en-US"/>
          </a:p>
        </p:txBody>
      </p:sp>
      <p:sp>
        <p:nvSpPr>
          <p:cNvPr id="5" name="Slide Number Placeholder 4"/>
          <p:cNvSpPr>
            <a:spLocks noGrp="1"/>
          </p:cNvSpPr>
          <p:nvPr>
            <p:ph type="sldNum" sz="quarter" idx="12"/>
          </p:nvPr>
        </p:nvSpPr>
        <p:spPr/>
        <p:txBody>
          <a:bodyPr/>
          <a:lstStyle>
            <a:lvl1pPr>
              <a:defRPr smtClean="0"/>
            </a:lvl1pPr>
          </a:lstStyle>
          <a:p>
            <a:pPr>
              <a:defRPr/>
            </a:pPr>
            <a:fld id="{EEAF47E9-2323-F64D-AFF2-9AFE5BE481E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pPr>
              <a:defRPr/>
            </a:pPr>
            <a:r>
              <a:rPr lang="en-US"/>
              <a:t>Tuesday, June 23, 2020</a:t>
            </a:r>
          </a:p>
        </p:txBody>
      </p:sp>
      <p:sp>
        <p:nvSpPr>
          <p:cNvPr id="3" name="Footer Placeholder 2"/>
          <p:cNvSpPr>
            <a:spLocks noGrp="1"/>
          </p:cNvSpPr>
          <p:nvPr>
            <p:ph type="ftr" sz="quarter" idx="11"/>
          </p:nvPr>
        </p:nvSpPr>
        <p:spPr/>
        <p:txBody>
          <a:bodyPr/>
          <a:lstStyle>
            <a:lvl1pPr>
              <a:defRPr smtClean="0"/>
            </a:lvl1pPr>
          </a:lstStyle>
          <a:p>
            <a:pPr>
              <a:defRPr/>
            </a:pPr>
            <a:r>
              <a:rPr lang="de-DE"/>
              <a:t>PHYS 1444-001, Summer 2020                    Dr. Jaehoon Yu</a:t>
            </a:r>
            <a:endParaRPr lang="en-US"/>
          </a:p>
        </p:txBody>
      </p:sp>
      <p:sp>
        <p:nvSpPr>
          <p:cNvPr id="4" name="Slide Number Placeholder 3"/>
          <p:cNvSpPr>
            <a:spLocks noGrp="1"/>
          </p:cNvSpPr>
          <p:nvPr>
            <p:ph type="sldNum" sz="quarter" idx="12"/>
          </p:nvPr>
        </p:nvSpPr>
        <p:spPr/>
        <p:txBody>
          <a:bodyPr/>
          <a:lstStyle>
            <a:lvl1pPr>
              <a:defRPr smtClean="0"/>
            </a:lvl1pPr>
          </a:lstStyle>
          <a:p>
            <a:pPr>
              <a:defRPr/>
            </a:pPr>
            <a:fld id="{9690B60E-95F4-9C41-AEA5-2E2E6ABCCAA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a:t>Tuesday, June 23, 2020</a:t>
            </a:r>
          </a:p>
        </p:txBody>
      </p:sp>
      <p:sp>
        <p:nvSpPr>
          <p:cNvPr id="6" name="Footer Placeholder 5"/>
          <p:cNvSpPr>
            <a:spLocks noGrp="1"/>
          </p:cNvSpPr>
          <p:nvPr>
            <p:ph type="ftr" sz="quarter" idx="11"/>
          </p:nvPr>
        </p:nvSpPr>
        <p:spPr/>
        <p:txBody>
          <a:bodyPr/>
          <a:lstStyle>
            <a:lvl1pPr>
              <a:defRPr smtClean="0"/>
            </a:lvl1pPr>
          </a:lstStyle>
          <a:p>
            <a:pPr>
              <a:defRPr/>
            </a:pPr>
            <a:r>
              <a:rPr lang="de-DE"/>
              <a:t>PHYS 1444-001, Summer 2020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BB327105-656C-8345-B353-0B5F787303F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a:t>Tuesday, June 23, 2020</a:t>
            </a:r>
          </a:p>
        </p:txBody>
      </p:sp>
      <p:sp>
        <p:nvSpPr>
          <p:cNvPr id="6" name="Footer Placeholder 5"/>
          <p:cNvSpPr>
            <a:spLocks noGrp="1"/>
          </p:cNvSpPr>
          <p:nvPr>
            <p:ph type="ftr" sz="quarter" idx="11"/>
          </p:nvPr>
        </p:nvSpPr>
        <p:spPr/>
        <p:txBody>
          <a:bodyPr/>
          <a:lstStyle>
            <a:lvl1pPr>
              <a:defRPr smtClean="0"/>
            </a:lvl1pPr>
          </a:lstStyle>
          <a:p>
            <a:pPr>
              <a:defRPr/>
            </a:pPr>
            <a:r>
              <a:rPr lang="de-DE"/>
              <a:t>PHYS 1444-001, Summer 2020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33F747FB-9F93-7A4A-823E-4285093B0C6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solidFill>
                  <a:srgbClr val="FF0066"/>
                </a:solidFill>
                <a:latin typeface="+mn-lt"/>
              </a:defRPr>
            </a:lvl1pPr>
          </a:lstStyle>
          <a:p>
            <a:pPr>
              <a:defRPr/>
            </a:pPr>
            <a:r>
              <a:rPr lang="en-US"/>
              <a:t>Tuesday, June 23, 2020</a:t>
            </a: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solidFill>
                  <a:srgbClr val="003300"/>
                </a:solidFill>
                <a:latin typeface="+mn-lt"/>
              </a:defRPr>
            </a:lvl1pPr>
          </a:lstStyle>
          <a:p>
            <a:pPr>
              <a:defRPr/>
            </a:pPr>
            <a:r>
              <a:rPr lang="de-DE"/>
              <a:t>PHYS 1444-001, Summer 2020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pPr>
              <a:defRPr/>
            </a:pPr>
            <a:fld id="{48A22D27-E16E-9440-8890-E1A3510F7726}" type="slidenum">
              <a:rPr lang="en-US"/>
              <a:pPr>
                <a:defRPr/>
              </a:pPr>
              <a:t>‹#›</a:t>
            </a:fld>
            <a:endParaRPr lang="en-US"/>
          </a:p>
        </p:txBody>
      </p:sp>
      <p:pic>
        <p:nvPicPr>
          <p:cNvPr id="2" name="Picture 1"/>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2971800" y="6315667"/>
            <a:ext cx="440436" cy="388804"/>
          </a:xfrm>
          <a:prstGeom prst="rect">
            <a:avLst/>
          </a:prstGeom>
        </p:spPr>
      </p:pic>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p:txStyles>
    <p:titleStyle>
      <a:lvl1pPr algn="ctr" rtl="0" eaLnBrk="0" fontAlgn="base" hangingPunct="0">
        <a:spcBef>
          <a:spcPct val="0"/>
        </a:spcBef>
        <a:spcAft>
          <a:spcPct val="0"/>
        </a:spcAft>
        <a:defRPr sz="4400">
          <a:solidFill>
            <a:srgbClr val="A5002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2pPr>
      <a:lvl3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3pPr>
      <a:lvl4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4pPr>
      <a:lvl5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 Id="rId4" Type="http://schemas.openxmlformats.org/officeDocument/2006/relationships/image" Target="../media/image19.jpeg"/></Relationships>
</file>

<file path=ppt/slides/_rels/slide11.xml.rels><?xml version="1.0" encoding="UTF-8" standalone="yes"?>
<Relationships xmlns="http://schemas.openxmlformats.org/package/2006/relationships"><Relationship Id="rId13" Type="http://schemas.openxmlformats.org/officeDocument/2006/relationships/image" Target="../media/image24.wmf"/><Relationship Id="rId18" Type="http://schemas.openxmlformats.org/officeDocument/2006/relationships/oleObject" Target="../embeddings/oleObject19.bin"/><Relationship Id="rId26" Type="http://schemas.openxmlformats.org/officeDocument/2006/relationships/oleObject" Target="../embeddings/oleObject23.bin"/><Relationship Id="rId3" Type="http://schemas.openxmlformats.org/officeDocument/2006/relationships/image" Target="../media/image17.jpeg"/><Relationship Id="rId21" Type="http://schemas.openxmlformats.org/officeDocument/2006/relationships/image" Target="../media/image28.wmf"/><Relationship Id="rId34" Type="http://schemas.openxmlformats.org/officeDocument/2006/relationships/oleObject" Target="../embeddings/oleObject27.bin"/><Relationship Id="rId7" Type="http://schemas.openxmlformats.org/officeDocument/2006/relationships/image" Target="../media/image21.wmf"/><Relationship Id="rId12" Type="http://schemas.openxmlformats.org/officeDocument/2006/relationships/oleObject" Target="../embeddings/oleObject16.bin"/><Relationship Id="rId17" Type="http://schemas.openxmlformats.org/officeDocument/2006/relationships/image" Target="../media/image26.wmf"/><Relationship Id="rId25" Type="http://schemas.openxmlformats.org/officeDocument/2006/relationships/image" Target="../media/image30.wmf"/><Relationship Id="rId33" Type="http://schemas.openxmlformats.org/officeDocument/2006/relationships/image" Target="../media/image34.wmf"/><Relationship Id="rId2" Type="http://schemas.openxmlformats.org/officeDocument/2006/relationships/slideLayout" Target="../slideLayouts/slideLayout2.xml"/><Relationship Id="rId16" Type="http://schemas.openxmlformats.org/officeDocument/2006/relationships/oleObject" Target="../embeddings/oleObject18.bin"/><Relationship Id="rId20" Type="http://schemas.openxmlformats.org/officeDocument/2006/relationships/oleObject" Target="../embeddings/oleObject20.bin"/><Relationship Id="rId29" Type="http://schemas.openxmlformats.org/officeDocument/2006/relationships/image" Target="../media/image32.wmf"/><Relationship Id="rId1" Type="http://schemas.openxmlformats.org/officeDocument/2006/relationships/vmlDrawing" Target="../drawings/vmlDrawing4.vml"/><Relationship Id="rId6" Type="http://schemas.openxmlformats.org/officeDocument/2006/relationships/oleObject" Target="../embeddings/oleObject13.bin"/><Relationship Id="rId11" Type="http://schemas.openxmlformats.org/officeDocument/2006/relationships/image" Target="../media/image23.wmf"/><Relationship Id="rId24" Type="http://schemas.openxmlformats.org/officeDocument/2006/relationships/oleObject" Target="../embeddings/oleObject22.bin"/><Relationship Id="rId32" Type="http://schemas.openxmlformats.org/officeDocument/2006/relationships/oleObject" Target="../embeddings/oleObject26.bin"/><Relationship Id="rId5" Type="http://schemas.openxmlformats.org/officeDocument/2006/relationships/image" Target="../media/image20.wmf"/><Relationship Id="rId15" Type="http://schemas.openxmlformats.org/officeDocument/2006/relationships/image" Target="../media/image25.wmf"/><Relationship Id="rId23" Type="http://schemas.openxmlformats.org/officeDocument/2006/relationships/image" Target="../media/image29.wmf"/><Relationship Id="rId28" Type="http://schemas.openxmlformats.org/officeDocument/2006/relationships/oleObject" Target="../embeddings/oleObject24.bin"/><Relationship Id="rId10" Type="http://schemas.openxmlformats.org/officeDocument/2006/relationships/oleObject" Target="../embeddings/oleObject15.bin"/><Relationship Id="rId19" Type="http://schemas.openxmlformats.org/officeDocument/2006/relationships/image" Target="../media/image27.wmf"/><Relationship Id="rId31" Type="http://schemas.openxmlformats.org/officeDocument/2006/relationships/image" Target="../media/image33.wmf"/><Relationship Id="rId4" Type="http://schemas.openxmlformats.org/officeDocument/2006/relationships/oleObject" Target="../embeddings/oleObject12.bin"/><Relationship Id="rId9" Type="http://schemas.openxmlformats.org/officeDocument/2006/relationships/image" Target="../media/image22.wmf"/><Relationship Id="rId14" Type="http://schemas.openxmlformats.org/officeDocument/2006/relationships/oleObject" Target="../embeddings/oleObject17.bin"/><Relationship Id="rId22" Type="http://schemas.openxmlformats.org/officeDocument/2006/relationships/oleObject" Target="../embeddings/oleObject21.bin"/><Relationship Id="rId27" Type="http://schemas.openxmlformats.org/officeDocument/2006/relationships/image" Target="../media/image31.wmf"/><Relationship Id="rId30" Type="http://schemas.openxmlformats.org/officeDocument/2006/relationships/oleObject" Target="../embeddings/oleObject25.bin"/><Relationship Id="rId35" Type="http://schemas.openxmlformats.org/officeDocument/2006/relationships/image" Target="../media/image35.wmf"/><Relationship Id="rId8" Type="http://schemas.openxmlformats.org/officeDocument/2006/relationships/oleObject" Target="../embeddings/oleObject14.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wmf"/></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8.wmf"/><Relationship Id="rId13" Type="http://schemas.openxmlformats.org/officeDocument/2006/relationships/oleObject" Target="../embeddings/oleObject7.bin"/><Relationship Id="rId3" Type="http://schemas.openxmlformats.org/officeDocument/2006/relationships/oleObject" Target="../embeddings/oleObject2.bin"/><Relationship Id="rId7" Type="http://schemas.openxmlformats.org/officeDocument/2006/relationships/oleObject" Target="../embeddings/oleObject4.bin"/><Relationship Id="rId12" Type="http://schemas.openxmlformats.org/officeDocument/2006/relationships/image" Target="../media/image10.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7.wmf"/><Relationship Id="rId11" Type="http://schemas.openxmlformats.org/officeDocument/2006/relationships/oleObject" Target="../embeddings/oleObject6.bin"/><Relationship Id="rId5" Type="http://schemas.openxmlformats.org/officeDocument/2006/relationships/oleObject" Target="../embeddings/oleObject3.bin"/><Relationship Id="rId10" Type="http://schemas.openxmlformats.org/officeDocument/2006/relationships/image" Target="../media/image9.wmf"/><Relationship Id="rId4" Type="http://schemas.openxmlformats.org/officeDocument/2006/relationships/image" Target="../media/image6.wmf"/><Relationship Id="rId9" Type="http://schemas.openxmlformats.org/officeDocument/2006/relationships/oleObject" Target="../embeddings/oleObject5.bin"/><Relationship Id="rId14" Type="http://schemas.openxmlformats.org/officeDocument/2006/relationships/image" Target="../media/image11.wmf"/></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image" Target="../media/image16.jpeg"/><Relationship Id="rId7" Type="http://schemas.openxmlformats.org/officeDocument/2006/relationships/image" Target="../media/image13.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9.bin"/><Relationship Id="rId11" Type="http://schemas.openxmlformats.org/officeDocument/2006/relationships/image" Target="../media/image15.wmf"/><Relationship Id="rId5" Type="http://schemas.openxmlformats.org/officeDocument/2006/relationships/image" Target="../media/image12.wmf"/><Relationship Id="rId10" Type="http://schemas.openxmlformats.org/officeDocument/2006/relationships/oleObject" Target="../embeddings/oleObject11.bin"/><Relationship Id="rId4" Type="http://schemas.openxmlformats.org/officeDocument/2006/relationships/oleObject" Target="../embeddings/oleObject8.bin"/><Relationship Id="rId9" Type="http://schemas.openxmlformats.org/officeDocument/2006/relationships/image" Target="../media/image14.wmf"/></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quarter" idx="10"/>
          </p:nvPr>
        </p:nvSpPr>
        <p:spPr/>
        <p:txBody>
          <a:bodyPr/>
          <a:lstStyle/>
          <a:p>
            <a:pPr>
              <a:defRPr/>
            </a:pPr>
            <a:r>
              <a:rPr lang="en-US"/>
              <a:t>Tuesday, June 23, 2020</a:t>
            </a:r>
          </a:p>
        </p:txBody>
      </p:sp>
      <p:sp>
        <p:nvSpPr>
          <p:cNvPr id="7" name="Rectangle 5"/>
          <p:cNvSpPr>
            <a:spLocks noGrp="1" noChangeArrowheads="1"/>
          </p:cNvSpPr>
          <p:nvPr>
            <p:ph type="ftr" sz="quarter" idx="11"/>
          </p:nvPr>
        </p:nvSpPr>
        <p:spPr/>
        <p:txBody>
          <a:bodyPr/>
          <a:lstStyle/>
          <a:p>
            <a:pPr>
              <a:defRPr/>
            </a:pPr>
            <a:r>
              <a:rPr lang="de-DE" dirty="0"/>
              <a:t>PHYS 1444-001, Summer 2020                    Dr. Jaehoon Yu</a:t>
            </a:r>
            <a:endParaRPr lang="en-US" dirty="0"/>
          </a:p>
        </p:txBody>
      </p:sp>
      <p:sp>
        <p:nvSpPr>
          <p:cNvPr id="18436" name="Rectangle 6"/>
          <p:cNvSpPr>
            <a:spLocks noGrp="1" noChangeArrowheads="1"/>
          </p:cNvSpPr>
          <p:nvPr>
            <p:ph type="sldNum" sz="quarter" idx="12"/>
          </p:nvPr>
        </p:nvSpPr>
        <p:spPr>
          <a:noFill/>
        </p:spPr>
        <p:txBody>
          <a:bodyPr/>
          <a:lstStyle/>
          <a:p>
            <a:fld id="{395A3770-54C9-3149-A664-D038CC3CB949}" type="slidenum">
              <a:rPr lang="en-US">
                <a:latin typeface="Arial Narrow" pitchFamily="-84" charset="0"/>
              </a:rPr>
              <a:pPr/>
              <a:t>1</a:t>
            </a:fld>
            <a:endParaRPr lang="en-US" dirty="0">
              <a:latin typeface="Arial Narrow" pitchFamily="-84" charset="0"/>
            </a:endParaRPr>
          </a:p>
        </p:txBody>
      </p:sp>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 1441 – Section 001</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#10</a:t>
            </a:r>
          </a:p>
        </p:txBody>
      </p:sp>
      <p:sp>
        <p:nvSpPr>
          <p:cNvPr id="18438" name="Text Box 4"/>
          <p:cNvSpPr txBox="1">
            <a:spLocks noChangeArrowheads="1"/>
          </p:cNvSpPr>
          <p:nvPr/>
        </p:nvSpPr>
        <p:spPr bwMode="auto">
          <a:xfrm>
            <a:off x="3056106" y="1447800"/>
            <a:ext cx="2723823" cy="830997"/>
          </a:xfrm>
          <a:prstGeom prst="rect">
            <a:avLst/>
          </a:prstGeom>
          <a:noFill/>
          <a:ln w="9525">
            <a:noFill/>
            <a:miter lim="800000"/>
            <a:headEnd/>
            <a:tailEnd/>
          </a:ln>
        </p:spPr>
        <p:txBody>
          <a:bodyPr wrap="none">
            <a:prstTxWarp prst="textNoShape">
              <a:avLst/>
            </a:prstTxWarp>
            <a:spAutoFit/>
          </a:bodyPr>
          <a:lstStyle/>
          <a:p>
            <a:pPr algn="ctr"/>
            <a:r>
              <a:rPr lang="en-US" dirty="0">
                <a:solidFill>
                  <a:schemeClr val="accent2"/>
                </a:solidFill>
                <a:latin typeface="Monotype Corsiva" pitchFamily="-84" charset="0"/>
              </a:rPr>
              <a:t>Tuesday, June 23, 2020</a:t>
            </a:r>
          </a:p>
          <a:p>
            <a:pPr algn="ctr"/>
            <a:r>
              <a:rPr lang="en-US" dirty="0">
                <a:solidFill>
                  <a:schemeClr val="accent2"/>
                </a:solidFill>
                <a:latin typeface="Monotype Corsiva" pitchFamily="-84" charset="0"/>
              </a:rPr>
              <a:t>Dr. </a:t>
            </a:r>
            <a:r>
              <a:rPr lang="en-US" b="1" dirty="0">
                <a:solidFill>
                  <a:srgbClr val="FF0066"/>
                </a:solidFill>
                <a:latin typeface="Monotype Corsiva" pitchFamily="-84" charset="0"/>
              </a:rPr>
              <a:t>Jae</a:t>
            </a:r>
            <a:r>
              <a:rPr lang="en-US" dirty="0">
                <a:solidFill>
                  <a:schemeClr val="accent2"/>
                </a:solidFill>
                <a:latin typeface="Monotype Corsiva" pitchFamily="-84" charset="0"/>
              </a:rPr>
              <a:t>hoon </a:t>
            </a:r>
            <a:r>
              <a:rPr lang="en-US" b="1" dirty="0">
                <a:solidFill>
                  <a:srgbClr val="FF0066"/>
                </a:solidFill>
                <a:latin typeface="Monotype Corsiva" pitchFamily="-84" charset="0"/>
              </a:rPr>
              <a:t>Yu</a:t>
            </a:r>
          </a:p>
        </p:txBody>
      </p:sp>
      <p:sp>
        <p:nvSpPr>
          <p:cNvPr id="9" name="Content Placeholder 2">
            <a:extLst>
              <a:ext uri="{FF2B5EF4-FFF2-40B4-BE49-F238E27FC236}">
                <a16:creationId xmlns:a16="http://schemas.microsoft.com/office/drawing/2014/main" id="{868E5067-8848-1B49-B060-6086C43DB2F4}"/>
              </a:ext>
            </a:extLst>
          </p:cNvPr>
          <p:cNvSpPr txBox="1">
            <a:spLocks/>
          </p:cNvSpPr>
          <p:nvPr/>
        </p:nvSpPr>
        <p:spPr bwMode="auto">
          <a:xfrm>
            <a:off x="952500" y="2281535"/>
            <a:ext cx="6667500" cy="328106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har char="•"/>
              <a:defRPr sz="32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a:lstStyle>
          <a:p>
            <a:pPr marL="609600" indent="-609600" algn="l"/>
            <a:r>
              <a:rPr lang="en-US" sz="3600" dirty="0">
                <a:latin typeface="Arial Narrow" charset="0"/>
              </a:rPr>
              <a:t>Chapter 25 </a:t>
            </a:r>
          </a:p>
          <a:p>
            <a:pPr marL="969963" lvl="1" indent="-533400">
              <a:buFont typeface="Arial"/>
              <a:buChar char="•"/>
            </a:pPr>
            <a:r>
              <a:rPr lang="en-US" sz="3200" dirty="0">
                <a:latin typeface="Arial Narrow" charset="0"/>
              </a:rPr>
              <a:t>Electric Power</a:t>
            </a:r>
          </a:p>
          <a:p>
            <a:pPr marL="969963" lvl="1" indent="-533400">
              <a:buFont typeface="Arial"/>
              <a:buChar char="•"/>
            </a:pPr>
            <a:r>
              <a:rPr lang="en-US" sz="3200" dirty="0">
                <a:latin typeface="Arial Narrow" charset="0"/>
              </a:rPr>
              <a:t>Alternating Current</a:t>
            </a:r>
          </a:p>
          <a:p>
            <a:pPr marL="969963" lvl="1" indent="-533400">
              <a:buFont typeface="Arial"/>
              <a:buChar char="•"/>
            </a:pPr>
            <a:r>
              <a:rPr lang="en-US" sz="3200" dirty="0">
                <a:latin typeface="Arial Narrow" charset="0"/>
              </a:rPr>
              <a:t>Microscopic View of Electric Current</a:t>
            </a:r>
          </a:p>
          <a:p>
            <a:pPr marL="969963" lvl="1" indent="-533400">
              <a:buFont typeface="Arial"/>
              <a:buChar char="•"/>
            </a:pPr>
            <a:r>
              <a:rPr lang="en-US" sz="3200" dirty="0">
                <a:latin typeface="Arial Narrow" charset="0"/>
              </a:rPr>
              <a:t>Ohm’s Law in Microscopic View</a:t>
            </a:r>
          </a:p>
          <a:p>
            <a:pPr marL="969963" lvl="1" indent="-533400">
              <a:buFont typeface="Arial"/>
              <a:buChar char="•"/>
            </a:pPr>
            <a:r>
              <a:rPr lang="en-US" sz="3200" dirty="0">
                <a:latin typeface="Arial Narrow" charset="0"/>
              </a:rPr>
              <a:t>EMF and Terminal Voltage</a:t>
            </a:r>
          </a:p>
          <a:p>
            <a:pPr marL="436563" lvl="1" indent="0">
              <a:buNone/>
            </a:pPr>
            <a:endParaRPr lang="en-US" sz="3200" dirty="0">
              <a:latin typeface="Arial Narrow" charset="0"/>
            </a:endParaRPr>
          </a:p>
        </p:txBody>
      </p:sp>
    </p:spTree>
    <p:extLst>
      <p:ext uri="{BB962C8B-B14F-4D97-AF65-F5344CB8AC3E}">
        <p14:creationId xmlns:p14="http://schemas.microsoft.com/office/powerpoint/2010/main" val="260497573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a:t>Tuesday, June 23, 2020</a:t>
            </a:r>
          </a:p>
        </p:txBody>
      </p:sp>
      <p:sp>
        <p:nvSpPr>
          <p:cNvPr id="12" name="Footer Placeholder 4"/>
          <p:cNvSpPr>
            <a:spLocks noGrp="1"/>
          </p:cNvSpPr>
          <p:nvPr>
            <p:ph type="ftr" sz="quarter" idx="11"/>
          </p:nvPr>
        </p:nvSpPr>
        <p:spPr/>
        <p:txBody>
          <a:bodyPr/>
          <a:lstStyle/>
          <a:p>
            <a:r>
              <a:rPr lang="de-DE"/>
              <a:t>PHYS 1444-001, Summer 2020                    Dr. Jaehoon Yu</a:t>
            </a:r>
            <a:endParaRPr lang="en-US"/>
          </a:p>
        </p:txBody>
      </p:sp>
      <p:sp>
        <p:nvSpPr>
          <p:cNvPr id="13" name="Slide Number Placeholder 5"/>
          <p:cNvSpPr>
            <a:spLocks noGrp="1"/>
          </p:cNvSpPr>
          <p:nvPr>
            <p:ph type="sldNum" sz="quarter" idx="12"/>
          </p:nvPr>
        </p:nvSpPr>
        <p:spPr/>
        <p:txBody>
          <a:bodyPr/>
          <a:lstStyle/>
          <a:p>
            <a:fld id="{D9C380A8-9FE9-F24C-B5C6-2584842B6645}" type="slidenum">
              <a:rPr lang="en-US"/>
              <a:pPr/>
              <a:t>10</a:t>
            </a:fld>
            <a:endParaRPr lang="en-US"/>
          </a:p>
        </p:txBody>
      </p:sp>
      <p:pic>
        <p:nvPicPr>
          <p:cNvPr id="303106" name="Picture 2" descr="FG25_018"/>
          <p:cNvPicPr>
            <a:picLocks noChangeAspect="1" noChangeArrowheads="1"/>
          </p:cNvPicPr>
          <p:nvPr/>
        </p:nvPicPr>
        <p:blipFill>
          <a:blip r:embed="rId2"/>
          <a:srcRect/>
          <a:stretch>
            <a:fillRect/>
          </a:stretch>
        </p:blipFill>
        <p:spPr bwMode="auto">
          <a:xfrm>
            <a:off x="5638800" y="1390650"/>
            <a:ext cx="4038600" cy="2343150"/>
          </a:xfrm>
          <a:prstGeom prst="rect">
            <a:avLst/>
          </a:prstGeom>
          <a:noFill/>
        </p:spPr>
      </p:pic>
      <p:pic>
        <p:nvPicPr>
          <p:cNvPr id="303107" name="Picture 3" descr="FG25_017B"/>
          <p:cNvPicPr>
            <a:picLocks noChangeAspect="1" noChangeArrowheads="1"/>
          </p:cNvPicPr>
          <p:nvPr/>
        </p:nvPicPr>
        <p:blipFill>
          <a:blip r:embed="rId3"/>
          <a:srcRect/>
          <a:stretch>
            <a:fillRect/>
          </a:stretch>
        </p:blipFill>
        <p:spPr bwMode="auto">
          <a:xfrm>
            <a:off x="4114800" y="4038600"/>
            <a:ext cx="2438400" cy="2362200"/>
          </a:xfrm>
          <a:prstGeom prst="rect">
            <a:avLst/>
          </a:prstGeom>
          <a:noFill/>
        </p:spPr>
      </p:pic>
      <p:sp>
        <p:nvSpPr>
          <p:cNvPr id="303108" name="Rectangle 4"/>
          <p:cNvSpPr>
            <a:spLocks noGrp="1" noChangeArrowheads="1"/>
          </p:cNvSpPr>
          <p:nvPr>
            <p:ph type="title"/>
          </p:nvPr>
        </p:nvSpPr>
        <p:spPr>
          <a:xfrm>
            <a:off x="685800" y="0"/>
            <a:ext cx="7772400" cy="609600"/>
          </a:xfrm>
        </p:spPr>
        <p:txBody>
          <a:bodyPr/>
          <a:lstStyle/>
          <a:p>
            <a:r>
              <a:rPr lang="en-US" sz="4000"/>
              <a:t>Power in Household Circuits</a:t>
            </a:r>
          </a:p>
        </p:txBody>
      </p:sp>
      <p:sp>
        <p:nvSpPr>
          <p:cNvPr id="303109" name="Rectangle 5"/>
          <p:cNvSpPr>
            <a:spLocks noGrp="1" noChangeArrowheads="1"/>
          </p:cNvSpPr>
          <p:nvPr>
            <p:ph type="body" idx="1"/>
          </p:nvPr>
        </p:nvSpPr>
        <p:spPr>
          <a:xfrm>
            <a:off x="152400" y="457200"/>
            <a:ext cx="8686800" cy="4191000"/>
          </a:xfrm>
        </p:spPr>
        <p:txBody>
          <a:bodyPr/>
          <a:lstStyle/>
          <a:p>
            <a:pPr>
              <a:lnSpc>
                <a:spcPct val="90000"/>
              </a:lnSpc>
            </a:pPr>
            <a:r>
              <a:rPr lang="en-US" dirty="0"/>
              <a:t>Household devices usually have small resistance</a:t>
            </a:r>
          </a:p>
          <a:p>
            <a:pPr lvl="1">
              <a:lnSpc>
                <a:spcPct val="90000"/>
              </a:lnSpc>
            </a:pPr>
            <a:r>
              <a:rPr lang="en-US" dirty="0"/>
              <a:t>But since they draw current, if they become large enough, wires can heat up (overloaded)</a:t>
            </a:r>
          </a:p>
          <a:p>
            <a:pPr lvl="2">
              <a:lnSpc>
                <a:spcPct val="90000"/>
              </a:lnSpc>
            </a:pPr>
            <a:r>
              <a:rPr lang="en-US" dirty="0"/>
              <a:t>Why is using thicker wires safer?</a:t>
            </a:r>
          </a:p>
          <a:p>
            <a:pPr lvl="3">
              <a:lnSpc>
                <a:spcPct val="90000"/>
              </a:lnSpc>
            </a:pPr>
            <a:r>
              <a:rPr lang="en-US" dirty="0"/>
              <a:t>Thicker wire has less resistance, lower heat</a:t>
            </a:r>
          </a:p>
          <a:p>
            <a:pPr lvl="1">
              <a:lnSpc>
                <a:spcPct val="90000"/>
              </a:lnSpc>
            </a:pPr>
            <a:r>
              <a:rPr lang="en-US" dirty="0"/>
              <a:t>Overloaded wire can set off a fire at home</a:t>
            </a:r>
          </a:p>
          <a:p>
            <a:pPr>
              <a:lnSpc>
                <a:spcPct val="90000"/>
              </a:lnSpc>
            </a:pPr>
            <a:r>
              <a:rPr lang="en-US" dirty="0"/>
              <a:t>How do we prevent this?</a:t>
            </a:r>
          </a:p>
          <a:p>
            <a:pPr lvl="1">
              <a:lnSpc>
                <a:spcPct val="90000"/>
              </a:lnSpc>
            </a:pPr>
            <a:r>
              <a:rPr lang="en-US" dirty="0"/>
              <a:t>Put in a switch that would disconnect the circuit when overloaded</a:t>
            </a:r>
          </a:p>
        </p:txBody>
      </p:sp>
      <p:sp>
        <p:nvSpPr>
          <p:cNvPr id="303110" name="Rectangle 6"/>
          <p:cNvSpPr>
            <a:spLocks noChangeArrowheads="1"/>
          </p:cNvSpPr>
          <p:nvPr/>
        </p:nvSpPr>
        <p:spPr bwMode="auto">
          <a:xfrm>
            <a:off x="-304800" y="4495800"/>
            <a:ext cx="4724400" cy="1752600"/>
          </a:xfrm>
          <a:prstGeom prst="rect">
            <a:avLst/>
          </a:prstGeom>
          <a:noFill/>
          <a:ln w="9525">
            <a:noFill/>
            <a:miter lim="800000"/>
            <a:headEnd/>
            <a:tailEnd/>
          </a:ln>
          <a:effectLst/>
        </p:spPr>
        <p:txBody>
          <a:bodyPr>
            <a:prstTxWarp prst="textNoShape">
              <a:avLst/>
            </a:prstTxWarp>
          </a:bodyPr>
          <a:lstStyle/>
          <a:p>
            <a:pPr marL="1143000" lvl="2" indent="-228600">
              <a:spcBef>
                <a:spcPct val="20000"/>
              </a:spcBef>
              <a:buFontTx/>
              <a:buChar char="•"/>
            </a:pPr>
            <a:r>
              <a:rPr lang="en-US" dirty="0">
                <a:solidFill>
                  <a:srgbClr val="003300"/>
                </a:solidFill>
                <a:latin typeface="Arial Narrow" charset="0"/>
                <a:ea typeface="ＭＳ Ｐゴシック" charset="-128"/>
              </a:rPr>
              <a:t>Fuse or circuit breakers</a:t>
            </a:r>
          </a:p>
          <a:p>
            <a:pPr marL="1143000" lvl="2" indent="-228600">
              <a:spcBef>
                <a:spcPct val="20000"/>
              </a:spcBef>
              <a:buFontTx/>
              <a:buChar char="•"/>
            </a:pPr>
            <a:r>
              <a:rPr lang="en-US" dirty="0">
                <a:solidFill>
                  <a:srgbClr val="003300"/>
                </a:solidFill>
                <a:latin typeface="Arial Narrow" charset="0"/>
                <a:ea typeface="ＭＳ Ｐゴシック" charset="-128"/>
              </a:rPr>
              <a:t>They open up the circuit when the current is over certain value</a:t>
            </a:r>
          </a:p>
        </p:txBody>
      </p:sp>
      <p:pic>
        <p:nvPicPr>
          <p:cNvPr id="303111" name="Picture 7" descr="FG25_017C"/>
          <p:cNvPicPr>
            <a:picLocks noChangeAspect="1" noChangeArrowheads="1"/>
          </p:cNvPicPr>
          <p:nvPr/>
        </p:nvPicPr>
        <p:blipFill>
          <a:blip r:embed="rId4"/>
          <a:srcRect/>
          <a:stretch>
            <a:fillRect/>
          </a:stretch>
        </p:blipFill>
        <p:spPr bwMode="auto">
          <a:xfrm>
            <a:off x="7010400" y="4114800"/>
            <a:ext cx="2514600" cy="2343150"/>
          </a:xfrm>
          <a:prstGeom prst="rect">
            <a:avLst/>
          </a:prstGeom>
          <a:noFill/>
        </p:spPr>
      </p:pic>
      <p:sp>
        <p:nvSpPr>
          <p:cNvPr id="303112" name="AutoShape 8"/>
          <p:cNvSpPr>
            <a:spLocks noChangeArrowheads="1"/>
          </p:cNvSpPr>
          <p:nvPr/>
        </p:nvSpPr>
        <p:spPr bwMode="auto">
          <a:xfrm>
            <a:off x="6446838" y="5213350"/>
            <a:ext cx="1181100" cy="730250"/>
          </a:xfrm>
          <a:prstGeom prst="rightArrow">
            <a:avLst>
              <a:gd name="adj1" fmla="val 50000"/>
              <a:gd name="adj2" fmla="val 40435"/>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2000">
                <a:solidFill>
                  <a:srgbClr val="CC0000"/>
                </a:solidFill>
                <a:latin typeface="Arial Narrow" charset="0"/>
              </a:rPr>
              <a:t>Overload</a:t>
            </a:r>
          </a:p>
        </p:txBody>
      </p:sp>
      <p:sp>
        <p:nvSpPr>
          <p:cNvPr id="303113" name="Oval 9"/>
          <p:cNvSpPr>
            <a:spLocks noChangeArrowheads="1"/>
          </p:cNvSpPr>
          <p:nvPr/>
        </p:nvSpPr>
        <p:spPr bwMode="auto">
          <a:xfrm>
            <a:off x="4953000" y="4343400"/>
            <a:ext cx="533400" cy="609600"/>
          </a:xfrm>
          <a:prstGeom prst="ellipse">
            <a:avLst/>
          </a:prstGeom>
          <a:noFill/>
          <a:ln w="28575">
            <a:solidFill>
              <a:srgbClr val="CC0000"/>
            </a:solidFill>
            <a:round/>
            <a:headEnd/>
            <a:tailEnd/>
          </a:ln>
          <a:effectLst/>
        </p:spPr>
        <p:txBody>
          <a:bodyPr wrap="none" anchor="ctr">
            <a:prstTxWarp prst="textNoShape">
              <a:avLst/>
            </a:prstTxWarp>
            <a:spAutoFit/>
          </a:bodyPr>
          <a:lstStyle/>
          <a:p>
            <a:endParaRPr lang="en-US"/>
          </a:p>
        </p:txBody>
      </p:sp>
      <p:sp>
        <p:nvSpPr>
          <p:cNvPr id="303114" name="Oval 10"/>
          <p:cNvSpPr>
            <a:spLocks noChangeArrowheads="1"/>
          </p:cNvSpPr>
          <p:nvPr/>
        </p:nvSpPr>
        <p:spPr bwMode="auto">
          <a:xfrm>
            <a:off x="7696200" y="4267200"/>
            <a:ext cx="609600" cy="609600"/>
          </a:xfrm>
          <a:prstGeom prst="ellipse">
            <a:avLst/>
          </a:prstGeom>
          <a:noFill/>
          <a:ln w="28575">
            <a:solidFill>
              <a:srgbClr val="CC0000"/>
            </a:solidFill>
            <a:round/>
            <a:headEnd/>
            <a:tailEnd/>
          </a:ln>
          <a:effectLst/>
        </p:spPr>
        <p:txBody>
          <a:bodyPr anchor="ctr">
            <a:prstTxWarp prst="textNoShape">
              <a:avLst/>
            </a:prstTxWarp>
            <a:spAutoFit/>
          </a:bodyPr>
          <a:lstStyle/>
          <a:p>
            <a:endParaRPr lang="en-US"/>
          </a:p>
        </p:txBody>
      </p:sp>
    </p:spTree>
    <p:extLst>
      <p:ext uri="{BB962C8B-B14F-4D97-AF65-F5344CB8AC3E}">
        <p14:creationId xmlns:p14="http://schemas.microsoft.com/office/powerpoint/2010/main" val="33346388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Date Placeholder 3"/>
          <p:cNvSpPr>
            <a:spLocks noGrp="1"/>
          </p:cNvSpPr>
          <p:nvPr>
            <p:ph type="dt" sz="half" idx="10"/>
          </p:nvPr>
        </p:nvSpPr>
        <p:spPr/>
        <p:txBody>
          <a:bodyPr/>
          <a:lstStyle/>
          <a:p>
            <a:r>
              <a:rPr lang="en-US"/>
              <a:t>Tuesday, June 23, 2020</a:t>
            </a:r>
          </a:p>
        </p:txBody>
      </p:sp>
      <p:sp>
        <p:nvSpPr>
          <p:cNvPr id="30" name="Footer Placeholder 4"/>
          <p:cNvSpPr>
            <a:spLocks noGrp="1"/>
          </p:cNvSpPr>
          <p:nvPr>
            <p:ph type="ftr" sz="quarter" idx="11"/>
          </p:nvPr>
        </p:nvSpPr>
        <p:spPr/>
        <p:txBody>
          <a:bodyPr/>
          <a:lstStyle/>
          <a:p>
            <a:r>
              <a:rPr lang="de-DE"/>
              <a:t>PHYS 1444-001, Summer 2020                    Dr. Jaehoon Yu</a:t>
            </a:r>
            <a:endParaRPr lang="en-US"/>
          </a:p>
        </p:txBody>
      </p:sp>
      <p:sp>
        <p:nvSpPr>
          <p:cNvPr id="31" name="Slide Number Placeholder 5"/>
          <p:cNvSpPr>
            <a:spLocks noGrp="1"/>
          </p:cNvSpPr>
          <p:nvPr>
            <p:ph type="sldNum" sz="quarter" idx="12"/>
          </p:nvPr>
        </p:nvSpPr>
        <p:spPr/>
        <p:txBody>
          <a:bodyPr/>
          <a:lstStyle/>
          <a:p>
            <a:fld id="{9F36B4C6-F311-0847-A377-074D26D5169A}" type="slidenum">
              <a:rPr lang="en-US"/>
              <a:pPr/>
              <a:t>11</a:t>
            </a:fld>
            <a:endParaRPr lang="en-US"/>
          </a:p>
        </p:txBody>
      </p:sp>
      <p:pic>
        <p:nvPicPr>
          <p:cNvPr id="304130" name="Picture 2" descr="FG25_018"/>
          <p:cNvPicPr>
            <a:picLocks noChangeAspect="1" noChangeArrowheads="1"/>
          </p:cNvPicPr>
          <p:nvPr/>
        </p:nvPicPr>
        <p:blipFill>
          <a:blip r:embed="rId3"/>
          <a:srcRect/>
          <a:stretch>
            <a:fillRect/>
          </a:stretch>
        </p:blipFill>
        <p:spPr bwMode="auto">
          <a:xfrm>
            <a:off x="4800600" y="381000"/>
            <a:ext cx="4724400" cy="3810000"/>
          </a:xfrm>
          <a:prstGeom prst="rect">
            <a:avLst/>
          </a:prstGeom>
          <a:noFill/>
        </p:spPr>
      </p:pic>
      <p:sp>
        <p:nvSpPr>
          <p:cNvPr id="304131" name="Rectangle 3"/>
          <p:cNvSpPr>
            <a:spLocks noGrp="1" noChangeArrowheads="1"/>
          </p:cNvSpPr>
          <p:nvPr>
            <p:ph type="title"/>
          </p:nvPr>
        </p:nvSpPr>
        <p:spPr>
          <a:xfrm>
            <a:off x="228600" y="0"/>
            <a:ext cx="8686800" cy="762000"/>
          </a:xfrm>
        </p:spPr>
        <p:txBody>
          <a:bodyPr/>
          <a:lstStyle/>
          <a:p>
            <a:r>
              <a:rPr lang="en-US" dirty="0"/>
              <a:t>Example 25 – 11 </a:t>
            </a:r>
          </a:p>
        </p:txBody>
      </p:sp>
      <p:sp>
        <p:nvSpPr>
          <p:cNvPr id="304132" name="Text Box 4"/>
          <p:cNvSpPr txBox="1">
            <a:spLocks noChangeArrowheads="1"/>
          </p:cNvSpPr>
          <p:nvPr/>
        </p:nvSpPr>
        <p:spPr bwMode="auto">
          <a:xfrm>
            <a:off x="304800" y="654050"/>
            <a:ext cx="5181600" cy="1569660"/>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3200" b="1" dirty="0">
                <a:solidFill>
                  <a:schemeClr val="accent2"/>
                </a:solidFill>
                <a:latin typeface="Arial Narrow" charset="0"/>
              </a:rPr>
              <a:t>Will the fuse blow?: </a:t>
            </a:r>
            <a:r>
              <a:rPr lang="en-US" sz="3200" dirty="0">
                <a:solidFill>
                  <a:schemeClr val="accent2"/>
                </a:solidFill>
                <a:latin typeface="Arial Narrow" charset="0"/>
              </a:rPr>
              <a:t>Determine the total current drawn by all the devices in the circuit in the figure.</a:t>
            </a:r>
          </a:p>
        </p:txBody>
      </p:sp>
      <p:sp>
        <p:nvSpPr>
          <p:cNvPr id="304133" name="Text Box 5"/>
          <p:cNvSpPr txBox="1">
            <a:spLocks noChangeArrowheads="1"/>
          </p:cNvSpPr>
          <p:nvPr/>
        </p:nvSpPr>
        <p:spPr bwMode="auto">
          <a:xfrm>
            <a:off x="381000" y="2711450"/>
            <a:ext cx="5562600" cy="946150"/>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total current is the sum of current drawn by individual device. </a:t>
            </a:r>
          </a:p>
        </p:txBody>
      </p:sp>
      <p:sp>
        <p:nvSpPr>
          <p:cNvPr id="304134" name="AutoShape 6"/>
          <p:cNvSpPr>
            <a:spLocks noChangeArrowheads="1"/>
          </p:cNvSpPr>
          <p:nvPr/>
        </p:nvSpPr>
        <p:spPr bwMode="auto">
          <a:xfrm>
            <a:off x="1905000" y="3505200"/>
            <a:ext cx="1503363" cy="850900"/>
          </a:xfrm>
          <a:prstGeom prst="rightArrow">
            <a:avLst>
              <a:gd name="adj1" fmla="val 50000"/>
              <a:gd name="adj2" fmla="val 44170"/>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a:solidFill>
                  <a:srgbClr val="CC0000"/>
                </a:solidFill>
                <a:latin typeface="Arial Narrow" charset="0"/>
              </a:rPr>
              <a:t>Solve for I</a:t>
            </a:r>
          </a:p>
        </p:txBody>
      </p:sp>
      <p:graphicFrame>
        <p:nvGraphicFramePr>
          <p:cNvPr id="304135" name="Object 7"/>
          <p:cNvGraphicFramePr>
            <a:graphicFrameLocks noChangeAspect="1"/>
          </p:cNvGraphicFramePr>
          <p:nvPr/>
        </p:nvGraphicFramePr>
        <p:xfrm>
          <a:off x="533400" y="3657600"/>
          <a:ext cx="1250950" cy="508000"/>
        </p:xfrm>
        <a:graphic>
          <a:graphicData uri="http://schemas.openxmlformats.org/presentationml/2006/ole">
            <mc:AlternateContent xmlns:mc="http://schemas.openxmlformats.org/markup-compatibility/2006">
              <mc:Choice xmlns:v="urn:schemas-microsoft-com:vml" Requires="v">
                <p:oleObj spid="_x0000_s158929" name="Equation" r:id="rId4" imgW="431640" imgH="164880" progId="Equation.DSMT4">
                  <p:embed/>
                </p:oleObj>
              </mc:Choice>
              <mc:Fallback>
                <p:oleObj name="Equation" r:id="rId4" imgW="431640" imgH="164880" progId="Equation.DSMT4">
                  <p:embed/>
                  <p:pic>
                    <p:nvPicPr>
                      <p:cNvPr id="304135"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3657600"/>
                        <a:ext cx="1250950" cy="5080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
        <p:nvSpPr>
          <p:cNvPr id="304136" name="Text Box 8"/>
          <p:cNvSpPr txBox="1">
            <a:spLocks noChangeArrowheads="1"/>
          </p:cNvSpPr>
          <p:nvPr/>
        </p:nvSpPr>
        <p:spPr bwMode="auto">
          <a:xfrm>
            <a:off x="457200" y="4267200"/>
            <a:ext cx="8382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Bulb  </a:t>
            </a:r>
          </a:p>
        </p:txBody>
      </p:sp>
      <p:graphicFrame>
        <p:nvGraphicFramePr>
          <p:cNvPr id="304137" name="Object 9"/>
          <p:cNvGraphicFramePr>
            <a:graphicFrameLocks noChangeAspect="1"/>
          </p:cNvGraphicFramePr>
          <p:nvPr/>
        </p:nvGraphicFramePr>
        <p:xfrm>
          <a:off x="3517900" y="3657600"/>
          <a:ext cx="1435100" cy="625475"/>
        </p:xfrm>
        <a:graphic>
          <a:graphicData uri="http://schemas.openxmlformats.org/presentationml/2006/ole">
            <mc:AlternateContent xmlns:mc="http://schemas.openxmlformats.org/markup-compatibility/2006">
              <mc:Choice xmlns:v="urn:schemas-microsoft-com:vml" Requires="v">
                <p:oleObj spid="_x0000_s158930" name="Equation" r:id="rId6" imgW="495000" imgH="203040" progId="Equation.DSMT4">
                  <p:embed/>
                </p:oleObj>
              </mc:Choice>
              <mc:Fallback>
                <p:oleObj name="Equation" r:id="rId6" imgW="495000" imgH="203040" progId="Equation.DSMT4">
                  <p:embed/>
                  <p:pic>
                    <p:nvPicPr>
                      <p:cNvPr id="304137"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17900" y="3657600"/>
                        <a:ext cx="1435100" cy="6254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4138" name="Object 10"/>
          <p:cNvGraphicFramePr>
            <a:graphicFrameLocks noChangeAspect="1"/>
          </p:cNvGraphicFramePr>
          <p:nvPr/>
        </p:nvGraphicFramePr>
        <p:xfrm>
          <a:off x="1371600" y="4384675"/>
          <a:ext cx="561975" cy="415925"/>
        </p:xfrm>
        <a:graphic>
          <a:graphicData uri="http://schemas.openxmlformats.org/presentationml/2006/ole">
            <mc:AlternateContent xmlns:mc="http://schemas.openxmlformats.org/markup-compatibility/2006">
              <mc:Choice xmlns:v="urn:schemas-microsoft-com:vml" Requires="v">
                <p:oleObj spid="_x0000_s158931" name="Equation" r:id="rId8" imgW="291960" imgH="203040" progId="Equation.DSMT4">
                  <p:embed/>
                </p:oleObj>
              </mc:Choice>
              <mc:Fallback>
                <p:oleObj name="Equation" r:id="rId8" imgW="291960" imgH="203040" progId="Equation.DSMT4">
                  <p:embed/>
                  <p:pic>
                    <p:nvPicPr>
                      <p:cNvPr id="304138" name="Object 1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71600" y="4384675"/>
                        <a:ext cx="561975" cy="4159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
        <p:nvSpPr>
          <p:cNvPr id="304139" name="Text Box 11"/>
          <p:cNvSpPr txBox="1">
            <a:spLocks noChangeArrowheads="1"/>
          </p:cNvSpPr>
          <p:nvPr/>
        </p:nvSpPr>
        <p:spPr bwMode="auto">
          <a:xfrm>
            <a:off x="4773613" y="4267200"/>
            <a:ext cx="1128712"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Heater  </a:t>
            </a:r>
          </a:p>
        </p:txBody>
      </p:sp>
      <p:graphicFrame>
        <p:nvGraphicFramePr>
          <p:cNvPr id="304140" name="Object 12"/>
          <p:cNvGraphicFramePr>
            <a:graphicFrameLocks noChangeAspect="1"/>
          </p:cNvGraphicFramePr>
          <p:nvPr/>
        </p:nvGraphicFramePr>
        <p:xfrm>
          <a:off x="5638800" y="4297363"/>
          <a:ext cx="628650" cy="427037"/>
        </p:xfrm>
        <a:graphic>
          <a:graphicData uri="http://schemas.openxmlformats.org/presentationml/2006/ole">
            <mc:AlternateContent xmlns:mc="http://schemas.openxmlformats.org/markup-compatibility/2006">
              <mc:Choice xmlns:v="urn:schemas-microsoft-com:vml" Requires="v">
                <p:oleObj spid="_x0000_s158932" name="Equation" r:id="rId10" imgW="317160" imgH="203040" progId="Equation.DSMT4">
                  <p:embed/>
                </p:oleObj>
              </mc:Choice>
              <mc:Fallback>
                <p:oleObj name="Equation" r:id="rId10" imgW="317160" imgH="203040" progId="Equation.DSMT4">
                  <p:embed/>
                  <p:pic>
                    <p:nvPicPr>
                      <p:cNvPr id="304140" name="Object 1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638800" y="4297363"/>
                        <a:ext cx="628650" cy="42703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
        <p:nvSpPr>
          <p:cNvPr id="304141" name="Text Box 13"/>
          <p:cNvSpPr txBox="1">
            <a:spLocks noChangeArrowheads="1"/>
          </p:cNvSpPr>
          <p:nvPr/>
        </p:nvSpPr>
        <p:spPr bwMode="auto">
          <a:xfrm>
            <a:off x="457200" y="4800600"/>
            <a:ext cx="10668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Stereo  </a:t>
            </a:r>
          </a:p>
        </p:txBody>
      </p:sp>
      <p:graphicFrame>
        <p:nvGraphicFramePr>
          <p:cNvPr id="304142" name="Object 14"/>
          <p:cNvGraphicFramePr>
            <a:graphicFrameLocks noChangeAspect="1"/>
          </p:cNvGraphicFramePr>
          <p:nvPr/>
        </p:nvGraphicFramePr>
        <p:xfrm>
          <a:off x="1373188" y="4876800"/>
          <a:ext cx="608012" cy="447675"/>
        </p:xfrm>
        <a:graphic>
          <a:graphicData uri="http://schemas.openxmlformats.org/presentationml/2006/ole">
            <mc:AlternateContent xmlns:mc="http://schemas.openxmlformats.org/markup-compatibility/2006">
              <mc:Choice xmlns:v="urn:schemas-microsoft-com:vml" Requires="v">
                <p:oleObj spid="_x0000_s158933" name="Equation" r:id="rId12" imgW="291960" imgH="203040" progId="Equation.DSMT4">
                  <p:embed/>
                </p:oleObj>
              </mc:Choice>
              <mc:Fallback>
                <p:oleObj name="Equation" r:id="rId12" imgW="291960" imgH="203040" progId="Equation.DSMT4">
                  <p:embed/>
                  <p:pic>
                    <p:nvPicPr>
                      <p:cNvPr id="304142" name="Object 1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373188" y="4876800"/>
                        <a:ext cx="608012" cy="4476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
        <p:nvSpPr>
          <p:cNvPr id="304143" name="Text Box 15"/>
          <p:cNvSpPr txBox="1">
            <a:spLocks noChangeArrowheads="1"/>
          </p:cNvSpPr>
          <p:nvPr/>
        </p:nvSpPr>
        <p:spPr bwMode="auto">
          <a:xfrm>
            <a:off x="4773613" y="4800600"/>
            <a:ext cx="1128712"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Dryer  </a:t>
            </a:r>
          </a:p>
        </p:txBody>
      </p:sp>
      <p:graphicFrame>
        <p:nvGraphicFramePr>
          <p:cNvPr id="304144" name="Object 16"/>
          <p:cNvGraphicFramePr>
            <a:graphicFrameLocks noChangeAspect="1"/>
          </p:cNvGraphicFramePr>
          <p:nvPr/>
        </p:nvGraphicFramePr>
        <p:xfrm>
          <a:off x="5646738" y="4830763"/>
          <a:ext cx="601662" cy="427037"/>
        </p:xfrm>
        <a:graphic>
          <a:graphicData uri="http://schemas.openxmlformats.org/presentationml/2006/ole">
            <mc:AlternateContent xmlns:mc="http://schemas.openxmlformats.org/markup-compatibility/2006">
              <mc:Choice xmlns:v="urn:schemas-microsoft-com:vml" Requires="v">
                <p:oleObj spid="_x0000_s158934" name="Equation" r:id="rId14" imgW="304560" imgH="203040" progId="Equation.DSMT4">
                  <p:embed/>
                </p:oleObj>
              </mc:Choice>
              <mc:Fallback>
                <p:oleObj name="Equation" r:id="rId14" imgW="304560" imgH="203040" progId="Equation.DSMT4">
                  <p:embed/>
                  <p:pic>
                    <p:nvPicPr>
                      <p:cNvPr id="304144" name="Object 16"/>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646738" y="4830763"/>
                        <a:ext cx="601662" cy="42703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
        <p:nvSpPr>
          <p:cNvPr id="304145" name="Text Box 17"/>
          <p:cNvSpPr txBox="1">
            <a:spLocks noChangeArrowheads="1"/>
          </p:cNvSpPr>
          <p:nvPr/>
        </p:nvSpPr>
        <p:spPr bwMode="auto">
          <a:xfrm>
            <a:off x="457200" y="5334000"/>
            <a:ext cx="17526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Total current  </a:t>
            </a:r>
          </a:p>
        </p:txBody>
      </p:sp>
      <p:graphicFrame>
        <p:nvGraphicFramePr>
          <p:cNvPr id="304146" name="Object 18"/>
          <p:cNvGraphicFramePr>
            <a:graphicFrameLocks noChangeAspect="1"/>
          </p:cNvGraphicFramePr>
          <p:nvPr/>
        </p:nvGraphicFramePr>
        <p:xfrm>
          <a:off x="1600200" y="5724525"/>
          <a:ext cx="608013" cy="447675"/>
        </p:xfrm>
        <a:graphic>
          <a:graphicData uri="http://schemas.openxmlformats.org/presentationml/2006/ole">
            <mc:AlternateContent xmlns:mc="http://schemas.openxmlformats.org/markup-compatibility/2006">
              <mc:Choice xmlns:v="urn:schemas-microsoft-com:vml" Requires="v">
                <p:oleObj spid="_x0000_s158935" name="Equation" r:id="rId16" imgW="291960" imgH="203040" progId="Equation.DSMT4">
                  <p:embed/>
                </p:oleObj>
              </mc:Choice>
              <mc:Fallback>
                <p:oleObj name="Equation" r:id="rId16" imgW="291960" imgH="203040" progId="Equation.DSMT4">
                  <p:embed/>
                  <p:pic>
                    <p:nvPicPr>
                      <p:cNvPr id="304146" name="Object 18"/>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600200" y="5724525"/>
                        <a:ext cx="608013" cy="4476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4147" name="Object 19"/>
          <p:cNvGraphicFramePr>
            <a:graphicFrameLocks noChangeAspect="1"/>
          </p:cNvGraphicFramePr>
          <p:nvPr/>
        </p:nvGraphicFramePr>
        <p:xfrm>
          <a:off x="2170113" y="5715000"/>
          <a:ext cx="2401887" cy="447675"/>
        </p:xfrm>
        <a:graphic>
          <a:graphicData uri="http://schemas.openxmlformats.org/presentationml/2006/ole">
            <mc:AlternateContent xmlns:mc="http://schemas.openxmlformats.org/markup-compatibility/2006">
              <mc:Choice xmlns:v="urn:schemas-microsoft-com:vml" Requires="v">
                <p:oleObj spid="_x0000_s158936" name="Equation" r:id="rId18" imgW="1155600" imgH="203040" progId="Equation.DSMT4">
                  <p:embed/>
                </p:oleObj>
              </mc:Choice>
              <mc:Fallback>
                <p:oleObj name="Equation" r:id="rId18" imgW="1155600" imgH="203040" progId="Equation.DSMT4">
                  <p:embed/>
                  <p:pic>
                    <p:nvPicPr>
                      <p:cNvPr id="304147" name="Object 19"/>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170113" y="5715000"/>
                        <a:ext cx="2401887" cy="4476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4148" name="Object 20"/>
          <p:cNvGraphicFramePr>
            <a:graphicFrameLocks noChangeAspect="1"/>
          </p:cNvGraphicFramePr>
          <p:nvPr/>
        </p:nvGraphicFramePr>
        <p:xfrm>
          <a:off x="4556125" y="5732463"/>
          <a:ext cx="4435475" cy="363537"/>
        </p:xfrm>
        <a:graphic>
          <a:graphicData uri="http://schemas.openxmlformats.org/presentationml/2006/ole">
            <mc:AlternateContent xmlns:mc="http://schemas.openxmlformats.org/markup-compatibility/2006">
              <mc:Choice xmlns:v="urn:schemas-microsoft-com:vml" Requires="v">
                <p:oleObj spid="_x0000_s158937" name="Equation" r:id="rId20" imgW="2133360" imgH="164880" progId="Equation.DSMT4">
                  <p:embed/>
                </p:oleObj>
              </mc:Choice>
              <mc:Fallback>
                <p:oleObj name="Equation" r:id="rId20" imgW="2133360" imgH="164880" progId="Equation.DSMT4">
                  <p:embed/>
                  <p:pic>
                    <p:nvPicPr>
                      <p:cNvPr id="304148" name="Object 20"/>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4556125" y="5732463"/>
                        <a:ext cx="4435475" cy="36353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4149" name="Object 21"/>
          <p:cNvGraphicFramePr>
            <a:graphicFrameLocks noChangeAspect="1"/>
          </p:cNvGraphicFramePr>
          <p:nvPr/>
        </p:nvGraphicFramePr>
        <p:xfrm>
          <a:off x="6251575" y="4830763"/>
          <a:ext cx="2511425" cy="427037"/>
        </p:xfrm>
        <a:graphic>
          <a:graphicData uri="http://schemas.openxmlformats.org/presentationml/2006/ole">
            <mc:AlternateContent xmlns:mc="http://schemas.openxmlformats.org/markup-compatibility/2006">
              <mc:Choice xmlns:v="urn:schemas-microsoft-com:vml" Requires="v">
                <p:oleObj spid="_x0000_s158938" name="Equation" r:id="rId22" imgW="1269720" imgH="203040" progId="Equation.DSMT4">
                  <p:embed/>
                </p:oleObj>
              </mc:Choice>
              <mc:Fallback>
                <p:oleObj name="Equation" r:id="rId22" imgW="1269720" imgH="203040" progId="Equation.DSMT4">
                  <p:embed/>
                  <p:pic>
                    <p:nvPicPr>
                      <p:cNvPr id="304149" name="Object 21"/>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6251575" y="4830763"/>
                        <a:ext cx="2511425" cy="42703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4150" name="Object 22"/>
          <p:cNvGraphicFramePr>
            <a:graphicFrameLocks noChangeAspect="1"/>
          </p:cNvGraphicFramePr>
          <p:nvPr/>
        </p:nvGraphicFramePr>
        <p:xfrm>
          <a:off x="6248400" y="4297363"/>
          <a:ext cx="2511425" cy="427037"/>
        </p:xfrm>
        <a:graphic>
          <a:graphicData uri="http://schemas.openxmlformats.org/presentationml/2006/ole">
            <mc:AlternateContent xmlns:mc="http://schemas.openxmlformats.org/markup-compatibility/2006">
              <mc:Choice xmlns:v="urn:schemas-microsoft-com:vml" Requires="v">
                <p:oleObj spid="_x0000_s158939" name="Equation" r:id="rId24" imgW="1269720" imgH="203040" progId="Equation.DSMT4">
                  <p:embed/>
                </p:oleObj>
              </mc:Choice>
              <mc:Fallback>
                <p:oleObj name="Equation" r:id="rId24" imgW="1269720" imgH="203040" progId="Equation.DSMT4">
                  <p:embed/>
                  <p:pic>
                    <p:nvPicPr>
                      <p:cNvPr id="304150" name="Object 22"/>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6248400" y="4297363"/>
                        <a:ext cx="2511425" cy="42703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4151" name="Object 23"/>
          <p:cNvGraphicFramePr>
            <a:graphicFrameLocks noChangeAspect="1"/>
          </p:cNvGraphicFramePr>
          <p:nvPr/>
        </p:nvGraphicFramePr>
        <p:xfrm>
          <a:off x="2043113" y="4876800"/>
          <a:ext cx="2376487" cy="447675"/>
        </p:xfrm>
        <a:graphic>
          <a:graphicData uri="http://schemas.openxmlformats.org/presentationml/2006/ole">
            <mc:AlternateContent xmlns:mc="http://schemas.openxmlformats.org/markup-compatibility/2006">
              <mc:Choice xmlns:v="urn:schemas-microsoft-com:vml" Requires="v">
                <p:oleObj spid="_x0000_s158940" name="Equation" r:id="rId26" imgW="1143000" imgH="203040" progId="Equation.DSMT4">
                  <p:embed/>
                </p:oleObj>
              </mc:Choice>
              <mc:Fallback>
                <p:oleObj name="Equation" r:id="rId26" imgW="1143000" imgH="203040" progId="Equation.DSMT4">
                  <p:embed/>
                  <p:pic>
                    <p:nvPicPr>
                      <p:cNvPr id="304151" name="Object 23"/>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2043113" y="4876800"/>
                        <a:ext cx="2376487" cy="4476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4152" name="Object 24"/>
          <p:cNvGraphicFramePr>
            <a:graphicFrameLocks noChangeAspect="1"/>
          </p:cNvGraphicFramePr>
          <p:nvPr/>
        </p:nvGraphicFramePr>
        <p:xfrm>
          <a:off x="1936750" y="4384675"/>
          <a:ext cx="2178050" cy="415925"/>
        </p:xfrm>
        <a:graphic>
          <a:graphicData uri="http://schemas.openxmlformats.org/presentationml/2006/ole">
            <mc:AlternateContent xmlns:mc="http://schemas.openxmlformats.org/markup-compatibility/2006">
              <mc:Choice xmlns:v="urn:schemas-microsoft-com:vml" Requires="v">
                <p:oleObj spid="_x0000_s158941" name="Equation" r:id="rId28" imgW="1130040" imgH="203040" progId="Equation.DSMT4">
                  <p:embed/>
                </p:oleObj>
              </mc:Choice>
              <mc:Fallback>
                <p:oleObj name="Equation" r:id="rId28" imgW="1130040" imgH="203040" progId="Equation.DSMT4">
                  <p:embed/>
                  <p:pic>
                    <p:nvPicPr>
                      <p:cNvPr id="304152" name="Object 24"/>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1936750" y="4384675"/>
                        <a:ext cx="2178050" cy="4159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
        <p:nvSpPr>
          <p:cNvPr id="304153" name="Text Box 25"/>
          <p:cNvSpPr txBox="1">
            <a:spLocks noChangeArrowheads="1"/>
          </p:cNvSpPr>
          <p:nvPr/>
        </p:nvSpPr>
        <p:spPr bwMode="auto">
          <a:xfrm>
            <a:off x="533400" y="6172200"/>
            <a:ext cx="2971800" cy="457200"/>
          </a:xfrm>
          <a:prstGeom prst="rect">
            <a:avLst/>
          </a:prstGeom>
          <a:solidFill>
            <a:schemeClr val="bg1"/>
          </a:solidFill>
          <a:ln w="9525">
            <a:noFill/>
            <a:miter lim="800000"/>
            <a:headEnd/>
            <a:tailEnd/>
          </a:ln>
          <a:effectLst/>
        </p:spPr>
        <p:txBody>
          <a:bodyPr>
            <a:prstTxWarp prst="textNoShape">
              <a:avLst/>
            </a:prstTxWarp>
            <a:spAutoFit/>
          </a:bodyPr>
          <a:lstStyle/>
          <a:p>
            <a:r>
              <a:rPr lang="en-US">
                <a:solidFill>
                  <a:srgbClr val="CC00CC"/>
                </a:solidFill>
                <a:latin typeface="Arial Narrow" charset="0"/>
              </a:rPr>
              <a:t>What is the total power?  </a:t>
            </a:r>
          </a:p>
        </p:txBody>
      </p:sp>
      <p:graphicFrame>
        <p:nvGraphicFramePr>
          <p:cNvPr id="304154" name="Object 26"/>
          <p:cNvGraphicFramePr>
            <a:graphicFrameLocks noChangeAspect="1"/>
          </p:cNvGraphicFramePr>
          <p:nvPr/>
        </p:nvGraphicFramePr>
        <p:xfrm>
          <a:off x="3276600" y="6261100"/>
          <a:ext cx="414338" cy="292100"/>
        </p:xfrm>
        <a:graphic>
          <a:graphicData uri="http://schemas.openxmlformats.org/presentationml/2006/ole">
            <mc:AlternateContent xmlns:mc="http://schemas.openxmlformats.org/markup-compatibility/2006">
              <mc:Choice xmlns:v="urn:schemas-microsoft-com:vml" Requires="v">
                <p:oleObj spid="_x0000_s158942" name="Equation" r:id="rId30" imgW="304560" imgH="203040" progId="Equation.DSMT4">
                  <p:embed/>
                </p:oleObj>
              </mc:Choice>
              <mc:Fallback>
                <p:oleObj name="Equation" r:id="rId30" imgW="304560" imgH="203040" progId="Equation.DSMT4">
                  <p:embed/>
                  <p:pic>
                    <p:nvPicPr>
                      <p:cNvPr id="304154" name="Object 26"/>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3276600" y="6261100"/>
                        <a:ext cx="414338" cy="292100"/>
                      </a:xfrm>
                      <a:prstGeom prst="rect">
                        <a:avLst/>
                      </a:prstGeom>
                      <a:solidFill>
                        <a:schemeClr val="bg1"/>
                      </a:solidFill>
                      <a:ln>
                        <a:noFill/>
                      </a:ln>
                      <a:extLs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4155" name="Object 27"/>
          <p:cNvGraphicFramePr>
            <a:graphicFrameLocks noChangeAspect="1"/>
          </p:cNvGraphicFramePr>
          <p:nvPr/>
        </p:nvGraphicFramePr>
        <p:xfrm>
          <a:off x="3878263" y="6261100"/>
          <a:ext cx="1619250" cy="292100"/>
        </p:xfrm>
        <a:graphic>
          <a:graphicData uri="http://schemas.openxmlformats.org/presentationml/2006/ole">
            <mc:AlternateContent xmlns:mc="http://schemas.openxmlformats.org/markup-compatibility/2006">
              <mc:Choice xmlns:v="urn:schemas-microsoft-com:vml" Requires="v">
                <p:oleObj spid="_x0000_s158943" name="Equation" r:id="rId32" imgW="1193760" imgH="203040" progId="Equation.DSMT4">
                  <p:embed/>
                </p:oleObj>
              </mc:Choice>
              <mc:Fallback>
                <p:oleObj name="Equation" r:id="rId32" imgW="1193760" imgH="203040" progId="Equation.DSMT4">
                  <p:embed/>
                  <p:pic>
                    <p:nvPicPr>
                      <p:cNvPr id="304155" name="Object 27"/>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3878263" y="6261100"/>
                        <a:ext cx="1619250" cy="292100"/>
                      </a:xfrm>
                      <a:prstGeom prst="rect">
                        <a:avLst/>
                      </a:prstGeom>
                      <a:solidFill>
                        <a:schemeClr val="bg1"/>
                      </a:solidFill>
                      <a:ln>
                        <a:noFill/>
                      </a:ln>
                      <a:extLs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4156" name="Object 28"/>
          <p:cNvGraphicFramePr>
            <a:graphicFrameLocks noChangeAspect="1"/>
          </p:cNvGraphicFramePr>
          <p:nvPr/>
        </p:nvGraphicFramePr>
        <p:xfrm>
          <a:off x="5684838" y="6289675"/>
          <a:ext cx="3306762" cy="236538"/>
        </p:xfrm>
        <a:graphic>
          <a:graphicData uri="http://schemas.openxmlformats.org/presentationml/2006/ole">
            <mc:AlternateContent xmlns:mc="http://schemas.openxmlformats.org/markup-compatibility/2006">
              <mc:Choice xmlns:v="urn:schemas-microsoft-com:vml" Requires="v">
                <p:oleObj spid="_x0000_s158944" name="Equation" r:id="rId34" imgW="2438280" imgH="164880" progId="Equation.DSMT4">
                  <p:embed/>
                </p:oleObj>
              </mc:Choice>
              <mc:Fallback>
                <p:oleObj name="Equation" r:id="rId34" imgW="2438280" imgH="164880" progId="Equation.DSMT4">
                  <p:embed/>
                  <p:pic>
                    <p:nvPicPr>
                      <p:cNvPr id="304156" name="Object 28"/>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5684838" y="6289675"/>
                        <a:ext cx="3306762" cy="236538"/>
                      </a:xfrm>
                      <a:prstGeom prst="rect">
                        <a:avLst/>
                      </a:prstGeom>
                      <a:solidFill>
                        <a:schemeClr val="bg1"/>
                      </a:solidFill>
                      <a:ln>
                        <a:noFill/>
                      </a:ln>
                      <a:extLs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190445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a:solidFill>
                  <a:srgbClr val="FF0066"/>
                </a:solidFill>
                <a:latin typeface="Arial Narrow" charset="0"/>
              </a:rPr>
              <a:t>Tuesday, June 23, 2020</a:t>
            </a:r>
          </a:p>
        </p:txBody>
      </p:sp>
      <p:sp>
        <p:nvSpPr>
          <p:cNvPr id="19459" name="Footer Placeholder 4"/>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de-DE" sz="1400">
                <a:solidFill>
                  <a:srgbClr val="003300"/>
                </a:solidFill>
                <a:latin typeface="Arial Narrow" charset="0"/>
              </a:rPr>
              <a:t>PHYS 1444-001, Summer 2020                    Dr. Jaehoon Yu</a:t>
            </a:r>
            <a:endParaRPr lang="en-US" sz="1400">
              <a:solidFill>
                <a:srgbClr val="003300"/>
              </a:solidFill>
              <a:latin typeface="Arial Narrow" charset="0"/>
            </a:endParaRPr>
          </a:p>
        </p:txBody>
      </p:sp>
      <p:sp>
        <p:nvSpPr>
          <p:cNvPr id="6"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669E5A06-31D5-AF47-8D83-B0D4AB7E3FC1}" type="slidenum">
              <a:rPr lang="en-US" sz="1400">
                <a:solidFill>
                  <a:srgbClr val="A50021"/>
                </a:solidFill>
                <a:latin typeface="Arial Narrow" charset="0"/>
              </a:rPr>
              <a:pPr eaLnBrk="1" hangingPunct="1"/>
              <a:t>2</a:t>
            </a:fld>
            <a:endParaRPr lang="en-US" sz="1400">
              <a:solidFill>
                <a:srgbClr val="A50021"/>
              </a:solidFill>
              <a:latin typeface="Arial Narrow" charset="0"/>
            </a:endParaRPr>
          </a:p>
        </p:txBody>
      </p:sp>
      <p:sp>
        <p:nvSpPr>
          <p:cNvPr id="19461" name="Rectangle 2"/>
          <p:cNvSpPr>
            <a:spLocks noGrp="1" noChangeArrowheads="1"/>
          </p:cNvSpPr>
          <p:nvPr>
            <p:ph type="title"/>
          </p:nvPr>
        </p:nvSpPr>
        <p:spPr>
          <a:xfrm>
            <a:off x="762000" y="76200"/>
            <a:ext cx="7772400" cy="457200"/>
          </a:xfrm>
        </p:spPr>
        <p:txBody>
          <a:bodyPr/>
          <a:lstStyle/>
          <a:p>
            <a:r>
              <a:rPr lang="en-US" dirty="0">
                <a:latin typeface="Arial Narrow" charset="0"/>
                <a:ea typeface="ＭＳ Ｐゴシック" charset="0"/>
                <a:cs typeface="ＭＳ Ｐゴシック" charset="0"/>
              </a:rPr>
              <a:t>Announcements</a:t>
            </a:r>
          </a:p>
        </p:txBody>
      </p:sp>
      <p:sp>
        <p:nvSpPr>
          <p:cNvPr id="111619" name="Rectangle 3"/>
          <p:cNvSpPr>
            <a:spLocks noGrp="1" noChangeArrowheads="1"/>
          </p:cNvSpPr>
          <p:nvPr>
            <p:ph type="body" idx="1"/>
          </p:nvPr>
        </p:nvSpPr>
        <p:spPr>
          <a:xfrm>
            <a:off x="152400" y="495300"/>
            <a:ext cx="8839200" cy="5524500"/>
          </a:xfrm>
        </p:spPr>
        <p:txBody>
          <a:bodyPr/>
          <a:lstStyle/>
          <a:p>
            <a:r>
              <a:rPr lang="en-US" dirty="0"/>
              <a:t>We will have a mid-term grade discussion Thursday, June 25.  We will have a class till 11:30am, followed by the discussion on zoom</a:t>
            </a:r>
            <a:r>
              <a:rPr lang="en-US" dirty="0">
                <a:sym typeface="Wingdings" pitchFamily="2" charset="2"/>
              </a:rPr>
              <a:t> Need to figure out how to do this in a sufficiently private manner</a:t>
            </a:r>
            <a:endParaRPr lang="en-US" sz="2800" dirty="0"/>
          </a:p>
          <a:p>
            <a:pPr lvl="1"/>
            <a:r>
              <a:rPr lang="en-US" dirty="0"/>
              <a:t>Last name A – K:11:30 – 12:00</a:t>
            </a:r>
          </a:p>
          <a:p>
            <a:pPr lvl="1"/>
            <a:r>
              <a:rPr lang="en-US" dirty="0"/>
              <a:t>Last name L – Y: 12:00 – 12:30 </a:t>
            </a:r>
          </a:p>
          <a:p>
            <a:r>
              <a:rPr lang="en-US" dirty="0"/>
              <a:t>Warning: I will mark those of you still connected at the end of the class but not answering to my call missing the class</a:t>
            </a:r>
          </a:p>
        </p:txBody>
      </p:sp>
    </p:spTree>
    <p:extLst>
      <p:ext uri="{BB962C8B-B14F-4D97-AF65-F5344CB8AC3E}">
        <p14:creationId xmlns:p14="http://schemas.microsoft.com/office/powerpoint/2010/main" val="1034362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6370" name="Picture 2" descr="FG21_039"/>
          <p:cNvPicPr>
            <a:picLocks noChangeAspect="1" noChangeArrowheads="1"/>
          </p:cNvPicPr>
          <p:nvPr/>
        </p:nvPicPr>
        <p:blipFill>
          <a:blip r:embed="rId3"/>
          <a:srcRect/>
          <a:stretch>
            <a:fillRect/>
          </a:stretch>
        </p:blipFill>
        <p:spPr bwMode="auto">
          <a:xfrm>
            <a:off x="6781800" y="609600"/>
            <a:ext cx="3429000" cy="2571750"/>
          </a:xfrm>
          <a:prstGeom prst="rect">
            <a:avLst/>
          </a:prstGeom>
          <a:noFill/>
        </p:spPr>
      </p:pic>
      <p:sp>
        <p:nvSpPr>
          <p:cNvPr id="186371" name="Rectangle 3"/>
          <p:cNvSpPr>
            <a:spLocks noGrp="1" noChangeArrowheads="1"/>
          </p:cNvSpPr>
          <p:nvPr>
            <p:ph type="title"/>
          </p:nvPr>
        </p:nvSpPr>
        <p:spPr>
          <a:xfrm>
            <a:off x="304800" y="63500"/>
            <a:ext cx="8382000" cy="546100"/>
          </a:xfrm>
        </p:spPr>
        <p:txBody>
          <a:bodyPr/>
          <a:lstStyle/>
          <a:p>
            <a:r>
              <a:rPr lang="en-US" dirty="0"/>
              <a:t>Reminder: Special Project #3</a:t>
            </a:r>
          </a:p>
        </p:txBody>
      </p:sp>
      <p:sp>
        <p:nvSpPr>
          <p:cNvPr id="186372" name="Rectangle 4"/>
          <p:cNvSpPr>
            <a:spLocks noGrp="1" noChangeArrowheads="1"/>
          </p:cNvSpPr>
          <p:nvPr>
            <p:ph type="body" idx="1"/>
          </p:nvPr>
        </p:nvSpPr>
        <p:spPr>
          <a:xfrm>
            <a:off x="152400" y="685800"/>
            <a:ext cx="7696200" cy="5257800"/>
          </a:xfrm>
        </p:spPr>
        <p:txBody>
          <a:bodyPr/>
          <a:lstStyle/>
          <a:p>
            <a:pPr>
              <a:lnSpc>
                <a:spcPct val="80000"/>
              </a:lnSpc>
            </a:pPr>
            <a:r>
              <a:rPr lang="en-US" sz="2400" b="1" dirty="0">
                <a:solidFill>
                  <a:srgbClr val="800000"/>
                </a:solidFill>
              </a:rPr>
              <a:t>Particle Accelerator</a:t>
            </a:r>
            <a:r>
              <a:rPr lang="en-US" sz="2400" dirty="0">
                <a:solidFill>
                  <a:schemeClr val="hlink"/>
                </a:solidFill>
              </a:rPr>
              <a:t>.  </a:t>
            </a:r>
            <a:r>
              <a:rPr lang="en-US" sz="2400" dirty="0">
                <a:solidFill>
                  <a:srgbClr val="0000FF"/>
                </a:solidFill>
              </a:rPr>
              <a:t>A charged particle of mass </a:t>
            </a:r>
            <a:r>
              <a:rPr lang="en-US" sz="2400" b="1" dirty="0">
                <a:solidFill>
                  <a:srgbClr val="0000FF"/>
                </a:solidFill>
              </a:rPr>
              <a:t>M</a:t>
            </a:r>
            <a:r>
              <a:rPr lang="en-US" sz="2400" dirty="0">
                <a:solidFill>
                  <a:srgbClr val="0000FF"/>
                </a:solidFill>
              </a:rPr>
              <a:t> with charge </a:t>
            </a:r>
            <a:r>
              <a:rPr lang="en-US" sz="2400" b="1" dirty="0">
                <a:solidFill>
                  <a:srgbClr val="0000FF"/>
                </a:solidFill>
              </a:rPr>
              <a:t>-Q</a:t>
            </a:r>
            <a:r>
              <a:rPr lang="en-US" sz="2400" dirty="0">
                <a:solidFill>
                  <a:srgbClr val="0000FF"/>
                </a:solidFill>
              </a:rPr>
              <a:t> is accelerated in the uniform field </a:t>
            </a:r>
            <a:r>
              <a:rPr lang="en-US" sz="2400" b="1" dirty="0">
                <a:solidFill>
                  <a:srgbClr val="0000FF"/>
                </a:solidFill>
              </a:rPr>
              <a:t>E</a:t>
            </a:r>
            <a:r>
              <a:rPr lang="en-US" sz="2400" dirty="0">
                <a:solidFill>
                  <a:srgbClr val="0000FF"/>
                </a:solidFill>
              </a:rPr>
              <a:t> between two parallel charged plates whose separation is </a:t>
            </a:r>
            <a:r>
              <a:rPr lang="en-US" sz="2400" b="1" dirty="0">
                <a:solidFill>
                  <a:srgbClr val="0000FF"/>
                </a:solidFill>
              </a:rPr>
              <a:t>D</a:t>
            </a:r>
            <a:r>
              <a:rPr lang="en-US" sz="2400" dirty="0">
                <a:solidFill>
                  <a:srgbClr val="0000FF"/>
                </a:solidFill>
              </a:rPr>
              <a:t> as shown in the figure on the right. The charged particle is accelerated from an initial speed </a:t>
            </a:r>
            <a:r>
              <a:rPr lang="en-US" sz="2400" b="1" dirty="0">
                <a:solidFill>
                  <a:srgbClr val="0000FF"/>
                </a:solidFill>
              </a:rPr>
              <a:t>v</a:t>
            </a:r>
            <a:r>
              <a:rPr lang="en-US" sz="2400" b="1" baseline="-25000" dirty="0">
                <a:solidFill>
                  <a:srgbClr val="0000FF"/>
                </a:solidFill>
              </a:rPr>
              <a:t>0</a:t>
            </a:r>
            <a:r>
              <a:rPr lang="en-US" sz="2400" dirty="0">
                <a:solidFill>
                  <a:srgbClr val="0000FF"/>
                </a:solidFill>
              </a:rPr>
              <a:t> near the negative plate and passes through a tiny hole in the positive plate.  </a:t>
            </a:r>
          </a:p>
          <a:p>
            <a:pPr lvl="1">
              <a:lnSpc>
                <a:spcPct val="80000"/>
              </a:lnSpc>
            </a:pPr>
            <a:r>
              <a:rPr lang="en-US" sz="2000" dirty="0">
                <a:solidFill>
                  <a:schemeClr val="hlink"/>
                </a:solidFill>
              </a:rPr>
              <a:t>Derive the formula for the electric field E to accelerate the charged particle to a fraction </a:t>
            </a:r>
            <a:r>
              <a:rPr lang="en-US" sz="2000" b="1" dirty="0" err="1">
                <a:solidFill>
                  <a:schemeClr val="hlink"/>
                </a:solidFill>
                <a:latin typeface="Monotype Corsiva"/>
                <a:cs typeface="Monotype Corsiva"/>
              </a:rPr>
              <a:t>f</a:t>
            </a:r>
            <a:r>
              <a:rPr lang="en-US" sz="2000" b="1" dirty="0">
                <a:solidFill>
                  <a:schemeClr val="hlink"/>
                </a:solidFill>
              </a:rPr>
              <a:t> </a:t>
            </a:r>
            <a:r>
              <a:rPr lang="en-US" sz="2000" dirty="0">
                <a:solidFill>
                  <a:schemeClr val="hlink"/>
                </a:solidFill>
              </a:rPr>
              <a:t>of the speed of light </a:t>
            </a:r>
            <a:r>
              <a:rPr lang="en-US" sz="2000" b="1" dirty="0" err="1">
                <a:solidFill>
                  <a:schemeClr val="hlink"/>
                </a:solidFill>
                <a:latin typeface="Monotype Corsiva"/>
                <a:cs typeface="Monotype Corsiva"/>
              </a:rPr>
              <a:t>c</a:t>
            </a:r>
            <a:r>
              <a:rPr lang="en-US" sz="2000" dirty="0">
                <a:solidFill>
                  <a:schemeClr val="hlink"/>
                </a:solidFill>
              </a:rPr>
              <a:t>.   Express E in terms of </a:t>
            </a:r>
            <a:r>
              <a:rPr lang="en-US" sz="2000" b="1" dirty="0">
                <a:solidFill>
                  <a:schemeClr val="hlink"/>
                </a:solidFill>
              </a:rPr>
              <a:t>M, Q, D, </a:t>
            </a:r>
            <a:r>
              <a:rPr lang="en-US" sz="2000" b="1" dirty="0">
                <a:solidFill>
                  <a:schemeClr val="hlink"/>
                </a:solidFill>
                <a:latin typeface="Monotype Corsiva"/>
                <a:cs typeface="Monotype Corsiva"/>
              </a:rPr>
              <a:t>f</a:t>
            </a:r>
            <a:r>
              <a:rPr lang="en-US" sz="2000" b="1" dirty="0">
                <a:solidFill>
                  <a:schemeClr val="hlink"/>
                </a:solidFill>
              </a:rPr>
              <a:t>, c </a:t>
            </a:r>
            <a:r>
              <a:rPr lang="en-US" sz="2000" dirty="0">
                <a:solidFill>
                  <a:schemeClr val="hlink"/>
                </a:solidFill>
              </a:rPr>
              <a:t>and</a:t>
            </a:r>
            <a:r>
              <a:rPr lang="en-US" sz="2000" b="1" dirty="0">
                <a:solidFill>
                  <a:schemeClr val="hlink"/>
                </a:solidFill>
              </a:rPr>
              <a:t> v</a:t>
            </a:r>
            <a:r>
              <a:rPr lang="en-US" sz="2000" b="1" baseline="-25000" dirty="0">
                <a:solidFill>
                  <a:schemeClr val="hlink"/>
                </a:solidFill>
              </a:rPr>
              <a:t>0</a:t>
            </a:r>
            <a:r>
              <a:rPr lang="en-US" sz="2000" b="1" dirty="0">
                <a:solidFill>
                  <a:schemeClr val="hlink"/>
                </a:solidFill>
              </a:rPr>
              <a:t>.  </a:t>
            </a:r>
            <a:endParaRPr lang="en-US" sz="2400" dirty="0">
              <a:solidFill>
                <a:srgbClr val="0000FF"/>
              </a:solidFill>
            </a:endParaRPr>
          </a:p>
        </p:txBody>
      </p:sp>
      <p:sp>
        <p:nvSpPr>
          <p:cNvPr id="5" name="Date Placeholder 4"/>
          <p:cNvSpPr>
            <a:spLocks noGrp="1"/>
          </p:cNvSpPr>
          <p:nvPr>
            <p:ph type="dt" sz="half" idx="10"/>
          </p:nvPr>
        </p:nvSpPr>
        <p:spPr/>
        <p:txBody>
          <a:bodyPr/>
          <a:lstStyle/>
          <a:p>
            <a:r>
              <a:rPr lang="en-US"/>
              <a:t>Tuesday, June 23, 2020</a:t>
            </a:r>
          </a:p>
        </p:txBody>
      </p:sp>
      <p:sp>
        <p:nvSpPr>
          <p:cNvPr id="6" name="Slide Number Placeholder 5"/>
          <p:cNvSpPr>
            <a:spLocks noGrp="1"/>
          </p:cNvSpPr>
          <p:nvPr>
            <p:ph type="sldNum" sz="quarter" idx="12"/>
          </p:nvPr>
        </p:nvSpPr>
        <p:spPr/>
        <p:txBody>
          <a:bodyPr/>
          <a:lstStyle/>
          <a:p>
            <a:fld id="{F0DE1E33-2C54-CB4D-ABDF-3A454B18D2F1}" type="slidenum">
              <a:rPr lang="en-US" smtClean="0"/>
              <a:pPr/>
              <a:t>3</a:t>
            </a:fld>
            <a:endParaRPr lang="en-US"/>
          </a:p>
        </p:txBody>
      </p:sp>
      <p:sp>
        <p:nvSpPr>
          <p:cNvPr id="7" name="Footer Placeholder 6"/>
          <p:cNvSpPr>
            <a:spLocks noGrp="1"/>
          </p:cNvSpPr>
          <p:nvPr>
            <p:ph type="ftr" sz="quarter" idx="11"/>
          </p:nvPr>
        </p:nvSpPr>
        <p:spPr/>
        <p:txBody>
          <a:bodyPr/>
          <a:lstStyle/>
          <a:p>
            <a:r>
              <a:rPr lang="en-US"/>
              <a:t>PHYS 1444-001, Summer 2020                    Dr. Jaehoon Yu</a:t>
            </a:r>
          </a:p>
        </p:txBody>
      </p:sp>
      <p:sp>
        <p:nvSpPr>
          <p:cNvPr id="8" name="Rectangle 4">
            <a:extLst>
              <a:ext uri="{FF2B5EF4-FFF2-40B4-BE49-F238E27FC236}">
                <a16:creationId xmlns:a16="http://schemas.microsoft.com/office/drawing/2014/main" id="{70BA1380-4040-4F47-8FC3-52E4DD0C3D03}"/>
              </a:ext>
            </a:extLst>
          </p:cNvPr>
          <p:cNvSpPr txBox="1">
            <a:spLocks noChangeArrowheads="1"/>
          </p:cNvSpPr>
          <p:nvPr/>
        </p:nvSpPr>
        <p:spPr bwMode="auto">
          <a:xfrm>
            <a:off x="152400" y="3314700"/>
            <a:ext cx="8839200" cy="25717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a:lstStyle>
          <a:p>
            <a:pPr lvl="1">
              <a:lnSpc>
                <a:spcPct val="80000"/>
              </a:lnSpc>
            </a:pPr>
            <a:r>
              <a:rPr lang="en-US" sz="2000" kern="0" dirty="0">
                <a:solidFill>
                  <a:schemeClr val="hlink"/>
                </a:solidFill>
              </a:rPr>
              <a:t>(a) Using the Coulomb force and the kinematic equations.  (8 points)</a:t>
            </a:r>
          </a:p>
          <a:p>
            <a:pPr lvl="1">
              <a:lnSpc>
                <a:spcPct val="80000"/>
              </a:lnSpc>
            </a:pPr>
            <a:r>
              <a:rPr lang="en-US" sz="2000" kern="0" dirty="0">
                <a:solidFill>
                  <a:schemeClr val="hlink"/>
                </a:solidFill>
              </a:rPr>
              <a:t>(b) Using the work-kinetic energy theorem. ( 8 points)</a:t>
            </a:r>
          </a:p>
          <a:p>
            <a:pPr lvl="1">
              <a:lnSpc>
                <a:spcPct val="80000"/>
              </a:lnSpc>
            </a:pPr>
            <a:r>
              <a:rPr lang="en-US" sz="2000" kern="0" dirty="0">
                <a:solidFill>
                  <a:schemeClr val="hlink"/>
                </a:solidFill>
              </a:rPr>
              <a:t>(c) Using the formula above, evaluate the strength of the electric field E to accelerate an electron from 0.1% of the speed of light to 90% of the speed of light.   You need to look up and write down the relevant constants, such as mass of the electron, charge of the electron and the speed of light.  (5 points)</a:t>
            </a:r>
          </a:p>
          <a:p>
            <a:pPr>
              <a:lnSpc>
                <a:spcPct val="80000"/>
              </a:lnSpc>
            </a:pPr>
            <a:r>
              <a:rPr lang="en-US" sz="2400" kern="0" dirty="0">
                <a:solidFill>
                  <a:srgbClr val="0000FF"/>
                </a:solidFill>
              </a:rPr>
              <a:t>Must be handwritten and not copied from anyone else!</a:t>
            </a:r>
          </a:p>
          <a:p>
            <a:pPr lvl="1">
              <a:lnSpc>
                <a:spcPct val="80000"/>
              </a:lnSpc>
            </a:pPr>
            <a:r>
              <a:rPr lang="en-US" sz="2000" kern="0" dirty="0">
                <a:solidFill>
                  <a:srgbClr val="7030A0"/>
                </a:solidFill>
              </a:rPr>
              <a:t>Follow the SP naming convention: SP3-first-last-summer20.pdf which includes all pages in one file </a:t>
            </a:r>
            <a:r>
              <a:rPr lang="en-US" sz="2000" kern="0" dirty="0">
                <a:solidFill>
                  <a:srgbClr val="7030A0"/>
                </a:solidFill>
                <a:sym typeface="Wingdings" pitchFamily="2" charset="2"/>
              </a:rPr>
              <a:t> Be sure to write your name onto the project report!</a:t>
            </a:r>
            <a:endParaRPr lang="en-US" sz="2000" kern="0" dirty="0">
              <a:solidFill>
                <a:srgbClr val="7030A0"/>
              </a:solidFill>
            </a:endParaRPr>
          </a:p>
          <a:p>
            <a:pPr>
              <a:lnSpc>
                <a:spcPct val="80000"/>
              </a:lnSpc>
            </a:pPr>
            <a:r>
              <a:rPr lang="en-US" sz="2400" kern="0" dirty="0">
                <a:solidFill>
                  <a:srgbClr val="0000FF"/>
                </a:solidFill>
              </a:rPr>
              <a:t>Due beginning of the class tomorrow, Wednesday, June 24</a:t>
            </a:r>
          </a:p>
        </p:txBody>
      </p:sp>
    </p:spTree>
    <p:extLst>
      <p:ext uri="{BB962C8B-B14F-4D97-AF65-F5344CB8AC3E}">
        <p14:creationId xmlns:p14="http://schemas.microsoft.com/office/powerpoint/2010/main" val="2663867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Tuesday, June 23, 2020</a:t>
            </a:r>
          </a:p>
        </p:txBody>
      </p:sp>
      <p:sp>
        <p:nvSpPr>
          <p:cNvPr id="5" name="Footer Placeholder 4"/>
          <p:cNvSpPr>
            <a:spLocks noGrp="1"/>
          </p:cNvSpPr>
          <p:nvPr>
            <p:ph type="ftr" sz="quarter" idx="11"/>
          </p:nvPr>
        </p:nvSpPr>
        <p:spPr/>
        <p:txBody>
          <a:bodyPr/>
          <a:lstStyle/>
          <a:p>
            <a:r>
              <a:rPr lang="en-US"/>
              <a:t>PHYS 1444-001, Summer 2020                    Dr. Jaehoon Yu</a:t>
            </a:r>
          </a:p>
        </p:txBody>
      </p:sp>
      <p:sp>
        <p:nvSpPr>
          <p:cNvPr id="6" name="Slide Number Placeholder 5"/>
          <p:cNvSpPr>
            <a:spLocks noGrp="1"/>
          </p:cNvSpPr>
          <p:nvPr>
            <p:ph type="sldNum" sz="quarter" idx="12"/>
          </p:nvPr>
        </p:nvSpPr>
        <p:spPr/>
        <p:txBody>
          <a:bodyPr/>
          <a:lstStyle/>
          <a:p>
            <a:fld id="{3CAAF082-A4C6-FF4F-9EDB-A3A6DC4698BE}" type="slidenum">
              <a:rPr lang="en-US"/>
              <a:pPr/>
              <a:t>4</a:t>
            </a:fld>
            <a:endParaRPr lang="en-US"/>
          </a:p>
        </p:txBody>
      </p:sp>
      <p:sp>
        <p:nvSpPr>
          <p:cNvPr id="111618" name="Rectangle 2"/>
          <p:cNvSpPr>
            <a:spLocks noGrp="1" noChangeArrowheads="1"/>
          </p:cNvSpPr>
          <p:nvPr>
            <p:ph type="title"/>
          </p:nvPr>
        </p:nvSpPr>
        <p:spPr>
          <a:xfrm>
            <a:off x="762000" y="76200"/>
            <a:ext cx="7772400" cy="609600"/>
          </a:xfrm>
        </p:spPr>
        <p:txBody>
          <a:bodyPr/>
          <a:lstStyle/>
          <a:p>
            <a:r>
              <a:rPr lang="en-US" dirty="0"/>
              <a:t>Special Project #4</a:t>
            </a:r>
          </a:p>
        </p:txBody>
      </p:sp>
      <p:sp>
        <p:nvSpPr>
          <p:cNvPr id="111619" name="Rectangle 3"/>
          <p:cNvSpPr>
            <a:spLocks noGrp="1" noChangeArrowheads="1"/>
          </p:cNvSpPr>
          <p:nvPr>
            <p:ph type="body" idx="1"/>
          </p:nvPr>
        </p:nvSpPr>
        <p:spPr>
          <a:xfrm>
            <a:off x="152400" y="685800"/>
            <a:ext cx="8839200" cy="5410200"/>
          </a:xfrm>
        </p:spPr>
        <p:txBody>
          <a:bodyPr/>
          <a:lstStyle/>
          <a:p>
            <a:r>
              <a:rPr lang="en-US" sz="2400" dirty="0"/>
              <a:t>Make a list of the power consumption and the resistance of all electric and electronic devices at your home and compile them in a table. (10 points total for the first 10 items and 0.5 points each additional item.)</a:t>
            </a:r>
          </a:p>
          <a:p>
            <a:r>
              <a:rPr lang="en-US" sz="2400" dirty="0"/>
              <a:t>Estimate the cost of electricity for each of the items on the table using your own electric cost per kWh (if you don’t find your own, use $0.12/kWh) and put them in the relevant column.  (5 points total for the first 10 items and 0.2 points each additional items)</a:t>
            </a:r>
          </a:p>
          <a:p>
            <a:r>
              <a:rPr lang="en-US" sz="2400" dirty="0"/>
              <a:t>Estimate the the total amount of energy in Joules and the total electricity cost per day, per month and per year for your home.  (8 points)</a:t>
            </a:r>
          </a:p>
          <a:p>
            <a:r>
              <a:rPr lang="en-US" sz="2400" dirty="0"/>
              <a:t>Due: Beginning of the class Tuesday</a:t>
            </a:r>
            <a:r>
              <a:rPr lang="en-US" sz="2400"/>
              <a:t>, June 30</a:t>
            </a:r>
            <a:endParaRPr lang="en-US" sz="2400" dirty="0"/>
          </a:p>
          <a:p>
            <a:pPr lvl="1"/>
            <a:r>
              <a:rPr lang="en-US" sz="2000" dirty="0"/>
              <a:t>Scan all pages of your special project into the pdf format</a:t>
            </a:r>
          </a:p>
          <a:p>
            <a:pPr lvl="1"/>
            <a:r>
              <a:rPr lang="en-US" sz="2000" dirty="0"/>
              <a:t>Save all pages into one file with the filename SP4-YourLastName-YourFirstName.pdf</a:t>
            </a:r>
          </a:p>
          <a:p>
            <a:pPr lvl="1"/>
            <a:r>
              <a:rPr lang="en-US" sz="2000" dirty="0"/>
              <a:t>Send me the file in an email with the subject SP4 Submission </a:t>
            </a:r>
          </a:p>
        </p:txBody>
      </p:sp>
    </p:spTree>
    <p:extLst>
      <p:ext uri="{BB962C8B-B14F-4D97-AF65-F5344CB8AC3E}">
        <p14:creationId xmlns:p14="http://schemas.microsoft.com/office/powerpoint/2010/main" val="3448812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Screen Shot 2016-06-23 at 9.26.22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a:extLst>
              <a:ext uri="{FF2B5EF4-FFF2-40B4-BE49-F238E27FC236}">
                <a16:creationId xmlns:a16="http://schemas.microsoft.com/office/drawing/2014/main" id="{1BD1CD67-20EB-0049-9442-2C0F77E19E12}"/>
              </a:ext>
            </a:extLst>
          </p:cNvPr>
          <p:cNvSpPr>
            <a:spLocks noGrp="1"/>
          </p:cNvSpPr>
          <p:nvPr>
            <p:ph type="dt" sz="half" idx="10"/>
          </p:nvPr>
        </p:nvSpPr>
        <p:spPr/>
        <p:txBody>
          <a:bodyPr/>
          <a:lstStyle/>
          <a:p>
            <a:pPr>
              <a:defRPr/>
            </a:pPr>
            <a:r>
              <a:rPr lang="en-US"/>
              <a:t>Tuesday, June 23, 2020</a:t>
            </a:r>
          </a:p>
        </p:txBody>
      </p:sp>
      <p:sp>
        <p:nvSpPr>
          <p:cNvPr id="3" name="Footer Placeholder 2">
            <a:extLst>
              <a:ext uri="{FF2B5EF4-FFF2-40B4-BE49-F238E27FC236}">
                <a16:creationId xmlns:a16="http://schemas.microsoft.com/office/drawing/2014/main" id="{5B146B24-B3ED-F14F-8580-B61B5BB950BF}"/>
              </a:ext>
            </a:extLst>
          </p:cNvPr>
          <p:cNvSpPr>
            <a:spLocks noGrp="1"/>
          </p:cNvSpPr>
          <p:nvPr>
            <p:ph type="ftr" sz="quarter" idx="11"/>
          </p:nvPr>
        </p:nvSpPr>
        <p:spPr/>
        <p:txBody>
          <a:bodyPr/>
          <a:lstStyle/>
          <a:p>
            <a:pPr>
              <a:defRPr/>
            </a:pPr>
            <a:r>
              <a:rPr lang="en-US"/>
              <a:t>PHYS 1444-001, Summer 2020                    Dr. Jaehoon Yu</a:t>
            </a:r>
          </a:p>
        </p:txBody>
      </p:sp>
      <p:sp>
        <p:nvSpPr>
          <p:cNvPr id="4" name="Slide Number Placeholder 3">
            <a:extLst>
              <a:ext uri="{FF2B5EF4-FFF2-40B4-BE49-F238E27FC236}">
                <a16:creationId xmlns:a16="http://schemas.microsoft.com/office/drawing/2014/main" id="{BB6BB679-9464-6342-B665-34933D4E0913}"/>
              </a:ext>
            </a:extLst>
          </p:cNvPr>
          <p:cNvSpPr>
            <a:spLocks noGrp="1"/>
          </p:cNvSpPr>
          <p:nvPr>
            <p:ph type="sldNum" sz="quarter" idx="12"/>
          </p:nvPr>
        </p:nvSpPr>
        <p:spPr/>
        <p:txBody>
          <a:bodyPr/>
          <a:lstStyle/>
          <a:p>
            <a:pPr>
              <a:defRPr/>
            </a:pPr>
            <a:fld id="{BEF3D8A4-74EF-534D-976E-1FB9C4B72804}" type="slidenum">
              <a:rPr lang="en-US" smtClean="0"/>
              <a:pPr>
                <a:defRPr/>
              </a:pPr>
              <a:t>5</a:t>
            </a:fld>
            <a:endParaRPr lang="en-US"/>
          </a:p>
        </p:txBody>
      </p:sp>
    </p:spTree>
    <p:extLst>
      <p:ext uri="{BB962C8B-B14F-4D97-AF65-F5344CB8AC3E}">
        <p14:creationId xmlns:p14="http://schemas.microsoft.com/office/powerpoint/2010/main" val="1319725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a:t>Tuesday, June 23, 2020</a:t>
            </a:r>
          </a:p>
        </p:txBody>
      </p:sp>
      <p:sp>
        <p:nvSpPr>
          <p:cNvPr id="6" name="Footer Placeholder 4"/>
          <p:cNvSpPr>
            <a:spLocks noGrp="1"/>
          </p:cNvSpPr>
          <p:nvPr>
            <p:ph type="ftr" sz="quarter" idx="11"/>
          </p:nvPr>
        </p:nvSpPr>
        <p:spPr/>
        <p:txBody>
          <a:bodyPr/>
          <a:lstStyle/>
          <a:p>
            <a:r>
              <a:rPr lang="de-DE"/>
              <a:t>PHYS 1444-001, Summer 2020                    Dr. Jaehoon Yu</a:t>
            </a:r>
            <a:endParaRPr lang="en-US"/>
          </a:p>
        </p:txBody>
      </p:sp>
      <p:sp>
        <p:nvSpPr>
          <p:cNvPr id="7" name="Slide Number Placeholder 5"/>
          <p:cNvSpPr>
            <a:spLocks noGrp="1"/>
          </p:cNvSpPr>
          <p:nvPr>
            <p:ph type="sldNum" sz="quarter" idx="12"/>
          </p:nvPr>
        </p:nvSpPr>
        <p:spPr/>
        <p:txBody>
          <a:bodyPr/>
          <a:lstStyle/>
          <a:p>
            <a:fld id="{0605EB87-F66E-EA42-B219-A83BC1565D25}" type="slidenum">
              <a:rPr lang="en-US"/>
              <a:pPr/>
              <a:t>6</a:t>
            </a:fld>
            <a:endParaRPr lang="en-US"/>
          </a:p>
        </p:txBody>
      </p:sp>
      <p:sp>
        <p:nvSpPr>
          <p:cNvPr id="299010" name="Rectangle 2"/>
          <p:cNvSpPr>
            <a:spLocks noChangeArrowheads="1"/>
          </p:cNvSpPr>
          <p:nvPr/>
        </p:nvSpPr>
        <p:spPr bwMode="auto">
          <a:xfrm>
            <a:off x="152400" y="533400"/>
            <a:ext cx="8763000" cy="6172200"/>
          </a:xfrm>
          <a:prstGeom prst="rect">
            <a:avLst/>
          </a:prstGeom>
          <a:solidFill>
            <a:schemeClr val="bg1"/>
          </a:solid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Do you think the resistivity depends on temperature?</a:t>
            </a:r>
          </a:p>
          <a:p>
            <a:pPr marL="742950" lvl="1" indent="-285750">
              <a:spcBef>
                <a:spcPct val="20000"/>
              </a:spcBef>
              <a:buFontTx/>
              <a:buChar char="–"/>
            </a:pPr>
            <a:r>
              <a:rPr lang="en-US" dirty="0">
                <a:solidFill>
                  <a:srgbClr val="660066"/>
                </a:solidFill>
                <a:latin typeface="Arial Narrow" charset="0"/>
                <a:ea typeface="ＭＳ Ｐゴシック" charset="-128"/>
              </a:rPr>
              <a:t>Yes</a:t>
            </a:r>
          </a:p>
          <a:p>
            <a:pPr marL="342900" indent="-342900">
              <a:spcBef>
                <a:spcPct val="20000"/>
              </a:spcBef>
              <a:buFontTx/>
              <a:buChar char="•"/>
            </a:pPr>
            <a:r>
              <a:rPr lang="en-US" sz="2800" dirty="0">
                <a:solidFill>
                  <a:schemeClr val="accent2"/>
                </a:solidFill>
                <a:latin typeface="Arial Narrow" charset="0"/>
              </a:rPr>
              <a:t>Would it increase or decrease with the temperature? (Poll 11)</a:t>
            </a:r>
          </a:p>
          <a:p>
            <a:pPr marL="742950" lvl="1" indent="-285750">
              <a:spcBef>
                <a:spcPct val="20000"/>
              </a:spcBef>
              <a:buFontTx/>
              <a:buChar char="–"/>
            </a:pPr>
            <a:r>
              <a:rPr lang="en-US" dirty="0">
                <a:solidFill>
                  <a:srgbClr val="660066"/>
                </a:solidFill>
                <a:latin typeface="Arial Narrow" charset="0"/>
                <a:ea typeface="ＭＳ Ｐゴシック" charset="-128"/>
              </a:rPr>
              <a:t>Increase</a:t>
            </a:r>
          </a:p>
          <a:p>
            <a:pPr marL="742950" lvl="1" indent="-285750">
              <a:spcBef>
                <a:spcPct val="20000"/>
              </a:spcBef>
              <a:buFontTx/>
              <a:buChar char="–"/>
            </a:pPr>
            <a:r>
              <a:rPr lang="en-US" dirty="0">
                <a:solidFill>
                  <a:srgbClr val="660066"/>
                </a:solidFill>
                <a:latin typeface="Arial Narrow" charset="0"/>
                <a:ea typeface="ＭＳ Ｐゴシック" charset="-128"/>
              </a:rPr>
              <a:t>Why?</a:t>
            </a:r>
          </a:p>
          <a:p>
            <a:pPr marL="742950" lvl="1" indent="-285750">
              <a:spcBef>
                <a:spcPct val="20000"/>
              </a:spcBef>
              <a:buFontTx/>
              <a:buChar char="–"/>
            </a:pPr>
            <a:r>
              <a:rPr lang="en-US" dirty="0">
                <a:solidFill>
                  <a:srgbClr val="660066"/>
                </a:solidFill>
                <a:latin typeface="Arial Narrow" charset="0"/>
                <a:ea typeface="ＭＳ Ｐゴシック" charset="-128"/>
              </a:rPr>
              <a:t>Because the atoms are vibrating more rapidly as temperature increases and are arranged in a less orderly fashion.  So?</a:t>
            </a:r>
          </a:p>
          <a:p>
            <a:pPr marL="1143000" lvl="2" indent="-228600">
              <a:spcBef>
                <a:spcPct val="20000"/>
              </a:spcBef>
              <a:buFontTx/>
              <a:buChar char="•"/>
            </a:pPr>
            <a:r>
              <a:rPr lang="en-US" sz="2000" dirty="0">
                <a:solidFill>
                  <a:srgbClr val="003300"/>
                </a:solidFill>
                <a:latin typeface="Arial Narrow" charset="0"/>
                <a:ea typeface="ＭＳ Ｐゴシック" charset="-128"/>
              </a:rPr>
              <a:t>They interfere more with the flow of electrons.</a:t>
            </a:r>
          </a:p>
          <a:p>
            <a:pPr marL="342900" indent="-342900">
              <a:spcBef>
                <a:spcPct val="20000"/>
              </a:spcBef>
              <a:buFontTx/>
              <a:buChar char="•"/>
            </a:pPr>
            <a:r>
              <a:rPr lang="en-US" sz="2800" dirty="0">
                <a:solidFill>
                  <a:schemeClr val="accent2"/>
                </a:solidFill>
                <a:latin typeface="Arial Narrow" charset="0"/>
              </a:rPr>
              <a:t>If the temperature change is not too large, the resistivity of metals usually increase nearly linearly </a:t>
            </a:r>
            <a:r>
              <a:rPr lang="en-US" sz="2800" dirty="0" err="1">
                <a:solidFill>
                  <a:schemeClr val="accent2"/>
                </a:solidFill>
                <a:latin typeface="Arial Narrow" charset="0"/>
              </a:rPr>
              <a:t>w</a:t>
            </a:r>
            <a:r>
              <a:rPr lang="en-US" sz="2800" dirty="0">
                <a:solidFill>
                  <a:schemeClr val="accent2"/>
                </a:solidFill>
                <a:latin typeface="Arial Narrow" charset="0"/>
              </a:rPr>
              <a:t>/ temperature</a:t>
            </a:r>
          </a:p>
          <a:p>
            <a:pPr marL="342900" indent="-342900">
              <a:spcBef>
                <a:spcPct val="20000"/>
              </a:spcBef>
              <a:buFontTx/>
              <a:buChar char="•"/>
            </a:pPr>
            <a:endParaRPr lang="en-US" sz="2800" dirty="0">
              <a:solidFill>
                <a:schemeClr val="accent2"/>
              </a:solidFill>
              <a:latin typeface="Arial Narrow" charset="0"/>
            </a:endParaRPr>
          </a:p>
          <a:p>
            <a:pPr marL="742950" lvl="1" indent="-285750">
              <a:spcBef>
                <a:spcPct val="20000"/>
              </a:spcBef>
              <a:buFontTx/>
              <a:buChar char="–"/>
            </a:pPr>
            <a:r>
              <a:rPr lang="en-US" dirty="0">
                <a:solidFill>
                  <a:srgbClr val="660066"/>
                </a:solidFill>
                <a:latin typeface="Arial Narrow" charset="0"/>
                <a:ea typeface="ＭＳ Ｐゴシック" charset="-128"/>
              </a:rPr>
              <a:t> </a:t>
            </a:r>
            <a:r>
              <a:rPr lang="en-US" dirty="0" err="1">
                <a:solidFill>
                  <a:srgbClr val="660066"/>
                </a:solidFill>
                <a:latin typeface="Symbol" charset="2"/>
                <a:ea typeface="ＭＳ Ｐゴシック" charset="-128"/>
              </a:rPr>
              <a:t>α</a:t>
            </a:r>
            <a:r>
              <a:rPr lang="en-US" dirty="0">
                <a:solidFill>
                  <a:srgbClr val="660066"/>
                </a:solidFill>
                <a:latin typeface="Arial Narrow" charset="0"/>
                <a:ea typeface="ＭＳ Ｐゴシック" charset="-128"/>
              </a:rPr>
              <a:t> is the temperature coefficient of resistivity</a:t>
            </a:r>
          </a:p>
          <a:p>
            <a:pPr marL="742950" lvl="1" indent="-285750">
              <a:spcBef>
                <a:spcPct val="20000"/>
              </a:spcBef>
              <a:buFontTx/>
              <a:buChar char="–"/>
            </a:pPr>
            <a:r>
              <a:rPr lang="en-US" dirty="0">
                <a:solidFill>
                  <a:srgbClr val="660066"/>
                </a:solidFill>
                <a:latin typeface="Arial Narrow" charset="0"/>
                <a:ea typeface="ＭＳ Ｐゴシック" charset="-128"/>
              </a:rPr>
              <a:t> </a:t>
            </a:r>
            <a:r>
              <a:rPr lang="en-US" dirty="0" err="1">
                <a:solidFill>
                  <a:srgbClr val="660066"/>
                </a:solidFill>
                <a:latin typeface="Symbol" charset="2"/>
                <a:ea typeface="ＭＳ Ｐゴシック" charset="-128"/>
              </a:rPr>
              <a:t>α</a:t>
            </a:r>
            <a:r>
              <a:rPr lang="en-US" dirty="0">
                <a:solidFill>
                  <a:srgbClr val="660066"/>
                </a:solidFill>
                <a:latin typeface="Symbol" charset="2"/>
                <a:ea typeface="ＭＳ Ｐゴシック" charset="-128"/>
              </a:rPr>
              <a:t> </a:t>
            </a:r>
            <a:r>
              <a:rPr lang="en-US" dirty="0">
                <a:solidFill>
                  <a:srgbClr val="660066"/>
                </a:solidFill>
                <a:latin typeface="Arial Narrow" charset="0"/>
                <a:ea typeface="ＭＳ Ｐゴシック" charset="-128"/>
              </a:rPr>
              <a:t>of some semiconductors can be negative due to increased number of freed electrons.</a:t>
            </a:r>
          </a:p>
        </p:txBody>
      </p:sp>
      <p:graphicFrame>
        <p:nvGraphicFramePr>
          <p:cNvPr id="299011" name="Object 3"/>
          <p:cNvGraphicFramePr>
            <a:graphicFrameLocks noChangeAspect="1"/>
          </p:cNvGraphicFramePr>
          <p:nvPr/>
        </p:nvGraphicFramePr>
        <p:xfrm>
          <a:off x="2646363" y="4953000"/>
          <a:ext cx="2916237" cy="561975"/>
        </p:xfrm>
        <a:graphic>
          <a:graphicData uri="http://schemas.openxmlformats.org/presentationml/2006/ole">
            <mc:AlternateContent xmlns:mc="http://schemas.openxmlformats.org/markup-compatibility/2006">
              <mc:Choice xmlns:v="urn:schemas-microsoft-com:vml" Requires="v">
                <p:oleObj spid="_x0000_s137249" name="Equation" r:id="rId3" imgW="1396800" imgH="253800" progId="Equation.DSMT4">
                  <p:embed/>
                </p:oleObj>
              </mc:Choice>
              <mc:Fallback>
                <p:oleObj name="Equation" r:id="rId3" imgW="1396800" imgH="253800" progId="Equation.DSMT4">
                  <p:embed/>
                  <p:pic>
                    <p:nvPicPr>
                      <p:cNvPr id="299011"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46363" y="4953000"/>
                        <a:ext cx="2916237" cy="561975"/>
                      </a:xfrm>
                      <a:prstGeom prst="rect">
                        <a:avLst/>
                      </a:prstGeom>
                      <a:solidFill>
                        <a:srgbClr val="99FFCC"/>
                      </a:solidFill>
                      <a:ln w="28575">
                        <a:solidFill>
                          <a:srgbClr val="FF0000"/>
                        </a:solidFill>
                        <a:miter lim="800000"/>
                        <a:headEnd/>
                        <a:tailEnd/>
                      </a:ln>
                    </p:spPr>
                  </p:pic>
                </p:oleObj>
              </mc:Fallback>
            </mc:AlternateContent>
          </a:graphicData>
        </a:graphic>
      </p:graphicFrame>
      <p:sp>
        <p:nvSpPr>
          <p:cNvPr id="299012" name="Rectangle 4"/>
          <p:cNvSpPr>
            <a:spLocks noGrp="1" noChangeArrowheads="1"/>
          </p:cNvSpPr>
          <p:nvPr>
            <p:ph type="title"/>
          </p:nvPr>
        </p:nvSpPr>
        <p:spPr>
          <a:xfrm>
            <a:off x="76200" y="0"/>
            <a:ext cx="8915400" cy="685800"/>
          </a:xfrm>
        </p:spPr>
        <p:txBody>
          <a:bodyPr/>
          <a:lstStyle/>
          <a:p>
            <a:r>
              <a:rPr lang="en-US"/>
              <a:t>Temperature Dependence of Resistivity</a:t>
            </a:r>
          </a:p>
        </p:txBody>
      </p:sp>
    </p:spTree>
    <p:extLst>
      <p:ext uri="{BB962C8B-B14F-4D97-AF65-F5344CB8AC3E}">
        <p14:creationId xmlns:p14="http://schemas.microsoft.com/office/powerpoint/2010/main" val="3922536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Tuesday, June 23, 2020</a:t>
            </a:r>
          </a:p>
        </p:txBody>
      </p:sp>
      <p:sp>
        <p:nvSpPr>
          <p:cNvPr id="5" name="Footer Placeholder 4"/>
          <p:cNvSpPr>
            <a:spLocks noGrp="1"/>
          </p:cNvSpPr>
          <p:nvPr>
            <p:ph type="ftr" sz="quarter" idx="11"/>
          </p:nvPr>
        </p:nvSpPr>
        <p:spPr/>
        <p:txBody>
          <a:bodyPr/>
          <a:lstStyle/>
          <a:p>
            <a:r>
              <a:rPr lang="de-DE"/>
              <a:t>PHYS 1444-001, Summer 2020                    Dr. Jaehoon Yu</a:t>
            </a:r>
            <a:endParaRPr lang="en-US"/>
          </a:p>
        </p:txBody>
      </p:sp>
      <p:sp>
        <p:nvSpPr>
          <p:cNvPr id="6" name="Slide Number Placeholder 5"/>
          <p:cNvSpPr>
            <a:spLocks noGrp="1"/>
          </p:cNvSpPr>
          <p:nvPr>
            <p:ph type="sldNum" sz="quarter" idx="12"/>
          </p:nvPr>
        </p:nvSpPr>
        <p:spPr/>
        <p:txBody>
          <a:bodyPr/>
          <a:lstStyle/>
          <a:p>
            <a:fld id="{1DE429FC-E08B-B548-83E9-AB59EA872A63}" type="slidenum">
              <a:rPr lang="en-US"/>
              <a:pPr/>
              <a:t>7</a:t>
            </a:fld>
            <a:endParaRPr lang="en-US"/>
          </a:p>
        </p:txBody>
      </p:sp>
      <p:sp>
        <p:nvSpPr>
          <p:cNvPr id="300034" name="Rectangle 2"/>
          <p:cNvSpPr>
            <a:spLocks noGrp="1" noChangeArrowheads="1"/>
          </p:cNvSpPr>
          <p:nvPr>
            <p:ph type="title"/>
          </p:nvPr>
        </p:nvSpPr>
        <p:spPr>
          <a:xfrm>
            <a:off x="76200" y="0"/>
            <a:ext cx="8915400" cy="685800"/>
          </a:xfrm>
        </p:spPr>
        <p:txBody>
          <a:bodyPr/>
          <a:lstStyle/>
          <a:p>
            <a:r>
              <a:rPr lang="en-US"/>
              <a:t>Electric Power</a:t>
            </a:r>
          </a:p>
        </p:txBody>
      </p:sp>
      <p:sp>
        <p:nvSpPr>
          <p:cNvPr id="300035" name="Rectangle 3"/>
          <p:cNvSpPr>
            <a:spLocks noChangeArrowheads="1"/>
          </p:cNvSpPr>
          <p:nvPr/>
        </p:nvSpPr>
        <p:spPr bwMode="auto">
          <a:xfrm>
            <a:off x="152400" y="457200"/>
            <a:ext cx="8610600" cy="5486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dirty="0">
                <a:solidFill>
                  <a:schemeClr val="accent2"/>
                </a:solidFill>
                <a:latin typeface="Arial Narrow" charset="0"/>
              </a:rPr>
              <a:t>Why is the electric energy useful?</a:t>
            </a:r>
          </a:p>
          <a:p>
            <a:pPr marL="742950" lvl="1" indent="-285750">
              <a:spcBef>
                <a:spcPct val="20000"/>
              </a:spcBef>
              <a:buFontTx/>
              <a:buChar char="–"/>
            </a:pPr>
            <a:r>
              <a:rPr lang="en-US" sz="2000" dirty="0">
                <a:solidFill>
                  <a:srgbClr val="660066"/>
                </a:solidFill>
                <a:latin typeface="Arial Narrow" charset="0"/>
                <a:ea typeface="ＭＳ Ｐゴシック" charset="-128"/>
              </a:rPr>
              <a:t>It can transform into different forms of energy easily.</a:t>
            </a:r>
          </a:p>
          <a:p>
            <a:pPr marL="1143000" lvl="2" indent="-228600">
              <a:spcBef>
                <a:spcPct val="20000"/>
              </a:spcBef>
              <a:buFontTx/>
              <a:buChar char="•"/>
            </a:pPr>
            <a:r>
              <a:rPr lang="en-US" sz="1800" dirty="0">
                <a:solidFill>
                  <a:srgbClr val="003300"/>
                </a:solidFill>
                <a:latin typeface="Arial Narrow" charset="0"/>
                <a:ea typeface="ＭＳ Ｐゴシック" charset="-128"/>
              </a:rPr>
              <a:t>Motors, pumps, </a:t>
            </a:r>
            <a:r>
              <a:rPr lang="en-US" sz="1800" dirty="0" err="1">
                <a:solidFill>
                  <a:srgbClr val="003300"/>
                </a:solidFill>
                <a:latin typeface="Arial Narrow" charset="0"/>
                <a:ea typeface="ＭＳ Ｐゴシック" charset="-128"/>
              </a:rPr>
              <a:t>etc</a:t>
            </a:r>
            <a:r>
              <a:rPr lang="en-US" sz="1800" dirty="0">
                <a:solidFill>
                  <a:srgbClr val="003300"/>
                </a:solidFill>
                <a:latin typeface="Arial Narrow" charset="0"/>
                <a:ea typeface="ＭＳ Ｐゴシック" charset="-128"/>
              </a:rPr>
              <a:t>, transform electric energy to mechanical energy </a:t>
            </a:r>
          </a:p>
          <a:p>
            <a:pPr marL="1143000" lvl="2" indent="-228600">
              <a:spcBef>
                <a:spcPct val="20000"/>
              </a:spcBef>
              <a:buFontTx/>
              <a:buChar char="•"/>
            </a:pPr>
            <a:r>
              <a:rPr lang="en-US" sz="1800" dirty="0">
                <a:solidFill>
                  <a:srgbClr val="003300"/>
                </a:solidFill>
                <a:latin typeface="Arial Narrow" charset="0"/>
                <a:ea typeface="ＭＳ Ｐゴシック" charset="-128"/>
              </a:rPr>
              <a:t>Heaters, dryers, cook-tops, etc, transforms electricity to thermal energy</a:t>
            </a:r>
          </a:p>
          <a:p>
            <a:pPr marL="1143000" lvl="2" indent="-228600">
              <a:spcBef>
                <a:spcPct val="20000"/>
              </a:spcBef>
              <a:buFontTx/>
              <a:buChar char="•"/>
            </a:pPr>
            <a:r>
              <a:rPr lang="en-US" sz="1800" dirty="0">
                <a:solidFill>
                  <a:srgbClr val="003300"/>
                </a:solidFill>
                <a:latin typeface="Arial Narrow" charset="0"/>
                <a:ea typeface="ＭＳ Ｐゴシック" charset="-128"/>
              </a:rPr>
              <a:t>Incandescent light bulb filament transforms electric energy to light</a:t>
            </a:r>
          </a:p>
          <a:p>
            <a:pPr marL="1600200" lvl="3" indent="-228600">
              <a:spcBef>
                <a:spcPct val="20000"/>
              </a:spcBef>
              <a:buFontTx/>
              <a:buChar char="–"/>
            </a:pPr>
            <a:r>
              <a:rPr lang="en-US" sz="1800" dirty="0">
                <a:solidFill>
                  <a:srgbClr val="CC00CC"/>
                </a:solidFill>
                <a:latin typeface="Arial Narrow" charset="0"/>
                <a:ea typeface="ＭＳ Ｐゴシック" charset="-128"/>
              </a:rPr>
              <a:t>Only about 10% of the energy turns to light and the 90% lost via heat</a:t>
            </a:r>
          </a:p>
          <a:p>
            <a:pPr marL="1600200" lvl="3" indent="-228600">
              <a:spcBef>
                <a:spcPct val="20000"/>
              </a:spcBef>
              <a:buFontTx/>
              <a:buChar char="–"/>
            </a:pPr>
            <a:r>
              <a:rPr lang="en-US" sz="1800" dirty="0">
                <a:solidFill>
                  <a:srgbClr val="CC00CC"/>
                </a:solidFill>
                <a:latin typeface="Arial Narrow" charset="0"/>
                <a:ea typeface="ＭＳ Ｐゴシック" charset="-128"/>
              </a:rPr>
              <a:t>Typical household light bulb and heating elements have resistance of order a few ohms to a few hundred ohms</a:t>
            </a:r>
          </a:p>
          <a:p>
            <a:pPr marL="342900" indent="-342900">
              <a:spcBef>
                <a:spcPct val="20000"/>
              </a:spcBef>
              <a:buFontTx/>
              <a:buChar char="•"/>
            </a:pPr>
            <a:r>
              <a:rPr lang="en-US" dirty="0">
                <a:solidFill>
                  <a:schemeClr val="accent2"/>
                </a:solidFill>
                <a:latin typeface="Arial Narrow" charset="0"/>
              </a:rPr>
              <a:t>How does electric energy transforms to thermal energy?</a:t>
            </a:r>
          </a:p>
          <a:p>
            <a:pPr marL="742950" lvl="1" indent="-285750">
              <a:spcBef>
                <a:spcPct val="20000"/>
              </a:spcBef>
              <a:buFontTx/>
              <a:buChar char="–"/>
            </a:pPr>
            <a:r>
              <a:rPr lang="en-US" sz="2000" dirty="0">
                <a:solidFill>
                  <a:srgbClr val="660066"/>
                </a:solidFill>
                <a:latin typeface="Arial Narrow" charset="0"/>
                <a:ea typeface="ＭＳ Ｐゴシック" charset="-128"/>
              </a:rPr>
              <a:t>Flowing electrons collide with the vibrating atoms of the wire.</a:t>
            </a:r>
          </a:p>
          <a:p>
            <a:pPr marL="742950" lvl="1" indent="-285750">
              <a:spcBef>
                <a:spcPct val="20000"/>
              </a:spcBef>
              <a:buFontTx/>
              <a:buChar char="–"/>
            </a:pPr>
            <a:r>
              <a:rPr lang="en-US" sz="2000" dirty="0">
                <a:solidFill>
                  <a:srgbClr val="660066"/>
                </a:solidFill>
                <a:latin typeface="Arial Narrow" charset="0"/>
                <a:ea typeface="ＭＳ Ｐゴシック" charset="-128"/>
              </a:rPr>
              <a:t>In each collision, part of electron’s kinetic energy is transferred to the atom it collides with.</a:t>
            </a:r>
          </a:p>
          <a:p>
            <a:pPr marL="742950" lvl="1" indent="-285750">
              <a:spcBef>
                <a:spcPct val="20000"/>
              </a:spcBef>
              <a:buFontTx/>
              <a:buChar char="–"/>
            </a:pPr>
            <a:r>
              <a:rPr lang="en-US" sz="2000" dirty="0">
                <a:solidFill>
                  <a:srgbClr val="660066"/>
                </a:solidFill>
                <a:latin typeface="Arial Narrow" charset="0"/>
                <a:ea typeface="ＭＳ Ｐゴシック" charset="-128"/>
              </a:rPr>
              <a:t>The kinetic energy of wire’s atoms increases, and thus the temperature of the wire increases.</a:t>
            </a:r>
          </a:p>
          <a:p>
            <a:pPr marL="742950" lvl="1" indent="-285750">
              <a:spcBef>
                <a:spcPct val="20000"/>
              </a:spcBef>
              <a:buFontTx/>
              <a:buChar char="–"/>
            </a:pPr>
            <a:r>
              <a:rPr lang="en-US" sz="2000" dirty="0">
                <a:solidFill>
                  <a:srgbClr val="660066"/>
                </a:solidFill>
                <a:latin typeface="Arial Narrow" charset="0"/>
                <a:ea typeface="ＭＳ Ｐゴシック" charset="-128"/>
              </a:rPr>
              <a:t>The increased thermal energy can be transferred as heat through conduction and convection to the air in a heater or to food on a pan, through radiation to bread in a toaster or radiated as light.</a:t>
            </a:r>
          </a:p>
        </p:txBody>
      </p:sp>
      <p:pic>
        <p:nvPicPr>
          <p:cNvPr id="7" name="Picture 6" descr="A microwave oven sitting on top of a stove&#10;&#10;Description automatically generated">
            <a:extLst>
              <a:ext uri="{FF2B5EF4-FFF2-40B4-BE49-F238E27FC236}">
                <a16:creationId xmlns:a16="http://schemas.microsoft.com/office/drawing/2014/main" id="{BDEBCE9A-AFD4-2C4B-98CD-74450FEAB7E9}"/>
              </a:ext>
            </a:extLst>
          </p:cNvPr>
          <p:cNvPicPr>
            <a:picLocks noChangeAspect="1"/>
          </p:cNvPicPr>
          <p:nvPr/>
        </p:nvPicPr>
        <p:blipFill>
          <a:blip r:embed="rId2"/>
          <a:stretch>
            <a:fillRect/>
          </a:stretch>
        </p:blipFill>
        <p:spPr>
          <a:xfrm>
            <a:off x="5638800" y="904461"/>
            <a:ext cx="3062111" cy="4724400"/>
          </a:xfrm>
          <a:prstGeom prst="rect">
            <a:avLst/>
          </a:prstGeom>
        </p:spPr>
      </p:pic>
    </p:spTree>
    <p:extLst>
      <p:ext uri="{BB962C8B-B14F-4D97-AF65-F5344CB8AC3E}">
        <p14:creationId xmlns:p14="http://schemas.microsoft.com/office/powerpoint/2010/main" val="2956471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Date Placeholder 3"/>
          <p:cNvSpPr>
            <a:spLocks noGrp="1"/>
          </p:cNvSpPr>
          <p:nvPr>
            <p:ph type="dt" sz="half" idx="10"/>
          </p:nvPr>
        </p:nvSpPr>
        <p:spPr/>
        <p:txBody>
          <a:bodyPr/>
          <a:lstStyle/>
          <a:p>
            <a:r>
              <a:rPr lang="en-US"/>
              <a:t>Tuesday, June 23, 2020</a:t>
            </a:r>
          </a:p>
        </p:txBody>
      </p:sp>
      <p:sp>
        <p:nvSpPr>
          <p:cNvPr id="17" name="Footer Placeholder 4"/>
          <p:cNvSpPr>
            <a:spLocks noGrp="1"/>
          </p:cNvSpPr>
          <p:nvPr>
            <p:ph type="ftr" sz="quarter" idx="11"/>
          </p:nvPr>
        </p:nvSpPr>
        <p:spPr/>
        <p:txBody>
          <a:bodyPr/>
          <a:lstStyle/>
          <a:p>
            <a:r>
              <a:rPr lang="de-DE"/>
              <a:t>PHYS 1444-001, Summer 2020                    Dr. Jaehoon Yu</a:t>
            </a:r>
            <a:endParaRPr lang="en-US"/>
          </a:p>
        </p:txBody>
      </p:sp>
      <p:sp>
        <p:nvSpPr>
          <p:cNvPr id="18" name="Slide Number Placeholder 5"/>
          <p:cNvSpPr>
            <a:spLocks noGrp="1"/>
          </p:cNvSpPr>
          <p:nvPr>
            <p:ph type="sldNum" sz="quarter" idx="12"/>
          </p:nvPr>
        </p:nvSpPr>
        <p:spPr/>
        <p:txBody>
          <a:bodyPr/>
          <a:lstStyle/>
          <a:p>
            <a:fld id="{EFFB50AE-1756-5A4F-8ABA-D2E7F7AA32F7}" type="slidenum">
              <a:rPr lang="en-US"/>
              <a:pPr/>
              <a:t>8</a:t>
            </a:fld>
            <a:endParaRPr lang="en-US"/>
          </a:p>
        </p:txBody>
      </p:sp>
      <p:sp>
        <p:nvSpPr>
          <p:cNvPr id="301058" name="Rectangle 2"/>
          <p:cNvSpPr>
            <a:spLocks noGrp="1" noChangeArrowheads="1"/>
          </p:cNvSpPr>
          <p:nvPr>
            <p:ph type="title"/>
          </p:nvPr>
        </p:nvSpPr>
        <p:spPr>
          <a:xfrm>
            <a:off x="685800" y="0"/>
            <a:ext cx="7772400" cy="609600"/>
          </a:xfrm>
        </p:spPr>
        <p:txBody>
          <a:bodyPr/>
          <a:lstStyle/>
          <a:p>
            <a:r>
              <a:rPr lang="en-US" sz="4000"/>
              <a:t>Electric Power</a:t>
            </a:r>
          </a:p>
        </p:txBody>
      </p:sp>
      <p:sp>
        <p:nvSpPr>
          <p:cNvPr id="301059" name="Rectangle 3"/>
          <p:cNvSpPr>
            <a:spLocks noGrp="1" noChangeArrowheads="1"/>
          </p:cNvSpPr>
          <p:nvPr>
            <p:ph type="body" idx="1"/>
          </p:nvPr>
        </p:nvSpPr>
        <p:spPr>
          <a:xfrm>
            <a:off x="152400" y="457200"/>
            <a:ext cx="8991600" cy="6324600"/>
          </a:xfrm>
        </p:spPr>
        <p:txBody>
          <a:bodyPr/>
          <a:lstStyle/>
          <a:p>
            <a:pPr>
              <a:lnSpc>
                <a:spcPct val="90000"/>
              </a:lnSpc>
            </a:pPr>
            <a:r>
              <a:rPr lang="en-US" sz="2800" dirty="0"/>
              <a:t>How do we find out the power transformed by an electric device?</a:t>
            </a:r>
          </a:p>
          <a:p>
            <a:pPr lvl="1">
              <a:lnSpc>
                <a:spcPct val="90000"/>
              </a:lnSpc>
            </a:pPr>
            <a:r>
              <a:rPr lang="en-US" sz="2400" dirty="0"/>
              <a:t>What is definition of the power?</a:t>
            </a:r>
          </a:p>
          <a:p>
            <a:pPr lvl="2">
              <a:lnSpc>
                <a:spcPct val="90000"/>
              </a:lnSpc>
            </a:pPr>
            <a:r>
              <a:rPr lang="en-US" sz="2000" dirty="0"/>
              <a:t>The rate at which work is done or the energy is transformed</a:t>
            </a:r>
          </a:p>
          <a:p>
            <a:pPr>
              <a:lnSpc>
                <a:spcPct val="90000"/>
              </a:lnSpc>
            </a:pPr>
            <a:r>
              <a:rPr lang="en-US" sz="2800" dirty="0"/>
              <a:t>What is the energy transformed when an infinitesimal charge </a:t>
            </a:r>
            <a:r>
              <a:rPr lang="en-US" sz="2800" dirty="0" err="1"/>
              <a:t>dq</a:t>
            </a:r>
            <a:r>
              <a:rPr lang="en-US" sz="2800" dirty="0"/>
              <a:t> moves through a potential difference V?</a:t>
            </a:r>
          </a:p>
          <a:p>
            <a:pPr lvl="1">
              <a:lnSpc>
                <a:spcPct val="90000"/>
              </a:lnSpc>
            </a:pPr>
            <a:r>
              <a:rPr lang="en-US" sz="2400" dirty="0" err="1"/>
              <a:t>dU</a:t>
            </a:r>
            <a:r>
              <a:rPr lang="en-US" sz="2400" dirty="0"/>
              <a:t>=</a:t>
            </a:r>
            <a:r>
              <a:rPr lang="en-US" sz="2400" dirty="0" err="1"/>
              <a:t>Vdq</a:t>
            </a:r>
            <a:endParaRPr lang="en-US" sz="2400" dirty="0"/>
          </a:p>
          <a:p>
            <a:pPr lvl="1">
              <a:lnSpc>
                <a:spcPct val="90000"/>
              </a:lnSpc>
            </a:pPr>
            <a:r>
              <a:rPr lang="en-US" sz="2400" dirty="0"/>
              <a:t>If </a:t>
            </a:r>
            <a:r>
              <a:rPr lang="en-US" sz="2400" dirty="0" err="1"/>
              <a:t>dt</a:t>
            </a:r>
            <a:r>
              <a:rPr lang="en-US" sz="2400" dirty="0"/>
              <a:t> is the time required for an amount of charge </a:t>
            </a:r>
            <a:r>
              <a:rPr lang="en-US" sz="2400" dirty="0" err="1"/>
              <a:t>dq</a:t>
            </a:r>
            <a:r>
              <a:rPr lang="en-US" sz="2400" dirty="0"/>
              <a:t> to move through the potential difference V, the power P is </a:t>
            </a:r>
          </a:p>
          <a:p>
            <a:pPr lvl="1">
              <a:lnSpc>
                <a:spcPct val="90000"/>
              </a:lnSpc>
            </a:pPr>
            <a:r>
              <a:rPr lang="en-US" sz="2400" dirty="0"/>
              <a:t> </a:t>
            </a:r>
          </a:p>
          <a:p>
            <a:pPr lvl="1">
              <a:lnSpc>
                <a:spcPct val="90000"/>
              </a:lnSpc>
            </a:pPr>
            <a:r>
              <a:rPr lang="en-US" sz="2400" dirty="0"/>
              <a:t>Thus, we obtain                  .  </a:t>
            </a:r>
          </a:p>
          <a:p>
            <a:pPr lvl="1">
              <a:lnSpc>
                <a:spcPct val="90000"/>
              </a:lnSpc>
            </a:pPr>
            <a:r>
              <a:rPr lang="en-US" sz="2400" dirty="0"/>
              <a:t>What is the unit? (Poll 10)</a:t>
            </a:r>
          </a:p>
          <a:p>
            <a:pPr lvl="1">
              <a:lnSpc>
                <a:spcPct val="90000"/>
              </a:lnSpc>
            </a:pPr>
            <a:r>
              <a:rPr lang="en-US" sz="2400" dirty="0"/>
              <a:t>What kind of quantity is the electrical power? (Poll 1)</a:t>
            </a:r>
          </a:p>
          <a:p>
            <a:pPr lvl="2">
              <a:lnSpc>
                <a:spcPct val="90000"/>
              </a:lnSpc>
            </a:pPr>
            <a:r>
              <a:rPr lang="en-US" sz="2000" dirty="0"/>
              <a:t>Scalar</a:t>
            </a:r>
          </a:p>
          <a:p>
            <a:pPr lvl="1">
              <a:lnSpc>
                <a:spcPct val="90000"/>
              </a:lnSpc>
            </a:pPr>
            <a:r>
              <a:rPr lang="en-US" sz="2400" u="sng" dirty="0">
                <a:solidFill>
                  <a:srgbClr val="CC0000"/>
                </a:solidFill>
              </a:rPr>
              <a:t>P=IV can apply to any devices while the formula with resistance can only apply to devices that have resistance.</a:t>
            </a:r>
          </a:p>
        </p:txBody>
      </p:sp>
      <p:graphicFrame>
        <p:nvGraphicFramePr>
          <p:cNvPr id="301060" name="Object 4"/>
          <p:cNvGraphicFramePr>
            <a:graphicFrameLocks noChangeAspect="1"/>
          </p:cNvGraphicFramePr>
          <p:nvPr/>
        </p:nvGraphicFramePr>
        <p:xfrm>
          <a:off x="1084263" y="3641725"/>
          <a:ext cx="530225" cy="336550"/>
        </p:xfrm>
        <a:graphic>
          <a:graphicData uri="http://schemas.openxmlformats.org/presentationml/2006/ole">
            <mc:AlternateContent xmlns:mc="http://schemas.openxmlformats.org/markup-compatibility/2006">
              <mc:Choice xmlns:v="urn:schemas-microsoft-com:vml" Requires="v">
                <p:oleObj spid="_x0000_s134607" name="Equation" r:id="rId3" imgW="253800" imgH="152280" progId="Equation.DSMT4">
                  <p:embed/>
                </p:oleObj>
              </mc:Choice>
              <mc:Fallback>
                <p:oleObj name="Equation" r:id="rId3" imgW="253800" imgH="152280" progId="Equation.DSMT4">
                  <p:embed/>
                  <p:pic>
                    <p:nvPicPr>
                      <p:cNvPr id="30106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4263" y="3641725"/>
                        <a:ext cx="530225" cy="33655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pSp>
        <p:nvGrpSpPr>
          <p:cNvPr id="2" name="Group 5"/>
          <p:cNvGrpSpPr>
            <a:grpSpLocks/>
          </p:cNvGrpSpPr>
          <p:nvPr/>
        </p:nvGrpSpPr>
        <p:grpSpPr bwMode="auto">
          <a:xfrm>
            <a:off x="2836863" y="3505200"/>
            <a:ext cx="2954337" cy="533400"/>
            <a:chOff x="2651" y="2976"/>
            <a:chExt cx="1861" cy="336"/>
          </a:xfrm>
        </p:grpSpPr>
        <p:sp>
          <p:nvSpPr>
            <p:cNvPr id="301062" name="Oval 6"/>
            <p:cNvSpPr>
              <a:spLocks noChangeArrowheads="1"/>
            </p:cNvSpPr>
            <p:nvPr/>
          </p:nvSpPr>
          <p:spPr bwMode="auto">
            <a:xfrm>
              <a:off x="2651" y="2976"/>
              <a:ext cx="528" cy="336"/>
            </a:xfrm>
            <a:prstGeom prst="ellipse">
              <a:avLst/>
            </a:prstGeom>
            <a:noFill/>
            <a:ln w="28575">
              <a:solidFill>
                <a:srgbClr val="CC0000"/>
              </a:solidFill>
              <a:round/>
              <a:headEnd/>
              <a:tailEnd/>
            </a:ln>
            <a:effectLst/>
          </p:spPr>
          <p:txBody>
            <a:bodyPr anchor="ctr">
              <a:prstTxWarp prst="textNoShape">
                <a:avLst/>
              </a:prstTxWarp>
              <a:spAutoFit/>
            </a:bodyPr>
            <a:lstStyle/>
            <a:p>
              <a:endParaRPr lang="en-US"/>
            </a:p>
          </p:txBody>
        </p:sp>
        <p:sp>
          <p:nvSpPr>
            <p:cNvPr id="301063" name="Text Box 7"/>
            <p:cNvSpPr txBox="1">
              <a:spLocks noChangeArrowheads="1"/>
            </p:cNvSpPr>
            <p:nvPr/>
          </p:nvSpPr>
          <p:spPr bwMode="auto">
            <a:xfrm>
              <a:off x="3563" y="3010"/>
              <a:ext cx="949" cy="268"/>
            </a:xfrm>
            <a:prstGeom prst="rect">
              <a:avLst/>
            </a:prstGeom>
            <a:solidFill>
              <a:srgbClr val="FFFF66"/>
            </a:solidFill>
            <a:ln w="28575">
              <a:solidFill>
                <a:srgbClr val="CC0000"/>
              </a:solidFill>
              <a:miter lim="800000"/>
              <a:headEnd/>
              <a:tailEnd/>
            </a:ln>
            <a:effectLst/>
          </p:spPr>
          <p:txBody>
            <a:bodyPr wrap="none">
              <a:prstTxWarp prst="textNoShape">
                <a:avLst/>
              </a:prstTxWarp>
              <a:spAutoFit/>
            </a:bodyPr>
            <a:lstStyle/>
            <a:p>
              <a:r>
                <a:rPr lang="en-US" sz="2000" b="1">
                  <a:solidFill>
                    <a:srgbClr val="CC0000"/>
                  </a:solidFill>
                  <a:latin typeface="Arial Narrow" charset="0"/>
                </a:rPr>
                <a:t>What is this?</a:t>
              </a:r>
            </a:p>
          </p:txBody>
        </p:sp>
        <p:cxnSp>
          <p:nvCxnSpPr>
            <p:cNvPr id="301064" name="AutoShape 8"/>
            <p:cNvCxnSpPr>
              <a:cxnSpLocks noChangeShapeType="1"/>
              <a:stCxn id="301063" idx="1"/>
              <a:endCxn id="301062" idx="6"/>
            </p:cNvCxnSpPr>
            <p:nvPr/>
          </p:nvCxnSpPr>
          <p:spPr bwMode="auto">
            <a:xfrm rot="10800000">
              <a:off x="3188" y="3144"/>
              <a:ext cx="366" cy="0"/>
            </a:xfrm>
            <a:prstGeom prst="straightConnector1">
              <a:avLst/>
            </a:prstGeom>
            <a:noFill/>
            <a:ln w="28575">
              <a:solidFill>
                <a:srgbClr val="CC0000"/>
              </a:solidFill>
              <a:round/>
              <a:headEnd/>
              <a:tailEnd type="triangle" w="med" len="med"/>
            </a:ln>
            <a:effectLst/>
          </p:spPr>
        </p:cxnSp>
      </p:grpSp>
      <p:graphicFrame>
        <p:nvGraphicFramePr>
          <p:cNvPr id="301065" name="Object 9"/>
          <p:cNvGraphicFramePr>
            <a:graphicFrameLocks noChangeAspect="1"/>
          </p:cNvGraphicFramePr>
          <p:nvPr/>
        </p:nvGraphicFramePr>
        <p:xfrm>
          <a:off x="1598613" y="3584575"/>
          <a:ext cx="1085850" cy="449263"/>
        </p:xfrm>
        <a:graphic>
          <a:graphicData uri="http://schemas.openxmlformats.org/presentationml/2006/ole">
            <mc:AlternateContent xmlns:mc="http://schemas.openxmlformats.org/markup-compatibility/2006">
              <mc:Choice xmlns:v="urn:schemas-microsoft-com:vml" Requires="v">
                <p:oleObj spid="_x0000_s134608" name="Equation" r:id="rId5" imgW="520560" imgH="203040" progId="Equation.DSMT4">
                  <p:embed/>
                </p:oleObj>
              </mc:Choice>
              <mc:Fallback>
                <p:oleObj name="Equation" r:id="rId5" imgW="520560" imgH="203040" progId="Equation.DSMT4">
                  <p:embed/>
                  <p:pic>
                    <p:nvPicPr>
                      <p:cNvPr id="301065"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98613" y="3584575"/>
                        <a:ext cx="1085850" cy="44926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301066" name="Object 10"/>
          <p:cNvGraphicFramePr>
            <a:graphicFrameLocks noChangeAspect="1"/>
          </p:cNvGraphicFramePr>
          <p:nvPr/>
        </p:nvGraphicFramePr>
        <p:xfrm>
          <a:off x="2620963" y="3627438"/>
          <a:ext cx="292100" cy="365125"/>
        </p:xfrm>
        <a:graphic>
          <a:graphicData uri="http://schemas.openxmlformats.org/presentationml/2006/ole">
            <mc:AlternateContent xmlns:mc="http://schemas.openxmlformats.org/markup-compatibility/2006">
              <mc:Choice xmlns:v="urn:schemas-microsoft-com:vml" Requires="v">
                <p:oleObj spid="_x0000_s134609" name="Equation" r:id="rId7" imgW="139680" imgH="164880" progId="Equation.DSMT4">
                  <p:embed/>
                </p:oleObj>
              </mc:Choice>
              <mc:Fallback>
                <p:oleObj name="Equation" r:id="rId7" imgW="139680" imgH="164880" progId="Equation.DSMT4">
                  <p:embed/>
                  <p:pic>
                    <p:nvPicPr>
                      <p:cNvPr id="301066" name="Object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20963" y="3627438"/>
                        <a:ext cx="292100" cy="3651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301067" name="Object 11"/>
          <p:cNvGraphicFramePr>
            <a:graphicFrameLocks noChangeAspect="1"/>
          </p:cNvGraphicFramePr>
          <p:nvPr/>
        </p:nvGraphicFramePr>
        <p:xfrm>
          <a:off x="2830513" y="3581400"/>
          <a:ext cx="768350" cy="449263"/>
        </p:xfrm>
        <a:graphic>
          <a:graphicData uri="http://schemas.openxmlformats.org/presentationml/2006/ole">
            <mc:AlternateContent xmlns:mc="http://schemas.openxmlformats.org/markup-compatibility/2006">
              <mc:Choice xmlns:v="urn:schemas-microsoft-com:vml" Requires="v">
                <p:oleObj spid="_x0000_s134610" name="Equation" r:id="rId9" imgW="368280" imgH="203040" progId="Equation.DSMT4">
                  <p:embed/>
                </p:oleObj>
              </mc:Choice>
              <mc:Fallback>
                <p:oleObj name="Equation" r:id="rId9" imgW="368280" imgH="203040" progId="Equation.DSMT4">
                  <p:embed/>
                  <p:pic>
                    <p:nvPicPr>
                      <p:cNvPr id="301067" name="Object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830513" y="3581400"/>
                        <a:ext cx="768350" cy="44926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301068" name="Object 12"/>
          <p:cNvGraphicFramePr>
            <a:graphicFrameLocks noChangeAspect="1"/>
          </p:cNvGraphicFramePr>
          <p:nvPr/>
        </p:nvGraphicFramePr>
        <p:xfrm>
          <a:off x="3011488" y="4038600"/>
          <a:ext cx="874712" cy="365125"/>
        </p:xfrm>
        <a:graphic>
          <a:graphicData uri="http://schemas.openxmlformats.org/presentationml/2006/ole">
            <mc:AlternateContent xmlns:mc="http://schemas.openxmlformats.org/markup-compatibility/2006">
              <mc:Choice xmlns:v="urn:schemas-microsoft-com:vml" Requires="v">
                <p:oleObj spid="_x0000_s134611" name="Equation" r:id="rId11" imgW="419040" imgH="164880" progId="Equation.DSMT4">
                  <p:embed/>
                </p:oleObj>
              </mc:Choice>
              <mc:Fallback>
                <p:oleObj name="Equation" r:id="rId11" imgW="419040" imgH="164880" progId="Equation.DSMT4">
                  <p:embed/>
                  <p:pic>
                    <p:nvPicPr>
                      <p:cNvPr id="301068" name="Object 1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011488" y="4038600"/>
                        <a:ext cx="874712" cy="365125"/>
                      </a:xfrm>
                      <a:prstGeom prst="rect">
                        <a:avLst/>
                      </a:prstGeom>
                      <a:solidFill>
                        <a:srgbClr val="99FFCC"/>
                      </a:solidFill>
                      <a:ln w="28575">
                        <a:solidFill>
                          <a:srgbClr val="CC0000"/>
                        </a:solidFill>
                        <a:miter lim="800000"/>
                        <a:headEnd/>
                        <a:tailEnd/>
                      </a:ln>
                    </p:spPr>
                  </p:pic>
                </p:oleObj>
              </mc:Fallback>
            </mc:AlternateContent>
          </a:graphicData>
        </a:graphic>
      </p:graphicFrame>
      <p:sp>
        <p:nvSpPr>
          <p:cNvPr id="301069" name="Text Box 13"/>
          <p:cNvSpPr txBox="1">
            <a:spLocks noChangeArrowheads="1"/>
          </p:cNvSpPr>
          <p:nvPr/>
        </p:nvSpPr>
        <p:spPr bwMode="auto">
          <a:xfrm>
            <a:off x="3962400" y="4419600"/>
            <a:ext cx="1371600" cy="425450"/>
          </a:xfrm>
          <a:prstGeom prst="rect">
            <a:avLst/>
          </a:prstGeom>
          <a:solidFill>
            <a:srgbClr val="FFFF66"/>
          </a:solidFill>
          <a:ln w="28575">
            <a:solidFill>
              <a:srgbClr val="CC0000"/>
            </a:solidFill>
            <a:miter lim="800000"/>
            <a:headEnd/>
            <a:tailEnd/>
          </a:ln>
          <a:effectLst/>
        </p:spPr>
        <p:txBody>
          <a:bodyPr>
            <a:prstTxWarp prst="textNoShape">
              <a:avLst/>
            </a:prstTxWarp>
            <a:spAutoFit/>
          </a:bodyPr>
          <a:lstStyle/>
          <a:p>
            <a:r>
              <a:rPr lang="en-US" sz="2000" b="1">
                <a:solidFill>
                  <a:srgbClr val="CC0000"/>
                </a:solidFill>
                <a:latin typeface="Arial Narrow" charset="0"/>
              </a:rPr>
              <a:t>Watts = J/s </a:t>
            </a:r>
          </a:p>
        </p:txBody>
      </p:sp>
      <p:graphicFrame>
        <p:nvGraphicFramePr>
          <p:cNvPr id="301070" name="Object 14"/>
          <p:cNvGraphicFramePr>
            <a:graphicFrameLocks noChangeAspect="1"/>
          </p:cNvGraphicFramePr>
          <p:nvPr/>
        </p:nvGraphicFramePr>
        <p:xfrm>
          <a:off x="6735763" y="3776663"/>
          <a:ext cx="1722437" cy="871537"/>
        </p:xfrm>
        <a:graphic>
          <a:graphicData uri="http://schemas.openxmlformats.org/presentationml/2006/ole">
            <mc:AlternateContent xmlns:mc="http://schemas.openxmlformats.org/markup-compatibility/2006">
              <mc:Choice xmlns:v="urn:schemas-microsoft-com:vml" Requires="v">
                <p:oleObj spid="_x0000_s134612" name="Equation" r:id="rId13" imgW="825480" imgH="393480" progId="Equation.DSMT4">
                  <p:embed/>
                </p:oleObj>
              </mc:Choice>
              <mc:Fallback>
                <p:oleObj name="Equation" r:id="rId13" imgW="825480" imgH="393480" progId="Equation.DSMT4">
                  <p:embed/>
                  <p:pic>
                    <p:nvPicPr>
                      <p:cNvPr id="301070" name="Object 1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735763" y="3776663"/>
                        <a:ext cx="1722437" cy="871537"/>
                      </a:xfrm>
                      <a:prstGeom prst="rect">
                        <a:avLst/>
                      </a:prstGeom>
                      <a:solidFill>
                        <a:srgbClr val="99FFCC"/>
                      </a:solidFill>
                      <a:ln w="28575">
                        <a:solidFill>
                          <a:srgbClr val="CC0000"/>
                        </a:solidFill>
                        <a:miter lim="800000"/>
                        <a:headEnd/>
                        <a:tailEnd/>
                      </a:ln>
                    </p:spPr>
                  </p:pic>
                </p:oleObj>
              </mc:Fallback>
            </mc:AlternateContent>
          </a:graphicData>
        </a:graphic>
      </p:graphicFrame>
      <p:sp>
        <p:nvSpPr>
          <p:cNvPr id="301071" name="Text Box 15"/>
          <p:cNvSpPr txBox="1">
            <a:spLocks noChangeArrowheads="1"/>
          </p:cNvSpPr>
          <p:nvPr/>
        </p:nvSpPr>
        <p:spPr bwMode="auto">
          <a:xfrm>
            <a:off x="4267200" y="4013200"/>
            <a:ext cx="2438400" cy="396875"/>
          </a:xfrm>
          <a:prstGeom prst="rect">
            <a:avLst/>
          </a:prstGeom>
          <a:noFill/>
          <a:ln w="28575">
            <a:noFill/>
            <a:miter lim="800000"/>
            <a:headEnd/>
            <a:tailEnd/>
          </a:ln>
          <a:effectLst/>
        </p:spPr>
        <p:txBody>
          <a:bodyPr>
            <a:prstTxWarp prst="textNoShape">
              <a:avLst/>
            </a:prstTxWarp>
            <a:spAutoFit/>
          </a:bodyPr>
          <a:lstStyle/>
          <a:p>
            <a:r>
              <a:rPr lang="en-US" sz="2000" b="1">
                <a:solidFill>
                  <a:srgbClr val="660066"/>
                </a:solidFill>
                <a:latin typeface="Arial Narrow" charset="0"/>
              </a:rPr>
              <a:t>In terms of resistance </a:t>
            </a:r>
          </a:p>
        </p:txBody>
      </p:sp>
    </p:spTree>
    <p:extLst>
      <p:ext uri="{BB962C8B-B14F-4D97-AF65-F5344CB8AC3E}">
        <p14:creationId xmlns:p14="http://schemas.microsoft.com/office/powerpoint/2010/main" val="85866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a:t>Tuesday, June 23, 2020</a:t>
            </a:r>
          </a:p>
        </p:txBody>
      </p:sp>
      <p:sp>
        <p:nvSpPr>
          <p:cNvPr id="12" name="Footer Placeholder 4"/>
          <p:cNvSpPr>
            <a:spLocks noGrp="1"/>
          </p:cNvSpPr>
          <p:nvPr>
            <p:ph type="ftr" sz="quarter" idx="11"/>
          </p:nvPr>
        </p:nvSpPr>
        <p:spPr/>
        <p:txBody>
          <a:bodyPr/>
          <a:lstStyle/>
          <a:p>
            <a:r>
              <a:rPr lang="de-DE"/>
              <a:t>PHYS 1444-001, Summer 2020                    Dr. Jaehoon Yu</a:t>
            </a:r>
            <a:endParaRPr lang="en-US"/>
          </a:p>
        </p:txBody>
      </p:sp>
      <p:sp>
        <p:nvSpPr>
          <p:cNvPr id="13" name="Slide Number Placeholder 5"/>
          <p:cNvSpPr>
            <a:spLocks noGrp="1"/>
          </p:cNvSpPr>
          <p:nvPr>
            <p:ph type="sldNum" sz="quarter" idx="12"/>
          </p:nvPr>
        </p:nvSpPr>
        <p:spPr/>
        <p:txBody>
          <a:bodyPr/>
          <a:lstStyle/>
          <a:p>
            <a:fld id="{ACAF826D-C510-1F44-AE7E-092A3FCC1E85}" type="slidenum">
              <a:rPr lang="en-US"/>
              <a:pPr/>
              <a:t>9</a:t>
            </a:fld>
            <a:endParaRPr lang="en-US"/>
          </a:p>
        </p:txBody>
      </p:sp>
      <p:pic>
        <p:nvPicPr>
          <p:cNvPr id="302082" name="Picture 2" descr="FG25_015"/>
          <p:cNvPicPr>
            <a:picLocks noChangeAspect="1" noChangeArrowheads="1"/>
          </p:cNvPicPr>
          <p:nvPr/>
        </p:nvPicPr>
        <p:blipFill>
          <a:blip r:embed="rId3"/>
          <a:srcRect/>
          <a:stretch>
            <a:fillRect/>
          </a:stretch>
        </p:blipFill>
        <p:spPr bwMode="auto">
          <a:xfrm>
            <a:off x="5486400" y="247650"/>
            <a:ext cx="3352800" cy="3028950"/>
          </a:xfrm>
          <a:prstGeom prst="rect">
            <a:avLst/>
          </a:prstGeom>
          <a:noFill/>
        </p:spPr>
      </p:pic>
      <p:sp>
        <p:nvSpPr>
          <p:cNvPr id="302083" name="Rectangle 3"/>
          <p:cNvSpPr>
            <a:spLocks noGrp="1" noChangeArrowheads="1"/>
          </p:cNvSpPr>
          <p:nvPr>
            <p:ph type="title"/>
          </p:nvPr>
        </p:nvSpPr>
        <p:spPr>
          <a:xfrm>
            <a:off x="228600" y="0"/>
            <a:ext cx="8686800" cy="762000"/>
          </a:xfrm>
        </p:spPr>
        <p:txBody>
          <a:bodyPr/>
          <a:lstStyle/>
          <a:p>
            <a:r>
              <a:rPr lang="en-US" dirty="0"/>
              <a:t>Example 25 – 8 </a:t>
            </a:r>
          </a:p>
        </p:txBody>
      </p:sp>
      <p:sp>
        <p:nvSpPr>
          <p:cNvPr id="302084" name="Text Box 4"/>
          <p:cNvSpPr txBox="1">
            <a:spLocks noChangeArrowheads="1"/>
          </p:cNvSpPr>
          <p:nvPr/>
        </p:nvSpPr>
        <p:spPr bwMode="auto">
          <a:xfrm>
            <a:off x="304800" y="654050"/>
            <a:ext cx="5181600" cy="1554163"/>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3200" b="1" dirty="0">
                <a:solidFill>
                  <a:schemeClr val="accent2"/>
                </a:solidFill>
                <a:latin typeface="Arial Narrow" charset="0"/>
              </a:rPr>
              <a:t>Headlights: </a:t>
            </a:r>
            <a:r>
              <a:rPr lang="en-US" sz="3200" dirty="0">
                <a:solidFill>
                  <a:schemeClr val="accent2"/>
                </a:solidFill>
                <a:latin typeface="Arial Narrow" charset="0"/>
              </a:rPr>
              <a:t>Calculate the resistance of a 40-W automobile headlight designed for 12V. </a:t>
            </a:r>
          </a:p>
        </p:txBody>
      </p:sp>
      <p:sp>
        <p:nvSpPr>
          <p:cNvPr id="302085" name="Text Box 5"/>
          <p:cNvSpPr txBox="1">
            <a:spLocks noChangeArrowheads="1"/>
          </p:cNvSpPr>
          <p:nvPr/>
        </p:nvSpPr>
        <p:spPr bwMode="auto">
          <a:xfrm>
            <a:off x="381000" y="2635250"/>
            <a:ext cx="7924800" cy="946150"/>
          </a:xfrm>
          <a:prstGeom prst="rect">
            <a:avLst/>
          </a:prstGeom>
          <a:noFill/>
          <a:ln w="9525">
            <a:noFill/>
            <a:miter lim="800000"/>
            <a:headEnd/>
            <a:tailEnd/>
          </a:ln>
          <a:effectLst/>
        </p:spPr>
        <p:txBody>
          <a:bodyPr>
            <a:prstTxWarp prst="textNoShape">
              <a:avLst/>
            </a:prstTxWarp>
            <a:spAutoFit/>
          </a:bodyPr>
          <a:lstStyle/>
          <a:p>
            <a:r>
              <a:rPr lang="en-US" sz="2800" dirty="0">
                <a:solidFill>
                  <a:srgbClr val="CC00CC"/>
                </a:solidFill>
                <a:latin typeface="Arial Narrow" charset="0"/>
              </a:rPr>
              <a:t>Since the power is 40W and the voltage is 12V, we use the formula with V and R.  </a:t>
            </a:r>
          </a:p>
        </p:txBody>
      </p:sp>
      <p:sp>
        <p:nvSpPr>
          <p:cNvPr id="302086" name="AutoShape 6"/>
          <p:cNvSpPr>
            <a:spLocks noChangeArrowheads="1"/>
          </p:cNvSpPr>
          <p:nvPr/>
        </p:nvSpPr>
        <p:spPr bwMode="auto">
          <a:xfrm>
            <a:off x="2551113" y="3781425"/>
            <a:ext cx="1630362" cy="850900"/>
          </a:xfrm>
          <a:prstGeom prst="rightArrow">
            <a:avLst>
              <a:gd name="adj1" fmla="val 50000"/>
              <a:gd name="adj2" fmla="val 47901"/>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a:solidFill>
                  <a:srgbClr val="CC0000"/>
                </a:solidFill>
                <a:latin typeface="Arial Narrow" charset="0"/>
              </a:rPr>
              <a:t>Solve for R</a:t>
            </a:r>
          </a:p>
        </p:txBody>
      </p:sp>
      <p:graphicFrame>
        <p:nvGraphicFramePr>
          <p:cNvPr id="302087" name="Object 7"/>
          <p:cNvGraphicFramePr>
            <a:graphicFrameLocks noChangeAspect="1"/>
          </p:cNvGraphicFramePr>
          <p:nvPr/>
        </p:nvGraphicFramePr>
        <p:xfrm>
          <a:off x="925513" y="3700463"/>
          <a:ext cx="1360487" cy="1211262"/>
        </p:xfrm>
        <a:graphic>
          <a:graphicData uri="http://schemas.openxmlformats.org/presentationml/2006/ole">
            <mc:AlternateContent xmlns:mc="http://schemas.openxmlformats.org/markup-compatibility/2006">
              <mc:Choice xmlns:v="urn:schemas-microsoft-com:vml" Requires="v">
                <p:oleObj spid="_x0000_s135477" name="Equation" r:id="rId4" imgW="469800" imgH="393480" progId="Equation.DSMT4">
                  <p:embed/>
                </p:oleObj>
              </mc:Choice>
              <mc:Fallback>
                <p:oleObj name="Equation" r:id="rId4" imgW="469800" imgH="393480" progId="Equation.DSMT4">
                  <p:embed/>
                  <p:pic>
                    <p:nvPicPr>
                      <p:cNvPr id="302087"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25513" y="3700463"/>
                        <a:ext cx="1360487" cy="1211262"/>
                      </a:xfrm>
                      <a:prstGeom prst="rect">
                        <a:avLst/>
                      </a:prstGeom>
                      <a:solidFill>
                        <a:srgbClr val="99FFCC"/>
                      </a:solidFill>
                      <a:ln w="28575">
                        <a:solidFill>
                          <a:srgbClr val="CC0000"/>
                        </a:solidFill>
                        <a:miter lim="800000"/>
                        <a:headEnd/>
                        <a:tailEnd/>
                      </a:ln>
                    </p:spPr>
                  </p:pic>
                </p:oleObj>
              </mc:Fallback>
            </mc:AlternateContent>
          </a:graphicData>
        </a:graphic>
      </p:graphicFrame>
      <p:graphicFrame>
        <p:nvGraphicFramePr>
          <p:cNvPr id="302088" name="Object 8"/>
          <p:cNvGraphicFramePr>
            <a:graphicFrameLocks noChangeAspect="1"/>
          </p:cNvGraphicFramePr>
          <p:nvPr/>
        </p:nvGraphicFramePr>
        <p:xfrm>
          <a:off x="3200400" y="5181600"/>
          <a:ext cx="690563" cy="438150"/>
        </p:xfrm>
        <a:graphic>
          <a:graphicData uri="http://schemas.openxmlformats.org/presentationml/2006/ole">
            <mc:AlternateContent xmlns:mc="http://schemas.openxmlformats.org/markup-compatibility/2006">
              <mc:Choice xmlns:v="urn:schemas-microsoft-com:vml" Requires="v">
                <p:oleObj spid="_x0000_s135478" name="Equation" r:id="rId6" imgW="253800" imgH="152280" progId="Equation.DSMT4">
                  <p:embed/>
                </p:oleObj>
              </mc:Choice>
              <mc:Fallback>
                <p:oleObj name="Equation" r:id="rId6" imgW="253800" imgH="152280" progId="Equation.DSMT4">
                  <p:embed/>
                  <p:pic>
                    <p:nvPicPr>
                      <p:cNvPr id="302088"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00400" y="5181600"/>
                        <a:ext cx="690563" cy="43815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2089" name="Object 9"/>
          <p:cNvGraphicFramePr>
            <a:graphicFrameLocks noChangeAspect="1"/>
          </p:cNvGraphicFramePr>
          <p:nvPr/>
        </p:nvGraphicFramePr>
        <p:xfrm>
          <a:off x="3810000" y="4800600"/>
          <a:ext cx="931863" cy="1135063"/>
        </p:xfrm>
        <a:graphic>
          <a:graphicData uri="http://schemas.openxmlformats.org/presentationml/2006/ole">
            <mc:AlternateContent xmlns:mc="http://schemas.openxmlformats.org/markup-compatibility/2006">
              <mc:Choice xmlns:v="urn:schemas-microsoft-com:vml" Requires="v">
                <p:oleObj spid="_x0000_s135479" name="Equation" r:id="rId8" imgW="342720" imgH="393480" progId="Equation.DSMT4">
                  <p:embed/>
                </p:oleObj>
              </mc:Choice>
              <mc:Fallback>
                <p:oleObj name="Equation" r:id="rId8" imgW="342720" imgH="393480" progId="Equation.DSMT4">
                  <p:embed/>
                  <p:pic>
                    <p:nvPicPr>
                      <p:cNvPr id="302089" name="Object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10000" y="4800600"/>
                        <a:ext cx="931863" cy="113506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2090" name="Object 10"/>
          <p:cNvGraphicFramePr>
            <a:graphicFrameLocks noChangeAspect="1"/>
          </p:cNvGraphicFramePr>
          <p:nvPr/>
        </p:nvGraphicFramePr>
        <p:xfrm>
          <a:off x="4746625" y="4699000"/>
          <a:ext cx="2416175" cy="1244600"/>
        </p:xfrm>
        <a:graphic>
          <a:graphicData uri="http://schemas.openxmlformats.org/presentationml/2006/ole">
            <mc:AlternateContent xmlns:mc="http://schemas.openxmlformats.org/markup-compatibility/2006">
              <mc:Choice xmlns:v="urn:schemas-microsoft-com:vml" Requires="v">
                <p:oleObj spid="_x0000_s135480" name="Equation" r:id="rId10" imgW="888840" imgH="431640" progId="Equation.DSMT4">
                  <p:embed/>
                </p:oleObj>
              </mc:Choice>
              <mc:Fallback>
                <p:oleObj name="Equation" r:id="rId10" imgW="888840" imgH="431640" progId="Equation.DSMT4">
                  <p:embed/>
                  <p:pic>
                    <p:nvPicPr>
                      <p:cNvPr id="302090" name="Object 1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746625" y="4699000"/>
                        <a:ext cx="2416175" cy="12446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658678787"/>
      </p:ext>
    </p:extLst>
  </p:cSld>
  <p:clrMapOvr>
    <a:masterClrMapping/>
  </p:clrMapOvr>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20818</TotalTime>
  <Words>1347</Words>
  <Application>Microsoft Macintosh PowerPoint</Application>
  <PresentationFormat>On-screen Show (4:3)</PresentationFormat>
  <Paragraphs>132</Paragraphs>
  <Slides>11</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8" baseType="lpstr">
      <vt:lpstr>Arial</vt:lpstr>
      <vt:lpstr>Arial Narrow</vt:lpstr>
      <vt:lpstr>Monotype Corsiva</vt:lpstr>
      <vt:lpstr>Symbol</vt:lpstr>
      <vt:lpstr>Times New Roman</vt:lpstr>
      <vt:lpstr>phys1443-spring02</vt:lpstr>
      <vt:lpstr>Equation</vt:lpstr>
      <vt:lpstr>PHYS 1441 – Section 001 Lecture #10</vt:lpstr>
      <vt:lpstr>Announcements</vt:lpstr>
      <vt:lpstr>Reminder: Special Project #3</vt:lpstr>
      <vt:lpstr>Special Project #4</vt:lpstr>
      <vt:lpstr>PowerPoint Presentation</vt:lpstr>
      <vt:lpstr>Temperature Dependence of Resistivity</vt:lpstr>
      <vt:lpstr>Electric Power</vt:lpstr>
      <vt:lpstr>Electric Power</vt:lpstr>
      <vt:lpstr>Example 25 – 8 </vt:lpstr>
      <vt:lpstr>Power in Household Circuits</vt:lpstr>
      <vt:lpstr>Example 25 – 11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Yu, Jaehoon</cp:lastModifiedBy>
  <cp:revision>722</cp:revision>
  <dcterms:created xsi:type="dcterms:W3CDTF">2012-01-19T04:21:20Z</dcterms:created>
  <dcterms:modified xsi:type="dcterms:W3CDTF">2020-06-23T18:09:09Z</dcterms:modified>
</cp:coreProperties>
</file>