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91" r:id="rId2"/>
    <p:sldId id="481" r:id="rId3"/>
    <p:sldId id="715" r:id="rId4"/>
    <p:sldId id="747" r:id="rId5"/>
    <p:sldId id="678" r:id="rId6"/>
    <p:sldId id="679" r:id="rId7"/>
    <p:sldId id="680" r:id="rId8"/>
    <p:sldId id="681" r:id="rId9"/>
    <p:sldId id="682" r:id="rId10"/>
    <p:sldId id="683" r:id="rId11"/>
    <p:sldId id="750" r:id="rId12"/>
    <p:sldId id="687" r:id="rId13"/>
    <p:sldId id="691" r:id="rId14"/>
    <p:sldId id="692" r:id="rId15"/>
    <p:sldId id="693" r:id="rId16"/>
    <p:sldId id="651" r:id="rId17"/>
    <p:sldId id="652" r:id="rId18"/>
    <p:sldId id="653" r:id="rId19"/>
    <p:sldId id="654" r:id="rId20"/>
    <p:sldId id="655" r:id="rId21"/>
    <p:sldId id="656" r:id="rId22"/>
    <p:sldId id="657" r:id="rId23"/>
    <p:sldId id="658" r:id="rId24"/>
    <p:sldId id="659" r:id="rId2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07"/>
    <p:restoredTop sz="94660"/>
  </p:normalViewPr>
  <p:slideViewPr>
    <p:cSldViewPr>
      <p:cViewPr varScale="1">
        <p:scale>
          <a:sx n="130" d="100"/>
          <a:sy n="130" d="100"/>
        </p:scale>
        <p:origin x="11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2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2" Type="http://schemas.openxmlformats.org/officeDocument/2006/relationships/image" Target="../media/image46.wmf"/><Relationship Id="rId16" Type="http://schemas.openxmlformats.org/officeDocument/2006/relationships/image" Target="../media/image65.wmf"/><Relationship Id="rId1" Type="http://schemas.openxmlformats.org/officeDocument/2006/relationships/image" Target="../media/image51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5" Type="http://schemas.openxmlformats.org/officeDocument/2006/relationships/image" Target="../media/image6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Relationship Id="rId14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70.wmf"/><Relationship Id="rId1" Type="http://schemas.openxmlformats.org/officeDocument/2006/relationships/image" Target="../media/image45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image" Target="../media/image85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12" Type="http://schemas.openxmlformats.org/officeDocument/2006/relationships/image" Target="../media/image84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11" Type="http://schemas.openxmlformats.org/officeDocument/2006/relationships/image" Target="../media/image83.wmf"/><Relationship Id="rId5" Type="http://schemas.openxmlformats.org/officeDocument/2006/relationships/image" Target="../media/image77.wmf"/><Relationship Id="rId15" Type="http://schemas.openxmlformats.org/officeDocument/2006/relationships/image" Target="../media/image8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Relationship Id="rId14" Type="http://schemas.openxmlformats.org/officeDocument/2006/relationships/image" Target="../media/image8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image" Target="../media/image101.wmf"/><Relationship Id="rId18" Type="http://schemas.openxmlformats.org/officeDocument/2006/relationships/image" Target="../media/image10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12" Type="http://schemas.openxmlformats.org/officeDocument/2006/relationships/image" Target="../media/image100.wmf"/><Relationship Id="rId17" Type="http://schemas.openxmlformats.org/officeDocument/2006/relationships/image" Target="../media/image105.wmf"/><Relationship Id="rId2" Type="http://schemas.openxmlformats.org/officeDocument/2006/relationships/image" Target="../media/image90.wmf"/><Relationship Id="rId16" Type="http://schemas.openxmlformats.org/officeDocument/2006/relationships/image" Target="../media/image104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11" Type="http://schemas.openxmlformats.org/officeDocument/2006/relationships/image" Target="../media/image99.wmf"/><Relationship Id="rId5" Type="http://schemas.openxmlformats.org/officeDocument/2006/relationships/image" Target="../media/image93.wmf"/><Relationship Id="rId15" Type="http://schemas.openxmlformats.org/officeDocument/2006/relationships/image" Target="../media/image103.wmf"/><Relationship Id="rId10" Type="http://schemas.openxmlformats.org/officeDocument/2006/relationships/image" Target="../media/image9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Relationship Id="rId14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e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2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5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" Type="http://schemas.openxmlformats.org/officeDocument/2006/relationships/image" Target="../media/image38.jpeg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2.wmf"/><Relationship Id="rId25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9.w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9.jpe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jpe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wmf"/><Relationship Id="rId18" Type="http://schemas.openxmlformats.org/officeDocument/2006/relationships/oleObject" Target="../embeddings/oleObject52.bin"/><Relationship Id="rId26" Type="http://schemas.openxmlformats.org/officeDocument/2006/relationships/oleObject" Target="../embeddings/oleObject56.bin"/><Relationship Id="rId3" Type="http://schemas.openxmlformats.org/officeDocument/2006/relationships/oleObject" Target="../embeddings/oleObject45.bin"/><Relationship Id="rId21" Type="http://schemas.openxmlformats.org/officeDocument/2006/relationships/image" Target="../media/image58.wmf"/><Relationship Id="rId34" Type="http://schemas.openxmlformats.org/officeDocument/2006/relationships/oleObject" Target="../embeddings/oleObject60.bin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56.wmf"/><Relationship Id="rId25" Type="http://schemas.openxmlformats.org/officeDocument/2006/relationships/image" Target="../media/image60.wmf"/><Relationship Id="rId33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29" Type="http://schemas.openxmlformats.org/officeDocument/2006/relationships/image" Target="../media/image62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3.wmf"/><Relationship Id="rId24" Type="http://schemas.openxmlformats.org/officeDocument/2006/relationships/oleObject" Target="../embeddings/oleObject55.bin"/><Relationship Id="rId32" Type="http://schemas.openxmlformats.org/officeDocument/2006/relationships/oleObject" Target="../embeddings/oleObject59.bin"/><Relationship Id="rId5" Type="http://schemas.openxmlformats.org/officeDocument/2006/relationships/image" Target="../media/image66.jpeg"/><Relationship Id="rId15" Type="http://schemas.openxmlformats.org/officeDocument/2006/relationships/image" Target="../media/image55.wmf"/><Relationship Id="rId23" Type="http://schemas.openxmlformats.org/officeDocument/2006/relationships/image" Target="../media/image59.wmf"/><Relationship Id="rId28" Type="http://schemas.openxmlformats.org/officeDocument/2006/relationships/oleObject" Target="../embeddings/oleObject57.bin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57.wmf"/><Relationship Id="rId31" Type="http://schemas.openxmlformats.org/officeDocument/2006/relationships/image" Target="../media/image63.wmf"/><Relationship Id="rId4" Type="http://schemas.openxmlformats.org/officeDocument/2006/relationships/image" Target="../media/image51.wmf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Relationship Id="rId27" Type="http://schemas.openxmlformats.org/officeDocument/2006/relationships/image" Target="../media/image61.wmf"/><Relationship Id="rId30" Type="http://schemas.openxmlformats.org/officeDocument/2006/relationships/oleObject" Target="../embeddings/oleObject58.bin"/><Relationship Id="rId35" Type="http://schemas.openxmlformats.org/officeDocument/2006/relationships/image" Target="../media/image65.wmf"/><Relationship Id="rId8" Type="http://schemas.openxmlformats.org/officeDocument/2006/relationships/oleObject" Target="../embeddings/oleObject4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oleObject" Target="../embeddings/oleObject61.bin"/><Relationship Id="rId7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71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66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wmf"/><Relationship Id="rId18" Type="http://schemas.openxmlformats.org/officeDocument/2006/relationships/oleObject" Target="../embeddings/oleObject75.bin"/><Relationship Id="rId26" Type="http://schemas.openxmlformats.org/officeDocument/2006/relationships/oleObject" Target="../embeddings/oleObject79.bin"/><Relationship Id="rId3" Type="http://schemas.openxmlformats.org/officeDocument/2006/relationships/oleObject" Target="../embeddings/oleObject68.bin"/><Relationship Id="rId21" Type="http://schemas.openxmlformats.org/officeDocument/2006/relationships/image" Target="../media/image81.wmf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9.wmf"/><Relationship Id="rId25" Type="http://schemas.openxmlformats.org/officeDocument/2006/relationships/image" Target="../media/image83.wmf"/><Relationship Id="rId33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6.bin"/><Relationship Id="rId29" Type="http://schemas.openxmlformats.org/officeDocument/2006/relationships/image" Target="../media/image85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11" Type="http://schemas.openxmlformats.org/officeDocument/2006/relationships/image" Target="../media/image76.wmf"/><Relationship Id="rId24" Type="http://schemas.openxmlformats.org/officeDocument/2006/relationships/oleObject" Target="../embeddings/oleObject78.bin"/><Relationship Id="rId32" Type="http://schemas.openxmlformats.org/officeDocument/2006/relationships/oleObject" Target="../embeddings/oleObject82.bin"/><Relationship Id="rId5" Type="http://schemas.openxmlformats.org/officeDocument/2006/relationships/oleObject" Target="../embeddings/oleObject69.bin"/><Relationship Id="rId15" Type="http://schemas.openxmlformats.org/officeDocument/2006/relationships/image" Target="../media/image78.wmf"/><Relationship Id="rId23" Type="http://schemas.openxmlformats.org/officeDocument/2006/relationships/image" Target="../media/image82.wmf"/><Relationship Id="rId28" Type="http://schemas.openxmlformats.org/officeDocument/2006/relationships/oleObject" Target="../embeddings/oleObject80.bin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80.wmf"/><Relationship Id="rId31" Type="http://schemas.openxmlformats.org/officeDocument/2006/relationships/image" Target="../media/image86.wmf"/><Relationship Id="rId4" Type="http://schemas.openxmlformats.org/officeDocument/2006/relationships/image" Target="../media/image73.wmf"/><Relationship Id="rId9" Type="http://schemas.openxmlformats.org/officeDocument/2006/relationships/image" Target="../media/image88.jpeg"/><Relationship Id="rId14" Type="http://schemas.openxmlformats.org/officeDocument/2006/relationships/oleObject" Target="../embeddings/oleObject73.bin"/><Relationship Id="rId22" Type="http://schemas.openxmlformats.org/officeDocument/2006/relationships/oleObject" Target="../embeddings/oleObject77.bin"/><Relationship Id="rId27" Type="http://schemas.openxmlformats.org/officeDocument/2006/relationships/image" Target="../media/image84.wmf"/><Relationship Id="rId30" Type="http://schemas.openxmlformats.org/officeDocument/2006/relationships/oleObject" Target="../embeddings/oleObject81.bin"/><Relationship Id="rId8" Type="http://schemas.openxmlformats.org/officeDocument/2006/relationships/image" Target="../media/image75.w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wmf"/><Relationship Id="rId18" Type="http://schemas.openxmlformats.org/officeDocument/2006/relationships/oleObject" Target="../embeddings/oleObject90.bin"/><Relationship Id="rId26" Type="http://schemas.openxmlformats.org/officeDocument/2006/relationships/oleObject" Target="../embeddings/oleObject94.bin"/><Relationship Id="rId39" Type="http://schemas.openxmlformats.org/officeDocument/2006/relationships/image" Target="../media/image106.wmf"/><Relationship Id="rId21" Type="http://schemas.openxmlformats.org/officeDocument/2006/relationships/image" Target="../media/image97.wmf"/><Relationship Id="rId34" Type="http://schemas.openxmlformats.org/officeDocument/2006/relationships/oleObject" Target="../embeddings/oleObject98.bin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95.wmf"/><Relationship Id="rId25" Type="http://schemas.openxmlformats.org/officeDocument/2006/relationships/image" Target="../media/image99.wmf"/><Relationship Id="rId33" Type="http://schemas.openxmlformats.org/officeDocument/2006/relationships/image" Target="../media/image103.wmf"/><Relationship Id="rId38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29" Type="http://schemas.openxmlformats.org/officeDocument/2006/relationships/image" Target="../media/image101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92.wmf"/><Relationship Id="rId24" Type="http://schemas.openxmlformats.org/officeDocument/2006/relationships/oleObject" Target="../embeddings/oleObject93.bin"/><Relationship Id="rId32" Type="http://schemas.openxmlformats.org/officeDocument/2006/relationships/oleObject" Target="../embeddings/oleObject97.bin"/><Relationship Id="rId37" Type="http://schemas.openxmlformats.org/officeDocument/2006/relationships/image" Target="../media/image105.wmf"/><Relationship Id="rId5" Type="http://schemas.openxmlformats.org/officeDocument/2006/relationships/image" Target="../media/image89.wmf"/><Relationship Id="rId15" Type="http://schemas.openxmlformats.org/officeDocument/2006/relationships/image" Target="../media/image94.wmf"/><Relationship Id="rId23" Type="http://schemas.openxmlformats.org/officeDocument/2006/relationships/image" Target="../media/image98.wmf"/><Relationship Id="rId28" Type="http://schemas.openxmlformats.org/officeDocument/2006/relationships/oleObject" Target="../embeddings/oleObject95.bin"/><Relationship Id="rId36" Type="http://schemas.openxmlformats.org/officeDocument/2006/relationships/oleObject" Target="../embeddings/oleObject99.bin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96.wmf"/><Relationship Id="rId31" Type="http://schemas.openxmlformats.org/officeDocument/2006/relationships/image" Target="../media/image102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88.bin"/><Relationship Id="rId22" Type="http://schemas.openxmlformats.org/officeDocument/2006/relationships/oleObject" Target="../embeddings/oleObject92.bin"/><Relationship Id="rId27" Type="http://schemas.openxmlformats.org/officeDocument/2006/relationships/image" Target="../media/image100.wmf"/><Relationship Id="rId30" Type="http://schemas.openxmlformats.org/officeDocument/2006/relationships/oleObject" Target="../embeddings/oleObject96.bin"/><Relationship Id="rId35" Type="http://schemas.openxmlformats.org/officeDocument/2006/relationships/image" Target="../media/image104.wmf"/><Relationship Id="rId8" Type="http://schemas.openxmlformats.org/officeDocument/2006/relationships/oleObject" Target="../embeddings/oleObject85.bin"/><Relationship Id="rId3" Type="http://schemas.openxmlformats.org/officeDocument/2006/relationships/image" Target="../media/image10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4.emf"/><Relationship Id="rId3" Type="http://schemas.openxmlformats.org/officeDocument/2006/relationships/image" Target="../media/image16.jpe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1.bin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2.wmf"/><Relationship Id="rId22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PHYS 1444-001, Summer 2020       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78173" y="1447800"/>
            <a:ext cx="3079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June 24,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8E5067-8848-1B49-B060-6086C43DB2F4}"/>
              </a:ext>
            </a:extLst>
          </p:cNvPr>
          <p:cNvSpPr txBox="1">
            <a:spLocks/>
          </p:cNvSpPr>
          <p:nvPr/>
        </p:nvSpPr>
        <p:spPr bwMode="auto">
          <a:xfrm>
            <a:off x="952500" y="2281535"/>
            <a:ext cx="6667500" cy="32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2800" dirty="0">
                <a:latin typeface="Arial Narrow" charset="0"/>
              </a:rPr>
              <a:t>Chapter 25 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Alternating Current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Microscopic View of Electric Current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Ohm’s Law in Microscopic View</a:t>
            </a:r>
          </a:p>
          <a:p>
            <a:pPr algn="l">
              <a:buNone/>
            </a:pPr>
            <a:r>
              <a:rPr lang="en-US" sz="2800" dirty="0">
                <a:latin typeface="Arial Narrow" charset="0"/>
              </a:rPr>
              <a:t>CH 26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EMF and Terminal Voltage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Resistors in Series and Parallel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032EA45-A0C0-C84C-A2E4-3B074D600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15000"/>
            <a:ext cx="8001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#6, due 11pm, Monday, June 29!!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0644-6EC5-3745-BAD6-7FF00640ACD9}" type="slidenum">
              <a:rPr lang="en-US"/>
              <a:pPr/>
              <a:t>10</a:t>
            </a:fld>
            <a:endParaRPr lang="en-US"/>
          </a:p>
        </p:txBody>
      </p:sp>
      <p:pic>
        <p:nvPicPr>
          <p:cNvPr id="311298" name="Picture 2" descr="FG25_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1000"/>
            <a:ext cx="2743200" cy="2057400"/>
          </a:xfrm>
          <a:prstGeom prst="rect">
            <a:avLst/>
          </a:prstGeom>
          <a:noFill/>
        </p:spPr>
      </p:pic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25 – 13 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228600" y="869950"/>
            <a:ext cx="70866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Hair Dryer.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Calculate the resistance and the peak current in a 1000-W hair dryer connected to a 120-V AC line.  (b) What happens if it is connected to a 240-V line in Britain? 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rms current is: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457200" y="40386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(b) If connected to 240V in Britain …      </a:t>
            </a:r>
          </a:p>
        </p:txBody>
      </p:sp>
      <p:graphicFrame>
        <p:nvGraphicFramePr>
          <p:cNvPr id="311303" name="Object 7"/>
          <p:cNvGraphicFramePr>
            <a:graphicFrameLocks noChangeAspect="1"/>
          </p:cNvGraphicFramePr>
          <p:nvPr/>
        </p:nvGraphicFramePr>
        <p:xfrm>
          <a:off x="2971800" y="2168525"/>
          <a:ext cx="666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09" name="Equation" r:id="rId4" imgW="368280" imgH="203040" progId="Equation.DSMT4">
                  <p:embed/>
                </p:oleObj>
              </mc:Choice>
              <mc:Fallback>
                <p:oleObj name="Equation" r:id="rId4" imgW="368280" imgH="203040" progId="Equation.DSMT4">
                  <p:embed/>
                  <p:pic>
                    <p:nvPicPr>
                      <p:cNvPr id="3113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68525"/>
                        <a:ext cx="6667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4" name="Object 8"/>
          <p:cNvGraphicFramePr>
            <a:graphicFrameLocks noChangeAspect="1"/>
          </p:cNvGraphicFramePr>
          <p:nvPr/>
        </p:nvGraphicFramePr>
        <p:xfrm>
          <a:off x="3606800" y="1981200"/>
          <a:ext cx="7366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10" name="Equation" r:id="rId6" imgW="406080" imgH="419040" progId="Equation.DSMT4">
                  <p:embed/>
                </p:oleObj>
              </mc:Choice>
              <mc:Fallback>
                <p:oleObj name="Equation" r:id="rId6" imgW="406080" imgH="419040" progId="Equation.DSMT4">
                  <p:embed/>
                  <p:pic>
                    <p:nvPicPr>
                      <p:cNvPr id="3113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981200"/>
                        <a:ext cx="7366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5" name="Object 9"/>
          <p:cNvGraphicFramePr>
            <a:graphicFrameLocks noChangeAspect="1"/>
          </p:cNvGraphicFramePr>
          <p:nvPr/>
        </p:nvGraphicFramePr>
        <p:xfrm>
          <a:off x="4340225" y="2039938"/>
          <a:ext cx="16795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11" name="Equation" r:id="rId8" imgW="927000" imgH="368280" progId="Equation.DSMT4">
                  <p:embed/>
                </p:oleObj>
              </mc:Choice>
              <mc:Fallback>
                <p:oleObj name="Equation" r:id="rId8" imgW="927000" imgH="368280" progId="Equation.DSMT4">
                  <p:embed/>
                  <p:pic>
                    <p:nvPicPr>
                      <p:cNvPr id="311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2039938"/>
                        <a:ext cx="16795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381000" y="3355975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Thus the resistance is:</a:t>
            </a:r>
          </a:p>
        </p:txBody>
      </p:sp>
      <p:graphicFrame>
        <p:nvGraphicFramePr>
          <p:cNvPr id="311307" name="Object 11"/>
          <p:cNvGraphicFramePr>
            <a:graphicFrameLocks noChangeAspect="1"/>
          </p:cNvGraphicFramePr>
          <p:nvPr/>
        </p:nvGraphicFramePr>
        <p:xfrm>
          <a:off x="3581400" y="3544888"/>
          <a:ext cx="458788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12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3113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44888"/>
                        <a:ext cx="458788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8" name="Object 12"/>
          <p:cNvGraphicFramePr>
            <a:graphicFrameLocks noChangeAspect="1"/>
          </p:cNvGraphicFramePr>
          <p:nvPr/>
        </p:nvGraphicFramePr>
        <p:xfrm>
          <a:off x="4124325" y="3303588"/>
          <a:ext cx="7127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13" name="Equation" r:id="rId12" imgW="393480" imgH="431640" progId="Equation.DSMT4">
                  <p:embed/>
                </p:oleObj>
              </mc:Choice>
              <mc:Fallback>
                <p:oleObj name="Equation" r:id="rId12" imgW="393480" imgH="431640" progId="Equation.DSMT4">
                  <p:embed/>
                  <p:pic>
                    <p:nvPicPr>
                      <p:cNvPr id="3113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3303588"/>
                        <a:ext cx="71278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9" name="Object 13"/>
          <p:cNvGraphicFramePr>
            <a:graphicFrameLocks noChangeAspect="1"/>
          </p:cNvGraphicFramePr>
          <p:nvPr/>
        </p:nvGraphicFramePr>
        <p:xfrm>
          <a:off x="4872038" y="3270250"/>
          <a:ext cx="19097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14" name="Equation" r:id="rId14" imgW="1054080" imgH="444240" progId="Equation.DSMT4">
                  <p:embed/>
                </p:oleObj>
              </mc:Choice>
              <mc:Fallback>
                <p:oleObj name="Equation" r:id="rId14" imgW="1054080" imgH="444240" progId="Equation.DSMT4">
                  <p:embed/>
                  <p:pic>
                    <p:nvPicPr>
                      <p:cNvPr id="3113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3270250"/>
                        <a:ext cx="19097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457200" y="2716213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peak current is:</a:t>
            </a:r>
          </a:p>
        </p:txBody>
      </p:sp>
      <p:graphicFrame>
        <p:nvGraphicFramePr>
          <p:cNvPr id="311311" name="Object 15"/>
          <p:cNvGraphicFramePr>
            <a:graphicFrameLocks noChangeAspect="1"/>
          </p:cNvGraphicFramePr>
          <p:nvPr/>
        </p:nvGraphicFramePr>
        <p:xfrm>
          <a:off x="3581400" y="2827338"/>
          <a:ext cx="5064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15" name="Equation" r:id="rId16" imgW="279360" imgH="203040" progId="Equation.DSMT4">
                  <p:embed/>
                </p:oleObj>
              </mc:Choice>
              <mc:Fallback>
                <p:oleObj name="Equation" r:id="rId16" imgW="279360" imgH="203040" progId="Equation.DSMT4">
                  <p:embed/>
                  <p:pic>
                    <p:nvPicPr>
                      <p:cNvPr id="3113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27338"/>
                        <a:ext cx="5064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2" name="Object 16"/>
          <p:cNvGraphicFramePr>
            <a:graphicFrameLocks noChangeAspect="1"/>
          </p:cNvGraphicFramePr>
          <p:nvPr/>
        </p:nvGraphicFramePr>
        <p:xfrm>
          <a:off x="4038600" y="2801938"/>
          <a:ext cx="98901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16"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3113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01938"/>
                        <a:ext cx="989013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3" name="Object 17"/>
          <p:cNvGraphicFramePr>
            <a:graphicFrameLocks noChangeAspect="1"/>
          </p:cNvGraphicFramePr>
          <p:nvPr/>
        </p:nvGraphicFramePr>
        <p:xfrm>
          <a:off x="4953000" y="2838450"/>
          <a:ext cx="19780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17" name="Equation" r:id="rId20" imgW="1091880" imgH="203040" progId="Equation.DSMT4">
                  <p:embed/>
                </p:oleObj>
              </mc:Choice>
              <mc:Fallback>
                <p:oleObj name="Equation" r:id="rId20" imgW="1091880" imgH="203040" progId="Equation.DSMT4">
                  <p:embed/>
                  <p:pic>
                    <p:nvPicPr>
                      <p:cNvPr id="3113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38450"/>
                        <a:ext cx="19780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533400" y="4510088"/>
            <a:ext cx="640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average power provide by the AC in UK is </a:t>
            </a:r>
          </a:p>
        </p:txBody>
      </p:sp>
      <p:graphicFrame>
        <p:nvGraphicFramePr>
          <p:cNvPr id="311315" name="Object 19"/>
          <p:cNvGraphicFramePr>
            <a:graphicFrameLocks noChangeAspect="1"/>
          </p:cNvGraphicFramePr>
          <p:nvPr/>
        </p:nvGraphicFramePr>
        <p:xfrm>
          <a:off x="1981200" y="5184775"/>
          <a:ext cx="4603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18" name="Equation" r:id="rId22" imgW="253800" imgH="177480" progId="Equation.DSMT4">
                  <p:embed/>
                </p:oleObj>
              </mc:Choice>
              <mc:Fallback>
                <p:oleObj name="Equation" r:id="rId22" imgW="253800" imgH="177480" progId="Equation.DSMT4">
                  <p:embed/>
                  <p:pic>
                    <p:nvPicPr>
                      <p:cNvPr id="3113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4775"/>
                        <a:ext cx="4603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533400" y="572928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So? 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1371600" y="57150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heating coils in the dryer will melt! </a:t>
            </a:r>
          </a:p>
        </p:txBody>
      </p:sp>
      <p:graphicFrame>
        <p:nvGraphicFramePr>
          <p:cNvPr id="311318" name="Object 22"/>
          <p:cNvGraphicFramePr>
            <a:graphicFrameLocks noChangeAspect="1"/>
          </p:cNvGraphicFramePr>
          <p:nvPr/>
        </p:nvGraphicFramePr>
        <p:xfrm>
          <a:off x="2389188" y="5029200"/>
          <a:ext cx="7350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19" name="Equation" r:id="rId24" imgW="406080" imgH="393480" progId="Equation.DSMT4">
                  <p:embed/>
                </p:oleObj>
              </mc:Choice>
              <mc:Fallback>
                <p:oleObj name="Equation" r:id="rId24" imgW="406080" imgH="393480" progId="Equation.DSMT4">
                  <p:embed/>
                  <p:pic>
                    <p:nvPicPr>
                      <p:cNvPr id="3113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5029200"/>
                        <a:ext cx="7350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9" name="Object 23"/>
          <p:cNvGraphicFramePr>
            <a:graphicFrameLocks noChangeAspect="1"/>
          </p:cNvGraphicFramePr>
          <p:nvPr/>
        </p:nvGraphicFramePr>
        <p:xfrm>
          <a:off x="3098180" y="4994275"/>
          <a:ext cx="199866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20" name="Equation" r:id="rId26" imgW="1104840" imgH="431640" progId="Equation.DSMT4">
                  <p:embed/>
                </p:oleObj>
              </mc:Choice>
              <mc:Fallback>
                <p:oleObj name="Equation" r:id="rId26" imgW="1104840" imgH="431640" progId="Equation.DSMT4">
                  <p:embed/>
                  <p:pic>
                    <p:nvPicPr>
                      <p:cNvPr id="31131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180" y="4994275"/>
                        <a:ext cx="199866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87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1444-001, Summer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92ED-A407-6D4A-99D3-6C6210168C38}" type="slidenum">
              <a:rPr lang="en-US"/>
              <a:pPr/>
              <a:t>11</a:t>
            </a:fld>
            <a:endParaRPr lang="en-US"/>
          </a:p>
        </p:txBody>
      </p:sp>
      <p:pic>
        <p:nvPicPr>
          <p:cNvPr id="313346" name="Picture 2" descr="FG25_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029200"/>
            <a:ext cx="2819400" cy="2114550"/>
          </a:xfrm>
          <a:prstGeom prst="rect">
            <a:avLst/>
          </a:prstGeom>
          <a:noFill/>
        </p:spPr>
      </p:pic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When voltage is applied across the ends of a wire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Electric field is generated by the potential difference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Electrons feel the force and get accelerated 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Electrons soon reach to a steady average speed due to collisions with atoms in the wire, called drift velocity, </a:t>
            </a:r>
            <a:r>
              <a:rPr lang="en-US" sz="3600" b="1" dirty="0" err="1"/>
              <a:t>v</a:t>
            </a:r>
            <a:r>
              <a:rPr lang="en-US" sz="3600" baseline="-25000" dirty="0" err="1"/>
              <a:t>d</a:t>
            </a:r>
            <a:endParaRPr lang="en-US" sz="3600" baseline="-25000" dirty="0"/>
          </a:p>
          <a:p>
            <a:pPr>
              <a:lnSpc>
                <a:spcPct val="90000"/>
              </a:lnSpc>
            </a:pPr>
            <a:r>
              <a:rPr lang="en-US" sz="3600" dirty="0"/>
              <a:t>The drift velocity is normally much smaller than electrons’ average random speed. 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/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61234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DEB0-7440-2F4E-96C8-55B0546D84C6}" type="slidenum">
              <a:rPr lang="en-US"/>
              <a:pPr/>
              <a:t>12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715000"/>
          </a:xfrm>
        </p:spPr>
        <p:txBody>
          <a:bodyPr/>
          <a:lstStyle/>
          <a:p>
            <a:r>
              <a:rPr lang="en-US" dirty="0"/>
              <a:t>The drift velocity of electrons in a wire is only about 0.05mm/s.  How could we get light turned on immediately then?</a:t>
            </a:r>
          </a:p>
          <a:p>
            <a:pPr lvl="1"/>
            <a:r>
              <a:rPr lang="en-US" dirty="0"/>
              <a:t>While the electrons in the wire travels slow, the electric field travels essentially at the speed of light.  Then what is all the talk about electrons flowing through?</a:t>
            </a:r>
          </a:p>
          <a:p>
            <a:pPr lvl="2"/>
            <a:r>
              <a:rPr lang="en-US" dirty="0"/>
              <a:t>It is just like water.  When you turn on the facet, water flows right off the facet despite the fact that the water travels slow.</a:t>
            </a:r>
          </a:p>
          <a:p>
            <a:pPr lvl="2"/>
            <a:r>
              <a:rPr lang="en-US" dirty="0"/>
              <a:t>Electricity is the same.  Electrons fill the conductor wire and when the switch is flipped on or a potential difference is applied, the electrons close to the positive terminal flows into the bulb.</a:t>
            </a:r>
          </a:p>
          <a:p>
            <a:pPr lvl="2"/>
            <a:r>
              <a:rPr lang="en-US" dirty="0"/>
              <a:t>Interesting, isn’t it?  Why is the field travel at the speed of light then?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b="1"/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304546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0F46-4916-5A48-8E4E-D874313258D4}" type="slidenum">
              <a:rPr lang="en-US"/>
              <a:pPr/>
              <a:t>13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At the temperature near absolute 0K, resistivity of certain material becomes 0.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state is called the “superconducting” state.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Observed in 1911 by H. K. </a:t>
            </a:r>
            <a:r>
              <a:rPr lang="en-US" sz="2400" dirty="0" err="1"/>
              <a:t>Onnes</a:t>
            </a:r>
            <a:r>
              <a:rPr lang="en-US" sz="2400" dirty="0"/>
              <a:t> when he cooled mercury to 4.2K (-269</a:t>
            </a:r>
            <a:r>
              <a:rPr lang="en-US" sz="2400" baseline="30000" dirty="0"/>
              <a:t>o</a:t>
            </a:r>
            <a:r>
              <a:rPr lang="en-US" sz="2400" dirty="0"/>
              <a:t>C).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Resistance of mercury suddenly dropped to 0.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general superconducting materials become superconducting    below a transition temperature (T</a:t>
            </a:r>
            <a:r>
              <a:rPr lang="en-US" sz="2400" baseline="-25000" dirty="0"/>
              <a:t>c</a:t>
            </a:r>
            <a:r>
              <a:rPr lang="en-US" sz="2400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highest temperature superconductivity seen is 160K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First observation above the boiling temperature of liquid nitrogen is in 1987 at 90k observed from a compound of yttrium, barium, copper and oxygen.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Since much smaller amount of material can carry just as much current more efficiently, superconductivity can make electric cars more practical, computers faster, and capacitors store higher energy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4000"/>
              <a:t> Superconductivity</a:t>
            </a:r>
          </a:p>
        </p:txBody>
      </p:sp>
      <p:pic>
        <p:nvPicPr>
          <p:cNvPr id="317444" name="Picture 4" descr="FG25_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6146" y="2438400"/>
            <a:ext cx="10668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020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990"/>
            <a:ext cx="8534400" cy="1143000"/>
          </a:xfrm>
        </p:spPr>
        <p:txBody>
          <a:bodyPr/>
          <a:lstStyle/>
          <a:p>
            <a:r>
              <a:rPr lang="en-US" sz="4000" b="1" dirty="0"/>
              <a:t>Critical Temperature of Superconductors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Screen Shot 2016-06-23 at 9.4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5867400"/>
            <a:ext cx="8991600" cy="38100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06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744B-DD71-5A4B-9A06-54C775FF7F29}" type="slidenum">
              <a:rPr lang="en-US"/>
              <a:pPr/>
              <a:t>15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does one feel shock by electricity?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stimulates nerves and muscles, and we feel a shock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severity of the shock depends on the amount of current, how long it acts and through what part of the body it passes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heats the tissue and can cause burns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Currents above 70mA on a torso for a second or more is fatal, causing heart to function irregularly, “ventricular fibrillation”.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dry human body between two points on the opposite side of the body is about 10</a:t>
            </a:r>
            <a:r>
              <a:rPr lang="en-US" sz="2800" baseline="30000" dirty="0"/>
              <a:t>4</a:t>
            </a:r>
            <a:r>
              <a:rPr lang="en-US" sz="2800" dirty="0"/>
              <a:t> to 10</a:t>
            </a:r>
            <a:r>
              <a:rPr lang="en-US" sz="2800" baseline="30000" dirty="0"/>
              <a:t>6</a:t>
            </a:r>
            <a:r>
              <a:rPr lang="en-US" sz="2800" dirty="0"/>
              <a:t> </a:t>
            </a:r>
            <a:r>
              <a:rPr lang="en-US" sz="2800" dirty="0" err="1">
                <a:latin typeface="Symbol" charset="2"/>
              </a:rPr>
              <a:t>Ω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But when wet, it could be 10</a:t>
            </a:r>
            <a:r>
              <a:rPr lang="en-US" sz="2800" baseline="30000" dirty="0"/>
              <a:t>3</a:t>
            </a:r>
            <a:r>
              <a:rPr lang="en-US" sz="2800" dirty="0">
                <a:latin typeface="Symbol" charset="2"/>
              </a:rPr>
              <a:t>Ω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person in good contact with the ground who touches 120V DC line with wet hands can get the current: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Could be lethal  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Electric Hazards: Leakage Currents</a:t>
            </a: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6248400" y="5562600"/>
          <a:ext cx="4175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7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318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4175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6705600" y="5334000"/>
          <a:ext cx="5095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8" name="Equation" r:id="rId5" imgW="279360" imgH="368280" progId="Equation.DSMT4">
                  <p:embed/>
                </p:oleObj>
              </mc:Choice>
              <mc:Fallback>
                <p:oleObj name="Equation" r:id="rId5" imgW="279360" imgH="368280" progId="Equation.DSMT4">
                  <p:embed/>
                  <p:pic>
                    <p:nvPicPr>
                      <p:cNvPr id="3184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334000"/>
                        <a:ext cx="50958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7158038" y="5334000"/>
          <a:ext cx="17573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9" name="Equation" r:id="rId7" imgW="965160" imgH="368280" progId="Equation.DSMT4">
                  <p:embed/>
                </p:oleObj>
              </mc:Choice>
              <mc:Fallback>
                <p:oleObj name="Equation" r:id="rId7" imgW="965160" imgH="368280" progId="Equation.DSMT4">
                  <p:embed/>
                  <p:pic>
                    <p:nvPicPr>
                      <p:cNvPr id="318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5334000"/>
                        <a:ext cx="17573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99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A68-0253-2A4C-8703-C081CD2D692B}" type="slidenum">
              <a:rPr lang="en-US"/>
              <a:pPr/>
              <a:t>16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we need to have current in an electric circuit?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device that provides a potential difference, such as a battery or a generator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They normally convert some types of energy into the electric energy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devices are called source of electromotive force (</a:t>
            </a:r>
            <a:r>
              <a:rPr lang="en-US" sz="2000" dirty="0" err="1"/>
              <a:t>emf</a:t>
            </a:r>
            <a:r>
              <a:rPr lang="en-US" sz="2000" dirty="0"/>
              <a:t>)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This is does NOT refer to a real “force”.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Potential difference between terminals of an </a:t>
            </a:r>
            <a:r>
              <a:rPr lang="en-US" sz="2800" dirty="0" err="1"/>
              <a:t>emf</a:t>
            </a:r>
            <a:r>
              <a:rPr lang="en-US" sz="2800" dirty="0"/>
              <a:t> source, when no current flows to an external circuit, is called the </a:t>
            </a:r>
            <a:r>
              <a:rPr lang="en-US" sz="2800" dirty="0" err="1"/>
              <a:t>emf</a:t>
            </a:r>
            <a:r>
              <a:rPr lang="en-US" sz="2800" dirty="0"/>
              <a:t> (</a:t>
            </a:r>
            <a:r>
              <a:rPr lang="en-US" dirty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800" dirty="0"/>
              <a:t>) of the source.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battery itself has some </a:t>
            </a:r>
            <a:r>
              <a:rPr lang="en-US" sz="2800" b="1" dirty="0">
                <a:solidFill>
                  <a:srgbClr val="CC0000"/>
                </a:solidFill>
              </a:rPr>
              <a:t>internal resistance</a:t>
            </a:r>
            <a:r>
              <a:rPr lang="en-US" sz="2800" dirty="0"/>
              <a:t> (</a:t>
            </a:r>
            <a:r>
              <a:rPr lang="en-US" sz="2800" dirty="0" err="1">
                <a:latin typeface="Monotype Corsiva" charset="0"/>
              </a:rPr>
              <a:t>r</a:t>
            </a:r>
            <a:r>
              <a:rPr lang="en-US" sz="2800" dirty="0"/>
              <a:t>) due to the flow of charges in the electrolyte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 does the headlight dim when you start the car?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starter needs a large amount of current but the battery cannot provide charge fast enough to supply current to both the starter and the headlight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EMF and Terminal Voltage</a:t>
            </a:r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519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686-31C9-C04C-87A2-405875993AC9}" type="slidenum">
              <a:rPr lang="en-US"/>
              <a:pPr/>
              <a:t>17</a:t>
            </a:fld>
            <a:endParaRPr lang="en-US"/>
          </a:p>
        </p:txBody>
      </p:sp>
      <p:pic>
        <p:nvPicPr>
          <p:cNvPr id="320514" name="Picture 2" descr="FG26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1905000" cy="1428750"/>
          </a:xfrm>
          <a:prstGeom prst="rect">
            <a:avLst/>
          </a:prstGeom>
          <a:noFill/>
        </p:spPr>
      </p:pic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6705600" cy="1219200"/>
          </a:xfrm>
        </p:spPr>
        <p:txBody>
          <a:bodyPr/>
          <a:lstStyle/>
          <a:p>
            <a:r>
              <a:rPr lang="en-US"/>
              <a:t>Since the internal resistance is inside the battery, we can never separate them out.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7239000" cy="609600"/>
          </a:xfrm>
        </p:spPr>
        <p:txBody>
          <a:bodyPr/>
          <a:lstStyle/>
          <a:p>
            <a:r>
              <a:rPr lang="en-US"/>
              <a:t> EMF and Terminal Voltage</a:t>
            </a:r>
          </a:p>
        </p:txBody>
      </p:sp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0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304800" y="1981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terminal voltage difference is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-V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no current is drawn from the battery, the terminal voltage equals the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which is determined by the chemical reaction;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 </a:t>
            </a:r>
            <a:r>
              <a:rPr lang="en-US" sz="3600" dirty="0">
                <a:solidFill>
                  <a:schemeClr val="accent2"/>
                </a:solidFill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However when the current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flows naturally from the battery, there is a voltage drop due to the internal resistance which is equal to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  Thus the actual </a:t>
            </a:r>
            <a:r>
              <a:rPr lang="en-US" sz="3200" b="1" dirty="0">
                <a:solidFill>
                  <a:srgbClr val="A50021"/>
                </a:solidFill>
                <a:latin typeface="Arial Narrow" charset="0"/>
              </a:rPr>
              <a:t>delivered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terminal voltage is </a:t>
            </a:r>
          </a:p>
        </p:txBody>
      </p:sp>
      <p:graphicFrame>
        <p:nvGraphicFramePr>
          <p:cNvPr id="320519" name="Object 7"/>
          <p:cNvGraphicFramePr>
            <a:graphicFrameLocks noChangeAspect="1"/>
          </p:cNvGraphicFramePr>
          <p:nvPr/>
        </p:nvGraphicFramePr>
        <p:xfrm>
          <a:off x="5142706" y="5632450"/>
          <a:ext cx="17541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70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3205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706" y="5632450"/>
                        <a:ext cx="1754188" cy="6223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63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4D5-956F-8644-AA73-AAB531D7771B}" type="slidenum">
              <a:rPr lang="en-US"/>
              <a:pPr/>
              <a:t>18</a:t>
            </a:fld>
            <a:endParaRPr lang="en-US"/>
          </a:p>
        </p:txBody>
      </p:sp>
      <p:pic>
        <p:nvPicPr>
          <p:cNvPr id="322562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3581400" cy="1752600"/>
          </a:xfrm>
          <a:prstGeom prst="rect">
            <a:avLst/>
          </a:prstGeom>
          <a:noFill/>
        </p:spPr>
      </p:pic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4864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Resistors are in series when two or more resistors are connected end to end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resistors represent simple resistors in circuit or electrical devices, such as light bulbs, heaters, dryers, etc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 dirty="0"/>
              <a:t> Resistors in Series</a:t>
            </a:r>
          </a:p>
        </p:txBody>
      </p:sp>
      <p:graphicFrame>
        <p:nvGraphicFramePr>
          <p:cNvPr id="3225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2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304800" y="28956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common in a circuit connected in series?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Current is the same through all the elements in series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Potential difference across every element in the circuit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Since the total potential difference is V,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=I(R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pic>
        <p:nvPicPr>
          <p:cNvPr id="322567" name="Picture 7" descr="FG26_003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685800"/>
            <a:ext cx="3429000" cy="1143000"/>
          </a:xfrm>
          <a:prstGeom prst="rect">
            <a:avLst/>
          </a:prstGeom>
          <a:noFill/>
        </p:spPr>
      </p:pic>
      <p:graphicFrame>
        <p:nvGraphicFramePr>
          <p:cNvPr id="322568" name="Object 8"/>
          <p:cNvGraphicFramePr>
            <a:graphicFrameLocks noChangeAspect="1"/>
          </p:cNvGraphicFramePr>
          <p:nvPr/>
        </p:nvGraphicFramePr>
        <p:xfrm>
          <a:off x="5562600" y="5334000"/>
          <a:ext cx="18288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4" name="Equation" r:id="rId7" imgW="685800" imgH="342720" progId="Equation.DSMT4">
                  <p:embed/>
                </p:oleObj>
              </mc:Choice>
              <mc:Fallback>
                <p:oleObj name="Equation" r:id="rId7" imgW="685800" imgH="342720" progId="Equation.DSMT4">
                  <p:embed/>
                  <p:pic>
                    <p:nvPicPr>
                      <p:cNvPr id="3225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0"/>
                        <a:ext cx="1828800" cy="8699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7696200" y="5410200"/>
            <a:ext cx="1066800" cy="646331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Resistors in series</a:t>
            </a: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76200" y="6310313"/>
            <a:ext cx="899160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When resistors are connected in series, the total resistance increases and the current decreases.</a:t>
            </a:r>
          </a:p>
        </p:txBody>
      </p:sp>
    </p:spTree>
    <p:extLst>
      <p:ext uri="{BB962C8B-B14F-4D97-AF65-F5344CB8AC3E}">
        <p14:creationId xmlns:p14="http://schemas.microsoft.com/office/powerpoint/2010/main" val="1634102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DE57-E9FB-F943-917D-D94610166AF5}" type="slidenum">
              <a:rPr lang="en-US"/>
              <a:pPr/>
              <a:t>19</a:t>
            </a:fld>
            <a:endParaRPr lang="en-US"/>
          </a:p>
        </p:txBody>
      </p:sp>
      <p:pic>
        <p:nvPicPr>
          <p:cNvPr id="323586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6400800" cy="2514600"/>
          </a:xfrm>
          <a:prstGeom prst="rect">
            <a:avLst/>
          </a:prstGeom>
          <a:noFill/>
        </p:spPr>
      </p:pic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5486400" cy="685800"/>
          </a:xfrm>
        </p:spPr>
        <p:txBody>
          <a:bodyPr/>
          <a:lstStyle/>
          <a:p>
            <a:r>
              <a:rPr lang="en-US"/>
              <a:t>Why is it true that </a:t>
            </a:r>
            <a:r>
              <a:rPr lang="en-US" sz="2800"/>
              <a:t>V=V</a:t>
            </a:r>
            <a:r>
              <a:rPr lang="en-US" sz="2800" baseline="-25000"/>
              <a:t>1</a:t>
            </a:r>
            <a:r>
              <a:rPr lang="en-US" sz="2800"/>
              <a:t>+V</a:t>
            </a:r>
            <a:r>
              <a:rPr lang="en-US" sz="2800" baseline="-25000"/>
              <a:t>2</a:t>
            </a:r>
            <a:r>
              <a:rPr lang="en-US" sz="2800"/>
              <a:t>+V</a:t>
            </a:r>
            <a:r>
              <a:rPr lang="en-US" sz="2800" baseline="-25000"/>
              <a:t>3</a:t>
            </a:r>
            <a:r>
              <a:rPr lang="en-US"/>
              <a:t>?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09600"/>
          </a:xfrm>
        </p:spPr>
        <p:txBody>
          <a:bodyPr/>
          <a:lstStyle/>
          <a:p>
            <a:r>
              <a:rPr lang="en-US" dirty="0"/>
              <a:t> Energy Losses in Resistors</a:t>
            </a:r>
          </a:p>
        </p:txBody>
      </p:sp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6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3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609600" y="30480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potential energy loss when charge q passes through resistors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energy loss should be the same as the total energy provided to the system,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=q(V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V=V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June 24,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457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95300"/>
            <a:ext cx="8839200" cy="5524500"/>
          </a:xfrm>
        </p:spPr>
        <p:txBody>
          <a:bodyPr/>
          <a:lstStyle/>
          <a:p>
            <a:r>
              <a:rPr lang="en-US" sz="2400" dirty="0"/>
              <a:t>We will have a mid-term grade discussion tomorrow, Thursday, June 25.  We will have a class till 11:30am, followed by the discussion on zoom</a:t>
            </a:r>
            <a:r>
              <a:rPr lang="en-US" sz="2400" dirty="0">
                <a:sym typeface="Wingdings" pitchFamily="2" charset="2"/>
              </a:rPr>
              <a:t> </a:t>
            </a:r>
          </a:p>
          <a:p>
            <a:pPr lvl="1"/>
            <a:r>
              <a:rPr lang="en-US" sz="2000" dirty="0">
                <a:sym typeface="Wingdings" pitchFamily="2" charset="2"/>
              </a:rPr>
              <a:t>Will use breakout rooms, one student in each room (must stay connected to zoom!)</a:t>
            </a:r>
          </a:p>
          <a:p>
            <a:pPr lvl="1"/>
            <a:r>
              <a:rPr lang="en-US" sz="2000" dirty="0"/>
              <a:t>Last name A – K:11:30 – 12:00</a:t>
            </a:r>
          </a:p>
          <a:p>
            <a:pPr lvl="1"/>
            <a:r>
              <a:rPr lang="en-US" sz="2000" dirty="0"/>
              <a:t>Last name L – Y: 12:00 – 12:30 </a:t>
            </a:r>
          </a:p>
          <a:p>
            <a:r>
              <a:rPr lang="en-US" sz="2400" dirty="0"/>
              <a:t>Quiz #3 on Quest</a:t>
            </a:r>
          </a:p>
          <a:p>
            <a:pPr lvl="1"/>
            <a:r>
              <a:rPr lang="en-US" sz="2000" dirty="0"/>
              <a:t>Beginning of the class coming Monday, June 29</a:t>
            </a:r>
          </a:p>
          <a:p>
            <a:pPr lvl="1"/>
            <a:r>
              <a:rPr lang="en-US" sz="2000" dirty="0"/>
              <a:t>Covers CH25.4 – what we finish tomorrow </a:t>
            </a:r>
          </a:p>
          <a:p>
            <a:pPr lvl="1"/>
            <a:r>
              <a:rPr lang="en-US" sz="2000" dirty="0"/>
              <a:t>BYOF</a:t>
            </a:r>
          </a:p>
          <a:p>
            <a:r>
              <a:rPr lang="en-US" sz="2400" dirty="0"/>
              <a:t>Mid-term exam results</a:t>
            </a:r>
          </a:p>
          <a:p>
            <a:pPr lvl="1"/>
            <a:r>
              <a:rPr lang="en-US" sz="2000" dirty="0"/>
              <a:t>Class average: 55.2/102</a:t>
            </a:r>
          </a:p>
          <a:p>
            <a:pPr lvl="2"/>
            <a:r>
              <a:rPr lang="en-US" sz="1600" dirty="0"/>
              <a:t>Equivalent to 54.1/100 (Term 1: 63.4/100)</a:t>
            </a:r>
          </a:p>
          <a:p>
            <a:pPr lvl="1"/>
            <a:r>
              <a:rPr lang="en-US" sz="2000" dirty="0"/>
              <a:t>Top score: 102/102</a:t>
            </a:r>
          </a:p>
          <a:p>
            <a:r>
              <a:rPr lang="en-US" sz="2400" dirty="0"/>
              <a:t>Warning: I will mark those of you still connected at the end of the class but not answering to my call missing the class</a:t>
            </a:r>
          </a:p>
        </p:txBody>
      </p:sp>
    </p:spTree>
    <p:extLst>
      <p:ext uri="{BB962C8B-B14F-4D97-AF65-F5344CB8AC3E}">
        <p14:creationId xmlns:p14="http://schemas.microsoft.com/office/powerpoint/2010/main" val="10343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63A7-4BC8-D64D-9D39-A68EA0A25289}" type="slidenum">
              <a:rPr lang="en-US"/>
              <a:pPr/>
              <a:t>20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 </a:t>
            </a: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228600" y="536575"/>
            <a:ext cx="65532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Battery with internal resistance.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65.0-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resistor is connected to the terminals of a battery whose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is 12.0V and whose internal resistance is 0.5-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 Calculate (a) the current in the circuit,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terminal voltage of the battery,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dissipated in the resistor R and in the battery’s internal resistor. 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04800" y="28336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21541" name="Object 5"/>
          <p:cNvGraphicFramePr>
            <a:graphicFrameLocks noChangeAspect="1"/>
          </p:cNvGraphicFramePr>
          <p:nvPr/>
        </p:nvGraphicFramePr>
        <p:xfrm>
          <a:off x="4495800" y="2930525"/>
          <a:ext cx="7302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25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3215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930525"/>
                        <a:ext cx="7302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1542" name="Picture 6" descr="FG26_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1000"/>
            <a:ext cx="2514600" cy="2362200"/>
          </a:xfrm>
          <a:prstGeom prst="rect">
            <a:avLst/>
          </a:prstGeom>
          <a:noFill/>
        </p:spPr>
      </p:pic>
      <p:graphicFrame>
        <p:nvGraphicFramePr>
          <p:cNvPr id="321543" name="Object 7"/>
          <p:cNvGraphicFramePr>
            <a:graphicFrameLocks noChangeAspect="1"/>
          </p:cNvGraphicFramePr>
          <p:nvPr/>
        </p:nvGraphicFramePr>
        <p:xfrm>
          <a:off x="1446213" y="2892425"/>
          <a:ext cx="12969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26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3215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892425"/>
                        <a:ext cx="12969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30480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21545" name="Object 9"/>
          <p:cNvGraphicFramePr>
            <a:graphicFrameLocks noChangeAspect="1"/>
          </p:cNvGraphicFramePr>
          <p:nvPr/>
        </p:nvGraphicFramePr>
        <p:xfrm>
          <a:off x="2209800" y="3581400"/>
          <a:ext cx="5540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27" name="Equation" r:id="rId8" imgW="228600" imgH="152280" progId="Equation.DSMT4">
                  <p:embed/>
                </p:oleObj>
              </mc:Choice>
              <mc:Fallback>
                <p:oleObj name="Equation" r:id="rId8" imgW="228600" imgH="152280" progId="Equation.DSMT4">
                  <p:embed/>
                  <p:pic>
                    <p:nvPicPr>
                      <p:cNvPr id="3215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5540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6" name="AutoShape 10"/>
          <p:cNvSpPr>
            <a:spLocks noChangeArrowheads="1"/>
          </p:cNvSpPr>
          <p:nvPr/>
        </p:nvSpPr>
        <p:spPr bwMode="auto">
          <a:xfrm>
            <a:off x="593725" y="3505200"/>
            <a:ext cx="1168400" cy="609600"/>
          </a:xfrm>
          <a:prstGeom prst="rightArrow">
            <a:avLst>
              <a:gd name="adj1" fmla="val 50000"/>
              <a:gd name="adj2" fmla="val 479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Solve for 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</a:p>
        </p:txBody>
      </p:sp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381000" y="4495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terminal voltage V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ab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321548" name="Object 12"/>
          <p:cNvGraphicFramePr>
            <a:graphicFrameLocks noChangeAspect="1"/>
          </p:cNvGraphicFramePr>
          <p:nvPr/>
        </p:nvGraphicFramePr>
        <p:xfrm>
          <a:off x="3962400" y="4495800"/>
          <a:ext cx="6238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28" name="Equation" r:id="rId10" imgW="330120" imgH="203040" progId="Equation.DSMT4">
                  <p:embed/>
                </p:oleObj>
              </mc:Choice>
              <mc:Fallback>
                <p:oleObj name="Equation" r:id="rId10" imgW="330120" imgH="203040" progId="Equation.DSMT4">
                  <p:embed/>
                  <p:pic>
                    <p:nvPicPr>
                      <p:cNvPr id="3215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95800"/>
                        <a:ext cx="6238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9" name="Text Box 13"/>
          <p:cNvSpPr txBox="1">
            <a:spLocks noChangeArrowheads="1"/>
          </p:cNvSpPr>
          <p:nvPr/>
        </p:nvSpPr>
        <p:spPr bwMode="auto">
          <a:xfrm>
            <a:off x="381000" y="5121275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power dissipated in R and r are</a:t>
            </a:r>
          </a:p>
        </p:txBody>
      </p:sp>
      <p:graphicFrame>
        <p:nvGraphicFramePr>
          <p:cNvPr id="321550" name="Object 14"/>
          <p:cNvGraphicFramePr>
            <a:graphicFrameLocks noChangeAspect="1"/>
          </p:cNvGraphicFramePr>
          <p:nvPr/>
        </p:nvGraphicFramePr>
        <p:xfrm>
          <a:off x="3709988" y="5176838"/>
          <a:ext cx="4810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29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3215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5176838"/>
                        <a:ext cx="4810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1" name="Object 15"/>
          <p:cNvGraphicFramePr>
            <a:graphicFrameLocks noChangeAspect="1"/>
          </p:cNvGraphicFramePr>
          <p:nvPr/>
        </p:nvGraphicFramePr>
        <p:xfrm>
          <a:off x="3786188" y="5711825"/>
          <a:ext cx="4810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30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3215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5711825"/>
                        <a:ext cx="48101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2" name="Object 16"/>
          <p:cNvGraphicFramePr>
            <a:graphicFrameLocks noChangeAspect="1"/>
          </p:cNvGraphicFramePr>
          <p:nvPr/>
        </p:nvGraphicFramePr>
        <p:xfrm>
          <a:off x="5221288" y="2959100"/>
          <a:ext cx="6461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31" name="Equation" r:id="rId16" imgW="291960" imgH="152280" progId="Equation.DSMT4">
                  <p:embed/>
                </p:oleObj>
              </mc:Choice>
              <mc:Fallback>
                <p:oleObj name="Equation" r:id="rId16" imgW="291960" imgH="152280" progId="Equation.DSMT4">
                  <p:embed/>
                  <p:pic>
                    <p:nvPicPr>
                      <p:cNvPr id="3215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2959100"/>
                        <a:ext cx="6461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3" name="Object 17"/>
          <p:cNvGraphicFramePr>
            <a:graphicFrameLocks noChangeAspect="1"/>
          </p:cNvGraphicFramePr>
          <p:nvPr/>
        </p:nvGraphicFramePr>
        <p:xfrm>
          <a:off x="5791200" y="2933700"/>
          <a:ext cx="8143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32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3215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933700"/>
                        <a:ext cx="8143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4" name="Object 18"/>
          <p:cNvGraphicFramePr>
            <a:graphicFrameLocks noChangeAspect="1"/>
          </p:cNvGraphicFramePr>
          <p:nvPr/>
        </p:nvGraphicFramePr>
        <p:xfrm>
          <a:off x="2641600" y="33528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33" name="Equation" r:id="rId20" imgW="482400" imgH="368280" progId="Equation.DSMT4">
                  <p:embed/>
                </p:oleObj>
              </mc:Choice>
              <mc:Fallback>
                <p:oleObj name="Equation" r:id="rId20" imgW="482400" imgH="368280" progId="Equation.DSMT4">
                  <p:embed/>
                  <p:pic>
                    <p:nvPicPr>
                      <p:cNvPr id="32155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352800"/>
                        <a:ext cx="116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5" name="Object 19"/>
          <p:cNvGraphicFramePr>
            <a:graphicFrameLocks noChangeAspect="1"/>
          </p:cNvGraphicFramePr>
          <p:nvPr/>
        </p:nvGraphicFramePr>
        <p:xfrm>
          <a:off x="3733800" y="33528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34" name="Equation" r:id="rId22" imgW="1384200" imgH="368280" progId="Equation.DSMT4">
                  <p:embed/>
                </p:oleObj>
              </mc:Choice>
              <mc:Fallback>
                <p:oleObj name="Equation" r:id="rId22" imgW="1384200" imgH="368280" progId="Equation.DSMT4">
                  <p:embed/>
                  <p:pic>
                    <p:nvPicPr>
                      <p:cNvPr id="32155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52800"/>
                        <a:ext cx="335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6" name="Object 20"/>
          <p:cNvGraphicFramePr>
            <a:graphicFrameLocks noChangeAspect="1"/>
          </p:cNvGraphicFramePr>
          <p:nvPr/>
        </p:nvGraphicFramePr>
        <p:xfrm>
          <a:off x="4648200" y="4495800"/>
          <a:ext cx="9128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35" name="Equation" r:id="rId24" imgW="482400" imgH="164880" progId="Equation.DSMT4">
                  <p:embed/>
                </p:oleObj>
              </mc:Choice>
              <mc:Fallback>
                <p:oleObj name="Equation" r:id="rId24" imgW="482400" imgH="164880" progId="Equation.DSMT4">
                  <p:embed/>
                  <p:pic>
                    <p:nvPicPr>
                      <p:cNvPr id="32155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9128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7" name="Object 21"/>
          <p:cNvGraphicFramePr>
            <a:graphicFrameLocks noChangeAspect="1"/>
          </p:cNvGraphicFramePr>
          <p:nvPr/>
        </p:nvGraphicFramePr>
        <p:xfrm>
          <a:off x="5486400" y="4495800"/>
          <a:ext cx="32908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36" name="Equation" r:id="rId26" imgW="1739880" imgH="164880" progId="Equation.DSMT4">
                  <p:embed/>
                </p:oleObj>
              </mc:Choice>
              <mc:Fallback>
                <p:oleObj name="Equation" r:id="rId26" imgW="1739880" imgH="164880" progId="Equation.DSMT4">
                  <p:embed/>
                  <p:pic>
                    <p:nvPicPr>
                      <p:cNvPr id="32155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95800"/>
                        <a:ext cx="32908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8" name="Object 22"/>
          <p:cNvGraphicFramePr>
            <a:graphicFrameLocks noChangeAspect="1"/>
          </p:cNvGraphicFramePr>
          <p:nvPr/>
        </p:nvGraphicFramePr>
        <p:xfrm>
          <a:off x="4191000" y="5105400"/>
          <a:ext cx="7191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37" name="Equation" r:id="rId28" imgW="380880" imgH="190440" progId="Equation.DSMT4">
                  <p:embed/>
                </p:oleObj>
              </mc:Choice>
              <mc:Fallback>
                <p:oleObj name="Equation" r:id="rId28" imgW="380880" imgH="190440" progId="Equation.DSMT4">
                  <p:embed/>
                  <p:pic>
                    <p:nvPicPr>
                      <p:cNvPr id="32155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05400"/>
                        <a:ext cx="7191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9" name="Object 23"/>
          <p:cNvGraphicFramePr>
            <a:graphicFrameLocks noChangeAspect="1"/>
          </p:cNvGraphicFramePr>
          <p:nvPr/>
        </p:nvGraphicFramePr>
        <p:xfrm>
          <a:off x="4876800" y="5029200"/>
          <a:ext cx="29543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38" name="Equation" r:id="rId30" imgW="1562040" imgH="253800" progId="Equation.DSMT4">
                  <p:embed/>
                </p:oleObj>
              </mc:Choice>
              <mc:Fallback>
                <p:oleObj name="Equation" r:id="rId30" imgW="1562040" imgH="253800" progId="Equation.DSMT4">
                  <p:embed/>
                  <p:pic>
                    <p:nvPicPr>
                      <p:cNvPr id="32155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29200"/>
                        <a:ext cx="29543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0" name="Object 24"/>
          <p:cNvGraphicFramePr>
            <a:graphicFrameLocks noChangeAspect="1"/>
          </p:cNvGraphicFramePr>
          <p:nvPr/>
        </p:nvGraphicFramePr>
        <p:xfrm>
          <a:off x="4227513" y="5638800"/>
          <a:ext cx="649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39" name="Equation" r:id="rId32" imgW="342720" imgH="190440" progId="Equation.DSMT4">
                  <p:embed/>
                </p:oleObj>
              </mc:Choice>
              <mc:Fallback>
                <p:oleObj name="Equation" r:id="rId32" imgW="342720" imgH="190440" progId="Equation.DSMT4">
                  <p:embed/>
                  <p:pic>
                    <p:nvPicPr>
                      <p:cNvPr id="32156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5638800"/>
                        <a:ext cx="6492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1" name="Object 25"/>
          <p:cNvGraphicFramePr>
            <a:graphicFrameLocks noChangeAspect="1"/>
          </p:cNvGraphicFramePr>
          <p:nvPr/>
        </p:nvGraphicFramePr>
        <p:xfrm>
          <a:off x="4876800" y="5597525"/>
          <a:ext cx="2833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40" name="Equation" r:id="rId34" imgW="1498320" imgH="253800" progId="Equation.DSMT4">
                  <p:embed/>
                </p:oleObj>
              </mc:Choice>
              <mc:Fallback>
                <p:oleObj name="Equation" r:id="rId34" imgW="1498320" imgH="253800" progId="Equation.DSMT4">
                  <p:embed/>
                  <p:pic>
                    <p:nvPicPr>
                      <p:cNvPr id="32156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597525"/>
                        <a:ext cx="28336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086600" y="1524000"/>
            <a:ext cx="1936750" cy="2085975"/>
            <a:chOff x="4464" y="960"/>
            <a:chExt cx="1220" cy="1314"/>
          </a:xfrm>
        </p:grpSpPr>
        <p:sp>
          <p:nvSpPr>
            <p:cNvPr id="321563" name="Rectangle 27"/>
            <p:cNvSpPr>
              <a:spLocks noChangeArrowheads="1"/>
            </p:cNvSpPr>
            <p:nvPr/>
          </p:nvSpPr>
          <p:spPr bwMode="auto">
            <a:xfrm>
              <a:off x="4464" y="960"/>
              <a:ext cx="1008" cy="864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1564" name="Text Box 28"/>
            <p:cNvSpPr txBox="1">
              <a:spLocks noChangeArrowheads="1"/>
            </p:cNvSpPr>
            <p:nvPr/>
          </p:nvSpPr>
          <p:spPr bwMode="auto">
            <a:xfrm>
              <a:off x="4800" y="2006"/>
              <a:ext cx="884" cy="26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21565" name="AutoShape 29"/>
            <p:cNvCxnSpPr>
              <a:cxnSpLocks noChangeShapeType="1"/>
              <a:stCxn id="321564" idx="0"/>
              <a:endCxn id="321563" idx="2"/>
            </p:cNvCxnSpPr>
            <p:nvPr/>
          </p:nvCxnSpPr>
          <p:spPr bwMode="auto">
            <a:xfrm flipH="1" flipV="1">
              <a:off x="4968" y="1824"/>
              <a:ext cx="274" cy="173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21566" name="Text Box 30"/>
          <p:cNvSpPr txBox="1">
            <a:spLocks noChangeArrowheads="1"/>
          </p:cNvSpPr>
          <p:nvPr/>
        </p:nvSpPr>
        <p:spPr bwMode="auto">
          <a:xfrm>
            <a:off x="7620000" y="3676650"/>
            <a:ext cx="1371600" cy="584776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A battery or a source of 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emf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051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39FC-9124-7D46-8212-782585256EFF}" type="slidenum">
              <a:rPr lang="en-US"/>
              <a:pPr/>
              <a:t>21</a:t>
            </a:fld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 dirty="0"/>
              <a:t> Resistors in Parallel</a:t>
            </a:r>
          </a:p>
        </p:txBody>
      </p:sp>
      <p:graphicFrame>
        <p:nvGraphicFramePr>
          <p:cNvPr id="3246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46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304800" y="25146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common in a circuit connected in parallel?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voltage is the same across all the resistors.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total current that leaves the battery, is however, split.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current that passes through every element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current is I,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=V(1/R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graphicFrame>
        <p:nvGraphicFramePr>
          <p:cNvPr id="324614" name="Object 6"/>
          <p:cNvGraphicFramePr>
            <a:graphicFrameLocks noChangeAspect="1"/>
          </p:cNvGraphicFramePr>
          <p:nvPr/>
        </p:nvGraphicFramePr>
        <p:xfrm>
          <a:off x="5876925" y="5353050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6" name="Equation" r:id="rId5" imgW="736560" imgH="419040" progId="Equation.DSMT4">
                  <p:embed/>
                </p:oleObj>
              </mc:Choice>
              <mc:Fallback>
                <p:oleObj name="Equation" r:id="rId5" imgW="736560" imgH="419040" progId="Equation.DSMT4">
                  <p:embed/>
                  <p:pic>
                    <p:nvPicPr>
                      <p:cNvPr id="3246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5353050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7696200" y="5410200"/>
            <a:ext cx="11430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resistors in parallel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76200" y="6310313"/>
            <a:ext cx="906780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When resistors are connected in parallel, the total resistance decreases and the current increases.</a:t>
            </a:r>
          </a:p>
        </p:txBody>
      </p:sp>
      <p:pic>
        <p:nvPicPr>
          <p:cNvPr id="324617" name="Picture 9" descr="FG26_004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33400"/>
            <a:ext cx="2286000" cy="1905000"/>
          </a:xfrm>
          <a:prstGeom prst="rect">
            <a:avLst/>
          </a:prstGeom>
          <a:noFill/>
        </p:spPr>
      </p:pic>
      <p:pic>
        <p:nvPicPr>
          <p:cNvPr id="324618" name="Picture 10" descr="FG26_00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685800"/>
            <a:ext cx="2057400" cy="1828800"/>
          </a:xfrm>
          <a:prstGeom prst="rect">
            <a:avLst/>
          </a:prstGeom>
          <a:noFill/>
        </p:spPr>
      </p:pic>
      <p:sp>
        <p:nvSpPr>
          <p:cNvPr id="324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55626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Resistors are in parallel when two or more resistors are connected in separate branches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house and building wirings are arranged this way.</a:t>
            </a:r>
          </a:p>
        </p:txBody>
      </p:sp>
    </p:spTree>
    <p:extLst>
      <p:ext uri="{BB962C8B-B14F-4D97-AF65-F5344CB8AC3E}">
        <p14:creationId xmlns:p14="http://schemas.microsoft.com/office/powerpoint/2010/main" val="906538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A746-06FD-B841-920E-6FBE1F3C2C4D}" type="slidenum">
              <a:rPr lang="en-US"/>
              <a:pPr/>
              <a:t>22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2325" y="1066800"/>
            <a:ext cx="5562600" cy="685800"/>
          </a:xfrm>
        </p:spPr>
        <p:txBody>
          <a:bodyPr/>
          <a:lstStyle/>
          <a:p>
            <a:r>
              <a:rPr lang="en-US"/>
              <a:t>Parallel Capacitor arrangements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 dirty="0"/>
              <a:t> Resistor and Capacitor Arrangements</a:t>
            </a:r>
          </a:p>
        </p:txBody>
      </p:sp>
      <p:graphicFrame>
        <p:nvGraphicFramePr>
          <p:cNvPr id="3256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5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56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7" name="Object 5"/>
          <p:cNvGraphicFramePr>
            <a:graphicFrameLocks noChangeAspect="1"/>
          </p:cNvGraphicFramePr>
          <p:nvPr/>
        </p:nvGraphicFramePr>
        <p:xfrm>
          <a:off x="6384925" y="1066800"/>
          <a:ext cx="14366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58" name="Equation" r:id="rId5" imgW="698400" imgH="342720" progId="Equation.DSMT4">
                  <p:embed/>
                </p:oleObj>
              </mc:Choice>
              <mc:Fallback>
                <p:oleObj name="Equation" r:id="rId5" imgW="698400" imgH="342720" progId="Equation.DSMT4">
                  <p:embed/>
                  <p:pic>
                    <p:nvPicPr>
                      <p:cNvPr id="325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1066800"/>
                        <a:ext cx="1436688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8" name="Object 6"/>
          <p:cNvGraphicFramePr>
            <a:graphicFrameLocks noChangeAspect="1"/>
          </p:cNvGraphicFramePr>
          <p:nvPr/>
        </p:nvGraphicFramePr>
        <p:xfrm>
          <a:off x="6384925" y="2262188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59" name="Equation" r:id="rId7" imgW="736560" imgH="419040" progId="Equation.DSMT4">
                  <p:embed/>
                </p:oleObj>
              </mc:Choice>
              <mc:Fallback>
                <p:oleObj name="Equation" r:id="rId7" imgW="736560" imgH="419040" progId="Equation.DSMT4">
                  <p:embed/>
                  <p:pic>
                    <p:nvPicPr>
                      <p:cNvPr id="3256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2262188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822325" y="23622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Parallel Resistor arrangements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822325" y="36576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Capacitor arrangements</a:t>
            </a:r>
          </a:p>
        </p:txBody>
      </p:sp>
      <p:graphicFrame>
        <p:nvGraphicFramePr>
          <p:cNvPr id="325641" name="Object 9"/>
          <p:cNvGraphicFramePr>
            <a:graphicFrameLocks noChangeAspect="1"/>
          </p:cNvGraphicFramePr>
          <p:nvPr/>
        </p:nvGraphicFramePr>
        <p:xfrm>
          <a:off x="6384925" y="3606800"/>
          <a:ext cx="15398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60" name="Equation" r:id="rId9" imgW="749160" imgH="419040" progId="Equation.DSMT4">
                  <p:embed/>
                </p:oleObj>
              </mc:Choice>
              <mc:Fallback>
                <p:oleObj name="Equation" r:id="rId9" imgW="749160" imgH="419040" progId="Equation.DSMT4">
                  <p:embed/>
                  <p:pic>
                    <p:nvPicPr>
                      <p:cNvPr id="3256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3606800"/>
                        <a:ext cx="15398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822325" y="49530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Series Resistor arrangements</a:t>
            </a:r>
          </a:p>
        </p:txBody>
      </p:sp>
      <p:graphicFrame>
        <p:nvGraphicFramePr>
          <p:cNvPr id="325643" name="Object 11"/>
          <p:cNvGraphicFramePr>
            <a:graphicFrameLocks noChangeAspect="1"/>
          </p:cNvGraphicFramePr>
          <p:nvPr/>
        </p:nvGraphicFramePr>
        <p:xfrm>
          <a:off x="6384925" y="4953000"/>
          <a:ext cx="14097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61" name="Equation" r:id="rId11" imgW="685800" imgH="342720" progId="Equation.DSMT4">
                  <p:embed/>
                </p:oleObj>
              </mc:Choice>
              <mc:Fallback>
                <p:oleObj name="Equation" r:id="rId11" imgW="685800" imgH="342720" progId="Equation.DSMT4">
                  <p:embed/>
                  <p:pic>
                    <p:nvPicPr>
                      <p:cNvPr id="3256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4953000"/>
                        <a:ext cx="1409700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4696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6DD-CAE9-DC44-8D5F-2650E4352A5F}" type="slidenum">
              <a:rPr lang="en-US"/>
              <a:pPr/>
              <a:t>23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2 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60960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Series or parallel?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The light bulbs in the figure are identical and have identical resistance R.  Which configuration produces more light? (b) Which way do you think the headlights of a car are wired? 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are the equivalent resistances for the two cases? </a:t>
            </a:r>
          </a:p>
        </p:txBody>
      </p:sp>
      <p:sp>
        <p:nvSpPr>
          <p:cNvPr id="326661" name="AutoShape 5"/>
          <p:cNvSpPr>
            <a:spLocks noChangeArrowheads="1"/>
          </p:cNvSpPr>
          <p:nvPr/>
        </p:nvSpPr>
        <p:spPr bwMode="auto">
          <a:xfrm>
            <a:off x="817563" y="2971800"/>
            <a:ext cx="782637" cy="609600"/>
          </a:xfrm>
          <a:prstGeom prst="rightArrow">
            <a:avLst>
              <a:gd name="adj1" fmla="val 50000"/>
              <a:gd name="adj2" fmla="val 32096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Series</a:t>
            </a:r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bulbs get brighter when the total power transformed is larger.</a:t>
            </a: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3810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series</a:t>
            </a:r>
          </a:p>
        </p:txBody>
      </p:sp>
      <p:graphicFrame>
        <p:nvGraphicFramePr>
          <p:cNvPr id="326664" name="Object 8"/>
          <p:cNvGraphicFramePr>
            <a:graphicFrameLocks noChangeAspect="1"/>
          </p:cNvGraphicFramePr>
          <p:nvPr/>
        </p:nvGraphicFramePr>
        <p:xfrm>
          <a:off x="1447800" y="4210050"/>
          <a:ext cx="5778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1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3266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10050"/>
                        <a:ext cx="5778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5" name="Object 9"/>
          <p:cNvGraphicFramePr>
            <a:graphicFrameLocks noChangeAspect="1"/>
          </p:cNvGraphicFramePr>
          <p:nvPr/>
        </p:nvGraphicFramePr>
        <p:xfrm>
          <a:off x="1752600" y="3048000"/>
          <a:ext cx="8302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2" name="Equation" r:id="rId5" imgW="342720" imgH="228600" progId="Equation.DSMT4">
                  <p:embed/>
                </p:oleObj>
              </mc:Choice>
              <mc:Fallback>
                <p:oleObj name="Equation" r:id="rId5" imgW="342720" imgH="228600" progId="Equation.DSMT4">
                  <p:embed/>
                  <p:pic>
                    <p:nvPicPr>
                      <p:cNvPr id="3266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8302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6" name="Object 10"/>
          <p:cNvGraphicFramePr>
            <a:graphicFrameLocks noChangeAspect="1"/>
          </p:cNvGraphicFramePr>
          <p:nvPr/>
        </p:nvGraphicFramePr>
        <p:xfrm>
          <a:off x="2057400" y="426720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3" name="Equation" r:id="rId7" imgW="317160" imgH="164880" progId="Equation.DSMT4">
                  <p:embed/>
                </p:oleObj>
              </mc:Choice>
              <mc:Fallback>
                <p:oleObj name="Equation" r:id="rId7" imgW="317160" imgH="164880" progId="Equation.DSMT4">
                  <p:embed/>
                  <p:pic>
                    <p:nvPicPr>
                      <p:cNvPr id="3266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6720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6667" name="Picture 11" descr="FG26_0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533400"/>
            <a:ext cx="2895600" cy="1981200"/>
          </a:xfrm>
          <a:prstGeom prst="rect">
            <a:avLst/>
          </a:prstGeom>
          <a:noFill/>
        </p:spPr>
      </p:pic>
      <p:sp>
        <p:nvSpPr>
          <p:cNvPr id="326668" name="AutoShape 12"/>
          <p:cNvSpPr>
            <a:spLocks noChangeArrowheads="1"/>
          </p:cNvSpPr>
          <p:nvPr/>
        </p:nvSpPr>
        <p:spPr bwMode="auto">
          <a:xfrm>
            <a:off x="3962400" y="2895600"/>
            <a:ext cx="889000" cy="609600"/>
          </a:xfrm>
          <a:prstGeom prst="rightArrow">
            <a:avLst>
              <a:gd name="adj1" fmla="val 50000"/>
              <a:gd name="adj2" fmla="val 3645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69" name="Object 13"/>
          <p:cNvGraphicFramePr>
            <a:graphicFrameLocks noChangeAspect="1"/>
          </p:cNvGraphicFramePr>
          <p:nvPr/>
        </p:nvGraphicFramePr>
        <p:xfrm>
          <a:off x="5053013" y="2755900"/>
          <a:ext cx="8905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4" name="Equation" r:id="rId10" imgW="368280" imgH="419040" progId="Equation.DSMT4">
                  <p:embed/>
                </p:oleObj>
              </mc:Choice>
              <mc:Fallback>
                <p:oleObj name="Equation" r:id="rId10" imgW="368280" imgH="419040" progId="Equation.DSMT4">
                  <p:embed/>
                  <p:pic>
                    <p:nvPicPr>
                      <p:cNvPr id="3266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2755900"/>
                        <a:ext cx="8905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0" name="Object 14"/>
          <p:cNvGraphicFramePr>
            <a:graphicFrameLocks noChangeAspect="1"/>
          </p:cNvGraphicFramePr>
          <p:nvPr/>
        </p:nvGraphicFramePr>
        <p:xfrm>
          <a:off x="7162800" y="3048000"/>
          <a:ext cx="8286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5" name="Equation" r:id="rId12" imgW="342720" imgH="228600" progId="Equation.DSMT4">
                  <p:embed/>
                </p:oleObj>
              </mc:Choice>
              <mc:Fallback>
                <p:oleObj name="Equation" r:id="rId12" imgW="342720" imgH="228600" progId="Equation.DSMT4">
                  <p:embed/>
                  <p:pic>
                    <p:nvPicPr>
                      <p:cNvPr id="3266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048000"/>
                        <a:ext cx="8286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1" name="AutoShape 15"/>
          <p:cNvSpPr>
            <a:spLocks noChangeArrowheads="1"/>
          </p:cNvSpPr>
          <p:nvPr/>
        </p:nvSpPr>
        <p:spPr bwMode="auto">
          <a:xfrm>
            <a:off x="6613525" y="28956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graphicFrame>
        <p:nvGraphicFramePr>
          <p:cNvPr id="326672" name="Object 16"/>
          <p:cNvGraphicFramePr>
            <a:graphicFrameLocks noChangeAspect="1"/>
          </p:cNvGraphicFramePr>
          <p:nvPr/>
        </p:nvGraphicFramePr>
        <p:xfrm>
          <a:off x="5943600" y="419735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6" name="Equation" r:id="rId14" imgW="317160" imgH="164880" progId="Equation.DSMT4">
                  <p:embed/>
                </p:oleObj>
              </mc:Choice>
              <mc:Fallback>
                <p:oleObj name="Equation" r:id="rId14" imgW="317160" imgH="164880" progId="Equation.DSMT4">
                  <p:embed/>
                  <p:pic>
                    <p:nvPicPr>
                      <p:cNvPr id="3266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9735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3" name="Object 17"/>
          <p:cNvGraphicFramePr>
            <a:graphicFrameLocks noChangeAspect="1"/>
          </p:cNvGraphicFramePr>
          <p:nvPr/>
        </p:nvGraphicFramePr>
        <p:xfrm>
          <a:off x="5334000" y="4186238"/>
          <a:ext cx="5778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7" name="Equation" r:id="rId16" imgW="304560" imgH="203040" progId="Equation.DSMT4">
                  <p:embed/>
                </p:oleObj>
              </mc:Choice>
              <mc:Fallback>
                <p:oleObj name="Equation" r:id="rId16" imgW="304560" imgH="203040" progId="Equation.DSMT4">
                  <p:embed/>
                  <p:pic>
                    <p:nvPicPr>
                      <p:cNvPr id="3266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86238"/>
                        <a:ext cx="5778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4267200" y="4191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75" name="Object 19"/>
          <p:cNvGraphicFramePr>
            <a:graphicFrameLocks noChangeAspect="1"/>
          </p:cNvGraphicFramePr>
          <p:nvPr/>
        </p:nvGraphicFramePr>
        <p:xfrm>
          <a:off x="2590800" y="3962400"/>
          <a:ext cx="6953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8" name="Equation" r:id="rId18" imgW="368280" imgH="444240" progId="Equation.DSMT4">
                  <p:embed/>
                </p:oleObj>
              </mc:Choice>
              <mc:Fallback>
                <p:oleObj name="Equation" r:id="rId18" imgW="368280" imgH="444240" progId="Equation.DSMT4">
                  <p:embed/>
                  <p:pic>
                    <p:nvPicPr>
                      <p:cNvPr id="3266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6953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6" name="Object 20"/>
          <p:cNvGraphicFramePr>
            <a:graphicFrameLocks noChangeAspect="1"/>
          </p:cNvGraphicFramePr>
          <p:nvPr/>
        </p:nvGraphicFramePr>
        <p:xfrm>
          <a:off x="3278188" y="3962400"/>
          <a:ext cx="4556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9" name="Equation" r:id="rId20" imgW="241200" imgH="393480" progId="Equation.DSMT4">
                  <p:embed/>
                </p:oleObj>
              </mc:Choice>
              <mc:Fallback>
                <p:oleObj name="Equation" r:id="rId20" imgW="241200" imgH="393480" progId="Equation.DSMT4">
                  <p:embed/>
                  <p:pic>
                    <p:nvPicPr>
                      <p:cNvPr id="3266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3962400"/>
                        <a:ext cx="4556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7" name="Object 21"/>
          <p:cNvGraphicFramePr>
            <a:graphicFrameLocks noChangeAspect="1"/>
          </p:cNvGraphicFramePr>
          <p:nvPr/>
        </p:nvGraphicFramePr>
        <p:xfrm>
          <a:off x="6477000" y="3944938"/>
          <a:ext cx="6953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0" name="Equation" r:id="rId22" imgW="368280" imgH="444240" progId="Equation.DSMT4">
                  <p:embed/>
                </p:oleObj>
              </mc:Choice>
              <mc:Fallback>
                <p:oleObj name="Equation" r:id="rId22" imgW="368280" imgH="444240" progId="Equation.DSMT4">
                  <p:embed/>
                  <p:pic>
                    <p:nvPicPr>
                      <p:cNvPr id="3266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944938"/>
                        <a:ext cx="6953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8" name="Object 22"/>
          <p:cNvGraphicFramePr>
            <a:graphicFrameLocks noChangeAspect="1"/>
          </p:cNvGraphicFramePr>
          <p:nvPr/>
        </p:nvGraphicFramePr>
        <p:xfrm>
          <a:off x="7162800" y="3962400"/>
          <a:ext cx="7921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1" name="Equation" r:id="rId24" imgW="419040" imgH="393480" progId="Equation.DSMT4">
                  <p:embed/>
                </p:oleObj>
              </mc:Choice>
              <mc:Fallback>
                <p:oleObj name="Equation" r:id="rId24" imgW="419040" imgH="393480" progId="Equation.DSMT4">
                  <p:embed/>
                  <p:pic>
                    <p:nvPicPr>
                      <p:cNvPr id="3266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962400"/>
                        <a:ext cx="7921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9" name="Object 23"/>
          <p:cNvGraphicFramePr>
            <a:graphicFrameLocks noChangeAspect="1"/>
          </p:cNvGraphicFramePr>
          <p:nvPr/>
        </p:nvGraphicFramePr>
        <p:xfrm>
          <a:off x="7926388" y="4191000"/>
          <a:ext cx="4556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2" name="Equation" r:id="rId26" imgW="241200" imgH="203040" progId="Equation.DSMT4">
                  <p:embed/>
                </p:oleObj>
              </mc:Choice>
              <mc:Fallback>
                <p:oleObj name="Equation" r:id="rId26" imgW="241200" imgH="203040" progId="Equation.DSMT4">
                  <p:embed/>
                  <p:pic>
                    <p:nvPicPr>
                      <p:cNvPr id="3266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388" y="4191000"/>
                        <a:ext cx="4556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0" name="Text Box 24"/>
          <p:cNvSpPr txBox="1">
            <a:spLocks noChangeArrowheads="1"/>
          </p:cNvSpPr>
          <p:nvPr/>
        </p:nvSpPr>
        <p:spPr bwMode="auto">
          <a:xfrm>
            <a:off x="457200" y="4876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parallel circuit provides brighter lighting.</a:t>
            </a:r>
          </a:p>
        </p:txBody>
      </p:sp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381000" y="52578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Car’s headlights are in parallel to provide brighter lighting and also to prevent both lights going out at the same time when one burns out. </a:t>
            </a:r>
          </a:p>
        </p:txBody>
      </p:sp>
      <p:sp>
        <p:nvSpPr>
          <p:cNvPr id="326682" name="Text Box 26"/>
          <p:cNvSpPr txBox="1">
            <a:spLocks noChangeArrowheads="1"/>
          </p:cNvSpPr>
          <p:nvPr/>
        </p:nvSpPr>
        <p:spPr bwMode="auto">
          <a:xfrm>
            <a:off x="228600" y="6172200"/>
            <a:ext cx="4419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So what is bad about parallel circuits?</a:t>
            </a:r>
          </a:p>
        </p:txBody>
      </p:sp>
      <p:sp>
        <p:nvSpPr>
          <p:cNvPr id="326683" name="Text Box 27"/>
          <p:cNvSpPr txBox="1">
            <a:spLocks noChangeArrowheads="1"/>
          </p:cNvSpPr>
          <p:nvPr/>
        </p:nvSpPr>
        <p:spPr bwMode="auto">
          <a:xfrm>
            <a:off x="4876800" y="6172200"/>
            <a:ext cx="4038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Uses more energy in a given time.</a:t>
            </a:r>
          </a:p>
        </p:txBody>
      </p:sp>
      <p:graphicFrame>
        <p:nvGraphicFramePr>
          <p:cNvPr id="326684" name="Object 28"/>
          <p:cNvGraphicFramePr>
            <a:graphicFrameLocks noChangeAspect="1"/>
          </p:cNvGraphicFramePr>
          <p:nvPr/>
        </p:nvGraphicFramePr>
        <p:xfrm>
          <a:off x="2600325" y="3082925"/>
          <a:ext cx="5238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3" name="Equation" r:id="rId28" imgW="215640" imgH="152280" progId="Equation.DSMT4">
                  <p:embed/>
                </p:oleObj>
              </mc:Choice>
              <mc:Fallback>
                <p:oleObj name="Equation" r:id="rId28" imgW="215640" imgH="152280" progId="Equation.DSMT4">
                  <p:embed/>
                  <p:pic>
                    <p:nvPicPr>
                      <p:cNvPr id="32668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3082925"/>
                        <a:ext cx="5238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5" name="Object 29"/>
          <p:cNvGraphicFramePr>
            <a:graphicFrameLocks noChangeAspect="1"/>
          </p:cNvGraphicFramePr>
          <p:nvPr/>
        </p:nvGraphicFramePr>
        <p:xfrm>
          <a:off x="5943600" y="2743200"/>
          <a:ext cx="4000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4" name="Equation" r:id="rId30" imgW="164880" imgH="368280" progId="Equation.DSMT4">
                  <p:embed/>
                </p:oleObj>
              </mc:Choice>
              <mc:Fallback>
                <p:oleObj name="Equation" r:id="rId30" imgW="164880" imgH="368280" progId="Equation.DSMT4">
                  <p:embed/>
                  <p:pic>
                    <p:nvPicPr>
                      <p:cNvPr id="32668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0"/>
                        <a:ext cx="4000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6" name="Object 30"/>
          <p:cNvGraphicFramePr>
            <a:graphicFrameLocks noChangeAspect="1"/>
          </p:cNvGraphicFramePr>
          <p:nvPr/>
        </p:nvGraphicFramePr>
        <p:xfrm>
          <a:off x="7981950" y="2820988"/>
          <a:ext cx="4000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5" name="Equation" r:id="rId32" imgW="164880" imgH="368280" progId="Equation.DSMT4">
                  <p:embed/>
                </p:oleObj>
              </mc:Choice>
              <mc:Fallback>
                <p:oleObj name="Equation" r:id="rId32" imgW="164880" imgH="368280" progId="Equation.DSMT4">
                  <p:embed/>
                  <p:pic>
                    <p:nvPicPr>
                      <p:cNvPr id="32668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2820988"/>
                        <a:ext cx="40005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345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764D-6CCF-CC49-AE57-F3B5A6E91CF5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228600"/>
            <a:ext cx="3581400" cy="4724400"/>
            <a:chOff x="3504" y="0"/>
            <a:chExt cx="1920" cy="1488"/>
          </a:xfrm>
        </p:grpSpPr>
        <p:pic>
          <p:nvPicPr>
            <p:cNvPr id="327683" name="Picture 3" descr="FG26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4" y="0"/>
              <a:ext cx="1920" cy="1440"/>
            </a:xfrm>
            <a:prstGeom prst="rect">
              <a:avLst/>
            </a:prstGeom>
            <a:noFill/>
          </p:spPr>
        </p:pic>
        <p:sp>
          <p:nvSpPr>
            <p:cNvPr id="327684" name="Rectangle 4"/>
            <p:cNvSpPr>
              <a:spLocks noChangeArrowheads="1"/>
            </p:cNvSpPr>
            <p:nvPr/>
          </p:nvSpPr>
          <p:spPr bwMode="auto">
            <a:xfrm>
              <a:off x="3792" y="672"/>
              <a:ext cx="1344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2768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5 </a:t>
            </a:r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152400" y="609600"/>
            <a:ext cx="68580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Current in one branch.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current flowing through the 500-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resistor in the figure?</a:t>
            </a: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do we need to find first? </a:t>
            </a:r>
          </a:p>
        </p:txBody>
      </p:sp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457200" y="3581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current in the circuit is</a:t>
            </a:r>
          </a:p>
        </p:txBody>
      </p:sp>
      <p:graphicFrame>
        <p:nvGraphicFramePr>
          <p:cNvPr id="327689" name="Object 9"/>
          <p:cNvGraphicFramePr>
            <a:graphicFrameLocks noChangeAspect="1"/>
          </p:cNvGraphicFramePr>
          <p:nvPr/>
        </p:nvGraphicFramePr>
        <p:xfrm>
          <a:off x="4710113" y="2449513"/>
          <a:ext cx="62388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33" name="Equation" r:id="rId4" imgW="342720" imgH="406080" progId="Equation.DSMT4">
                  <p:embed/>
                </p:oleObj>
              </mc:Choice>
              <mc:Fallback>
                <p:oleObj name="Equation" r:id="rId4" imgW="342720" imgH="406080" progId="Equation.DSMT4">
                  <p:embed/>
                  <p:pic>
                    <p:nvPicPr>
                      <p:cNvPr id="3276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49513"/>
                        <a:ext cx="623887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/>
        </p:nvGraphicFramePr>
        <p:xfrm>
          <a:off x="4724400" y="3733800"/>
          <a:ext cx="3905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34" name="Equation" r:id="rId6" imgW="228600" imgH="152280" progId="Equation.DSMT4">
                  <p:embed/>
                </p:oleObj>
              </mc:Choice>
              <mc:Fallback>
                <p:oleObj name="Equation" r:id="rId6" imgW="228600" imgH="152280" progId="Equation.DSMT4">
                  <p:embed/>
                  <p:pic>
                    <p:nvPicPr>
                      <p:cNvPr id="3276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39052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3810000" y="12954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need to find the total current.</a:t>
            </a:r>
          </a:p>
        </p:txBody>
      </p:sp>
      <p:sp>
        <p:nvSpPr>
          <p:cNvPr id="327692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To do that we need to compute the equivalent resistance. </a:t>
            </a:r>
          </a:p>
        </p:txBody>
      </p:sp>
      <p:sp>
        <p:nvSpPr>
          <p:cNvPr id="327693" name="Text Box 13"/>
          <p:cNvSpPr txBox="1">
            <a:spLocks noChangeArrowheads="1"/>
          </p:cNvSpPr>
          <p:nvPr/>
        </p:nvSpPr>
        <p:spPr bwMode="auto">
          <a:xfrm>
            <a:off x="457200" y="2590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small parallel branch is: </a:t>
            </a:r>
          </a:p>
        </p:txBody>
      </p:sp>
      <p:graphicFrame>
        <p:nvGraphicFramePr>
          <p:cNvPr id="327694" name="Object 14"/>
          <p:cNvGraphicFramePr>
            <a:graphicFrameLocks noChangeAspect="1"/>
          </p:cNvGraphicFramePr>
          <p:nvPr/>
        </p:nvGraphicFramePr>
        <p:xfrm>
          <a:off x="7543800" y="2578100"/>
          <a:ext cx="5778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35" name="Equation" r:id="rId8" imgW="317160" imgH="203040" progId="Equation.DSMT4">
                  <p:embed/>
                </p:oleObj>
              </mc:Choice>
              <mc:Fallback>
                <p:oleObj name="Equation" r:id="rId8" imgW="317160" imgH="203040" progId="Equation.DSMT4">
                  <p:embed/>
                  <p:pic>
                    <p:nvPicPr>
                      <p:cNvPr id="3276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578100"/>
                        <a:ext cx="5778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5" name="Text Box 15"/>
          <p:cNvSpPr txBox="1">
            <a:spLocks noChangeArrowheads="1"/>
          </p:cNvSpPr>
          <p:nvPr/>
        </p:nvSpPr>
        <p:spPr bwMode="auto">
          <a:xfrm>
            <a:off x="457200" y="3048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circuit is: </a:t>
            </a:r>
          </a:p>
        </p:txBody>
      </p:sp>
      <p:graphicFrame>
        <p:nvGraphicFramePr>
          <p:cNvPr id="327696" name="Object 16"/>
          <p:cNvGraphicFramePr>
            <a:graphicFrameLocks noChangeAspect="1"/>
          </p:cNvGraphicFramePr>
          <p:nvPr/>
        </p:nvGraphicFramePr>
        <p:xfrm>
          <a:off x="2971800" y="3133725"/>
          <a:ext cx="622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36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3276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33725"/>
                        <a:ext cx="6223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7" name="Text Box 17"/>
          <p:cNvSpPr txBox="1">
            <a:spLocks noChangeArrowheads="1"/>
          </p:cNvSpPr>
          <p:nvPr/>
        </p:nvSpPr>
        <p:spPr bwMode="auto">
          <a:xfrm>
            <a:off x="457200" y="4191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voltage drop across the parallel branch is</a:t>
            </a:r>
          </a:p>
        </p:txBody>
      </p:sp>
      <p:graphicFrame>
        <p:nvGraphicFramePr>
          <p:cNvPr id="327698" name="Object 18"/>
          <p:cNvGraphicFramePr>
            <a:graphicFrameLocks noChangeAspect="1"/>
          </p:cNvGraphicFramePr>
          <p:nvPr/>
        </p:nvGraphicFramePr>
        <p:xfrm>
          <a:off x="5737225" y="4278313"/>
          <a:ext cx="511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37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3276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4278313"/>
                        <a:ext cx="5111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457200" y="4724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current flowing across 500-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resistor is therefore</a:t>
            </a:r>
          </a:p>
        </p:txBody>
      </p:sp>
      <p:graphicFrame>
        <p:nvGraphicFramePr>
          <p:cNvPr id="327700" name="Object 20"/>
          <p:cNvGraphicFramePr>
            <a:graphicFrameLocks noChangeAspect="1"/>
          </p:cNvGraphicFramePr>
          <p:nvPr/>
        </p:nvGraphicFramePr>
        <p:xfrm>
          <a:off x="2266950" y="5313363"/>
          <a:ext cx="857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38" name="Equation" r:id="rId14" imgW="533160" imgH="203040" progId="Equation.DSMT4">
                  <p:embed/>
                </p:oleObj>
              </mc:Choice>
              <mc:Fallback>
                <p:oleObj name="Equation" r:id="rId14" imgW="533160" imgH="203040" progId="Equation.DSMT4">
                  <p:embed/>
                  <p:pic>
                    <p:nvPicPr>
                      <p:cNvPr id="3277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5313363"/>
                        <a:ext cx="8572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1" name="Text Box 21"/>
          <p:cNvSpPr txBox="1">
            <a:spLocks noChangeArrowheads="1"/>
          </p:cNvSpPr>
          <p:nvPr/>
        </p:nvSpPr>
        <p:spPr bwMode="auto">
          <a:xfrm>
            <a:off x="457200" y="5881688"/>
            <a:ext cx="4191000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is the current flowing 700-</a:t>
            </a:r>
            <a:r>
              <a:rPr lang="en-US" sz="1800" b="1" dirty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resistor?</a:t>
            </a:r>
          </a:p>
        </p:txBody>
      </p:sp>
      <p:graphicFrame>
        <p:nvGraphicFramePr>
          <p:cNvPr id="327702" name="Object 22"/>
          <p:cNvGraphicFramePr>
            <a:graphicFrameLocks noChangeAspect="1"/>
          </p:cNvGraphicFramePr>
          <p:nvPr/>
        </p:nvGraphicFramePr>
        <p:xfrm>
          <a:off x="4818063" y="5846763"/>
          <a:ext cx="5921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39" name="Equation" r:id="rId16" imgW="368280" imgH="203040" progId="Equation.DSMT4">
                  <p:embed/>
                </p:oleObj>
              </mc:Choice>
              <mc:Fallback>
                <p:oleObj name="Equation" r:id="rId16" imgW="368280" imgH="203040" progId="Equation.DSMT4">
                  <p:embed/>
                  <p:pic>
                    <p:nvPicPr>
                      <p:cNvPr id="3277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5846763"/>
                        <a:ext cx="5921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3" name="Object 23"/>
          <p:cNvGraphicFramePr>
            <a:graphicFrameLocks noChangeAspect="1"/>
          </p:cNvGraphicFramePr>
          <p:nvPr/>
        </p:nvGraphicFramePr>
        <p:xfrm>
          <a:off x="3086100" y="5154613"/>
          <a:ext cx="5715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40" name="Equation" r:id="rId18" imgW="355320" imgH="368280" progId="Equation.DSMT4">
                  <p:embed/>
                </p:oleObj>
              </mc:Choice>
              <mc:Fallback>
                <p:oleObj name="Equation" r:id="rId18" imgW="355320" imgH="368280" progId="Equation.DSMT4">
                  <p:embed/>
                  <p:pic>
                    <p:nvPicPr>
                      <p:cNvPr id="3277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154613"/>
                        <a:ext cx="5715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4" name="Object 24"/>
          <p:cNvGraphicFramePr>
            <a:graphicFrameLocks noChangeAspect="1"/>
          </p:cNvGraphicFramePr>
          <p:nvPr/>
        </p:nvGraphicFramePr>
        <p:xfrm>
          <a:off x="3657600" y="5154613"/>
          <a:ext cx="26146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41" name="Equation" r:id="rId20" imgW="1625400" imgH="368280" progId="Equation.DSMT4">
                  <p:embed/>
                </p:oleObj>
              </mc:Choice>
              <mc:Fallback>
                <p:oleObj name="Equation" r:id="rId20" imgW="1625400" imgH="368280" progId="Equation.DSMT4">
                  <p:embed/>
                  <p:pic>
                    <p:nvPicPr>
                      <p:cNvPr id="3277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54613"/>
                        <a:ext cx="2614613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5" name="Object 25"/>
          <p:cNvGraphicFramePr>
            <a:graphicFrameLocks noChangeAspect="1"/>
          </p:cNvGraphicFramePr>
          <p:nvPr/>
        </p:nvGraphicFramePr>
        <p:xfrm>
          <a:off x="5410200" y="5854700"/>
          <a:ext cx="9191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42" name="Equation" r:id="rId22" imgW="571320" imgH="203040" progId="Equation.DSMT4">
                  <p:embed/>
                </p:oleObj>
              </mc:Choice>
              <mc:Fallback>
                <p:oleObj name="Equation" r:id="rId22" imgW="571320" imgH="203040" progId="Equation.DSMT4">
                  <p:embed/>
                  <p:pic>
                    <p:nvPicPr>
                      <p:cNvPr id="3277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854700"/>
                        <a:ext cx="9191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6" name="Object 26"/>
          <p:cNvGraphicFramePr>
            <a:graphicFrameLocks noChangeAspect="1"/>
          </p:cNvGraphicFramePr>
          <p:nvPr/>
        </p:nvGraphicFramePr>
        <p:xfrm>
          <a:off x="6354763" y="5867400"/>
          <a:ext cx="17986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43" name="Equation" r:id="rId24" imgW="1117440" imgH="164880" progId="Equation.DSMT4">
                  <p:embed/>
                </p:oleObj>
              </mc:Choice>
              <mc:Fallback>
                <p:oleObj name="Equation" r:id="rId24" imgW="1117440" imgH="164880" progId="Equation.DSMT4">
                  <p:embed/>
                  <p:pic>
                    <p:nvPicPr>
                      <p:cNvPr id="3277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5867400"/>
                        <a:ext cx="17986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7" name="Oval 27"/>
          <p:cNvSpPr>
            <a:spLocks noChangeArrowheads="1"/>
          </p:cNvSpPr>
          <p:nvPr/>
        </p:nvSpPr>
        <p:spPr bwMode="auto">
          <a:xfrm>
            <a:off x="7848600" y="228600"/>
            <a:ext cx="990600" cy="685800"/>
          </a:xfrm>
          <a:prstGeom prst="ellips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708" name="Object 28"/>
          <p:cNvGraphicFramePr>
            <a:graphicFrameLocks noChangeAspect="1"/>
          </p:cNvGraphicFramePr>
          <p:nvPr/>
        </p:nvGraphicFramePr>
        <p:xfrm>
          <a:off x="5257800" y="2438400"/>
          <a:ext cx="19859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44" name="Equation" r:id="rId26" imgW="1091880" imgH="368280" progId="Equation.DSMT4">
                  <p:embed/>
                </p:oleObj>
              </mc:Choice>
              <mc:Fallback>
                <p:oleObj name="Equation" r:id="rId26" imgW="1091880" imgH="368280" progId="Equation.DSMT4">
                  <p:embed/>
                  <p:pic>
                    <p:nvPicPr>
                      <p:cNvPr id="32770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38400"/>
                        <a:ext cx="198596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9" name="Object 29"/>
          <p:cNvGraphicFramePr>
            <a:graphicFrameLocks noChangeAspect="1"/>
          </p:cNvGraphicFramePr>
          <p:nvPr/>
        </p:nvGraphicFramePr>
        <p:xfrm>
          <a:off x="8062913" y="2438400"/>
          <a:ext cx="6238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45" name="Equation" r:id="rId28" imgW="342720" imgH="368280" progId="Equation.DSMT4">
                  <p:embed/>
                </p:oleObj>
              </mc:Choice>
              <mc:Fallback>
                <p:oleObj name="Equation" r:id="rId28" imgW="342720" imgH="368280" progId="Equation.DSMT4">
                  <p:embed/>
                  <p:pic>
                    <p:nvPicPr>
                      <p:cNvPr id="32770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2438400"/>
                        <a:ext cx="62388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0" name="Object 30"/>
          <p:cNvGraphicFramePr>
            <a:graphicFrameLocks noChangeAspect="1"/>
          </p:cNvGraphicFramePr>
          <p:nvPr/>
        </p:nvGraphicFramePr>
        <p:xfrm>
          <a:off x="3581400" y="3027363"/>
          <a:ext cx="334803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46" name="Equation" r:id="rId30" imgW="1841400" imgH="368280" progId="Equation.DSMT4">
                  <p:embed/>
                </p:oleObj>
              </mc:Choice>
              <mc:Fallback>
                <p:oleObj name="Equation" r:id="rId30" imgW="1841400" imgH="368280" progId="Equation.DSMT4">
                  <p:embed/>
                  <p:pic>
                    <p:nvPicPr>
                      <p:cNvPr id="32771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27363"/>
                        <a:ext cx="334803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1" name="Object 31"/>
          <p:cNvGraphicFramePr>
            <a:graphicFrameLocks noChangeAspect="1"/>
          </p:cNvGraphicFramePr>
          <p:nvPr/>
        </p:nvGraphicFramePr>
        <p:xfrm>
          <a:off x="5105400" y="3505200"/>
          <a:ext cx="6302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47" name="Equation" r:id="rId32" imgW="368280" imgH="419040" progId="Equation.DSMT4">
                  <p:embed/>
                </p:oleObj>
              </mc:Choice>
              <mc:Fallback>
                <p:oleObj name="Equation" r:id="rId32" imgW="368280" imgH="419040" progId="Equation.DSMT4">
                  <p:embed/>
                  <p:pic>
                    <p:nvPicPr>
                      <p:cNvPr id="32771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05200"/>
                        <a:ext cx="6302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2" name="Object 32"/>
          <p:cNvGraphicFramePr>
            <a:graphicFrameLocks noChangeAspect="1"/>
          </p:cNvGraphicFramePr>
          <p:nvPr/>
        </p:nvGraphicFramePr>
        <p:xfrm>
          <a:off x="5715000" y="3505200"/>
          <a:ext cx="12588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4" name="Equation" r:id="rId34" imgW="736560" imgH="368280" progId="Equation.DSMT4">
                  <p:embed/>
                </p:oleObj>
              </mc:Choice>
              <mc:Fallback>
                <p:oleObj name="Equation" r:id="rId34" imgW="736560" imgH="368280" progId="Equation.DSMT4">
                  <p:embed/>
                  <p:pic>
                    <p:nvPicPr>
                      <p:cNvPr id="32771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05200"/>
                        <a:ext cx="12588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3" name="Object 33"/>
          <p:cNvGraphicFramePr>
            <a:graphicFrameLocks noChangeAspect="1"/>
          </p:cNvGraphicFramePr>
          <p:nvPr/>
        </p:nvGraphicFramePr>
        <p:xfrm>
          <a:off x="6288088" y="4278313"/>
          <a:ext cx="5699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5" name="Equation" r:id="rId36" imgW="368280" imgH="203040" progId="Equation.DSMT4">
                  <p:embed/>
                </p:oleObj>
              </mc:Choice>
              <mc:Fallback>
                <p:oleObj name="Equation" r:id="rId36" imgW="368280" imgH="203040" progId="Equation.DSMT4">
                  <p:embed/>
                  <p:pic>
                    <p:nvPicPr>
                      <p:cNvPr id="32771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4278313"/>
                        <a:ext cx="5699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4" name="Object 34"/>
          <p:cNvGraphicFramePr>
            <a:graphicFrameLocks noChangeAspect="1"/>
          </p:cNvGraphicFramePr>
          <p:nvPr/>
        </p:nvGraphicFramePr>
        <p:xfrm>
          <a:off x="6892925" y="4203700"/>
          <a:ext cx="20224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6" name="Equation" r:id="rId38" imgW="1307880" imgH="203040" progId="Equation.DSMT4">
                  <p:embed/>
                </p:oleObj>
              </mc:Choice>
              <mc:Fallback>
                <p:oleObj name="Equation" r:id="rId38" imgW="1307880" imgH="203040" progId="Equation.DSMT4">
                  <p:embed/>
                  <p:pic>
                    <p:nvPicPr>
                      <p:cNvPr id="32771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4203700"/>
                        <a:ext cx="20224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16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1444-001, Summer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/>
              <a:t>Reminder: Special Project #4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r>
              <a:rPr lang="en-US" sz="24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400" dirty="0"/>
              <a:t>Due: Beginning of the class Tuesday, June 30</a:t>
            </a:r>
          </a:p>
          <a:p>
            <a:pPr lvl="1"/>
            <a:r>
              <a:rPr lang="en-US" sz="2000" dirty="0"/>
              <a:t>Scan all pages of your special project into the pdf format</a:t>
            </a:r>
          </a:p>
          <a:p>
            <a:pPr lvl="1"/>
            <a:r>
              <a:rPr lang="en-US" sz="2000" dirty="0"/>
              <a:t>Save all pages into one file with the filename SP4-YourLastName-YourFirstName.pdf</a:t>
            </a:r>
          </a:p>
          <a:p>
            <a:pPr lvl="1"/>
            <a:r>
              <a:rPr lang="en-US" sz="2000" dirty="0"/>
              <a:t>Send me the file in an email with the subject SP4 Submission </a:t>
            </a:r>
          </a:p>
        </p:txBody>
      </p:sp>
    </p:spTree>
    <p:extLst>
      <p:ext uri="{BB962C8B-B14F-4D97-AF65-F5344CB8AC3E}">
        <p14:creationId xmlns:p14="http://schemas.microsoft.com/office/powerpoint/2010/main" val="344881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CD67-20EB-0049-9442-2C0F77E1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June 24,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6B24-B3ED-F14F-8580-B61B5BB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1444-001, Summer 2020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B679-9464-6342-B665-34933D4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9F13-44D4-F44C-A33F-4E34EA14EF43}" type="slidenum">
              <a:rPr lang="en-US"/>
              <a:pPr/>
              <a:t>5</a:t>
            </a:fld>
            <a:endParaRPr lang="en-US"/>
          </a:p>
        </p:txBody>
      </p:sp>
      <p:pic>
        <p:nvPicPr>
          <p:cNvPr id="306178" name="Picture 2" descr="FG25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581525"/>
            <a:ext cx="3886200" cy="2343150"/>
          </a:xfrm>
          <a:prstGeom prst="rect">
            <a:avLst/>
          </a:prstGeom>
          <a:noFill/>
        </p:spPr>
      </p:pic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/>
              <a:t>Alternating Current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152400" y="457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Does the direction of the flow of current change while a battery is connected to a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Because its source of potential difference stays put.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kind of current is called the Direct Current (DC), and it does not change its direction of flow while the battery is connected.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How would DC look as a function of time? (poll 12)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A straight line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generators at electric power plant produce alternating current (AC)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 reverses direction many times a second (poll 12)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 is sinusoidal as a function of time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52400" y="54864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Most the currents supplied to homes and business are AC.</a:t>
            </a:r>
          </a:p>
        </p:txBody>
      </p:sp>
    </p:spTree>
    <p:extLst>
      <p:ext uri="{BB962C8B-B14F-4D97-AF65-F5344CB8AC3E}">
        <p14:creationId xmlns:p14="http://schemas.microsoft.com/office/powerpoint/2010/main" val="330087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3EAA-959D-774D-B966-F3440687EEF1}" type="slidenum">
              <a:rPr lang="en-US"/>
              <a:pPr/>
              <a:t>6</a:t>
            </a:fld>
            <a:endParaRPr lang="en-US"/>
          </a:p>
        </p:txBody>
      </p:sp>
      <p:pic>
        <p:nvPicPr>
          <p:cNvPr id="307202" name="Picture 2" descr="FG25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066800"/>
            <a:ext cx="3352800" cy="1841500"/>
          </a:xfrm>
          <a:prstGeom prst="rect">
            <a:avLst/>
          </a:prstGeom>
          <a:noFill/>
        </p:spPr>
      </p:pic>
      <p:sp>
        <p:nvSpPr>
          <p:cNvPr id="30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/>
              <a:t>The Alternating Current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voltage produced by an AC electric generator is sinusoidal (whose law? Poll 13)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is why the current is sinusoidal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Voltage produced can be written as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What are the maximum and minimum voltages?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</a:t>
            </a:r>
            <a:r>
              <a:rPr lang="en-US" sz="2400" baseline="-25000" dirty="0"/>
              <a:t>0</a:t>
            </a:r>
            <a:r>
              <a:rPr lang="en-US" sz="2400" dirty="0"/>
              <a:t> (–V</a:t>
            </a:r>
            <a:r>
              <a:rPr lang="en-US" sz="2400" baseline="-25000" dirty="0"/>
              <a:t>0</a:t>
            </a:r>
            <a:r>
              <a:rPr lang="en-US" sz="2400" dirty="0"/>
              <a:t>) and 0</a:t>
            </a:r>
            <a:endParaRPr lang="en-US" sz="2400" baseline="-25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The potential oscillates between +V</a:t>
            </a:r>
            <a:r>
              <a:rPr lang="en-US" sz="2400" baseline="-25000" dirty="0"/>
              <a:t>0</a:t>
            </a:r>
            <a:r>
              <a:rPr lang="en-US" sz="2400" dirty="0"/>
              <a:t> and –V</a:t>
            </a:r>
            <a:r>
              <a:rPr lang="en-US" sz="2400" baseline="-25000" dirty="0"/>
              <a:t>0</a:t>
            </a:r>
            <a:r>
              <a:rPr lang="en-US" sz="2400" dirty="0"/>
              <a:t>, the peak voltages or amplitude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</a:t>
            </a:r>
            <a:r>
              <a:rPr lang="en-US" sz="2400" dirty="0" err="1">
                <a:latin typeface="Monotype Corsiva" charset="0"/>
              </a:rPr>
              <a:t>f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frequency, the number of complete oscillations made per second.  What is the unit of </a:t>
            </a:r>
            <a:r>
              <a:rPr lang="en-US" sz="2000" dirty="0" err="1">
                <a:latin typeface="Monotype Corsiva" charset="0"/>
              </a:rPr>
              <a:t>f</a:t>
            </a:r>
            <a:r>
              <a:rPr lang="en-US" sz="2000" dirty="0"/>
              <a:t>?  What is the normal size of </a:t>
            </a:r>
            <a:r>
              <a:rPr lang="en-US" sz="2000" dirty="0" err="1">
                <a:latin typeface="Monotype Corsiva" charset="0"/>
              </a:rPr>
              <a:t>f</a:t>
            </a:r>
            <a:r>
              <a:rPr lang="en-US" sz="2000" dirty="0">
                <a:latin typeface="Monotype Corsiva" charset="0"/>
              </a:rPr>
              <a:t> </a:t>
            </a:r>
            <a:r>
              <a:rPr lang="en-US" sz="2000" dirty="0"/>
              <a:t>in the US?</a:t>
            </a:r>
          </a:p>
          <a:p>
            <a:pPr lvl="3">
              <a:lnSpc>
                <a:spcPct val="80000"/>
              </a:lnSpc>
            </a:pPr>
            <a:r>
              <a:rPr lang="en-US" sz="1800" dirty="0" err="1">
                <a:latin typeface="Monotype Corsiva" charset="0"/>
              </a:rPr>
              <a:t>f</a:t>
            </a:r>
            <a:r>
              <a:rPr lang="en-US" sz="1800" dirty="0"/>
              <a:t>=60Hz in the US and Canada. 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Many European countries have </a:t>
            </a:r>
            <a:r>
              <a:rPr lang="en-US" sz="1800" dirty="0" err="1">
                <a:latin typeface="Monotype Corsiva" charset="0"/>
              </a:rPr>
              <a:t>f</a:t>
            </a:r>
            <a:r>
              <a:rPr lang="en-US" sz="1800" dirty="0"/>
              <a:t>=50Hz.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err="1">
                <a:latin typeface="Symbol" charset="2"/>
              </a:rPr>
              <a:t>ω</a:t>
            </a:r>
            <a:r>
              <a:rPr lang="en-US" sz="2400" dirty="0">
                <a:latin typeface="Symbol" charset="2"/>
              </a:rPr>
              <a:t>=2π</a:t>
            </a:r>
            <a:r>
              <a:rPr lang="en-US" sz="2400" dirty="0">
                <a:latin typeface="Monotype Corsiva" charset="0"/>
              </a:rPr>
              <a:t>f</a:t>
            </a:r>
          </a:p>
        </p:txBody>
      </p:sp>
      <p:graphicFrame>
        <p:nvGraphicFramePr>
          <p:cNvPr id="307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370827"/>
              </p:ext>
            </p:extLst>
          </p:nvPr>
        </p:nvGraphicFramePr>
        <p:xfrm>
          <a:off x="1403350" y="2107906"/>
          <a:ext cx="958850" cy="635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9" name="Equation" r:id="rId4" imgW="406400" imgH="254000" progId="Equation.DSMT4">
                  <p:embed/>
                </p:oleObj>
              </mc:Choice>
              <mc:Fallback>
                <p:oleObj name="Equation" r:id="rId4" imgW="406400" imgH="254000" progId="Equation.DSMT4">
                  <p:embed/>
                  <p:pic>
                    <p:nvPicPr>
                      <p:cNvPr id="307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107906"/>
                        <a:ext cx="958850" cy="635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6" name="Object 6"/>
          <p:cNvGraphicFramePr>
            <a:graphicFrameLocks noChangeAspect="1"/>
          </p:cNvGraphicFramePr>
          <p:nvPr/>
        </p:nvGraphicFramePr>
        <p:xfrm>
          <a:off x="2330450" y="2176463"/>
          <a:ext cx="20304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0" name="Equation" r:id="rId6" imgW="800100" imgH="228600" progId="Equation.DSMT4">
                  <p:embed/>
                </p:oleObj>
              </mc:Choice>
              <mc:Fallback>
                <p:oleObj name="Equation" r:id="rId6" imgW="800100" imgH="228600" progId="Equation.DSMT4">
                  <p:embed/>
                  <p:pic>
                    <p:nvPicPr>
                      <p:cNvPr id="307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176463"/>
                        <a:ext cx="2030413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7" name="Object 7"/>
          <p:cNvGraphicFramePr>
            <a:graphicFrameLocks noChangeAspect="1"/>
          </p:cNvGraphicFramePr>
          <p:nvPr/>
        </p:nvGraphicFramePr>
        <p:xfrm>
          <a:off x="4284663" y="2209800"/>
          <a:ext cx="13541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1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3072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209800"/>
                        <a:ext cx="135413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2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31F-1AA1-0348-80DB-C84EFC36598E}" type="slidenum">
              <a:rPr lang="en-US"/>
              <a:pPr/>
              <a:t>7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Alternating Current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715000"/>
          </a:xfrm>
        </p:spPr>
        <p:txBody>
          <a:bodyPr/>
          <a:lstStyle/>
          <a:p>
            <a:r>
              <a:rPr lang="en-US" sz="2800" dirty="0"/>
              <a:t>Since V=IR, if a voltage V exists across a resistance R, the current I is (poll 13)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What are the maximum and minimum currents?</a:t>
            </a:r>
          </a:p>
          <a:p>
            <a:pPr lvl="1"/>
            <a:r>
              <a:rPr lang="en-US" sz="2400" dirty="0"/>
              <a:t>I</a:t>
            </a:r>
            <a:r>
              <a:rPr lang="en-US" sz="2400" baseline="-25000" dirty="0"/>
              <a:t>0</a:t>
            </a:r>
            <a:r>
              <a:rPr lang="en-US" sz="2400" dirty="0"/>
              <a:t> (–I</a:t>
            </a:r>
            <a:r>
              <a:rPr lang="en-US" sz="2400" baseline="-25000" dirty="0"/>
              <a:t>0</a:t>
            </a:r>
            <a:r>
              <a:rPr lang="en-US" sz="2400" dirty="0"/>
              <a:t>) and 0</a:t>
            </a:r>
            <a:r>
              <a:rPr lang="en-US" sz="2400" baseline="-25000" dirty="0"/>
              <a:t>.</a:t>
            </a:r>
          </a:p>
          <a:p>
            <a:pPr lvl="1"/>
            <a:r>
              <a:rPr lang="en-US" sz="2400" dirty="0"/>
              <a:t>The current oscillates between +I</a:t>
            </a:r>
            <a:r>
              <a:rPr lang="en-US" sz="2400" baseline="-25000" dirty="0"/>
              <a:t>0</a:t>
            </a:r>
            <a:r>
              <a:rPr lang="en-US" sz="2400" dirty="0"/>
              <a:t> and –I</a:t>
            </a:r>
            <a:r>
              <a:rPr lang="en-US" sz="2400" baseline="-25000" dirty="0"/>
              <a:t>0</a:t>
            </a:r>
            <a:r>
              <a:rPr lang="en-US" sz="2400" dirty="0"/>
              <a:t>, the peak currents or amplitude.  The current is positive when electron flows to one direction and negative when they flow opposite.</a:t>
            </a:r>
          </a:p>
          <a:p>
            <a:pPr lvl="1"/>
            <a:r>
              <a:rPr lang="en-US" sz="2400" dirty="0"/>
              <a:t>AC is as many times positive as negative. What’s the average current?</a:t>
            </a:r>
          </a:p>
          <a:p>
            <a:pPr lvl="2"/>
            <a:r>
              <a:rPr lang="en-US" sz="2000" dirty="0"/>
              <a:t>Zero.  So there is no power and no heat is produced in a heater?</a:t>
            </a:r>
          </a:p>
          <a:p>
            <a:pPr lvl="3"/>
            <a:r>
              <a:rPr lang="en-US" sz="1800" dirty="0"/>
              <a:t>Yes there is! The electrons actually flow back and forth, so power is delivered.</a:t>
            </a:r>
          </a:p>
        </p:txBody>
      </p:sp>
      <p:graphicFrame>
        <p:nvGraphicFramePr>
          <p:cNvPr id="308228" name="Object 4"/>
          <p:cNvGraphicFramePr>
            <a:graphicFrameLocks noChangeAspect="1"/>
          </p:cNvGraphicFramePr>
          <p:nvPr/>
        </p:nvGraphicFramePr>
        <p:xfrm>
          <a:off x="1385888" y="1384300"/>
          <a:ext cx="14478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3" name="Equation" r:id="rId3" imgW="482400" imgH="368280" progId="Equation.DSMT4">
                  <p:embed/>
                </p:oleObj>
              </mc:Choice>
              <mc:Fallback>
                <p:oleObj name="Equation" r:id="rId3" imgW="482400" imgH="368280" progId="Equation.DSMT4">
                  <p:embed/>
                  <p:pic>
                    <p:nvPicPr>
                      <p:cNvPr id="308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1384300"/>
                        <a:ext cx="14478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5"/>
          <p:cNvGraphicFramePr>
            <a:graphicFrameLocks noChangeAspect="1"/>
          </p:cNvGraphicFramePr>
          <p:nvPr/>
        </p:nvGraphicFramePr>
        <p:xfrm>
          <a:off x="2859088" y="1417638"/>
          <a:ext cx="2398712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4" name="Equation" r:id="rId5" imgW="799920" imgH="368280" progId="Equation.DSMT4">
                  <p:embed/>
                </p:oleObj>
              </mc:Choice>
              <mc:Fallback>
                <p:oleObj name="Equation" r:id="rId5" imgW="799920" imgH="368280" progId="Equation.DSMT4">
                  <p:embed/>
                  <p:pic>
                    <p:nvPicPr>
                      <p:cNvPr id="308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1417638"/>
                        <a:ext cx="2398712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0" name="Object 6"/>
          <p:cNvGraphicFramePr>
            <a:graphicFrameLocks noChangeAspect="1"/>
          </p:cNvGraphicFramePr>
          <p:nvPr/>
        </p:nvGraphicFramePr>
        <p:xfrm>
          <a:off x="5257800" y="1716088"/>
          <a:ext cx="16002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5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3082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716088"/>
                        <a:ext cx="160020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2819400" y="1371600"/>
            <a:ext cx="685800" cy="12255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04236" y="1143000"/>
            <a:ext cx="2767963" cy="425450"/>
            <a:chOff x="2018" y="740"/>
            <a:chExt cx="1470" cy="266"/>
          </a:xfrm>
        </p:grpSpPr>
        <p:sp>
          <p:nvSpPr>
            <p:cNvPr id="308233" name="Text Box 9"/>
            <p:cNvSpPr txBox="1">
              <a:spLocks noChangeArrowheads="1"/>
            </p:cNvSpPr>
            <p:nvPr/>
          </p:nvSpPr>
          <p:spPr bwMode="auto">
            <a:xfrm>
              <a:off x="2688" y="740"/>
              <a:ext cx="800" cy="26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08234" name="AutoShape 10"/>
            <p:cNvCxnSpPr>
              <a:cxnSpLocks noChangeShapeType="1"/>
              <a:stCxn id="308233" idx="1"/>
              <a:endCxn id="308231" idx="7"/>
            </p:cNvCxnSpPr>
            <p:nvPr/>
          </p:nvCxnSpPr>
          <p:spPr bwMode="auto">
            <a:xfrm rot="10800000" flipV="1">
              <a:off x="2018" y="873"/>
              <a:ext cx="670" cy="122"/>
            </a:xfrm>
            <a:prstGeom prst="curvedConnector2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6122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A78C-C381-4B4E-AF64-03259545A7BA}" type="slidenum">
              <a:rPr lang="en-US"/>
              <a:pPr/>
              <a:t>8</a:t>
            </a:fld>
            <a:endParaRPr lang="en-US"/>
          </a:p>
        </p:txBody>
      </p:sp>
      <p:pic>
        <p:nvPicPr>
          <p:cNvPr id="309250" name="Picture 2" descr="FG25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57213"/>
            <a:ext cx="2667000" cy="1500187"/>
          </a:xfrm>
          <a:prstGeom prst="rect">
            <a:avLst/>
          </a:prstGeom>
          <a:noFill/>
        </p:spPr>
      </p:pic>
      <p:sp>
        <p:nvSpPr>
          <p:cNvPr id="309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Delivered by Alternating Current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/>
              <a:t>AC power delivered to a resistance is: </a:t>
            </a:r>
          </a:p>
          <a:p>
            <a:endParaRPr lang="en-US" dirty="0"/>
          </a:p>
          <a:p>
            <a:pPr lvl="1"/>
            <a:r>
              <a:rPr lang="en-US" dirty="0"/>
              <a:t>Since the current is squared, the power is always positive</a:t>
            </a:r>
          </a:p>
          <a:p>
            <a:r>
              <a:rPr lang="en-US" dirty="0"/>
              <a:t>The average power delivered is</a:t>
            </a:r>
          </a:p>
          <a:p>
            <a:r>
              <a:rPr lang="en-US" dirty="0"/>
              <a:t>Since the power is also P=V</a:t>
            </a:r>
            <a:r>
              <a:rPr lang="en-US" baseline="30000" dirty="0"/>
              <a:t>2</a:t>
            </a:r>
            <a:r>
              <a:rPr lang="en-US" dirty="0"/>
              <a:t>/R, we can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average of the square of current and voltage are important in calculating power:</a:t>
            </a:r>
          </a:p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09253" name="Object 5"/>
          <p:cNvGraphicFramePr>
            <a:graphicFrameLocks noChangeAspect="1"/>
          </p:cNvGraphicFramePr>
          <p:nvPr/>
        </p:nvGraphicFramePr>
        <p:xfrm>
          <a:off x="2438400" y="1295400"/>
          <a:ext cx="2743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25" name="Equation" r:id="rId4" imgW="1282680" imgH="228600" progId="Equation.DSMT4">
                  <p:embed/>
                </p:oleObj>
              </mc:Choice>
              <mc:Fallback>
                <p:oleObj name="Equation" r:id="rId4" imgW="1282680" imgH="228600" progId="Equation.DSMT4">
                  <p:embed/>
                  <p:pic>
                    <p:nvPicPr>
                      <p:cNvPr id="309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95400"/>
                        <a:ext cx="2743200" cy="5191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4" name="Object 6"/>
          <p:cNvGraphicFramePr>
            <a:graphicFrameLocks noChangeAspect="1"/>
          </p:cNvGraphicFramePr>
          <p:nvPr/>
        </p:nvGraphicFramePr>
        <p:xfrm>
          <a:off x="5486400" y="2336800"/>
          <a:ext cx="11430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26" name="Equation" r:id="rId6" imgW="622080" imgH="368280" progId="Equation.DSMT4">
                  <p:embed/>
                </p:oleObj>
              </mc:Choice>
              <mc:Fallback>
                <p:oleObj name="Equation" r:id="rId6" imgW="622080" imgH="368280" progId="Equation.DSMT4">
                  <p:embed/>
                  <p:pic>
                    <p:nvPicPr>
                      <p:cNvPr id="3092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336800"/>
                        <a:ext cx="1143000" cy="7175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5" name="Object 7"/>
          <p:cNvGraphicFramePr>
            <a:graphicFrameLocks noChangeAspect="1"/>
          </p:cNvGraphicFramePr>
          <p:nvPr/>
        </p:nvGraphicFramePr>
        <p:xfrm>
          <a:off x="784225" y="3814763"/>
          <a:ext cx="24161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27" name="Equation" r:id="rId8" imgW="1130040" imgH="279360" progId="Equation.DSMT4">
                  <p:embed/>
                </p:oleObj>
              </mc:Choice>
              <mc:Fallback>
                <p:oleObj name="Equation" r:id="rId8" imgW="1130040" imgH="279360" progId="Equation.DSMT4">
                  <p:embed/>
                  <p:pic>
                    <p:nvPicPr>
                      <p:cNvPr id="3092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814763"/>
                        <a:ext cx="2416175" cy="6350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6" name="Object 8"/>
          <p:cNvGraphicFramePr>
            <a:graphicFrameLocks noChangeAspect="1"/>
          </p:cNvGraphicFramePr>
          <p:nvPr/>
        </p:nvGraphicFramePr>
        <p:xfrm>
          <a:off x="5943600" y="3567113"/>
          <a:ext cx="167640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28" name="Equation" r:id="rId10" imgW="723600" imgH="469800" progId="Equation.DSMT4">
                  <p:embed/>
                </p:oleObj>
              </mc:Choice>
              <mc:Fallback>
                <p:oleObj name="Equation" r:id="rId10" imgW="723600" imgH="469800" progId="Equation.DSMT4">
                  <p:embed/>
                  <p:pic>
                    <p:nvPicPr>
                      <p:cNvPr id="3092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567113"/>
                        <a:ext cx="1676400" cy="11572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7" name="AutoShape 9"/>
          <p:cNvSpPr>
            <a:spLocks noChangeArrowheads="1"/>
          </p:cNvSpPr>
          <p:nvPr/>
        </p:nvSpPr>
        <p:spPr bwMode="auto">
          <a:xfrm>
            <a:off x="3498850" y="3687763"/>
            <a:ext cx="2139950" cy="850900"/>
          </a:xfrm>
          <a:prstGeom prst="rightArrow">
            <a:avLst>
              <a:gd name="adj1" fmla="val 50000"/>
              <a:gd name="adj2" fmla="val 6287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Average power</a:t>
            </a:r>
          </a:p>
        </p:txBody>
      </p:sp>
      <p:graphicFrame>
        <p:nvGraphicFramePr>
          <p:cNvPr id="309258" name="Object 10"/>
          <p:cNvGraphicFramePr>
            <a:graphicFrameLocks noChangeAspect="1"/>
          </p:cNvGraphicFramePr>
          <p:nvPr/>
        </p:nvGraphicFramePr>
        <p:xfrm>
          <a:off x="5510213" y="5313363"/>
          <a:ext cx="11668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29" name="Equation" r:id="rId12" imgW="546100" imgH="381000" progId="Equation.DSMT4">
                  <p:embed/>
                </p:oleObj>
              </mc:Choice>
              <mc:Fallback>
                <p:oleObj name="Equation" r:id="rId12" imgW="546100" imgH="381000" progId="Equation.DSMT4">
                  <p:embed/>
                  <p:pic>
                    <p:nvPicPr>
                      <p:cNvPr id="309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5313363"/>
                        <a:ext cx="1166812" cy="863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9" name="Object 11"/>
          <p:cNvGraphicFramePr>
            <a:graphicFrameLocks noChangeAspect="1"/>
          </p:cNvGraphicFramePr>
          <p:nvPr/>
        </p:nvGraphicFramePr>
        <p:xfrm>
          <a:off x="7216775" y="5327650"/>
          <a:ext cx="13033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30" name="Equation" r:id="rId14" imgW="609480" imgH="368280" progId="Equation.DSMT4">
                  <p:embed/>
                </p:oleObj>
              </mc:Choice>
              <mc:Fallback>
                <p:oleObj name="Equation" r:id="rId14" imgW="609480" imgH="368280" progId="Equation.DSMT4">
                  <p:embed/>
                  <p:pic>
                    <p:nvPicPr>
                      <p:cNvPr id="3092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775" y="5327650"/>
                        <a:ext cx="1303338" cy="8350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882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24,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7504-4B31-5346-B30A-B95FE668CE98}" type="slidenum">
              <a:rPr lang="en-US"/>
              <a:pPr/>
              <a:t>9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Delivered by Alternating Current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square root of each of these are called root-mean-square, or rms: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rms values are sometimes called the effective values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are useful quantities since they can substitute current and voltage directly in power, as if they are in DC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In other words, an AC of peak voltage V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</a:rPr>
              <a:t> or peak current I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</a:rPr>
              <a:t> produces as much power as DC voltage of </a:t>
            </a:r>
            <a:r>
              <a:rPr lang="en-US" sz="2400" b="1" dirty="0" err="1">
                <a:solidFill>
                  <a:srgbClr val="FF0000"/>
                </a:solidFill>
              </a:rPr>
              <a:t>V</a:t>
            </a:r>
            <a:r>
              <a:rPr lang="en-US" sz="2400" b="1" baseline="-25000" dirty="0" err="1">
                <a:solidFill>
                  <a:srgbClr val="FF0000"/>
                </a:solidFill>
              </a:rPr>
              <a:t>rms</a:t>
            </a:r>
            <a:r>
              <a:rPr lang="en-US" sz="2400" b="1" dirty="0">
                <a:solidFill>
                  <a:srgbClr val="FF0000"/>
                </a:solidFill>
              </a:rPr>
              <a:t> or DC current 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en-US" sz="2400" b="1" baseline="-25000" dirty="0" err="1">
                <a:solidFill>
                  <a:srgbClr val="FF0000"/>
                </a:solidFill>
              </a:rPr>
              <a:t>rms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normally, rms values in AC are specified or measured.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US uses 115V rms voltage.  What is the peak voltage?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Europe uses 240V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</a:t>
            </a:r>
          </a:p>
        </p:txBody>
      </p:sp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2057400" y="1143000"/>
          <a:ext cx="27146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29" name="Equation" r:id="rId3" imgW="1549080" imgH="393480" progId="Equation.DSMT4">
                  <p:embed/>
                </p:oleObj>
              </mc:Choice>
              <mc:Fallback>
                <p:oleObj name="Equation" r:id="rId3" imgW="1549080" imgH="393480" progId="Equation.DSMT4">
                  <p:embed/>
                  <p:pic>
                    <p:nvPicPr>
                      <p:cNvPr id="310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43000"/>
                        <a:ext cx="2714625" cy="7318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7" name="Object 5"/>
          <p:cNvGraphicFramePr>
            <a:graphicFrameLocks noChangeAspect="1"/>
          </p:cNvGraphicFramePr>
          <p:nvPr/>
        </p:nvGraphicFramePr>
        <p:xfrm>
          <a:off x="5038725" y="1143000"/>
          <a:ext cx="27813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30" name="Equation" r:id="rId5" imgW="1587240" imgH="393480" progId="Equation.DSMT4">
                  <p:embed/>
                </p:oleObj>
              </mc:Choice>
              <mc:Fallback>
                <p:oleObj name="Equation" r:id="rId5" imgW="1587240" imgH="393480" progId="Equation.DSMT4">
                  <p:embed/>
                  <p:pic>
                    <p:nvPicPr>
                      <p:cNvPr id="310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1143000"/>
                        <a:ext cx="2781300" cy="7302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8" name="Object 6"/>
          <p:cNvGraphicFramePr>
            <a:graphicFrameLocks noChangeAspect="1"/>
          </p:cNvGraphicFramePr>
          <p:nvPr/>
        </p:nvGraphicFramePr>
        <p:xfrm>
          <a:off x="1676400" y="29718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31" name="Equation" r:id="rId7" imgW="1054080" imgH="368280" progId="Equation.DSMT4">
                  <p:embed/>
                </p:oleObj>
              </mc:Choice>
              <mc:Fallback>
                <p:oleObj name="Equation" r:id="rId7" imgW="1054080" imgH="368280" progId="Equation.DSMT4">
                  <p:embed/>
                  <p:pic>
                    <p:nvPicPr>
                      <p:cNvPr id="3102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71800"/>
                        <a:ext cx="1935163" cy="7175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7"/>
          <p:cNvGraphicFramePr>
            <a:graphicFrameLocks noChangeAspect="1"/>
          </p:cNvGraphicFramePr>
          <p:nvPr/>
        </p:nvGraphicFramePr>
        <p:xfrm>
          <a:off x="3949700" y="2971800"/>
          <a:ext cx="17954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32" name="Equation" r:id="rId9" imgW="977760" imgH="393480" progId="Equation.DSMT4">
                  <p:embed/>
                </p:oleObj>
              </mc:Choice>
              <mc:Fallback>
                <p:oleObj name="Equation" r:id="rId9" imgW="977760" imgH="393480" progId="Equation.DSMT4">
                  <p:embed/>
                  <p:pic>
                    <p:nvPicPr>
                      <p:cNvPr id="3102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971800"/>
                        <a:ext cx="1795463" cy="766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0" name="Object 8"/>
          <p:cNvGraphicFramePr>
            <a:graphicFrameLocks noChangeAspect="1"/>
          </p:cNvGraphicFramePr>
          <p:nvPr/>
        </p:nvGraphicFramePr>
        <p:xfrm>
          <a:off x="1524000" y="5029200"/>
          <a:ext cx="457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33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3102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29200"/>
                        <a:ext cx="457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1" name="Object 9"/>
          <p:cNvGraphicFramePr>
            <a:graphicFrameLocks noChangeAspect="1"/>
          </p:cNvGraphicFramePr>
          <p:nvPr/>
        </p:nvGraphicFramePr>
        <p:xfrm>
          <a:off x="1973263" y="5029200"/>
          <a:ext cx="8540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34" name="Equation" r:id="rId13" imgW="545760" imgH="228600" progId="Equation.DSMT4">
                  <p:embed/>
                </p:oleObj>
              </mc:Choice>
              <mc:Fallback>
                <p:oleObj name="Equation" r:id="rId13" imgW="545760" imgH="228600" progId="Equation.DSMT4">
                  <p:embed/>
                  <p:pic>
                    <p:nvPicPr>
                      <p:cNvPr id="3102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5029200"/>
                        <a:ext cx="8540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2" name="Object 10"/>
          <p:cNvGraphicFramePr>
            <a:graphicFrameLocks noChangeAspect="1"/>
          </p:cNvGraphicFramePr>
          <p:nvPr/>
        </p:nvGraphicFramePr>
        <p:xfrm>
          <a:off x="2957513" y="5029200"/>
          <a:ext cx="17700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35" name="Equation" r:id="rId15" imgW="1130040" imgH="203040" progId="Equation.DSMT4">
                  <p:embed/>
                </p:oleObj>
              </mc:Choice>
              <mc:Fallback>
                <p:oleObj name="Equation" r:id="rId15" imgW="1130040" imgH="203040" progId="Equation.DSMT4">
                  <p:embed/>
                  <p:pic>
                    <p:nvPicPr>
                      <p:cNvPr id="3102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5029200"/>
                        <a:ext cx="17700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3" name="Object 11"/>
          <p:cNvGraphicFramePr>
            <a:graphicFrameLocks noChangeAspect="1"/>
          </p:cNvGraphicFramePr>
          <p:nvPr/>
        </p:nvGraphicFramePr>
        <p:xfrm>
          <a:off x="1527175" y="5640388"/>
          <a:ext cx="457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36" name="Equation" r:id="rId17" imgW="291960" imgH="203040" progId="Equation.DSMT4">
                  <p:embed/>
                </p:oleObj>
              </mc:Choice>
              <mc:Fallback>
                <p:oleObj name="Equation" r:id="rId17" imgW="291960" imgH="203040" progId="Equation.DSMT4">
                  <p:embed/>
                  <p:pic>
                    <p:nvPicPr>
                      <p:cNvPr id="3102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5640388"/>
                        <a:ext cx="457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4" name="Object 12"/>
          <p:cNvGraphicFramePr>
            <a:graphicFrameLocks noChangeAspect="1"/>
          </p:cNvGraphicFramePr>
          <p:nvPr/>
        </p:nvGraphicFramePr>
        <p:xfrm>
          <a:off x="1976438" y="5640388"/>
          <a:ext cx="8540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37"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3102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5640388"/>
                        <a:ext cx="8540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5" name="Object 13"/>
          <p:cNvGraphicFramePr>
            <a:graphicFrameLocks noChangeAspect="1"/>
          </p:cNvGraphicFramePr>
          <p:nvPr/>
        </p:nvGraphicFramePr>
        <p:xfrm>
          <a:off x="3019425" y="5640388"/>
          <a:ext cx="16510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38" name="Equation" r:id="rId19" imgW="1054080" imgH="203040" progId="Equation.DSMT4">
                  <p:embed/>
                </p:oleObj>
              </mc:Choice>
              <mc:Fallback>
                <p:oleObj name="Equation" r:id="rId19" imgW="1054080" imgH="203040" progId="Equation.DSMT4">
                  <p:embed/>
                  <p:pic>
                    <p:nvPicPr>
                      <p:cNvPr id="3102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5640388"/>
                        <a:ext cx="16510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6" name="Object 14"/>
          <p:cNvGraphicFramePr>
            <a:graphicFrameLocks noChangeAspect="1"/>
          </p:cNvGraphicFramePr>
          <p:nvPr/>
        </p:nvGraphicFramePr>
        <p:xfrm>
          <a:off x="6032500" y="3160713"/>
          <a:ext cx="12827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39" name="Equation" r:id="rId21" imgW="698400" imgH="215640" progId="Equation.DSMT4">
                  <p:embed/>
                </p:oleObj>
              </mc:Choice>
              <mc:Fallback>
                <p:oleObj name="Equation" r:id="rId21" imgW="698400" imgH="215640" progId="Equation.DSMT4">
                  <p:embed/>
                  <p:pic>
                    <p:nvPicPr>
                      <p:cNvPr id="3102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160713"/>
                        <a:ext cx="1282700" cy="4206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985972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20937</TotalTime>
  <Words>2830</Words>
  <Application>Microsoft Macintosh PowerPoint</Application>
  <PresentationFormat>On-screen Show (4:3)</PresentationFormat>
  <Paragraphs>292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Edwardian Script ITC</vt:lpstr>
      <vt:lpstr>Monotype Corsiva</vt:lpstr>
      <vt:lpstr>Symbol</vt:lpstr>
      <vt:lpstr>Times New Roman</vt:lpstr>
      <vt:lpstr>phys1443-spring02</vt:lpstr>
      <vt:lpstr>Equation</vt:lpstr>
      <vt:lpstr>PHYS 1441 – Section 001 Lecture #11</vt:lpstr>
      <vt:lpstr>Announcements</vt:lpstr>
      <vt:lpstr>Reminder: Special Project #4</vt:lpstr>
      <vt:lpstr>PowerPoint Presentation</vt:lpstr>
      <vt:lpstr>Alternating Current</vt:lpstr>
      <vt:lpstr>The Alternating Current</vt:lpstr>
      <vt:lpstr>Alternating Current</vt:lpstr>
      <vt:lpstr>Power Delivered by Alternating Current</vt:lpstr>
      <vt:lpstr>Power Delivered by Alternating Current</vt:lpstr>
      <vt:lpstr>Example 25 – 13 </vt:lpstr>
      <vt:lpstr>Microscopic View of Electric Current</vt:lpstr>
      <vt:lpstr>Microscopic View of Electric Current</vt:lpstr>
      <vt:lpstr> Superconductivity</vt:lpstr>
      <vt:lpstr>Critical Temperature of Superconductors</vt:lpstr>
      <vt:lpstr> Electric Hazards: Leakage Currents</vt:lpstr>
      <vt:lpstr> EMF and Terminal Voltage</vt:lpstr>
      <vt:lpstr> EMF and Terminal Voltage</vt:lpstr>
      <vt:lpstr> Resistors in Series</vt:lpstr>
      <vt:lpstr> Energy Losses in Resistors</vt:lpstr>
      <vt:lpstr>Example 26 – 1 </vt:lpstr>
      <vt:lpstr> Resistors in Parallel</vt:lpstr>
      <vt:lpstr> Resistor and Capacitor Arrangements</vt:lpstr>
      <vt:lpstr>Example 26 – 2 </vt:lpstr>
      <vt:lpstr>Example 26 – 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741</cp:revision>
  <dcterms:created xsi:type="dcterms:W3CDTF">2012-01-19T04:21:20Z</dcterms:created>
  <dcterms:modified xsi:type="dcterms:W3CDTF">2020-06-24T17:47:48Z</dcterms:modified>
</cp:coreProperties>
</file>