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91" r:id="rId2"/>
    <p:sldId id="481" r:id="rId3"/>
    <p:sldId id="715" r:id="rId4"/>
    <p:sldId id="747" r:id="rId5"/>
    <p:sldId id="657" r:id="rId6"/>
    <p:sldId id="659" r:id="rId7"/>
    <p:sldId id="629" r:id="rId8"/>
    <p:sldId id="630" r:id="rId9"/>
    <p:sldId id="631" r:id="rId10"/>
    <p:sldId id="632" r:id="rId11"/>
    <p:sldId id="633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0066"/>
    <a:srgbClr val="99FFCC"/>
    <a:srgbClr val="FFFFCC"/>
    <a:srgbClr val="CC6600"/>
    <a:srgbClr val="FF0066"/>
    <a:srgbClr val="CC00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4"/>
    <p:restoredTop sz="94660"/>
  </p:normalViewPr>
  <p:slideViewPr>
    <p:cSldViewPr>
      <p:cViewPr varScale="1">
        <p:scale>
          <a:sx n="130" d="100"/>
          <a:sy n="130" d="100"/>
        </p:scale>
        <p:origin x="180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18" Type="http://schemas.openxmlformats.org/officeDocument/2006/relationships/image" Target="../media/image2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17" Type="http://schemas.openxmlformats.org/officeDocument/2006/relationships/image" Target="../media/image24.wmf"/><Relationship Id="rId2" Type="http://schemas.openxmlformats.org/officeDocument/2006/relationships/image" Target="../media/image9.wmf"/><Relationship Id="rId16" Type="http://schemas.openxmlformats.org/officeDocument/2006/relationships/image" Target="../media/image23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5" Type="http://schemas.openxmlformats.org/officeDocument/2006/relationships/image" Target="../media/image2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e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3.wmf"/><Relationship Id="rId18" Type="http://schemas.openxmlformats.org/officeDocument/2006/relationships/image" Target="../media/image58.e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12" Type="http://schemas.openxmlformats.org/officeDocument/2006/relationships/image" Target="../media/image52.wmf"/><Relationship Id="rId17" Type="http://schemas.openxmlformats.org/officeDocument/2006/relationships/image" Target="../media/image57.emf"/><Relationship Id="rId2" Type="http://schemas.openxmlformats.org/officeDocument/2006/relationships/image" Target="../media/image43.wmf"/><Relationship Id="rId16" Type="http://schemas.openxmlformats.org/officeDocument/2006/relationships/image" Target="../media/image56.wmf"/><Relationship Id="rId20" Type="http://schemas.openxmlformats.org/officeDocument/2006/relationships/image" Target="../media/image60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1.wmf"/><Relationship Id="rId5" Type="http://schemas.openxmlformats.org/officeDocument/2006/relationships/image" Target="../media/image46.wmf"/><Relationship Id="rId15" Type="http://schemas.openxmlformats.org/officeDocument/2006/relationships/image" Target="../media/image55.emf"/><Relationship Id="rId10" Type="http://schemas.openxmlformats.org/officeDocument/2006/relationships/image" Target="../media/image50.wmf"/><Relationship Id="rId19" Type="http://schemas.openxmlformats.org/officeDocument/2006/relationships/image" Target="../media/image59.wmf"/><Relationship Id="rId4" Type="http://schemas.openxmlformats.org/officeDocument/2006/relationships/image" Target="../media/image45.wmf"/><Relationship Id="rId9" Type="http://schemas.openxmlformats.org/officeDocument/2006/relationships/image" Target="../media/image29.wmf"/><Relationship Id="rId14" Type="http://schemas.openxmlformats.org/officeDocument/2006/relationships/image" Target="../media/image5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25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38.bin"/><Relationship Id="rId3" Type="http://schemas.openxmlformats.org/officeDocument/2006/relationships/image" Target="../media/image27.jpeg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35.wmf"/><Relationship Id="rId25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3.bin"/><Relationship Id="rId20" Type="http://schemas.openxmlformats.org/officeDocument/2006/relationships/oleObject" Target="../embeddings/oleObject35.bin"/><Relationship Id="rId29" Type="http://schemas.openxmlformats.org/officeDocument/2006/relationships/image" Target="../media/image41.e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2.wmf"/><Relationship Id="rId24" Type="http://schemas.openxmlformats.org/officeDocument/2006/relationships/oleObject" Target="../embeddings/oleObject37.bin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39.bin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36.bin"/><Relationship Id="rId27" Type="http://schemas.openxmlformats.org/officeDocument/2006/relationships/image" Target="../media/image40.wmf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6.wmf"/><Relationship Id="rId18" Type="http://schemas.openxmlformats.org/officeDocument/2006/relationships/oleObject" Target="../embeddings/oleObject47.bin"/><Relationship Id="rId26" Type="http://schemas.openxmlformats.org/officeDocument/2006/relationships/oleObject" Target="../embeddings/oleObject51.bin"/><Relationship Id="rId39" Type="http://schemas.openxmlformats.org/officeDocument/2006/relationships/image" Target="../media/image58.emf"/><Relationship Id="rId21" Type="http://schemas.openxmlformats.org/officeDocument/2006/relationships/image" Target="../media/image29.wmf"/><Relationship Id="rId34" Type="http://schemas.openxmlformats.org/officeDocument/2006/relationships/oleObject" Target="../embeddings/oleObject55.bin"/><Relationship Id="rId42" Type="http://schemas.openxmlformats.org/officeDocument/2006/relationships/oleObject" Target="../embeddings/oleObject59.bin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6.bin"/><Relationship Id="rId20" Type="http://schemas.openxmlformats.org/officeDocument/2006/relationships/oleObject" Target="../embeddings/oleObject48.bin"/><Relationship Id="rId29" Type="http://schemas.openxmlformats.org/officeDocument/2006/relationships/image" Target="../media/image53.wmf"/><Relationship Id="rId41" Type="http://schemas.openxmlformats.org/officeDocument/2006/relationships/image" Target="../media/image59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5.wmf"/><Relationship Id="rId24" Type="http://schemas.openxmlformats.org/officeDocument/2006/relationships/oleObject" Target="../embeddings/oleObject50.bin"/><Relationship Id="rId32" Type="http://schemas.openxmlformats.org/officeDocument/2006/relationships/oleObject" Target="../embeddings/oleObject54.bin"/><Relationship Id="rId37" Type="http://schemas.openxmlformats.org/officeDocument/2006/relationships/image" Target="../media/image57.emf"/><Relationship Id="rId40" Type="http://schemas.openxmlformats.org/officeDocument/2006/relationships/oleObject" Target="../embeddings/oleObject58.bin"/><Relationship Id="rId5" Type="http://schemas.openxmlformats.org/officeDocument/2006/relationships/image" Target="../media/image27.jpeg"/><Relationship Id="rId15" Type="http://schemas.openxmlformats.org/officeDocument/2006/relationships/image" Target="../media/image47.wmf"/><Relationship Id="rId23" Type="http://schemas.openxmlformats.org/officeDocument/2006/relationships/image" Target="../media/image50.wmf"/><Relationship Id="rId28" Type="http://schemas.openxmlformats.org/officeDocument/2006/relationships/oleObject" Target="../embeddings/oleObject52.bin"/><Relationship Id="rId36" Type="http://schemas.openxmlformats.org/officeDocument/2006/relationships/oleObject" Target="../embeddings/oleObject56.bin"/><Relationship Id="rId10" Type="http://schemas.openxmlformats.org/officeDocument/2006/relationships/oleObject" Target="../embeddings/oleObject43.bin"/><Relationship Id="rId19" Type="http://schemas.openxmlformats.org/officeDocument/2006/relationships/image" Target="../media/image49.wmf"/><Relationship Id="rId31" Type="http://schemas.openxmlformats.org/officeDocument/2006/relationships/image" Target="../media/image54.emf"/><Relationship Id="rId4" Type="http://schemas.openxmlformats.org/officeDocument/2006/relationships/image" Target="../media/image42.wmf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45.bin"/><Relationship Id="rId22" Type="http://schemas.openxmlformats.org/officeDocument/2006/relationships/oleObject" Target="../embeddings/oleObject49.bin"/><Relationship Id="rId27" Type="http://schemas.openxmlformats.org/officeDocument/2006/relationships/image" Target="../media/image52.wmf"/><Relationship Id="rId30" Type="http://schemas.openxmlformats.org/officeDocument/2006/relationships/oleObject" Target="../embeddings/oleObject53.bin"/><Relationship Id="rId35" Type="http://schemas.openxmlformats.org/officeDocument/2006/relationships/image" Target="../media/image56.wmf"/><Relationship Id="rId43" Type="http://schemas.openxmlformats.org/officeDocument/2006/relationships/image" Target="../media/image60.wmf"/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40.bin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8.wmf"/><Relationship Id="rId25" Type="http://schemas.openxmlformats.org/officeDocument/2006/relationships/image" Target="../media/image51.wmf"/><Relationship Id="rId33" Type="http://schemas.openxmlformats.org/officeDocument/2006/relationships/image" Target="../media/image55.emf"/><Relationship Id="rId38" Type="http://schemas.openxmlformats.org/officeDocument/2006/relationships/oleObject" Target="../embeddings/oleObject5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7.bin"/><Relationship Id="rId39" Type="http://schemas.openxmlformats.org/officeDocument/2006/relationships/image" Target="../media/image25.wmf"/><Relationship Id="rId21" Type="http://schemas.openxmlformats.org/officeDocument/2006/relationships/image" Target="../media/image16.wmf"/><Relationship Id="rId34" Type="http://schemas.openxmlformats.org/officeDocument/2006/relationships/oleObject" Target="../embeddings/oleObject21.bin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4.wmf"/><Relationship Id="rId25" Type="http://schemas.openxmlformats.org/officeDocument/2006/relationships/image" Target="../media/image18.wmf"/><Relationship Id="rId33" Type="http://schemas.openxmlformats.org/officeDocument/2006/relationships/image" Target="../media/image22.wmf"/><Relationship Id="rId38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24" Type="http://schemas.openxmlformats.org/officeDocument/2006/relationships/oleObject" Target="../embeddings/oleObject16.bin"/><Relationship Id="rId32" Type="http://schemas.openxmlformats.org/officeDocument/2006/relationships/oleObject" Target="../embeddings/oleObject20.bin"/><Relationship Id="rId37" Type="http://schemas.openxmlformats.org/officeDocument/2006/relationships/image" Target="../media/image24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28" Type="http://schemas.openxmlformats.org/officeDocument/2006/relationships/oleObject" Target="../embeddings/oleObject18.bin"/><Relationship Id="rId36" Type="http://schemas.openxmlformats.org/officeDocument/2006/relationships/oleObject" Target="../embeddings/oleObject22.bin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5.wmf"/><Relationship Id="rId31" Type="http://schemas.openxmlformats.org/officeDocument/2006/relationships/image" Target="../media/image2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19.bin"/><Relationship Id="rId35" Type="http://schemas.openxmlformats.org/officeDocument/2006/relationships/image" Target="../media/image23.wmf"/><Relationship Id="rId8" Type="http://schemas.openxmlformats.org/officeDocument/2006/relationships/oleObject" Target="../embeddings/oleObject8.bin"/><Relationship Id="rId3" Type="http://schemas.openxmlformats.org/officeDocument/2006/relationships/image" Target="../media/image2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8.jpeg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PHYS 1444-001, Summer 2020                    Dr. Jaehoon 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1441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#12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94391" y="1447800"/>
            <a:ext cx="28472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Thursday, June 25, 2020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68E5067-8848-1B49-B060-6086C43DB2F4}"/>
              </a:ext>
            </a:extLst>
          </p:cNvPr>
          <p:cNvSpPr txBox="1">
            <a:spLocks/>
          </p:cNvSpPr>
          <p:nvPr/>
        </p:nvSpPr>
        <p:spPr bwMode="auto">
          <a:xfrm>
            <a:off x="952500" y="2133600"/>
            <a:ext cx="6667500" cy="328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sz="2800" dirty="0">
                <a:latin typeface="Arial Narrow" charset="0"/>
              </a:rPr>
              <a:t>CH 26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That one example problem!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Kirchhoff’s Rules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EMFs in Series and Parallel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RC Circuits</a:t>
            </a:r>
            <a:endParaRPr lang="en-US" dirty="0">
              <a:latin typeface="Arial Narrow" charset="0"/>
            </a:endParaRPr>
          </a:p>
          <a:p>
            <a:pPr algn="l">
              <a:buNone/>
            </a:pPr>
            <a:r>
              <a:rPr lang="en-US" sz="2800" dirty="0">
                <a:latin typeface="Arial Narrow" charset="0"/>
              </a:rPr>
              <a:t>CH 27: Magnetism and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Electric Current and Magnetism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Forces on Electric Current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About Magnetic Field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47F8-C557-114C-B0B7-59E4BF649E18}" type="slidenum">
              <a:rPr lang="en-US"/>
              <a:pPr/>
              <a:t>10</a:t>
            </a:fld>
            <a:endParaRPr lang="en-US"/>
          </a:p>
        </p:txBody>
      </p:sp>
      <p:pic>
        <p:nvPicPr>
          <p:cNvPr id="331787" name="Picture 11" descr="FG26_0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76200"/>
            <a:ext cx="2514600" cy="1628775"/>
          </a:xfrm>
          <a:prstGeom prst="rect">
            <a:avLst/>
          </a:prstGeom>
          <a:noFill/>
        </p:spPr>
      </p:pic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26 – 9</a:t>
            </a:r>
          </a:p>
        </p:txBody>
      </p:sp>
      <p:sp>
        <p:nvSpPr>
          <p:cNvPr id="331779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64770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Use Kirchhoff’s rules.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Calculate the currents 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baseline="-25000">
                <a:solidFill>
                  <a:schemeClr val="accent2"/>
                </a:solidFill>
                <a:latin typeface="Monotype Corsiva" charset="0"/>
              </a:rPr>
              <a:t>1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, I</a:t>
            </a:r>
            <a:r>
              <a:rPr lang="en-US" baseline="-25000">
                <a:solidFill>
                  <a:schemeClr val="accent2"/>
                </a:solidFill>
                <a:latin typeface="Monotype Corsiva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baseline="-25000">
                <a:solidFill>
                  <a:schemeClr val="accent2"/>
                </a:solidFill>
                <a:latin typeface="Monotype Corsiva" charset="0"/>
              </a:rPr>
              <a:t>3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in each of the branches of the circuit in the figure. </a:t>
            </a:r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86106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directions of the current through the circuit is not known a </a:t>
            </a:r>
            <a:r>
              <a:rPr lang="en-US" dirty="0">
                <a:solidFill>
                  <a:srgbClr val="CC00CC"/>
                </a:solidFill>
                <a:latin typeface="Monotype Corsiva" charset="0"/>
              </a:rPr>
              <a:t>priori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but since the current tends to move away from the positive terminal of a battery, we arbitrarily choose the direction of the currents as shown.</a:t>
            </a:r>
          </a:p>
        </p:txBody>
      </p:sp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457200" y="3581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This is the same for junction </a:t>
            </a:r>
            <a:r>
              <a:rPr lang="en-US" dirty="0" err="1">
                <a:solidFill>
                  <a:srgbClr val="CC00CC"/>
                </a:solidFill>
                <a:latin typeface="Monotype Corsiva"/>
                <a:cs typeface="Monotype Corsiva"/>
              </a:rPr>
              <a:t>d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as well, so no additional information.</a:t>
            </a:r>
          </a:p>
        </p:txBody>
      </p:sp>
      <p:graphicFrame>
        <p:nvGraphicFramePr>
          <p:cNvPr id="331782" name="Object 6"/>
          <p:cNvGraphicFramePr>
            <a:graphicFrameLocks noChangeAspect="1"/>
          </p:cNvGraphicFramePr>
          <p:nvPr/>
        </p:nvGraphicFramePr>
        <p:xfrm>
          <a:off x="6324600" y="3048000"/>
          <a:ext cx="18288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1" name="Equation" r:id="rId4" imgW="660240" imgH="203040" progId="Equation.DSMT4">
                  <p:embed/>
                </p:oleObj>
              </mc:Choice>
              <mc:Fallback>
                <p:oleObj name="Equation" r:id="rId4" imgW="660240" imgH="203040" progId="Equation.DSMT4">
                  <p:embed/>
                  <p:pic>
                    <p:nvPicPr>
                      <p:cNvPr id="3317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048000"/>
                        <a:ext cx="18288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783" name="Text Box 7"/>
          <p:cNvSpPr txBox="1">
            <a:spLocks noChangeArrowheads="1"/>
          </p:cNvSpPr>
          <p:nvPr/>
        </p:nvSpPr>
        <p:spPr bwMode="auto">
          <a:xfrm>
            <a:off x="457200" y="25908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have three unknowns so we need three equations. </a:t>
            </a:r>
          </a:p>
        </p:txBody>
      </p:sp>
      <p:sp>
        <p:nvSpPr>
          <p:cNvPr id="331784" name="Text Box 8"/>
          <p:cNvSpPr txBox="1">
            <a:spLocks noChangeArrowheads="1"/>
          </p:cNvSpPr>
          <p:nvPr/>
        </p:nvSpPr>
        <p:spPr bwMode="auto">
          <a:xfrm>
            <a:off x="457200" y="3048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Kirchhoff’s junction rule at point </a:t>
            </a:r>
            <a:r>
              <a:rPr lang="en-US">
                <a:solidFill>
                  <a:srgbClr val="CC00CC"/>
                </a:solidFill>
                <a:latin typeface="Monotype Corsiva" charset="0"/>
              </a:rPr>
              <a:t>a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, we obtain </a:t>
            </a:r>
          </a:p>
        </p:txBody>
      </p:sp>
      <p:sp>
        <p:nvSpPr>
          <p:cNvPr id="331785" name="Text Box 9"/>
          <p:cNvSpPr txBox="1">
            <a:spLocks noChangeArrowheads="1"/>
          </p:cNvSpPr>
          <p:nvPr/>
        </p:nvSpPr>
        <p:spPr bwMode="auto">
          <a:xfrm>
            <a:off x="457200" y="40386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Now the second rule on the loop </a:t>
            </a:r>
            <a:r>
              <a:rPr lang="en-US">
                <a:solidFill>
                  <a:srgbClr val="CC00CC"/>
                </a:solidFill>
                <a:latin typeface="Monotype Corsiva" charset="0"/>
              </a:rPr>
              <a:t>ahdcba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.</a:t>
            </a:r>
          </a:p>
        </p:txBody>
      </p:sp>
      <p:graphicFrame>
        <p:nvGraphicFramePr>
          <p:cNvPr id="331786" name="Object 10"/>
          <p:cNvGraphicFramePr>
            <a:graphicFrameLocks noChangeAspect="1"/>
          </p:cNvGraphicFramePr>
          <p:nvPr/>
        </p:nvGraphicFramePr>
        <p:xfrm>
          <a:off x="712788" y="4516438"/>
          <a:ext cx="658812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2" name="Equation" r:id="rId6" imgW="330120" imgH="203040" progId="Equation.DSMT4">
                  <p:embed/>
                </p:oleObj>
              </mc:Choice>
              <mc:Fallback>
                <p:oleObj name="Equation" r:id="rId6" imgW="330120" imgH="203040" progId="Equation.DSMT4">
                  <p:embed/>
                  <p:pic>
                    <p:nvPicPr>
                      <p:cNvPr id="3317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4516438"/>
                        <a:ext cx="658812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88" name="Object 12"/>
          <p:cNvGraphicFramePr>
            <a:graphicFrameLocks noChangeAspect="1"/>
          </p:cNvGraphicFramePr>
          <p:nvPr/>
        </p:nvGraphicFramePr>
        <p:xfrm>
          <a:off x="1219200" y="5422900"/>
          <a:ext cx="11112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3" name="Equation" r:id="rId8" imgW="507960" imgH="203040" progId="Equation.DSMT4">
                  <p:embed/>
                </p:oleObj>
              </mc:Choice>
              <mc:Fallback>
                <p:oleObj name="Equation" r:id="rId8" imgW="507960" imgH="203040" progId="Equation.DSMT4">
                  <p:embed/>
                  <p:pic>
                    <p:nvPicPr>
                      <p:cNvPr id="33178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22900"/>
                        <a:ext cx="111125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89" name="Object 13"/>
          <p:cNvGraphicFramePr>
            <a:graphicFrameLocks noChangeAspect="1"/>
          </p:cNvGraphicFramePr>
          <p:nvPr/>
        </p:nvGraphicFramePr>
        <p:xfrm>
          <a:off x="2517775" y="4516438"/>
          <a:ext cx="682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4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33178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4516438"/>
                        <a:ext cx="6826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0" name="Object 14"/>
          <p:cNvGraphicFramePr>
            <a:graphicFrameLocks noChangeAspect="1"/>
          </p:cNvGraphicFramePr>
          <p:nvPr/>
        </p:nvGraphicFramePr>
        <p:xfrm>
          <a:off x="3746500" y="4516438"/>
          <a:ext cx="658813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5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33179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4516438"/>
                        <a:ext cx="658813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1" name="Object 15"/>
          <p:cNvGraphicFramePr>
            <a:graphicFrameLocks noChangeAspect="1"/>
          </p:cNvGraphicFramePr>
          <p:nvPr/>
        </p:nvGraphicFramePr>
        <p:xfrm>
          <a:off x="5257800" y="4516438"/>
          <a:ext cx="6572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6" name="Equation" r:id="rId14" imgW="330120" imgH="203040" progId="Equation.DSMT4">
                  <p:embed/>
                </p:oleObj>
              </mc:Choice>
              <mc:Fallback>
                <p:oleObj name="Equation" r:id="rId14" imgW="330120" imgH="203040" progId="Equation.DSMT4">
                  <p:embed/>
                  <p:pic>
                    <p:nvPicPr>
                      <p:cNvPr id="33179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516438"/>
                        <a:ext cx="6572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2" name="Object 16"/>
          <p:cNvGraphicFramePr>
            <a:graphicFrameLocks noChangeAspect="1"/>
          </p:cNvGraphicFramePr>
          <p:nvPr/>
        </p:nvGraphicFramePr>
        <p:xfrm>
          <a:off x="6781800" y="4516438"/>
          <a:ext cx="6572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7" name="Equation" r:id="rId16" imgW="330120" imgH="203040" progId="Equation.DSMT4">
                  <p:embed/>
                </p:oleObj>
              </mc:Choice>
              <mc:Fallback>
                <p:oleObj name="Equation" r:id="rId16" imgW="330120" imgH="203040" progId="Equation.DSMT4">
                  <p:embed/>
                  <p:pic>
                    <p:nvPicPr>
                      <p:cNvPr id="33179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516438"/>
                        <a:ext cx="6572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793" name="Text Box 17"/>
          <p:cNvSpPr txBox="1">
            <a:spLocks noChangeArrowheads="1"/>
          </p:cNvSpPr>
          <p:nvPr/>
        </p:nvSpPr>
        <p:spPr bwMode="auto">
          <a:xfrm>
            <a:off x="609600" y="49530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total voltage change in the loop </a:t>
            </a:r>
            <a:r>
              <a:rPr lang="en-US" dirty="0" err="1">
                <a:solidFill>
                  <a:srgbClr val="CC00CC"/>
                </a:solidFill>
                <a:latin typeface="Monotype Corsiva" charset="0"/>
              </a:rPr>
              <a:t>ahdcba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is.</a:t>
            </a:r>
          </a:p>
        </p:txBody>
      </p:sp>
      <p:graphicFrame>
        <p:nvGraphicFramePr>
          <p:cNvPr id="331794" name="Object 18"/>
          <p:cNvGraphicFramePr>
            <a:graphicFrameLocks noChangeAspect="1"/>
          </p:cNvGraphicFramePr>
          <p:nvPr/>
        </p:nvGraphicFramePr>
        <p:xfrm>
          <a:off x="1374775" y="4516438"/>
          <a:ext cx="7588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8" name="Equation" r:id="rId18" imgW="380880" imgH="203040" progId="Equation.DSMT4">
                  <p:embed/>
                </p:oleObj>
              </mc:Choice>
              <mc:Fallback>
                <p:oleObj name="Equation" r:id="rId18" imgW="380880" imgH="203040" progId="Equation.DSMT4">
                  <p:embed/>
                  <p:pic>
                    <p:nvPicPr>
                      <p:cNvPr id="33179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516438"/>
                        <a:ext cx="7588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5" name="Object 19"/>
          <p:cNvGraphicFramePr>
            <a:graphicFrameLocks noChangeAspect="1"/>
          </p:cNvGraphicFramePr>
          <p:nvPr/>
        </p:nvGraphicFramePr>
        <p:xfrm>
          <a:off x="3200400" y="4560888"/>
          <a:ext cx="22701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9" name="Equation" r:id="rId20" imgW="114120" imgH="164880" progId="Equation.DSMT4">
                  <p:embed/>
                </p:oleObj>
              </mc:Choice>
              <mc:Fallback>
                <p:oleObj name="Equation" r:id="rId20" imgW="114120" imgH="164880" progId="Equation.DSMT4">
                  <p:embed/>
                  <p:pic>
                    <p:nvPicPr>
                      <p:cNvPr id="33179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560888"/>
                        <a:ext cx="227013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6" name="Object 20"/>
          <p:cNvGraphicFramePr>
            <a:graphicFrameLocks noChangeAspect="1"/>
          </p:cNvGraphicFramePr>
          <p:nvPr/>
        </p:nvGraphicFramePr>
        <p:xfrm>
          <a:off x="4421188" y="4560888"/>
          <a:ext cx="53181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0" name="Equation" r:id="rId22" imgW="266400" imgH="164880" progId="Equation.DSMT4">
                  <p:embed/>
                </p:oleObj>
              </mc:Choice>
              <mc:Fallback>
                <p:oleObj name="Equation" r:id="rId22" imgW="266400" imgH="164880" progId="Equation.DSMT4">
                  <p:embed/>
                  <p:pic>
                    <p:nvPicPr>
                      <p:cNvPr id="33179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8" y="4560888"/>
                        <a:ext cx="531812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7" name="Object 21"/>
          <p:cNvGraphicFramePr>
            <a:graphicFrameLocks noChangeAspect="1"/>
          </p:cNvGraphicFramePr>
          <p:nvPr/>
        </p:nvGraphicFramePr>
        <p:xfrm>
          <a:off x="5945188" y="4516438"/>
          <a:ext cx="455612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1" name="Equation" r:id="rId24" imgW="228600" imgH="203040" progId="Equation.DSMT4">
                  <p:embed/>
                </p:oleObj>
              </mc:Choice>
              <mc:Fallback>
                <p:oleObj name="Equation" r:id="rId24" imgW="228600" imgH="203040" progId="Equation.DSMT4">
                  <p:embed/>
                  <p:pic>
                    <p:nvPicPr>
                      <p:cNvPr id="33179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4516438"/>
                        <a:ext cx="455612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8" name="Object 22"/>
          <p:cNvGraphicFramePr>
            <a:graphicFrameLocks noChangeAspect="1"/>
          </p:cNvGraphicFramePr>
          <p:nvPr/>
        </p:nvGraphicFramePr>
        <p:xfrm>
          <a:off x="7419975" y="4516438"/>
          <a:ext cx="7334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2" name="Equation" r:id="rId26" imgW="368280" imgH="203040" progId="Equation.DSMT4">
                  <p:embed/>
                </p:oleObj>
              </mc:Choice>
              <mc:Fallback>
                <p:oleObj name="Equation" r:id="rId26" imgW="368280" imgH="203040" progId="Equation.DSMT4">
                  <p:embed/>
                  <p:pic>
                    <p:nvPicPr>
                      <p:cNvPr id="33179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9975" y="4516438"/>
                        <a:ext cx="7334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799" name="Rectangle 23"/>
          <p:cNvSpPr>
            <a:spLocks noChangeArrowheads="1"/>
          </p:cNvSpPr>
          <p:nvPr/>
        </p:nvSpPr>
        <p:spPr bwMode="auto">
          <a:xfrm>
            <a:off x="6553200" y="0"/>
            <a:ext cx="2438400" cy="990600"/>
          </a:xfrm>
          <a:prstGeom prst="rect">
            <a:avLst/>
          </a:prstGeom>
          <a:noFill/>
          <a:ln w="19050">
            <a:solidFill>
              <a:srgbClr val="CC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1800" name="Object 24"/>
          <p:cNvGraphicFramePr>
            <a:graphicFrameLocks noChangeAspect="1"/>
          </p:cNvGraphicFramePr>
          <p:nvPr/>
        </p:nvGraphicFramePr>
        <p:xfrm>
          <a:off x="2336800" y="5378450"/>
          <a:ext cx="56642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3" name="Equation" r:id="rId28" imgW="2590800" imgH="228600" progId="Equation.DSMT4">
                  <p:embed/>
                </p:oleObj>
              </mc:Choice>
              <mc:Fallback>
                <p:oleObj name="Equation" r:id="rId28" imgW="2590800" imgH="228600" progId="Equation.DSMT4">
                  <p:embed/>
                  <p:pic>
                    <p:nvPicPr>
                      <p:cNvPr id="33180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5378450"/>
                        <a:ext cx="56642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68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1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1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1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1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3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3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3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/>
      <p:bldP spid="331780" grpId="0"/>
      <p:bldP spid="331781" grpId="0"/>
      <p:bldP spid="331783" grpId="0"/>
      <p:bldP spid="331784" grpId="0"/>
      <p:bldP spid="331785" grpId="0"/>
      <p:bldP spid="331793" grpId="0"/>
      <p:bldP spid="33179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7A97-ED37-414A-95F2-FD58C3A3D77F}" type="slidenum">
              <a:rPr lang="en-US"/>
              <a:pPr/>
              <a:t>11</a:t>
            </a:fld>
            <a:endParaRPr lang="en-US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26 – 9, </a:t>
            </a:r>
            <a:r>
              <a:rPr lang="en-US" dirty="0" err="1"/>
              <a:t>cnt’d</a:t>
            </a:r>
            <a:endParaRPr lang="en-US" dirty="0"/>
          </a:p>
        </p:txBody>
      </p:sp>
      <p:sp>
        <p:nvSpPr>
          <p:cNvPr id="332803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the three equations become</a:t>
            </a:r>
          </a:p>
        </p:txBody>
      </p:sp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381000" y="8382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Now the second rule on the other loop </a:t>
            </a:r>
            <a:r>
              <a:rPr lang="en-US">
                <a:solidFill>
                  <a:srgbClr val="CC00CC"/>
                </a:solidFill>
                <a:latin typeface="Monotype Corsiva" charset="0"/>
              </a:rPr>
              <a:t>agfedcba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.</a:t>
            </a:r>
          </a:p>
        </p:txBody>
      </p:sp>
      <p:graphicFrame>
        <p:nvGraphicFramePr>
          <p:cNvPr id="332805" name="Object 5"/>
          <p:cNvGraphicFramePr>
            <a:graphicFrameLocks noChangeAspect="1"/>
          </p:cNvGraphicFramePr>
          <p:nvPr/>
        </p:nvGraphicFramePr>
        <p:xfrm>
          <a:off x="4543425" y="1295400"/>
          <a:ext cx="7143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09" name="Equation" r:id="rId3" imgW="342720" imgH="203040" progId="Equation.DSMT4">
                  <p:embed/>
                </p:oleObj>
              </mc:Choice>
              <mc:Fallback>
                <p:oleObj name="Equation" r:id="rId3" imgW="342720" imgH="203040" progId="Equation.DSMT4">
                  <p:embed/>
                  <p:pic>
                    <p:nvPicPr>
                      <p:cNvPr id="3328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1295400"/>
                        <a:ext cx="7143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2806" name="Picture 6" descr="FG26_0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533400"/>
            <a:ext cx="2514600" cy="1828800"/>
          </a:xfrm>
          <a:prstGeom prst="rect">
            <a:avLst/>
          </a:prstGeom>
          <a:noFill/>
        </p:spPr>
      </p:pic>
      <p:graphicFrame>
        <p:nvGraphicFramePr>
          <p:cNvPr id="332807" name="Object 7"/>
          <p:cNvGraphicFramePr>
            <a:graphicFrameLocks noChangeAspect="1"/>
          </p:cNvGraphicFramePr>
          <p:nvPr/>
        </p:nvGraphicFramePr>
        <p:xfrm>
          <a:off x="5362575" y="2408237"/>
          <a:ext cx="10382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0" name="Equation" r:id="rId6" imgW="571320" imgH="228600" progId="Equation.DSMT4">
                  <p:embed/>
                </p:oleObj>
              </mc:Choice>
              <mc:Fallback>
                <p:oleObj name="Equation" r:id="rId6" imgW="571320" imgH="228600" progId="Equation.DSMT4">
                  <p:embed/>
                  <p:pic>
                    <p:nvPicPr>
                      <p:cNvPr id="3328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575" y="2408237"/>
                        <a:ext cx="1038225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08" name="Object 8"/>
          <p:cNvGraphicFramePr>
            <a:graphicFrameLocks noChangeAspect="1"/>
          </p:cNvGraphicFramePr>
          <p:nvPr/>
        </p:nvGraphicFramePr>
        <p:xfrm>
          <a:off x="304800" y="1257300"/>
          <a:ext cx="71278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1" name="Equation" r:id="rId8" imgW="342720" imgH="228600" progId="Equation.DSMT4">
                  <p:embed/>
                </p:oleObj>
              </mc:Choice>
              <mc:Fallback>
                <p:oleObj name="Equation" r:id="rId8" imgW="342720" imgH="228600" progId="Equation.DSMT4">
                  <p:embed/>
                  <p:pic>
                    <p:nvPicPr>
                      <p:cNvPr id="3328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257300"/>
                        <a:ext cx="71278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09" name="Object 9"/>
          <p:cNvGraphicFramePr>
            <a:graphicFrameLocks noChangeAspect="1"/>
          </p:cNvGraphicFramePr>
          <p:nvPr/>
        </p:nvGraphicFramePr>
        <p:xfrm>
          <a:off x="1546225" y="1257300"/>
          <a:ext cx="71596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2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3328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1257300"/>
                        <a:ext cx="715963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0" name="Object 10"/>
          <p:cNvGraphicFramePr>
            <a:graphicFrameLocks noChangeAspect="1"/>
          </p:cNvGraphicFramePr>
          <p:nvPr/>
        </p:nvGraphicFramePr>
        <p:xfrm>
          <a:off x="2895600" y="1255713"/>
          <a:ext cx="685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3" name="Equation" r:id="rId12" imgW="330120" imgH="228600" progId="Equation.DSMT4">
                  <p:embed/>
                </p:oleObj>
              </mc:Choice>
              <mc:Fallback>
                <p:oleObj name="Equation" r:id="rId12" imgW="330120" imgH="228600" progId="Equation.DSMT4">
                  <p:embed/>
                  <p:pic>
                    <p:nvPicPr>
                      <p:cNvPr id="3328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255713"/>
                        <a:ext cx="6858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1" name="Object 11"/>
          <p:cNvGraphicFramePr>
            <a:graphicFrameLocks noChangeAspect="1"/>
          </p:cNvGraphicFramePr>
          <p:nvPr/>
        </p:nvGraphicFramePr>
        <p:xfrm>
          <a:off x="3581400" y="1885950"/>
          <a:ext cx="6604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4" name="Equation" r:id="rId14" imgW="330120" imgH="203040" progId="Equation.DSMT4">
                  <p:embed/>
                </p:oleObj>
              </mc:Choice>
              <mc:Fallback>
                <p:oleObj name="Equation" r:id="rId14" imgW="330120" imgH="203040" progId="Equation.DSMT4">
                  <p:embed/>
                  <p:pic>
                    <p:nvPicPr>
                      <p:cNvPr id="3328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885950"/>
                        <a:ext cx="6604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2812" name="Text Box 12"/>
          <p:cNvSpPr txBox="1">
            <a:spLocks noChangeArrowheads="1"/>
          </p:cNvSpPr>
          <p:nvPr/>
        </p:nvSpPr>
        <p:spPr bwMode="auto">
          <a:xfrm>
            <a:off x="228600" y="23622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total voltage change in loop </a:t>
            </a:r>
            <a:r>
              <a:rPr lang="en-US">
                <a:solidFill>
                  <a:srgbClr val="CC00CC"/>
                </a:solidFill>
                <a:latin typeface="Monotype Corsiva" charset="0"/>
              </a:rPr>
              <a:t>agfedcba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is.</a:t>
            </a:r>
          </a:p>
        </p:txBody>
      </p:sp>
      <p:graphicFrame>
        <p:nvGraphicFramePr>
          <p:cNvPr id="332813" name="Object 13"/>
          <p:cNvGraphicFramePr>
            <a:graphicFrameLocks noChangeAspect="1"/>
          </p:cNvGraphicFramePr>
          <p:nvPr/>
        </p:nvGraphicFramePr>
        <p:xfrm>
          <a:off x="1960563" y="1851025"/>
          <a:ext cx="70643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5" name="Equation" r:id="rId16" imgW="330120" imgH="203040" progId="Equation.DSMT4">
                  <p:embed/>
                </p:oleObj>
              </mc:Choice>
              <mc:Fallback>
                <p:oleObj name="Equation" r:id="rId16" imgW="330120" imgH="203040" progId="Equation.DSMT4">
                  <p:embed/>
                  <p:pic>
                    <p:nvPicPr>
                      <p:cNvPr id="3328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563" y="1851025"/>
                        <a:ext cx="706437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4" name="Object 14"/>
          <p:cNvGraphicFramePr>
            <a:graphicFrameLocks noChangeAspect="1"/>
          </p:cNvGraphicFramePr>
          <p:nvPr/>
        </p:nvGraphicFramePr>
        <p:xfrm>
          <a:off x="469900" y="1866900"/>
          <a:ext cx="6905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6" name="Equation" r:id="rId18" imgW="330120" imgH="203040" progId="Equation.DSMT4">
                  <p:embed/>
                </p:oleObj>
              </mc:Choice>
              <mc:Fallback>
                <p:oleObj name="Equation" r:id="rId18" imgW="330120" imgH="203040" progId="Equation.DSMT4">
                  <p:embed/>
                  <p:pic>
                    <p:nvPicPr>
                      <p:cNvPr id="3328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1866900"/>
                        <a:ext cx="690563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5" name="Object 15"/>
          <p:cNvGraphicFramePr>
            <a:graphicFrameLocks noChangeAspect="1"/>
          </p:cNvGraphicFramePr>
          <p:nvPr/>
        </p:nvGraphicFramePr>
        <p:xfrm>
          <a:off x="4129088" y="2921000"/>
          <a:ext cx="13573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7" name="Equation" r:id="rId20" imgW="660240" imgH="203040" progId="Equation.DSMT4">
                  <p:embed/>
                </p:oleObj>
              </mc:Choice>
              <mc:Fallback>
                <p:oleObj name="Equation" r:id="rId20" imgW="660240" imgH="203040" progId="Equation.DSMT4">
                  <p:embed/>
                  <p:pic>
                    <p:nvPicPr>
                      <p:cNvPr id="3328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088" y="2921000"/>
                        <a:ext cx="135731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6" name="Object 16"/>
          <p:cNvGraphicFramePr>
            <a:graphicFrameLocks noChangeAspect="1"/>
          </p:cNvGraphicFramePr>
          <p:nvPr/>
        </p:nvGraphicFramePr>
        <p:xfrm>
          <a:off x="4102100" y="3352800"/>
          <a:ext cx="22987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8" name="Equation" r:id="rId22" imgW="1155600" imgH="203040" progId="Equation.DSMT4">
                  <p:embed/>
                </p:oleObj>
              </mc:Choice>
              <mc:Fallback>
                <p:oleObj name="Equation" r:id="rId22" imgW="1155600" imgH="203040" progId="Equation.DSMT4">
                  <p:embed/>
                  <p:pic>
                    <p:nvPicPr>
                      <p:cNvPr id="33281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3352800"/>
                        <a:ext cx="22987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7" name="Object 17"/>
          <p:cNvGraphicFramePr>
            <a:graphicFrameLocks noChangeAspect="1"/>
          </p:cNvGraphicFramePr>
          <p:nvPr/>
        </p:nvGraphicFramePr>
        <p:xfrm>
          <a:off x="4103688" y="3810000"/>
          <a:ext cx="2239962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9" name="Equation" r:id="rId24" imgW="1231560" imgH="203040" progId="Equation.DSMT4">
                  <p:embed/>
                </p:oleObj>
              </mc:Choice>
              <mc:Fallback>
                <p:oleObj name="Equation" r:id="rId24" imgW="1231560" imgH="203040" progId="Equation.DSMT4">
                  <p:embed/>
                  <p:pic>
                    <p:nvPicPr>
                      <p:cNvPr id="3328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688" y="3810000"/>
                        <a:ext cx="2239962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2818" name="Text Box 18"/>
          <p:cNvSpPr txBox="1">
            <a:spLocks noChangeArrowheads="1"/>
          </p:cNvSpPr>
          <p:nvPr/>
        </p:nvSpPr>
        <p:spPr bwMode="auto">
          <a:xfrm>
            <a:off x="228600" y="44196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We can obtain the three current by solving  these equations for </a:t>
            </a:r>
            <a:r>
              <a:rPr lang="en-US" dirty="0">
                <a:solidFill>
                  <a:srgbClr val="CC00CC"/>
                </a:solidFill>
                <a:latin typeface="Monotype Corsiva" charset="0"/>
              </a:rPr>
              <a:t>I</a:t>
            </a:r>
            <a:r>
              <a:rPr lang="en-US" baseline="-25000" dirty="0">
                <a:solidFill>
                  <a:srgbClr val="CC00CC"/>
                </a:solidFill>
                <a:latin typeface="Monotype Corsiva" charset="0"/>
              </a:rPr>
              <a:t>1</a:t>
            </a:r>
            <a:r>
              <a:rPr lang="en-US" dirty="0">
                <a:solidFill>
                  <a:srgbClr val="CC00CC"/>
                </a:solidFill>
                <a:latin typeface="Monotype Corsiva" charset="0"/>
              </a:rPr>
              <a:t>, I</a:t>
            </a:r>
            <a:r>
              <a:rPr lang="en-US" baseline="-25000" dirty="0">
                <a:solidFill>
                  <a:srgbClr val="CC00CC"/>
                </a:solidFill>
                <a:latin typeface="Monotype Corsiva" charset="0"/>
              </a:rPr>
              <a:t>2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and </a:t>
            </a:r>
            <a:r>
              <a:rPr lang="en-US" dirty="0">
                <a:solidFill>
                  <a:srgbClr val="CC00CC"/>
                </a:solidFill>
                <a:latin typeface="Monotype Corsiva" charset="0"/>
              </a:rPr>
              <a:t>I</a:t>
            </a:r>
            <a:r>
              <a:rPr lang="en-US" baseline="-25000" dirty="0">
                <a:solidFill>
                  <a:srgbClr val="CC00CC"/>
                </a:solidFill>
                <a:latin typeface="Monotype Corsiva" charset="0"/>
              </a:rPr>
              <a:t>3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.</a:t>
            </a:r>
          </a:p>
        </p:txBody>
      </p:sp>
      <p:sp>
        <p:nvSpPr>
          <p:cNvPr id="332819" name="Rectangle 19"/>
          <p:cNvSpPr>
            <a:spLocks noChangeArrowheads="1"/>
          </p:cNvSpPr>
          <p:nvPr/>
        </p:nvSpPr>
        <p:spPr bwMode="auto">
          <a:xfrm>
            <a:off x="6553200" y="1219200"/>
            <a:ext cx="2590800" cy="1143000"/>
          </a:xfrm>
          <a:prstGeom prst="rect">
            <a:avLst/>
          </a:prstGeom>
          <a:noFill/>
          <a:ln w="19050">
            <a:solidFill>
              <a:srgbClr val="CC0000"/>
            </a:solidFill>
            <a:prstDash val="dash"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2820" name="Object 20"/>
          <p:cNvGraphicFramePr>
            <a:graphicFrameLocks noChangeAspect="1"/>
          </p:cNvGraphicFramePr>
          <p:nvPr/>
        </p:nvGraphicFramePr>
        <p:xfrm>
          <a:off x="1057275" y="1295400"/>
          <a:ext cx="2381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20" name="Equation" r:id="rId26" imgW="114120" imgH="164880" progId="Equation.DSMT4">
                  <p:embed/>
                </p:oleObj>
              </mc:Choice>
              <mc:Fallback>
                <p:oleObj name="Equation" r:id="rId26" imgW="114120" imgH="164880" progId="Equation.DSMT4">
                  <p:embed/>
                  <p:pic>
                    <p:nvPicPr>
                      <p:cNvPr id="33282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1295400"/>
                        <a:ext cx="23812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1" name="Object 21"/>
          <p:cNvGraphicFramePr>
            <a:graphicFrameLocks noChangeAspect="1"/>
          </p:cNvGraphicFramePr>
          <p:nvPr/>
        </p:nvGraphicFramePr>
        <p:xfrm>
          <a:off x="2185988" y="1295400"/>
          <a:ext cx="5572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21" name="Equation" r:id="rId28" imgW="266400" imgH="164880" progId="Equation.DSMT4">
                  <p:embed/>
                </p:oleObj>
              </mc:Choice>
              <mc:Fallback>
                <p:oleObj name="Equation" r:id="rId28" imgW="266400" imgH="164880" progId="Equation.DSMT4">
                  <p:embed/>
                  <p:pic>
                    <p:nvPicPr>
                      <p:cNvPr id="33282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88" y="1295400"/>
                        <a:ext cx="55721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2" name="Object 22"/>
          <p:cNvGraphicFramePr>
            <a:graphicFrameLocks noChangeAspect="1"/>
          </p:cNvGraphicFramePr>
          <p:nvPr/>
        </p:nvGraphicFramePr>
        <p:xfrm>
          <a:off x="3578225" y="1225550"/>
          <a:ext cx="7651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22" name="Equation" r:id="rId30" imgW="368300" imgH="228600" progId="Equation.DSMT4">
                  <p:embed/>
                </p:oleObj>
              </mc:Choice>
              <mc:Fallback>
                <p:oleObj name="Equation" r:id="rId30" imgW="368300" imgH="228600" progId="Equation.DSMT4">
                  <p:embed/>
                  <p:pic>
                    <p:nvPicPr>
                      <p:cNvPr id="33282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225" y="1225550"/>
                        <a:ext cx="7651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3" name="Object 23"/>
          <p:cNvGraphicFramePr>
            <a:graphicFrameLocks noChangeAspect="1"/>
          </p:cNvGraphicFramePr>
          <p:nvPr/>
        </p:nvGraphicFramePr>
        <p:xfrm>
          <a:off x="5211763" y="1265238"/>
          <a:ext cx="950912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23" name="Equation" r:id="rId32" imgW="457200" imgH="228600" progId="Equation.DSMT4">
                  <p:embed/>
                </p:oleObj>
              </mc:Choice>
              <mc:Fallback>
                <p:oleObj name="Equation" r:id="rId32" imgW="457200" imgH="228600" progId="Equation.DSMT4">
                  <p:embed/>
                  <p:pic>
                    <p:nvPicPr>
                      <p:cNvPr id="33282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3" y="1265238"/>
                        <a:ext cx="950912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4" name="Object 24"/>
          <p:cNvGraphicFramePr>
            <a:graphicFrameLocks noChangeAspect="1"/>
          </p:cNvGraphicFramePr>
          <p:nvPr/>
        </p:nvGraphicFramePr>
        <p:xfrm>
          <a:off x="1120775" y="1905000"/>
          <a:ext cx="5556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24" name="Equation" r:id="rId34" imgW="266400" imgH="164880" progId="Equation.DSMT4">
                  <p:embed/>
                </p:oleObj>
              </mc:Choice>
              <mc:Fallback>
                <p:oleObj name="Equation" r:id="rId34" imgW="266400" imgH="164880" progId="Equation.DSMT4">
                  <p:embed/>
                  <p:pic>
                    <p:nvPicPr>
                      <p:cNvPr id="33282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1905000"/>
                        <a:ext cx="55562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5" name="Object 25"/>
          <p:cNvGraphicFramePr>
            <a:graphicFrameLocks noChangeAspect="1"/>
          </p:cNvGraphicFramePr>
          <p:nvPr/>
        </p:nvGraphicFramePr>
        <p:xfrm>
          <a:off x="2667000" y="1828800"/>
          <a:ext cx="7620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25" name="Equation" r:id="rId36" imgW="355600" imgH="228600" progId="Equation.DSMT4">
                  <p:embed/>
                </p:oleObj>
              </mc:Choice>
              <mc:Fallback>
                <p:oleObj name="Equation" r:id="rId36" imgW="355600" imgH="228600" progId="Equation.DSMT4">
                  <p:embed/>
                  <p:pic>
                    <p:nvPicPr>
                      <p:cNvPr id="33282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828800"/>
                        <a:ext cx="7620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6" name="Object 26"/>
          <p:cNvGraphicFramePr>
            <a:graphicFrameLocks noChangeAspect="1"/>
          </p:cNvGraphicFramePr>
          <p:nvPr/>
        </p:nvGraphicFramePr>
        <p:xfrm>
          <a:off x="4318000" y="1874838"/>
          <a:ext cx="8636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26" name="Equation" r:id="rId38" imgW="431800" imgH="228600" progId="Equation.DSMT4">
                  <p:embed/>
                </p:oleObj>
              </mc:Choice>
              <mc:Fallback>
                <p:oleObj name="Equation" r:id="rId38" imgW="431800" imgH="228600" progId="Equation.DSMT4">
                  <p:embed/>
                  <p:pic>
                    <p:nvPicPr>
                      <p:cNvPr id="33282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1874838"/>
                        <a:ext cx="8636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7" name="Object 27"/>
          <p:cNvGraphicFramePr>
            <a:graphicFrameLocks noChangeAspect="1"/>
          </p:cNvGraphicFramePr>
          <p:nvPr/>
        </p:nvGraphicFramePr>
        <p:xfrm>
          <a:off x="6419850" y="2438400"/>
          <a:ext cx="21907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27" name="Equation" r:id="rId40" imgW="1206360" imgH="203040" progId="Equation.DSMT4">
                  <p:embed/>
                </p:oleObj>
              </mc:Choice>
              <mc:Fallback>
                <p:oleObj name="Equation" r:id="rId40" imgW="1206360" imgH="203040" progId="Equation.DSMT4">
                  <p:embed/>
                  <p:pic>
                    <p:nvPicPr>
                      <p:cNvPr id="33282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9850" y="2438400"/>
                        <a:ext cx="219075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8" name="Object 28"/>
          <p:cNvGraphicFramePr>
            <a:graphicFrameLocks noChangeAspect="1"/>
          </p:cNvGraphicFramePr>
          <p:nvPr/>
        </p:nvGraphicFramePr>
        <p:xfrm>
          <a:off x="8707438" y="2466975"/>
          <a:ext cx="2079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28" name="Equation" r:id="rId42" imgW="114120" imgH="164880" progId="Equation.DSMT4">
                  <p:embed/>
                </p:oleObj>
              </mc:Choice>
              <mc:Fallback>
                <p:oleObj name="Equation" r:id="rId42" imgW="114120" imgH="164880" progId="Equation.DSMT4">
                  <p:embed/>
                  <p:pic>
                    <p:nvPicPr>
                      <p:cNvPr id="33282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7438" y="2466975"/>
                        <a:ext cx="207962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3124200" y="50292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Do this yourselves!!</a:t>
            </a:r>
          </a:p>
        </p:txBody>
      </p:sp>
    </p:spTree>
    <p:extLst>
      <p:ext uri="{BB962C8B-B14F-4D97-AF65-F5344CB8AC3E}">
        <p14:creationId xmlns:p14="http://schemas.microsoft.com/office/powerpoint/2010/main" val="219382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32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3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3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3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3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3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3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3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/>
      <p:bldP spid="332804" grpId="0"/>
      <p:bldP spid="332812" grpId="0"/>
      <p:bldP spid="332818" grpId="0"/>
      <p:bldP spid="332819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Thursday, June 25, 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2020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4572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95300"/>
            <a:ext cx="8839200" cy="5524500"/>
          </a:xfrm>
        </p:spPr>
        <p:txBody>
          <a:bodyPr/>
          <a:lstStyle/>
          <a:p>
            <a:r>
              <a:rPr lang="en-US" sz="2400" dirty="0"/>
              <a:t>We will have a mid-term grade discussion today </a:t>
            </a:r>
            <a:r>
              <a:rPr lang="en-US" sz="2400" dirty="0">
                <a:sym typeface="Wingdings" pitchFamily="2" charset="2"/>
              </a:rPr>
              <a:t> </a:t>
            </a:r>
            <a:r>
              <a:rPr lang="en-US" sz="2400" dirty="0"/>
              <a:t>We will have a class till 11:30am, followed by the discussion on zoom</a:t>
            </a:r>
            <a:r>
              <a:rPr lang="en-US" sz="2400" dirty="0">
                <a:sym typeface="Wingdings" pitchFamily="2" charset="2"/>
              </a:rPr>
              <a:t> </a:t>
            </a:r>
          </a:p>
          <a:p>
            <a:pPr lvl="1"/>
            <a:r>
              <a:rPr lang="en-US" sz="2000" dirty="0">
                <a:sym typeface="Wingdings" pitchFamily="2" charset="2"/>
              </a:rPr>
              <a:t>Will use breakout rooms, one student in each room (must stay connected to zoom!)</a:t>
            </a:r>
          </a:p>
          <a:p>
            <a:pPr lvl="1"/>
            <a:r>
              <a:rPr lang="en-US" sz="2000" dirty="0"/>
              <a:t>Last name A – K:11:30 – 12:00</a:t>
            </a:r>
          </a:p>
          <a:p>
            <a:pPr lvl="1"/>
            <a:r>
              <a:rPr lang="en-US" sz="2000" dirty="0"/>
              <a:t>Last name L </a:t>
            </a:r>
            <a:r>
              <a:rPr lang="en-US" sz="2000"/>
              <a:t>– Z: </a:t>
            </a:r>
            <a:r>
              <a:rPr lang="en-US" sz="2000" dirty="0"/>
              <a:t>12:00 – 12:30 </a:t>
            </a:r>
          </a:p>
          <a:p>
            <a:r>
              <a:rPr lang="en-US" sz="2400" dirty="0"/>
              <a:t>Quiz #3 on Quest</a:t>
            </a:r>
          </a:p>
          <a:p>
            <a:pPr lvl="1"/>
            <a:r>
              <a:rPr lang="en-US" sz="2000" dirty="0"/>
              <a:t>Beginning of the class coming Monday, June 29</a:t>
            </a:r>
          </a:p>
          <a:p>
            <a:pPr lvl="1"/>
            <a:r>
              <a:rPr lang="en-US" sz="2000" dirty="0"/>
              <a:t>Covers CH25.4 – what we finish today (CH26.5?)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BYOF: You may bring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/>
              <a:t> formulae and values of constants for the exam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derivations, word definitions, figures, pictures, arrows, or setups or solutions of any problems!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additional formulae or values of constants will be provided!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Must send me the photos of front and back of the formula sheet, including the blank, no later than 10am tomorrow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800" dirty="0"/>
              <a:t>Once submitted, you cannot change, unless I ask you to delete some part of the sheet!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3436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1444-001, Summer 2020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609600"/>
          </a:xfrm>
        </p:spPr>
        <p:txBody>
          <a:bodyPr/>
          <a:lstStyle/>
          <a:p>
            <a:r>
              <a:rPr lang="en-US" dirty="0"/>
              <a:t>Reminder: Special Project #4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410200"/>
          </a:xfrm>
        </p:spPr>
        <p:txBody>
          <a:bodyPr/>
          <a:lstStyle/>
          <a:p>
            <a:r>
              <a:rPr lang="en-US" sz="2400" dirty="0"/>
              <a:t>Make a list of the power consumption and the resistance of all electric and electronic devices at your home and compile them in a table. (10 points total for the first 10 items and 0.5 points each additional item.)</a:t>
            </a:r>
          </a:p>
          <a:p>
            <a:r>
              <a:rPr lang="en-US" sz="2400" dirty="0"/>
              <a:t>Estimate the cost of electricity for each of the items on the table using your own electric cost per kWh (if you don’t find your own, use $0.12/kWh) and put them in the relevant column.  (5 points total for the first 10 items and 0.2 points each additional items)</a:t>
            </a:r>
          </a:p>
          <a:p>
            <a:r>
              <a:rPr lang="en-US" sz="2400" dirty="0"/>
              <a:t>Estimate the the total amount of energy in Joules and the total electricity cost per day, per month and per year for your home.  (8 points)</a:t>
            </a:r>
          </a:p>
          <a:p>
            <a:r>
              <a:rPr lang="en-US" sz="2400" dirty="0"/>
              <a:t>Due: Beginning of the class Tuesday, June 30</a:t>
            </a:r>
          </a:p>
          <a:p>
            <a:pPr lvl="1"/>
            <a:r>
              <a:rPr lang="en-US" sz="2000" dirty="0"/>
              <a:t>Scan all pages of your special project into the pdf format</a:t>
            </a:r>
          </a:p>
          <a:p>
            <a:pPr lvl="1"/>
            <a:r>
              <a:rPr lang="en-US" sz="2000" dirty="0"/>
              <a:t>Save all pages into one file with the filename SP4-YourLastName-YourFirstName.pdf</a:t>
            </a:r>
          </a:p>
          <a:p>
            <a:pPr lvl="1"/>
            <a:r>
              <a:rPr lang="en-US" sz="2000" dirty="0"/>
              <a:t>Send me the file in an email with the subject SP4 Submission </a:t>
            </a:r>
          </a:p>
        </p:txBody>
      </p:sp>
    </p:spTree>
    <p:extLst>
      <p:ext uri="{BB962C8B-B14F-4D97-AF65-F5344CB8AC3E}">
        <p14:creationId xmlns:p14="http://schemas.microsoft.com/office/powerpoint/2010/main" val="3448812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6-23 at 9.26.2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1CD67-20EB-0049-9442-2C0F77E1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146B24-B3ED-F14F-8580-B61B5BB95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1444-001, Summer 2020                    Dr. Jaehoon Yu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BB679-9464-6342-B665-34933D4E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2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A746-06FD-B841-920E-6FBE1F3C2C4D}" type="slidenum">
              <a:rPr lang="en-US"/>
              <a:pPr/>
              <a:t>5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25" y="1066800"/>
            <a:ext cx="5562600" cy="685800"/>
          </a:xfrm>
        </p:spPr>
        <p:txBody>
          <a:bodyPr/>
          <a:lstStyle/>
          <a:p>
            <a:r>
              <a:rPr lang="en-US"/>
              <a:t>Parallel Capacitor arrangements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609600"/>
          </a:xfrm>
        </p:spPr>
        <p:txBody>
          <a:bodyPr/>
          <a:lstStyle/>
          <a:p>
            <a:r>
              <a:rPr lang="en-US" dirty="0"/>
              <a:t> Resistor and Capacitor Arrangements</a:t>
            </a:r>
          </a:p>
        </p:txBody>
      </p:sp>
      <p:graphicFrame>
        <p:nvGraphicFramePr>
          <p:cNvPr id="3256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1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256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6384925" y="1066800"/>
          <a:ext cx="14366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14" name="Equation" r:id="rId5" imgW="698400" imgH="342720" progId="Equation.DSMT4">
                  <p:embed/>
                </p:oleObj>
              </mc:Choice>
              <mc:Fallback>
                <p:oleObj name="Equation" r:id="rId5" imgW="698400" imgH="342720" progId="Equation.DSMT4">
                  <p:embed/>
                  <p:pic>
                    <p:nvPicPr>
                      <p:cNvPr id="3256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1066800"/>
                        <a:ext cx="1436688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8" name="Object 6"/>
          <p:cNvGraphicFramePr>
            <a:graphicFrameLocks noChangeAspect="1"/>
          </p:cNvGraphicFramePr>
          <p:nvPr/>
        </p:nvGraphicFramePr>
        <p:xfrm>
          <a:off x="6384925" y="2262188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15" name="Equation" r:id="rId7" imgW="736560" imgH="419040" progId="Equation.DSMT4">
                  <p:embed/>
                </p:oleObj>
              </mc:Choice>
              <mc:Fallback>
                <p:oleObj name="Equation" r:id="rId7" imgW="736560" imgH="419040" progId="Equation.DSMT4">
                  <p:embed/>
                  <p:pic>
                    <p:nvPicPr>
                      <p:cNvPr id="3256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2262188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822325" y="23622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Parallel Resistor arrangements</a:t>
            </a: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822325" y="36576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Capacitor arrangements</a:t>
            </a:r>
          </a:p>
        </p:txBody>
      </p:sp>
      <p:graphicFrame>
        <p:nvGraphicFramePr>
          <p:cNvPr id="325641" name="Object 9"/>
          <p:cNvGraphicFramePr>
            <a:graphicFrameLocks noChangeAspect="1"/>
          </p:cNvGraphicFramePr>
          <p:nvPr/>
        </p:nvGraphicFramePr>
        <p:xfrm>
          <a:off x="6384925" y="3606800"/>
          <a:ext cx="15398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16" name="Equation" r:id="rId9" imgW="749160" imgH="419040" progId="Equation.DSMT4">
                  <p:embed/>
                </p:oleObj>
              </mc:Choice>
              <mc:Fallback>
                <p:oleObj name="Equation" r:id="rId9" imgW="749160" imgH="419040" progId="Equation.DSMT4">
                  <p:embed/>
                  <p:pic>
                    <p:nvPicPr>
                      <p:cNvPr id="3256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3606800"/>
                        <a:ext cx="15398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822325" y="49530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Series Resistor arrangements</a:t>
            </a:r>
          </a:p>
        </p:txBody>
      </p:sp>
      <p:graphicFrame>
        <p:nvGraphicFramePr>
          <p:cNvPr id="325643" name="Object 11"/>
          <p:cNvGraphicFramePr>
            <a:graphicFrameLocks noChangeAspect="1"/>
          </p:cNvGraphicFramePr>
          <p:nvPr/>
        </p:nvGraphicFramePr>
        <p:xfrm>
          <a:off x="6384925" y="4953000"/>
          <a:ext cx="14097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17" name="Equation" r:id="rId11" imgW="685800" imgH="342720" progId="Equation.DSMT4">
                  <p:embed/>
                </p:oleObj>
              </mc:Choice>
              <mc:Fallback>
                <p:oleObj name="Equation" r:id="rId11" imgW="685800" imgH="342720" progId="Equation.DSMT4">
                  <p:embed/>
                  <p:pic>
                    <p:nvPicPr>
                      <p:cNvPr id="3256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4953000"/>
                        <a:ext cx="1409700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746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5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5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5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build="p"/>
      <p:bldP spid="325639" grpId="0" build="p"/>
      <p:bldP spid="325640" grpId="0" build="p"/>
      <p:bldP spid="32564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64D-6CCF-CC49-AE57-F3B5A6E91CF5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600"/>
            <a:ext cx="3581400" cy="4724400"/>
            <a:chOff x="3504" y="0"/>
            <a:chExt cx="1920" cy="1488"/>
          </a:xfrm>
        </p:grpSpPr>
        <p:pic>
          <p:nvPicPr>
            <p:cNvPr id="327683" name="Picture 3" descr="FG26_00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0"/>
              <a:ext cx="1920" cy="1440"/>
            </a:xfrm>
            <a:prstGeom prst="rect">
              <a:avLst/>
            </a:prstGeom>
            <a:noFill/>
          </p:spPr>
        </p:pic>
        <p:sp>
          <p:nvSpPr>
            <p:cNvPr id="327684" name="Rectangle 4"/>
            <p:cNvSpPr>
              <a:spLocks noChangeArrowheads="1"/>
            </p:cNvSpPr>
            <p:nvPr/>
          </p:nvSpPr>
          <p:spPr bwMode="auto">
            <a:xfrm>
              <a:off x="3792" y="672"/>
              <a:ext cx="1344" cy="8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27685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5 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6858000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Current in one branch.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is the current flowing through the 500-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resistor in the figure?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do we need to find first? 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457200" y="3581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total current in the circuit is</a:t>
            </a:r>
          </a:p>
        </p:txBody>
      </p:sp>
      <p:graphicFrame>
        <p:nvGraphicFramePr>
          <p:cNvPr id="327689" name="Object 9"/>
          <p:cNvGraphicFramePr>
            <a:graphicFrameLocks noChangeAspect="1"/>
          </p:cNvGraphicFramePr>
          <p:nvPr/>
        </p:nvGraphicFramePr>
        <p:xfrm>
          <a:off x="4710113" y="2449513"/>
          <a:ext cx="623887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63" name="Equation" r:id="rId4" imgW="342720" imgH="406080" progId="Equation.DSMT4">
                  <p:embed/>
                </p:oleObj>
              </mc:Choice>
              <mc:Fallback>
                <p:oleObj name="Equation" r:id="rId4" imgW="342720" imgH="406080" progId="Equation.DSMT4">
                  <p:embed/>
                  <p:pic>
                    <p:nvPicPr>
                      <p:cNvPr id="3276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2449513"/>
                        <a:ext cx="623887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90" name="Object 10"/>
          <p:cNvGraphicFramePr>
            <a:graphicFrameLocks noChangeAspect="1"/>
          </p:cNvGraphicFramePr>
          <p:nvPr/>
        </p:nvGraphicFramePr>
        <p:xfrm>
          <a:off x="4724400" y="3733800"/>
          <a:ext cx="3905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64" name="Equation" r:id="rId6" imgW="228600" imgH="152280" progId="Equation.DSMT4">
                  <p:embed/>
                </p:oleObj>
              </mc:Choice>
              <mc:Fallback>
                <p:oleObj name="Equation" r:id="rId6" imgW="228600" imgH="152280" progId="Equation.DSMT4">
                  <p:embed/>
                  <p:pic>
                    <p:nvPicPr>
                      <p:cNvPr id="3276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33800"/>
                        <a:ext cx="3905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3810000" y="12954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need to find the total current.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To do that we need to compute the equivalent resistance. 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457200" y="2590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small parallel branch is: </a:t>
            </a:r>
          </a:p>
        </p:txBody>
      </p:sp>
      <p:graphicFrame>
        <p:nvGraphicFramePr>
          <p:cNvPr id="327694" name="Object 14"/>
          <p:cNvGraphicFramePr>
            <a:graphicFrameLocks noChangeAspect="1"/>
          </p:cNvGraphicFramePr>
          <p:nvPr/>
        </p:nvGraphicFramePr>
        <p:xfrm>
          <a:off x="7543800" y="2578100"/>
          <a:ext cx="5778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65" name="Equation" r:id="rId8" imgW="317160" imgH="203040" progId="Equation.DSMT4">
                  <p:embed/>
                </p:oleObj>
              </mc:Choice>
              <mc:Fallback>
                <p:oleObj name="Equation" r:id="rId8" imgW="317160" imgH="203040" progId="Equation.DSMT4">
                  <p:embed/>
                  <p:pic>
                    <p:nvPicPr>
                      <p:cNvPr id="32769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78100"/>
                        <a:ext cx="5778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57200" y="3048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circuit is: </a:t>
            </a:r>
          </a:p>
        </p:txBody>
      </p:sp>
      <p:graphicFrame>
        <p:nvGraphicFramePr>
          <p:cNvPr id="327696" name="Object 16"/>
          <p:cNvGraphicFramePr>
            <a:graphicFrameLocks noChangeAspect="1"/>
          </p:cNvGraphicFramePr>
          <p:nvPr/>
        </p:nvGraphicFramePr>
        <p:xfrm>
          <a:off x="2971800" y="3133725"/>
          <a:ext cx="622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66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32769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33725"/>
                        <a:ext cx="6223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57200" y="41910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voltage drop across the parallel branch is</a:t>
            </a:r>
          </a:p>
        </p:txBody>
      </p:sp>
      <p:graphicFrame>
        <p:nvGraphicFramePr>
          <p:cNvPr id="327698" name="Object 18"/>
          <p:cNvGraphicFramePr>
            <a:graphicFrameLocks noChangeAspect="1"/>
          </p:cNvGraphicFramePr>
          <p:nvPr/>
        </p:nvGraphicFramePr>
        <p:xfrm>
          <a:off x="5737225" y="4278313"/>
          <a:ext cx="5111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67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32769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4278313"/>
                        <a:ext cx="5111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457200" y="4724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current flowing across 500-</a:t>
            </a:r>
            <a:r>
              <a:rPr lang="en-US" dirty="0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resistor is therefore</a:t>
            </a:r>
          </a:p>
        </p:txBody>
      </p:sp>
      <p:graphicFrame>
        <p:nvGraphicFramePr>
          <p:cNvPr id="327700" name="Object 20"/>
          <p:cNvGraphicFramePr>
            <a:graphicFrameLocks noChangeAspect="1"/>
          </p:cNvGraphicFramePr>
          <p:nvPr/>
        </p:nvGraphicFramePr>
        <p:xfrm>
          <a:off x="2266950" y="5313363"/>
          <a:ext cx="8572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68" name="Equation" r:id="rId14" imgW="533160" imgH="203040" progId="Equation.DSMT4">
                  <p:embed/>
                </p:oleObj>
              </mc:Choice>
              <mc:Fallback>
                <p:oleObj name="Equation" r:id="rId14" imgW="533160" imgH="203040" progId="Equation.DSMT4">
                  <p:embed/>
                  <p:pic>
                    <p:nvPicPr>
                      <p:cNvPr id="3277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5313363"/>
                        <a:ext cx="8572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457200" y="5881688"/>
            <a:ext cx="4191000" cy="3667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is the current flowing 700-</a:t>
            </a:r>
            <a:r>
              <a:rPr lang="en-US" sz="1800" b="1" dirty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resistor?</a:t>
            </a:r>
          </a:p>
        </p:txBody>
      </p:sp>
      <p:graphicFrame>
        <p:nvGraphicFramePr>
          <p:cNvPr id="327702" name="Object 22"/>
          <p:cNvGraphicFramePr>
            <a:graphicFrameLocks noChangeAspect="1"/>
          </p:cNvGraphicFramePr>
          <p:nvPr/>
        </p:nvGraphicFramePr>
        <p:xfrm>
          <a:off x="4818063" y="5846763"/>
          <a:ext cx="5921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69" name="Equation" r:id="rId16" imgW="368280" imgH="203040" progId="Equation.DSMT4">
                  <p:embed/>
                </p:oleObj>
              </mc:Choice>
              <mc:Fallback>
                <p:oleObj name="Equation" r:id="rId16" imgW="368280" imgH="203040" progId="Equation.DSMT4">
                  <p:embed/>
                  <p:pic>
                    <p:nvPicPr>
                      <p:cNvPr id="32770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8063" y="5846763"/>
                        <a:ext cx="5921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3" name="Object 23"/>
          <p:cNvGraphicFramePr>
            <a:graphicFrameLocks noChangeAspect="1"/>
          </p:cNvGraphicFramePr>
          <p:nvPr/>
        </p:nvGraphicFramePr>
        <p:xfrm>
          <a:off x="3086100" y="5154613"/>
          <a:ext cx="5715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0" name="Equation" r:id="rId18" imgW="355320" imgH="368280" progId="Equation.DSMT4">
                  <p:embed/>
                </p:oleObj>
              </mc:Choice>
              <mc:Fallback>
                <p:oleObj name="Equation" r:id="rId18" imgW="355320" imgH="368280" progId="Equation.DSMT4">
                  <p:embed/>
                  <p:pic>
                    <p:nvPicPr>
                      <p:cNvPr id="32770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5154613"/>
                        <a:ext cx="5715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4" name="Object 24"/>
          <p:cNvGraphicFramePr>
            <a:graphicFrameLocks noChangeAspect="1"/>
          </p:cNvGraphicFramePr>
          <p:nvPr/>
        </p:nvGraphicFramePr>
        <p:xfrm>
          <a:off x="3657600" y="5154613"/>
          <a:ext cx="261461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1" name="Equation" r:id="rId20" imgW="1625400" imgH="368280" progId="Equation.DSMT4">
                  <p:embed/>
                </p:oleObj>
              </mc:Choice>
              <mc:Fallback>
                <p:oleObj name="Equation" r:id="rId20" imgW="1625400" imgH="368280" progId="Equation.DSMT4">
                  <p:embed/>
                  <p:pic>
                    <p:nvPicPr>
                      <p:cNvPr id="32770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154613"/>
                        <a:ext cx="2614613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5" name="Object 25"/>
          <p:cNvGraphicFramePr>
            <a:graphicFrameLocks noChangeAspect="1"/>
          </p:cNvGraphicFramePr>
          <p:nvPr/>
        </p:nvGraphicFramePr>
        <p:xfrm>
          <a:off x="5410200" y="5854700"/>
          <a:ext cx="9191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2" name="Equation" r:id="rId22" imgW="571320" imgH="203040" progId="Equation.DSMT4">
                  <p:embed/>
                </p:oleObj>
              </mc:Choice>
              <mc:Fallback>
                <p:oleObj name="Equation" r:id="rId22" imgW="571320" imgH="203040" progId="Equation.DSMT4">
                  <p:embed/>
                  <p:pic>
                    <p:nvPicPr>
                      <p:cNvPr id="32770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854700"/>
                        <a:ext cx="9191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6" name="Object 26"/>
          <p:cNvGraphicFramePr>
            <a:graphicFrameLocks noChangeAspect="1"/>
          </p:cNvGraphicFramePr>
          <p:nvPr/>
        </p:nvGraphicFramePr>
        <p:xfrm>
          <a:off x="6354763" y="5867400"/>
          <a:ext cx="17986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3" name="Equation" r:id="rId24" imgW="1117440" imgH="164880" progId="Equation.DSMT4">
                  <p:embed/>
                </p:oleObj>
              </mc:Choice>
              <mc:Fallback>
                <p:oleObj name="Equation" r:id="rId24" imgW="1117440" imgH="164880" progId="Equation.DSMT4">
                  <p:embed/>
                  <p:pic>
                    <p:nvPicPr>
                      <p:cNvPr id="32770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5867400"/>
                        <a:ext cx="1798637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7" name="Oval 27"/>
          <p:cNvSpPr>
            <a:spLocks noChangeArrowheads="1"/>
          </p:cNvSpPr>
          <p:nvPr/>
        </p:nvSpPr>
        <p:spPr bwMode="auto">
          <a:xfrm>
            <a:off x="7848600" y="228600"/>
            <a:ext cx="990600" cy="685800"/>
          </a:xfrm>
          <a:prstGeom prst="ellips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08" name="Object 28"/>
          <p:cNvGraphicFramePr>
            <a:graphicFrameLocks noChangeAspect="1"/>
          </p:cNvGraphicFramePr>
          <p:nvPr/>
        </p:nvGraphicFramePr>
        <p:xfrm>
          <a:off x="5257800" y="2438400"/>
          <a:ext cx="198596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4" name="Equation" r:id="rId26" imgW="1091880" imgH="368280" progId="Equation.DSMT4">
                  <p:embed/>
                </p:oleObj>
              </mc:Choice>
              <mc:Fallback>
                <p:oleObj name="Equation" r:id="rId26" imgW="1091880" imgH="368280" progId="Equation.DSMT4">
                  <p:embed/>
                  <p:pic>
                    <p:nvPicPr>
                      <p:cNvPr id="32770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438400"/>
                        <a:ext cx="198596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9" name="Object 29"/>
          <p:cNvGraphicFramePr>
            <a:graphicFrameLocks noChangeAspect="1"/>
          </p:cNvGraphicFramePr>
          <p:nvPr/>
        </p:nvGraphicFramePr>
        <p:xfrm>
          <a:off x="8062913" y="2438400"/>
          <a:ext cx="6238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5" name="Equation" r:id="rId28" imgW="342720" imgH="368280" progId="Equation.DSMT4">
                  <p:embed/>
                </p:oleObj>
              </mc:Choice>
              <mc:Fallback>
                <p:oleObj name="Equation" r:id="rId28" imgW="342720" imgH="368280" progId="Equation.DSMT4">
                  <p:embed/>
                  <p:pic>
                    <p:nvPicPr>
                      <p:cNvPr id="32770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2913" y="2438400"/>
                        <a:ext cx="6238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0" name="Object 30"/>
          <p:cNvGraphicFramePr>
            <a:graphicFrameLocks noChangeAspect="1"/>
          </p:cNvGraphicFramePr>
          <p:nvPr/>
        </p:nvGraphicFramePr>
        <p:xfrm>
          <a:off x="3581400" y="3027363"/>
          <a:ext cx="33480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6" name="Equation" r:id="rId30" imgW="1841400" imgH="368280" progId="Equation.DSMT4">
                  <p:embed/>
                </p:oleObj>
              </mc:Choice>
              <mc:Fallback>
                <p:oleObj name="Equation" r:id="rId30" imgW="1841400" imgH="368280" progId="Equation.DSMT4">
                  <p:embed/>
                  <p:pic>
                    <p:nvPicPr>
                      <p:cNvPr id="32771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027363"/>
                        <a:ext cx="334803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1" name="Object 31"/>
          <p:cNvGraphicFramePr>
            <a:graphicFrameLocks noChangeAspect="1"/>
          </p:cNvGraphicFramePr>
          <p:nvPr/>
        </p:nvGraphicFramePr>
        <p:xfrm>
          <a:off x="5105400" y="3505200"/>
          <a:ext cx="63023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7" name="Equation" r:id="rId32" imgW="368280" imgH="419040" progId="Equation.DSMT4">
                  <p:embed/>
                </p:oleObj>
              </mc:Choice>
              <mc:Fallback>
                <p:oleObj name="Equation" r:id="rId32" imgW="368280" imgH="419040" progId="Equation.DSMT4">
                  <p:embed/>
                  <p:pic>
                    <p:nvPicPr>
                      <p:cNvPr id="32771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505200"/>
                        <a:ext cx="630238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2" name="Object 32"/>
          <p:cNvGraphicFramePr>
            <a:graphicFrameLocks noChangeAspect="1"/>
          </p:cNvGraphicFramePr>
          <p:nvPr/>
        </p:nvGraphicFramePr>
        <p:xfrm>
          <a:off x="5715000" y="3505200"/>
          <a:ext cx="12588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8" name="Equation" r:id="rId34" imgW="736560" imgH="368280" progId="Equation.DSMT4">
                  <p:embed/>
                </p:oleObj>
              </mc:Choice>
              <mc:Fallback>
                <p:oleObj name="Equation" r:id="rId34" imgW="736560" imgH="368280" progId="Equation.DSMT4">
                  <p:embed/>
                  <p:pic>
                    <p:nvPicPr>
                      <p:cNvPr id="327712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5200"/>
                        <a:ext cx="1258888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3" name="Object 33"/>
          <p:cNvGraphicFramePr>
            <a:graphicFrameLocks noChangeAspect="1"/>
          </p:cNvGraphicFramePr>
          <p:nvPr/>
        </p:nvGraphicFramePr>
        <p:xfrm>
          <a:off x="6288088" y="4278313"/>
          <a:ext cx="5699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9" name="Equation" r:id="rId36" imgW="368280" imgH="203040" progId="Equation.DSMT4">
                  <p:embed/>
                </p:oleObj>
              </mc:Choice>
              <mc:Fallback>
                <p:oleObj name="Equation" r:id="rId36" imgW="368280" imgH="203040" progId="Equation.DSMT4">
                  <p:embed/>
                  <p:pic>
                    <p:nvPicPr>
                      <p:cNvPr id="327713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4278313"/>
                        <a:ext cx="5699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4" name="Object 34"/>
          <p:cNvGraphicFramePr>
            <a:graphicFrameLocks noChangeAspect="1"/>
          </p:cNvGraphicFramePr>
          <p:nvPr/>
        </p:nvGraphicFramePr>
        <p:xfrm>
          <a:off x="6892925" y="4203700"/>
          <a:ext cx="20224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80" name="Equation" r:id="rId38" imgW="1307880" imgH="203040" progId="Equation.DSMT4">
                  <p:embed/>
                </p:oleObj>
              </mc:Choice>
              <mc:Fallback>
                <p:oleObj name="Equation" r:id="rId38" imgW="1307880" imgH="203040" progId="Equation.DSMT4">
                  <p:embed/>
                  <p:pic>
                    <p:nvPicPr>
                      <p:cNvPr id="32771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925" y="4203700"/>
                        <a:ext cx="20224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216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3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6" grpId="0"/>
      <p:bldP spid="327687" grpId="0"/>
      <p:bldP spid="327688" grpId="0"/>
      <p:bldP spid="327691" grpId="0"/>
      <p:bldP spid="327692" grpId="0"/>
      <p:bldP spid="327693" grpId="0"/>
      <p:bldP spid="327695" grpId="0"/>
      <p:bldP spid="327697" grpId="0"/>
      <p:bldP spid="327699" grpId="0"/>
      <p:bldP spid="327701" grpId="0" animBg="1"/>
      <p:bldP spid="3277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2534-CEB4-6140-93FE-0EA1FF9AFF86}" type="slidenum">
              <a:rPr lang="en-US"/>
              <a:pPr/>
              <a:t>7</a:t>
            </a:fld>
            <a:endParaRPr lang="en-US"/>
          </a:p>
        </p:txBody>
      </p:sp>
      <p:pic>
        <p:nvPicPr>
          <p:cNvPr id="328706" name="Picture 2" descr="FG26_0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95300"/>
            <a:ext cx="3352800" cy="2171700"/>
          </a:xfrm>
          <a:prstGeom prst="rect">
            <a:avLst/>
          </a:prstGeom>
          <a:noFill/>
        </p:spPr>
      </p:pic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57150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Some circuits are very complicated to do the analysis using the simple combinations of resistors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G. R. Kirchhoff devised two rules to deal with complicated circuits.</a:t>
            </a:r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 dirty="0"/>
              <a:t> Kirchhoff’s Rules – the 1</a:t>
            </a:r>
            <a:r>
              <a:rPr lang="en-US" baseline="30000" dirty="0"/>
              <a:t>st</a:t>
            </a:r>
            <a:r>
              <a:rPr lang="en-US" dirty="0"/>
              <a:t> Rule</a:t>
            </a:r>
          </a:p>
        </p:txBody>
      </p:sp>
      <p:graphicFrame>
        <p:nvGraphicFramePr>
          <p:cNvPr id="32870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6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287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304800" y="2667000"/>
            <a:ext cx="868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Kirchhoff’s rules are based on </a:t>
            </a:r>
            <a:r>
              <a:rPr lang="en-US" sz="3200" b="1" u="sng" dirty="0">
                <a:solidFill>
                  <a:srgbClr val="FF0000"/>
                </a:solidFill>
                <a:latin typeface="Arial Narrow" charset="0"/>
              </a:rPr>
              <a:t>conservation of charge and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Kirchhoff’s 1</a:t>
            </a:r>
            <a:r>
              <a:rPr lang="en-US" sz="2800" baseline="30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st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rule: The junction rule, </a:t>
            </a:r>
            <a:r>
              <a:rPr lang="en-US" sz="2800" b="1" u="sng" dirty="0">
                <a:solidFill>
                  <a:srgbClr val="FF0000"/>
                </a:solidFill>
                <a:latin typeface="Arial Narrow" charset="0"/>
                <a:ea typeface="ＭＳ Ｐゴシック" charset="-128"/>
              </a:rPr>
              <a:t>charge conservation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any junction point, the sum of all currents entering the junction must equal to the sum of all currents leaving the junction.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In other words, what goes in must come out.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junction 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in the figure,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comes into the junction while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and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leaves: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=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+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endParaRPr lang="en-US" dirty="0">
              <a:solidFill>
                <a:srgbClr val="003300"/>
              </a:solidFill>
              <a:latin typeface="Arial Narrow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98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  <p:bldP spid="3287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ECFF-7D66-AA4A-8342-807F3767FDEC}" type="slidenum">
              <a:rPr lang="en-US"/>
              <a:pPr/>
              <a:t>8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 dirty="0"/>
              <a:t> Kirchhoff’s Rules – the 2</a:t>
            </a:r>
            <a:r>
              <a:rPr lang="en-US" baseline="30000" dirty="0"/>
              <a:t>nd</a:t>
            </a:r>
            <a:r>
              <a:rPr lang="en-US" dirty="0"/>
              <a:t> Rule</a:t>
            </a:r>
          </a:p>
        </p:txBody>
      </p:sp>
      <p:graphicFrame>
        <p:nvGraphicFramePr>
          <p:cNvPr id="3297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9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297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9732" name="Picture 4" descr="FG26_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685800"/>
            <a:ext cx="4419600" cy="2133600"/>
          </a:xfrm>
          <a:prstGeom prst="rect">
            <a:avLst/>
          </a:prstGeom>
          <a:noFill/>
        </p:spPr>
      </p:pic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5943600" cy="1752600"/>
          </a:xfrm>
        </p:spPr>
        <p:txBody>
          <a:bodyPr/>
          <a:lstStyle/>
          <a:p>
            <a:r>
              <a:rPr lang="en-US" sz="2800" dirty="0" err="1"/>
              <a:t>Kirchoff’s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rule: The loop rule, </a:t>
            </a:r>
            <a:r>
              <a:rPr lang="en-US" sz="2800" b="1" u="sng" dirty="0">
                <a:solidFill>
                  <a:srgbClr val="FF0000"/>
                </a:solidFill>
              </a:rPr>
              <a:t>Conservation of energy</a:t>
            </a:r>
            <a:r>
              <a:rPr lang="en-US" sz="2800" dirty="0"/>
              <a:t>. (poll13)</a:t>
            </a:r>
          </a:p>
          <a:p>
            <a:pPr lvl="1"/>
            <a:r>
              <a:rPr lang="en-US" sz="2400" dirty="0"/>
              <a:t>The sum of the changes in potential in any closed path of a circuit must be zero.</a:t>
            </a: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304800" y="2743200"/>
            <a:ext cx="8839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current in the circuit in the figure is                              .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high potential point while point </a:t>
            </a:r>
            <a:r>
              <a:rPr lang="en-US" sz="2000" dirty="0" err="1">
                <a:solidFill>
                  <a:srgbClr val="660066"/>
                </a:solidFill>
                <a:latin typeface="Monotype Corsiva"/>
                <a:ea typeface="ＭＳ Ｐゴシック" charset="-128"/>
                <a:cs typeface="Monotype Corsiva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lowest potential.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When the test charge starts at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returns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 total potential change is 0.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no potential change since there is no source of potential nor any resistance.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400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resistance, causing                                  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290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resistance, causing                                   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Since these are voltage drops, we use negative sign for these, -6.8V and -5.2V.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No change between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while from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there is +12V change.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 the total change of the voltage through the loop is:                                    .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324600" y="609600"/>
            <a:ext cx="2819400" cy="91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400800" y="1600200"/>
            <a:ext cx="2819400" cy="1219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9C20DC-BD94-CA45-AFDC-2D9B0FED278E}"/>
              </a:ext>
            </a:extLst>
          </p:cNvPr>
          <p:cNvSpPr txBox="1"/>
          <p:nvPr/>
        </p:nvSpPr>
        <p:spPr>
          <a:xfrm>
            <a:off x="5029200" y="2738735"/>
            <a:ext cx="2129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+mn-lt"/>
              </a:rPr>
              <a:t>I=12/690=0.017A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DD6638-92C5-AD4C-8230-8FE97ADED7CC}"/>
              </a:ext>
            </a:extLst>
          </p:cNvPr>
          <p:cNvSpPr txBox="1"/>
          <p:nvPr/>
        </p:nvSpPr>
        <p:spPr>
          <a:xfrm>
            <a:off x="6096000" y="4400490"/>
            <a:ext cx="2032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660066"/>
                </a:solidFill>
                <a:latin typeface="+mn-lt"/>
              </a:rPr>
              <a:t>IR=0.017*400=6.8V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7FC2B7-BA7E-AE4F-9E3D-F4DD03298753}"/>
              </a:ext>
            </a:extLst>
          </p:cNvPr>
          <p:cNvSpPr txBox="1"/>
          <p:nvPr/>
        </p:nvSpPr>
        <p:spPr>
          <a:xfrm>
            <a:off x="6120471" y="4724400"/>
            <a:ext cx="2032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660066"/>
                </a:solidFill>
                <a:latin typeface="+mn-lt"/>
              </a:rPr>
              <a:t>IR=0.017*290=5.2V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0100C5-29AC-2C4A-AF1F-37D216609F35}"/>
              </a:ext>
            </a:extLst>
          </p:cNvPr>
          <p:cNvSpPr txBox="1"/>
          <p:nvPr/>
        </p:nvSpPr>
        <p:spPr>
          <a:xfrm>
            <a:off x="6324600" y="5715000"/>
            <a:ext cx="2059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-6.8V-5.2V+12V=0V</a:t>
            </a:r>
            <a:endParaRPr lang="en-US" sz="2000" dirty="0">
              <a:solidFill>
                <a:srgbClr val="6600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489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5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9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9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00"/>
                            </p:stCondLst>
                            <p:childTnLst>
                              <p:par>
                                <p:cTn id="3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9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9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97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297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297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297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3" grpId="0" uiExpand="1" build="p"/>
      <p:bldP spid="329734" grpId="0" uiExpand="1" build="p"/>
      <p:bldP spid="10" grpId="0" animBg="1"/>
      <p:bldP spid="11" grpId="0" animBg="1"/>
      <p:bldP spid="2" grpId="0"/>
      <p:bldP spid="13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04DF-547A-E245-A12B-6ACECAA20D22}" type="slidenum">
              <a:rPr lang="en-US"/>
              <a:pPr/>
              <a:t>9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534400" cy="5410200"/>
          </a:xfrm>
        </p:spPr>
        <p:txBody>
          <a:bodyPr/>
          <a:lstStyle/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Determine direction of the flow of currents at the junctions and label each and everyone of the currents.</a:t>
            </a:r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It does not matter which direction, you decide but keep it!</a:t>
            </a:r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If the value of the current after completing the calculations are negative, you just need to flip the direction of the current flow.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current equation based on Kirchhoff’s 1</a:t>
            </a:r>
            <a:r>
              <a:rPr lang="en-US" sz="2800" baseline="30000" dirty="0"/>
              <a:t>st</a:t>
            </a:r>
            <a:r>
              <a:rPr lang="en-US" sz="2800" dirty="0"/>
              <a:t> rule at various junctions.</a:t>
            </a:r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Be sure to see if any of equations are the same.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Choose closed loops in the circuit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potential in each interval of the junctions, keeping the sign properly.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potential equations for each loop.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Solve the equations for unknowns.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239000" cy="609600"/>
          </a:xfrm>
        </p:spPr>
        <p:txBody>
          <a:bodyPr/>
          <a:lstStyle/>
          <a:p>
            <a:r>
              <a:rPr lang="en-US" dirty="0"/>
              <a:t> Using Kirchhoff’s Rules</a:t>
            </a:r>
          </a:p>
        </p:txBody>
      </p:sp>
      <p:graphicFrame>
        <p:nvGraphicFramePr>
          <p:cNvPr id="33075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1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307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193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0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07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07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22402</TotalTime>
  <Words>1313</Words>
  <Application>Microsoft Macintosh PowerPoint</Application>
  <PresentationFormat>On-screen Show (4:3)</PresentationFormat>
  <Paragraphs>131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1441 – Section 001 Lecture #12</vt:lpstr>
      <vt:lpstr>Announcements</vt:lpstr>
      <vt:lpstr>Reminder: Special Project #4</vt:lpstr>
      <vt:lpstr>PowerPoint Presentation</vt:lpstr>
      <vt:lpstr> Resistor and Capacitor Arrangements</vt:lpstr>
      <vt:lpstr>Example 26 – 5 </vt:lpstr>
      <vt:lpstr> Kirchhoff’s Rules – the 1st Rule</vt:lpstr>
      <vt:lpstr> Kirchhoff’s Rules – the 2nd Rule</vt:lpstr>
      <vt:lpstr> Using Kirchhoff’s Rules</vt:lpstr>
      <vt:lpstr>Example 26 – 9</vt:lpstr>
      <vt:lpstr>Example 26 – 9, cnt’d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776</cp:revision>
  <dcterms:created xsi:type="dcterms:W3CDTF">2012-01-19T04:21:20Z</dcterms:created>
  <dcterms:modified xsi:type="dcterms:W3CDTF">2020-06-25T18:34:55Z</dcterms:modified>
</cp:coreProperties>
</file>