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481" r:id="rId3"/>
    <p:sldId id="715" r:id="rId4"/>
    <p:sldId id="747" r:id="rId5"/>
    <p:sldId id="749" r:id="rId6"/>
    <p:sldId id="708" r:id="rId7"/>
    <p:sldId id="709" r:id="rId8"/>
    <p:sldId id="710" r:id="rId9"/>
    <p:sldId id="711" r:id="rId10"/>
    <p:sldId id="712" r:id="rId11"/>
    <p:sldId id="713" r:id="rId12"/>
    <p:sldId id="714" r:id="rId13"/>
    <p:sldId id="748" r:id="rId14"/>
    <p:sldId id="716" r:id="rId15"/>
    <p:sldId id="718" r:id="rId16"/>
    <p:sldId id="719" r:id="rId17"/>
    <p:sldId id="720" r:id="rId18"/>
    <p:sldId id="721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/>
    <p:restoredTop sz="94660"/>
  </p:normalViewPr>
  <p:slideViewPr>
    <p:cSldViewPr>
      <p:cViewPr varScale="1">
        <p:scale>
          <a:sx n="133" d="100"/>
          <a:sy n="133" d="100"/>
        </p:scale>
        <p:origin x="12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image" Target="../media/image33.wmf"/><Relationship Id="rId26" Type="http://schemas.openxmlformats.org/officeDocument/2006/relationships/image" Target="../media/image41.wmf"/><Relationship Id="rId21" Type="http://schemas.openxmlformats.org/officeDocument/2006/relationships/image" Target="../media/image36.wmf"/><Relationship Id="rId34" Type="http://schemas.openxmlformats.org/officeDocument/2006/relationships/image" Target="../media/image49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17" Type="http://schemas.openxmlformats.org/officeDocument/2006/relationships/image" Target="../media/image32.wmf"/><Relationship Id="rId25" Type="http://schemas.openxmlformats.org/officeDocument/2006/relationships/image" Target="../media/image40.wmf"/><Relationship Id="rId33" Type="http://schemas.openxmlformats.org/officeDocument/2006/relationships/image" Target="../media/image48.wmf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20" Type="http://schemas.openxmlformats.org/officeDocument/2006/relationships/image" Target="../media/image35.wmf"/><Relationship Id="rId29" Type="http://schemas.openxmlformats.org/officeDocument/2006/relationships/image" Target="../media/image44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24" Type="http://schemas.openxmlformats.org/officeDocument/2006/relationships/image" Target="../media/image39.wmf"/><Relationship Id="rId32" Type="http://schemas.openxmlformats.org/officeDocument/2006/relationships/image" Target="../media/image47.wmf"/><Relationship Id="rId37" Type="http://schemas.openxmlformats.org/officeDocument/2006/relationships/image" Target="../media/image52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23" Type="http://schemas.openxmlformats.org/officeDocument/2006/relationships/image" Target="../media/image38.wmf"/><Relationship Id="rId28" Type="http://schemas.openxmlformats.org/officeDocument/2006/relationships/image" Target="../media/image43.wmf"/><Relationship Id="rId36" Type="http://schemas.openxmlformats.org/officeDocument/2006/relationships/image" Target="../media/image51.wmf"/><Relationship Id="rId10" Type="http://schemas.openxmlformats.org/officeDocument/2006/relationships/image" Target="../media/image25.wmf"/><Relationship Id="rId19" Type="http://schemas.openxmlformats.org/officeDocument/2006/relationships/image" Target="../media/image34.wmf"/><Relationship Id="rId31" Type="http://schemas.openxmlformats.org/officeDocument/2006/relationships/image" Target="../media/image46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Relationship Id="rId22" Type="http://schemas.openxmlformats.org/officeDocument/2006/relationships/image" Target="../media/image37.wmf"/><Relationship Id="rId27" Type="http://schemas.openxmlformats.org/officeDocument/2006/relationships/image" Target="../media/image42.wmf"/><Relationship Id="rId30" Type="http://schemas.openxmlformats.org/officeDocument/2006/relationships/image" Target="../media/image45.wmf"/><Relationship Id="rId35" Type="http://schemas.openxmlformats.org/officeDocument/2006/relationships/image" Target="../media/image50.wmf"/><Relationship Id="rId8" Type="http://schemas.openxmlformats.org/officeDocument/2006/relationships/image" Target="../media/image23.wmf"/><Relationship Id="rId3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6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6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2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9.wmf"/><Relationship Id="rId16" Type="http://schemas.openxmlformats.org/officeDocument/2006/relationships/image" Target="../media/image82.wmf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5.bin"/><Relationship Id="rId21" Type="http://schemas.openxmlformats.org/officeDocument/2006/relationships/image" Target="../media/image24.wmf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37.wmf"/><Relationship Id="rId63" Type="http://schemas.openxmlformats.org/officeDocument/2006/relationships/image" Target="../media/image45.wmf"/><Relationship Id="rId68" Type="http://schemas.openxmlformats.org/officeDocument/2006/relationships/oleObject" Target="../embeddings/oleObject46.bin"/><Relationship Id="rId16" Type="http://schemas.openxmlformats.org/officeDocument/2006/relationships/oleObject" Target="../embeddings/oleObject20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32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36.wmf"/><Relationship Id="rId53" Type="http://schemas.openxmlformats.org/officeDocument/2006/relationships/image" Target="../media/image40.wmf"/><Relationship Id="rId58" Type="http://schemas.openxmlformats.org/officeDocument/2006/relationships/oleObject" Target="../embeddings/oleObject41.bin"/><Relationship Id="rId66" Type="http://schemas.openxmlformats.org/officeDocument/2006/relationships/oleObject" Target="../embeddings/oleObject45.bin"/><Relationship Id="rId74" Type="http://schemas.openxmlformats.org/officeDocument/2006/relationships/oleObject" Target="../embeddings/oleObject49.bin"/><Relationship Id="rId5" Type="http://schemas.openxmlformats.org/officeDocument/2006/relationships/image" Target="../media/image16.wmf"/><Relationship Id="rId61" Type="http://schemas.openxmlformats.org/officeDocument/2006/relationships/image" Target="../media/image44.wmf"/><Relationship Id="rId19" Type="http://schemas.openxmlformats.org/officeDocument/2006/relationships/image" Target="../media/image23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31.wmf"/><Relationship Id="rId43" Type="http://schemas.openxmlformats.org/officeDocument/2006/relationships/image" Target="../media/image35.wmf"/><Relationship Id="rId48" Type="http://schemas.openxmlformats.org/officeDocument/2006/relationships/oleObject" Target="../embeddings/oleObject36.bin"/><Relationship Id="rId56" Type="http://schemas.openxmlformats.org/officeDocument/2006/relationships/oleObject" Target="../embeddings/oleObject40.bin"/><Relationship Id="rId64" Type="http://schemas.openxmlformats.org/officeDocument/2006/relationships/oleObject" Target="../embeddings/oleObject44.bin"/><Relationship Id="rId69" Type="http://schemas.openxmlformats.org/officeDocument/2006/relationships/image" Target="../media/image48.wmf"/><Relationship Id="rId77" Type="http://schemas.openxmlformats.org/officeDocument/2006/relationships/image" Target="../media/image52.wmf"/><Relationship Id="rId8" Type="http://schemas.openxmlformats.org/officeDocument/2006/relationships/oleObject" Target="../embeddings/oleObject16.bin"/><Relationship Id="rId51" Type="http://schemas.openxmlformats.org/officeDocument/2006/relationships/image" Target="../media/image39.wmf"/><Relationship Id="rId72" Type="http://schemas.openxmlformats.org/officeDocument/2006/relationships/oleObject" Target="../embeddings/oleObject48.bin"/><Relationship Id="rId3" Type="http://schemas.openxmlformats.org/officeDocument/2006/relationships/image" Target="../media/image8.jpeg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38" Type="http://schemas.openxmlformats.org/officeDocument/2006/relationships/oleObject" Target="../embeddings/oleObject31.bin"/><Relationship Id="rId46" Type="http://schemas.openxmlformats.org/officeDocument/2006/relationships/oleObject" Target="../embeddings/oleObject35.bin"/><Relationship Id="rId59" Type="http://schemas.openxmlformats.org/officeDocument/2006/relationships/image" Target="../media/image43.wmf"/><Relationship Id="rId67" Type="http://schemas.openxmlformats.org/officeDocument/2006/relationships/image" Target="../media/image47.wmf"/><Relationship Id="rId20" Type="http://schemas.openxmlformats.org/officeDocument/2006/relationships/oleObject" Target="../embeddings/oleObject22.bin"/><Relationship Id="rId41" Type="http://schemas.openxmlformats.org/officeDocument/2006/relationships/image" Target="../media/image34.wmf"/><Relationship Id="rId54" Type="http://schemas.openxmlformats.org/officeDocument/2006/relationships/oleObject" Target="../embeddings/oleObject39.bin"/><Relationship Id="rId62" Type="http://schemas.openxmlformats.org/officeDocument/2006/relationships/oleObject" Target="../embeddings/oleObject43.bin"/><Relationship Id="rId70" Type="http://schemas.openxmlformats.org/officeDocument/2006/relationships/oleObject" Target="../embeddings/oleObject47.bin"/><Relationship Id="rId75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49" Type="http://schemas.openxmlformats.org/officeDocument/2006/relationships/image" Target="../media/image38.wmf"/><Relationship Id="rId57" Type="http://schemas.openxmlformats.org/officeDocument/2006/relationships/image" Target="../media/image42.wmf"/><Relationship Id="rId10" Type="http://schemas.openxmlformats.org/officeDocument/2006/relationships/oleObject" Target="../embeddings/oleObject17.bin"/><Relationship Id="rId31" Type="http://schemas.openxmlformats.org/officeDocument/2006/relationships/image" Target="../media/image29.wmf"/><Relationship Id="rId44" Type="http://schemas.openxmlformats.org/officeDocument/2006/relationships/oleObject" Target="../embeddings/oleObject34.bin"/><Relationship Id="rId52" Type="http://schemas.openxmlformats.org/officeDocument/2006/relationships/oleObject" Target="../embeddings/oleObject38.bin"/><Relationship Id="rId60" Type="http://schemas.openxmlformats.org/officeDocument/2006/relationships/oleObject" Target="../embeddings/oleObject42.bin"/><Relationship Id="rId65" Type="http://schemas.openxmlformats.org/officeDocument/2006/relationships/image" Target="../media/image46.wmf"/><Relationship Id="rId73" Type="http://schemas.openxmlformats.org/officeDocument/2006/relationships/image" Target="../media/image5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1.bin"/><Relationship Id="rId39" Type="http://schemas.openxmlformats.org/officeDocument/2006/relationships/image" Target="../media/image33.wmf"/><Relationship Id="rId34" Type="http://schemas.openxmlformats.org/officeDocument/2006/relationships/oleObject" Target="../embeddings/oleObject29.bin"/><Relationship Id="rId50" Type="http://schemas.openxmlformats.org/officeDocument/2006/relationships/oleObject" Target="../embeddings/oleObject37.bin"/><Relationship Id="rId55" Type="http://schemas.openxmlformats.org/officeDocument/2006/relationships/image" Target="../media/image41.wmf"/><Relationship Id="rId76" Type="http://schemas.openxmlformats.org/officeDocument/2006/relationships/oleObject" Target="../embeddings/oleObject50.bin"/><Relationship Id="rId7" Type="http://schemas.openxmlformats.org/officeDocument/2006/relationships/image" Target="../media/image17.wmf"/><Relationship Id="rId71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5.wmf"/><Relationship Id="rId3" Type="http://schemas.openxmlformats.org/officeDocument/2006/relationships/image" Target="../media/image57.jpeg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4.wmf"/><Relationship Id="rId5" Type="http://schemas.openxmlformats.org/officeDocument/2006/relationships/image" Target="../media/image6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image" Target="../media/image83.jpeg"/><Relationship Id="rId21" Type="http://schemas.openxmlformats.org/officeDocument/2006/relationships/image" Target="../media/image75.wmf"/><Relationship Id="rId34" Type="http://schemas.openxmlformats.org/officeDocument/2006/relationships/oleObject" Target="../embeddings/oleObject86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3.wmf"/><Relationship Id="rId25" Type="http://schemas.openxmlformats.org/officeDocument/2006/relationships/image" Target="../media/image77.wmf"/><Relationship Id="rId33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0.wmf"/><Relationship Id="rId24" Type="http://schemas.openxmlformats.org/officeDocument/2006/relationships/oleObject" Target="../embeddings/oleObject81.bin"/><Relationship Id="rId32" Type="http://schemas.openxmlformats.org/officeDocument/2006/relationships/oleObject" Target="../embeddings/oleObject85.bin"/><Relationship Id="rId5" Type="http://schemas.openxmlformats.org/officeDocument/2006/relationships/image" Target="../media/image68.wmf"/><Relationship Id="rId15" Type="http://schemas.openxmlformats.org/officeDocument/2006/relationships/image" Target="../media/image72.wmf"/><Relationship Id="rId23" Type="http://schemas.openxmlformats.org/officeDocument/2006/relationships/image" Target="../media/image76.wmf"/><Relationship Id="rId28" Type="http://schemas.openxmlformats.org/officeDocument/2006/relationships/oleObject" Target="../embeddings/oleObject83.bin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4.wmf"/><Relationship Id="rId31" Type="http://schemas.openxmlformats.org/officeDocument/2006/relationships/image" Target="../media/image80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84.bin"/><Relationship Id="rId35" Type="http://schemas.openxmlformats.org/officeDocument/2006/relationships/image" Target="../media/image82.wmf"/><Relationship Id="rId8" Type="http://schemas.openxmlformats.org/officeDocument/2006/relationships/oleObject" Target="../embeddings/oleObject7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7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7.jpeg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PHYS 1444-001, Summer 2020       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3283" y="1447800"/>
            <a:ext cx="2749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June 29,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8E5067-8848-1B49-B060-6086C43DB2F4}"/>
              </a:ext>
            </a:extLst>
          </p:cNvPr>
          <p:cNvSpPr txBox="1">
            <a:spLocks/>
          </p:cNvSpPr>
          <p:nvPr/>
        </p:nvSpPr>
        <p:spPr bwMode="auto">
          <a:xfrm>
            <a:off x="952500" y="2133600"/>
            <a:ext cx="6667500" cy="3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26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EMFs in Series and Parallel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RC Circuits</a:t>
            </a:r>
            <a:endParaRPr lang="en-US" dirty="0">
              <a:latin typeface="Arial Narrow" charset="0"/>
            </a:endParaRP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27: Magnetism and Magnetic Field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Electric Current and Magnetism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Magnetic Forces on Electric Current</a:t>
            </a:r>
          </a:p>
          <a:p>
            <a:pPr marL="1352550" lvl="1" indent="-609600"/>
            <a:r>
              <a:rPr lang="en-US" sz="2400" dirty="0">
                <a:latin typeface="Arial Narrow" charset="0"/>
              </a:rPr>
              <a:t>About Magnetic Field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14D01E7-F2FD-5F40-A971-CA67D40D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#7, due 11pm, Thursday, July 2!!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10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C=0.30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F, the total resistance is 20k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3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20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4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3420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5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6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3420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7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3420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8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3420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79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3420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0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3420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1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3420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2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3420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3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34203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4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3420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5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34204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6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34204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7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34204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8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34204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89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34204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0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34204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1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34205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2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34205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3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34205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4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34205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5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34205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6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34205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7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34205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8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34205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99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34205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0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34205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1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3420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2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342061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3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34206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4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34206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5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342064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6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34206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7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34206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8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34206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09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34206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3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/>
      <p:bldP spid="342024" grpId="0"/>
      <p:bldP spid="342026" grpId="0"/>
      <p:bldP spid="342027" grpId="0"/>
      <p:bldP spid="342028" grpId="0"/>
      <p:bldP spid="342030" grpId="0"/>
      <p:bldP spid="342035" grpId="0"/>
      <p:bldP spid="342038" grpId="0"/>
      <p:bldP spid="342040" grpId="0"/>
      <p:bldP spid="342042" grpId="0"/>
      <p:bldP spid="342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of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lvl="2"/>
            <a:r>
              <a:rPr lang="en-US" dirty="0"/>
              <a:t>This is because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3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3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3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6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343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7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3430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8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3430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59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3430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  <p:bldP spid="343050" grpId="0" build="p"/>
      <p:bldP spid="3430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12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at the time 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w/ time w/ the time constant 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4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4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4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2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344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3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344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4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344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5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344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6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344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7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8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19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20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21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  <p:bldP spid="344076" grpId="0" animBg="1"/>
      <p:bldP spid="3440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13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C=1.02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F.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40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9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0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345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0.50 of its initial value in 40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=60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1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3450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2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3450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3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3451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4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345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s?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5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3451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6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451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7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3451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8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9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0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1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3451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2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34511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3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3451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4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3451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8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/>
      <p:bldP spid="345095" grpId="0"/>
      <p:bldP spid="345097" grpId="0"/>
      <p:bldP spid="345102" grpId="0" animBg="1"/>
      <p:bldP spid="345103" grpId="0" animBg="1"/>
      <p:bldP spid="345104" grpId="0" animBg="1"/>
      <p:bldP spid="345105" grpId="0"/>
      <p:bldP spid="345106" grpId="0"/>
      <p:bldP spid="345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61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61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461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8C06-1CD7-E843-9C07-7DEE38A5493D}" type="slidenum">
              <a:rPr lang="en-US"/>
              <a:pPr/>
              <a:t>15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Magnetism</a:t>
            </a:r>
          </a:p>
        </p:txBody>
      </p:sp>
      <p:graphicFrame>
        <p:nvGraphicFramePr>
          <p:cNvPr id="3471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7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7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71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7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are magnets?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Objects with two poles, North and South poles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pole that points to the geographical North is the North pole and the other is the South pole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Principle of compass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These are called the magnet due to the name of the region, Magnesia, where the rocks that attract each other were found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when two magnets are brought to each other?</a:t>
            </a:r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762000" y="38862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exert force onto each other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Both repulsive and attractive forces depending on the configurations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Like poles repel each other while the unlike poles attract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</p:txBody>
      </p:sp>
      <p:pic>
        <p:nvPicPr>
          <p:cNvPr id="347144" name="Picture 8" descr="FG27_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657600"/>
            <a:ext cx="3505200" cy="2895600"/>
          </a:xfrm>
          <a:prstGeom prst="rect">
            <a:avLst/>
          </a:prstGeom>
          <a:noFill/>
        </p:spPr>
      </p:pic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6858000" y="42672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6934200" y="52578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6934200" y="63246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7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7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7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347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2" grpId="0" build="p"/>
      <p:bldP spid="347143" grpId="0" build="p"/>
      <p:bldP spid="347145" grpId="0" animBg="1"/>
      <p:bldP spid="347145" grpId="1" animBg="1"/>
      <p:bldP spid="347146" grpId="0" animBg="1"/>
      <p:bldP spid="347146" grpId="1" animBg="1"/>
      <p:bldP spid="347147" grpId="0" animBg="1"/>
      <p:bldP spid="3471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417D-463B-4744-9278-0479293CB6B1}" type="slidenum">
              <a:rPr lang="en-US"/>
              <a:pPr/>
              <a:t>16</a:t>
            </a:fld>
            <a:endParaRPr lang="en-US"/>
          </a:p>
        </p:txBody>
      </p:sp>
      <p:pic>
        <p:nvPicPr>
          <p:cNvPr id="348162" name="Picture 2" descr="FG27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2590800" cy="1828800"/>
          </a:xfrm>
          <a:prstGeom prst="rect">
            <a:avLst/>
          </a:prstGeom>
          <a:noFill/>
        </p:spPr>
      </p:pic>
      <p:sp>
        <p:nvSpPr>
          <p:cNvPr id="348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Magnetism</a:t>
            </a:r>
          </a:p>
        </p:txBody>
      </p:sp>
      <p:graphicFrame>
        <p:nvGraphicFramePr>
          <p:cNvPr id="3481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81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81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8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magnetic poles are the same as the electric charge?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No.  Why not?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While the electric charges (positive and negative) can be isolated, the magnetic poles cannot be isolated.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what happens when a magnet is cut?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a magnet is cut, two magnets are made.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more they get cut, the more magnets are made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Single pole magnets are called the monopole but it has not been seen yet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Ferromagnetic materials: Materials that show strong magnetic effects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Iron, cobalt, nickel, gadolinium and certain alloys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materials show very weak magnetic effects</a:t>
            </a:r>
          </a:p>
        </p:txBody>
      </p:sp>
    </p:spTree>
    <p:extLst>
      <p:ext uri="{BB962C8B-B14F-4D97-AF65-F5344CB8AC3E}">
        <p14:creationId xmlns:p14="http://schemas.microsoft.com/office/powerpoint/2010/main" val="14815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8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8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8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1CF-EE74-7C4A-8E1D-4DCC28CDCD9C}" type="slidenum">
              <a:rPr lang="en-US"/>
              <a:pPr/>
              <a:t>17</a:t>
            </a:fld>
            <a:endParaRPr lang="en-US"/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533400" y="3429000"/>
            <a:ext cx="6096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magnetic field is tangential to the field line at any point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field is the direction the north pole of a compass would point to; out of N and into 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number of lines per unit area is proportional to the strength of the magnetic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Magnetic field lines continue inside the magnet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magnets always have both the poles, magnetic field lines form closed loops unlike electric field lines</a:t>
            </a:r>
          </a:p>
        </p:txBody>
      </p:sp>
      <p:pic>
        <p:nvPicPr>
          <p:cNvPr id="349187" name="Picture 3" descr="FG27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971800"/>
            <a:ext cx="2514600" cy="1981200"/>
          </a:xfrm>
          <a:prstGeom prst="rect">
            <a:avLst/>
          </a:prstGeom>
          <a:noFill/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Field</a:t>
            </a:r>
          </a:p>
        </p:txBody>
      </p:sp>
      <p:graphicFrame>
        <p:nvGraphicFramePr>
          <p:cNvPr id="3491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49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9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49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Just like the electric field that surrounds electric charge, a magnetic field surrounds a magnet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Magnetic force is also a field force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force one magnet exerts onto another can be viewed as the interaction between the magnet and the magnetic field produced by the other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kind of quantity is the magnetic field?  Vector or Scalar?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 one can draw magnetic field lines, too.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7239000" y="2682875"/>
            <a:ext cx="73025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Vector</a:t>
            </a:r>
          </a:p>
        </p:txBody>
      </p:sp>
      <p:pic>
        <p:nvPicPr>
          <p:cNvPr id="349194" name="Picture 10" descr="FG27_003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876800"/>
            <a:ext cx="25146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9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9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9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9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9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9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9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build="p"/>
      <p:bldP spid="349192" grpId="0" build="p"/>
      <p:bldP spid="3491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4830-3001-1E4E-A930-90CEC6DB33FD}" type="slidenum">
              <a:rPr lang="en-US"/>
              <a:pPr/>
              <a:t>18</a:t>
            </a:fld>
            <a:endParaRPr lang="en-US"/>
          </a:p>
        </p:txBody>
      </p:sp>
      <p:pic>
        <p:nvPicPr>
          <p:cNvPr id="350210" name="Picture 2" descr="FG27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962400" cy="3200400"/>
          </a:xfrm>
          <a:prstGeom prst="rect">
            <a:avLst/>
          </a:prstGeom>
          <a:noFill/>
        </p:spPr>
      </p:pic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Earth’s Magnetic Field</a:t>
            </a: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153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magnetic pole does the geographic North pole has to have?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South pole.  What?  How do you know that?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magnetic North pole points to the geographic North, the geographic north must have magnetic south pole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pole in the North is still called geomagnetic North pole just because it is in the North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Similarly, South pole has magnetic North pole</a:t>
            </a:r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228600" y="3429000"/>
            <a:ext cx="6400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Earth’s magnetic poles do not coincide with the geographic poles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magnetic declination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Geomagnetic North pole is in Northern Canada, some 900km off the true North pole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Earth’s magnetic field line is not tangent to the earth’s surface at all points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The angle the Earth’s field makes to the horizontal line is called the angle dip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8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0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0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0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5" grpId="0" build="p"/>
      <p:bldP spid="3502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June 29,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28484"/>
            <a:ext cx="8839200" cy="5524500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</a:t>
            </a:r>
          </a:p>
          <a:p>
            <a:pPr lvl="1"/>
            <a:r>
              <a:rPr lang="en-US" sz="2400" dirty="0"/>
              <a:t>Beginning of the class this Wednesday, July 1</a:t>
            </a:r>
          </a:p>
          <a:p>
            <a:pPr lvl="1"/>
            <a:r>
              <a:rPr lang="en-US" sz="2400"/>
              <a:t>Covers CH25.1 </a:t>
            </a:r>
            <a:r>
              <a:rPr lang="en-US" sz="2400" dirty="0"/>
              <a:t>– what we finish tomorrow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definitions, figures, pictures, arrows, or setups or solutions of any problems!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Must send me the photos of front and back of the formula sheet, including the blank, no later than 10am Wednesday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Once submitted, you cannot change, unless I ask you to delete some part of the sheet!</a:t>
            </a:r>
          </a:p>
          <a:p>
            <a:r>
              <a:rPr lang="en-US" sz="2800" dirty="0"/>
              <a:t>Special seminar on COVID–19 extra credit Monday, July 6</a:t>
            </a:r>
          </a:p>
          <a:p>
            <a:pPr lvl="1"/>
            <a:r>
              <a:rPr lang="en-US" sz="2400" dirty="0"/>
              <a:t>Dr. Linda Lee, a frontline doctor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Reminder: 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Tuesday, June 30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SP4-YourLastName-YourFirstName.pdf</a:t>
            </a:r>
          </a:p>
          <a:p>
            <a:pPr lvl="1"/>
            <a:r>
              <a:rPr lang="en-US" sz="2000" dirty="0"/>
              <a:t>Send me the file in an email with the subject SP4 Submission </a:t>
            </a:r>
          </a:p>
        </p:txBody>
      </p:sp>
    </p:spTree>
    <p:extLst>
      <p:ext uri="{BB962C8B-B14F-4D97-AF65-F5344CB8AC3E}">
        <p14:creationId xmlns:p14="http://schemas.microsoft.com/office/powerpoint/2010/main" val="344881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June 29,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1444-001, Summer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1444-001, Summer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9144"/>
            <a:ext cx="7772400" cy="609600"/>
          </a:xfrm>
        </p:spPr>
        <p:txBody>
          <a:bodyPr/>
          <a:lstStyle/>
          <a:p>
            <a:r>
              <a:rPr lang="en-US" dirty="0"/>
              <a:t>A Bad Receptacle Story!</a:t>
            </a:r>
          </a:p>
        </p:txBody>
      </p:sp>
      <p:pic>
        <p:nvPicPr>
          <p:cNvPr id="8" name="Picture 7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8885FD51-AD0C-4949-80C8-3BA0D5C6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7950" y="1956574"/>
            <a:ext cx="3848099" cy="2895600"/>
          </a:xfrm>
          <a:prstGeom prst="rect">
            <a:avLst/>
          </a:prstGeom>
        </p:spPr>
      </p:pic>
      <p:pic>
        <p:nvPicPr>
          <p:cNvPr id="10" name="Picture 9" descr="A picture containing table, indoor, items, small&#10;&#10;Description automatically generated">
            <a:extLst>
              <a:ext uri="{FF2B5EF4-FFF2-40B4-BE49-F238E27FC236}">
                <a16:creationId xmlns:a16="http://schemas.microsoft.com/office/drawing/2014/main" id="{22589401-E35A-1A4F-ADC7-1BDFD003E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81081" y="1956574"/>
            <a:ext cx="3848101" cy="289560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A5DCA5D-E354-4F43-8D3B-D671BC7F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What’s the big Q?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37C2821-DAA2-EA4E-BD09-3ACDC149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00000"/>
                </a:solidFill>
              </a:rPr>
              <a:t>Why did this connection burnt in the first place?</a:t>
            </a:r>
          </a:p>
        </p:txBody>
      </p:sp>
      <p:pic>
        <p:nvPicPr>
          <p:cNvPr id="3" name="Picture 2" descr="A picture containing building, dirty, white, sitting&#10;&#10;Description automatically generated">
            <a:extLst>
              <a:ext uri="{FF2B5EF4-FFF2-40B4-BE49-F238E27FC236}">
                <a16:creationId xmlns:a16="http://schemas.microsoft.com/office/drawing/2014/main" id="{C5E3E778-FE56-0E42-A840-2EC1A0D32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95521" y="1966911"/>
            <a:ext cx="3848101" cy="2886076"/>
          </a:xfrm>
          <a:prstGeom prst="rect">
            <a:avLst/>
          </a:prstGeom>
        </p:spPr>
      </p:pic>
      <p:sp>
        <p:nvSpPr>
          <p:cNvPr id="15" name="Oval 12">
            <a:extLst>
              <a:ext uri="{FF2B5EF4-FFF2-40B4-BE49-F238E27FC236}">
                <a16:creationId xmlns:a16="http://schemas.microsoft.com/office/drawing/2014/main" id="{7AB078F4-1167-DE4E-8065-1D310988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79803"/>
            <a:ext cx="990600" cy="147348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156D73D-323A-F946-B9B4-37E2FD64B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331" y="90608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29197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6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                        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the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                        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currents. An example?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685800"/>
            <a:ext cx="1676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96200" y="609600"/>
            <a:ext cx="152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2438400"/>
            <a:ext cx="152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F97E7-4A90-2548-A1B3-9E6704DB2C1F}"/>
              </a:ext>
            </a:extLst>
          </p:cNvPr>
          <p:cNvSpPr txBox="1"/>
          <p:nvPr/>
        </p:nvSpPr>
        <p:spPr>
          <a:xfrm>
            <a:off x="1828768" y="2647890"/>
            <a:ext cx="1447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+mn-lt"/>
              </a:rPr>
              <a:t>1.5+1.5=3.0V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2AEB8-3293-1740-A931-BCD335F926DC}"/>
              </a:ext>
            </a:extLst>
          </p:cNvPr>
          <p:cNvSpPr txBox="1"/>
          <p:nvPr/>
        </p:nvSpPr>
        <p:spPr>
          <a:xfrm>
            <a:off x="1853672" y="403860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+mn-lt"/>
              </a:rPr>
              <a:t>20 – 12 =8.0V</a:t>
            </a:r>
          </a:p>
        </p:txBody>
      </p:sp>
    </p:spTree>
    <p:extLst>
      <p:ext uri="{BB962C8B-B14F-4D97-AF65-F5344CB8AC3E}">
        <p14:creationId xmlns:p14="http://schemas.microsoft.com/office/powerpoint/2010/main" val="20403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uiExpand="1" build="p"/>
      <p:bldP spid="333830" grpId="0" uiExpand="1" build="p"/>
      <p:bldP spid="333831" grpId="0" animBg="1"/>
      <p:bldP spid="11" grpId="0" animBg="1"/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7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resistors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flow 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the positive charge on the bottom 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the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C</a:t>
            </a:r>
            <a:r>
              <a:rPr lang="en-US" sz="2400" dirty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>
                <a:latin typeface="Monotype Corsiva" charset="0"/>
              </a:rPr>
              <a:t>.</a:t>
            </a: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2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6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8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</a:p>
          <a:p>
            <a:pPr lvl="1">
              <a:spcBef>
                <a:spcPts val="72"/>
              </a:spcBef>
            </a:pPr>
            <a:r>
              <a:rPr lang="en-US" sz="2400" dirty="0"/>
              <a:t>The charge 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r>
              <a:rPr lang="en-US" sz="2400" dirty="0"/>
              <a:t>From 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 </a:t>
            </a:r>
            <a:r>
              <a:rPr lang="en-US" sz="2400" dirty="0"/>
              <a:t>must be equal to the sum of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</a:t>
            </a:r>
            <a:r>
              <a:rPr lang="en-US" dirty="0">
                <a:latin typeface="Edwardian Script ITC"/>
                <a:cs typeface="Edwardian Script ITC"/>
              </a:rPr>
              <a:t>E</a:t>
            </a:r>
            <a:r>
              <a:rPr lang="en-US" dirty="0">
                <a:latin typeface="Monotype Corsiva" charset="0"/>
              </a:rPr>
              <a:t>=IR+Q/C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</a:t>
            </a:r>
            <a:r>
              <a:rPr lang="en-US" b="1" u="sng" dirty="0">
                <a:solidFill>
                  <a:srgbClr val="FF0000"/>
                </a:solidFill>
              </a:rPr>
              <a:t>including the internal resistance of the battery</a:t>
            </a:r>
            <a:r>
              <a:rPr lang="en-US" dirty="0"/>
              <a:t>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instance, 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69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6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1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June 29,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9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In an RC circuit                                 and</a:t>
            </a:r>
          </a:p>
          <a:p>
            <a:r>
              <a:rPr lang="en-US" sz="2800" dirty="0"/>
              <a:t>What can we see from the above equations?</a:t>
            </a:r>
          </a:p>
          <a:p>
            <a:pPr lvl="1"/>
            <a:r>
              <a:rPr lang="en-US" sz="2400" dirty="0"/>
              <a:t>Q and V</a:t>
            </a:r>
            <a:r>
              <a:rPr lang="en-US" sz="2400" baseline="-25000" dirty="0"/>
              <a:t>C</a:t>
            </a:r>
            <a:r>
              <a:rPr lang="en-US" sz="2400" dirty="0"/>
              <a:t> increase from 0 at </a:t>
            </a:r>
            <a:r>
              <a:rPr lang="en-US" sz="2400" dirty="0" err="1"/>
              <a:t>t</a:t>
            </a:r>
            <a:r>
              <a:rPr lang="en-US" sz="2400" dirty="0"/>
              <a:t>=0 to maximum value </a:t>
            </a:r>
            <a:r>
              <a:rPr lang="en-US" sz="2400" dirty="0" err="1"/>
              <a:t>Q</a:t>
            </a:r>
            <a:r>
              <a:rPr lang="en-US" sz="2400" baseline="-25000" dirty="0" err="1"/>
              <a:t>max</a:t>
            </a:r>
            <a:r>
              <a:rPr lang="en-US" sz="2400" dirty="0"/>
              <a:t>=C</a:t>
            </a:r>
            <a:r>
              <a:rPr lang="en-US" sz="2400" dirty="0">
                <a:latin typeface="Edwardian Script ITC"/>
                <a:cs typeface="Edwardian Script ITC"/>
              </a:rPr>
              <a:t>E</a:t>
            </a:r>
            <a:r>
              <a:rPr lang="en-US" sz="2400" dirty="0"/>
              <a:t>  and V</a:t>
            </a:r>
            <a:r>
              <a:rPr lang="en-US" sz="2400" baseline="-25000" dirty="0"/>
              <a:t>C</a:t>
            </a:r>
            <a:r>
              <a:rPr lang="en-US" sz="2400" dirty="0"/>
              <a:t>= </a:t>
            </a:r>
            <a:r>
              <a:rPr lang="en-US" sz="2400" dirty="0">
                <a:latin typeface="Edwardian Script ITC"/>
                <a:cs typeface="Edwardian Script ITC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In how much time?</a:t>
            </a:r>
          </a:p>
          <a:p>
            <a:pPr lvl="1"/>
            <a:r>
              <a:rPr lang="en-US" sz="2400" dirty="0"/>
              <a:t>The quantity RC is called the </a:t>
            </a:r>
            <a:r>
              <a:rPr lang="en-US" sz="2400" b="1" u="sng" dirty="0">
                <a:solidFill>
                  <a:srgbClr val="FF0000"/>
                </a:solidFill>
              </a:rPr>
              <a:t>time constant </a:t>
            </a:r>
            <a:r>
              <a:rPr lang="en-US" sz="2400" dirty="0"/>
              <a:t>of the circuit, </a:t>
            </a:r>
            <a:r>
              <a:rPr lang="en-US" sz="2400" dirty="0" err="1">
                <a:latin typeface="Symbol" charset="2"/>
              </a:rPr>
              <a:t>τ</a:t>
            </a:r>
            <a:r>
              <a:rPr lang="en-US" sz="2400" dirty="0"/>
              <a:t> 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err="1">
                <a:latin typeface="Symbol" charset="2"/>
              </a:rPr>
              <a:t>τ</a:t>
            </a:r>
            <a:r>
              <a:rPr lang="en-US" sz="2000" dirty="0">
                <a:latin typeface="Symbol" charset="2"/>
              </a:rPr>
              <a:t>=</a:t>
            </a:r>
            <a:r>
              <a:rPr lang="en-US" sz="2000" dirty="0"/>
              <a:t>RC, What is the unit?</a:t>
            </a:r>
          </a:p>
          <a:p>
            <a:pPr lvl="1"/>
            <a:r>
              <a:rPr lang="en-US" sz="2400" dirty="0"/>
              <a:t>What is the physical meaning?</a:t>
            </a:r>
          </a:p>
          <a:p>
            <a:pPr lvl="2"/>
            <a:r>
              <a:rPr lang="en-US" sz="2000" dirty="0"/>
              <a:t>The time required for the capacitor to reach (1 - e</a:t>
            </a:r>
            <a:r>
              <a:rPr lang="en-US" sz="2000" baseline="30000" dirty="0"/>
              <a:t>-1</a:t>
            </a:r>
            <a:r>
              <a:rPr lang="en-US" sz="2000" dirty="0"/>
              <a:t>)=0.63 or 63% of the full charge</a:t>
            </a:r>
          </a:p>
          <a:p>
            <a:r>
              <a:rPr lang="en-US" sz="2800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40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2789237" y="685800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80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3409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7" y="685800"/>
                        <a:ext cx="22399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59420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81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341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720725"/>
                        <a:ext cx="21351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3886200" y="3486090"/>
            <a:ext cx="606256" cy="40011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4292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82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41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4292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2070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83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3410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2070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4038600" y="5181600"/>
          <a:ext cx="990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84" name="Equation" r:id="rId15" imgW="482400" imgH="368280" progId="Equation.DSMT4">
                  <p:embed/>
                </p:oleObj>
              </mc:Choice>
              <mc:Fallback>
                <p:oleObj name="Equation" r:id="rId15" imgW="482400" imgH="368280" progId="Equation.DSMT4">
                  <p:embed/>
                  <p:pic>
                    <p:nvPicPr>
                      <p:cNvPr id="3410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81600"/>
                        <a:ext cx="990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1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1001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28124</TotalTime>
  <Words>2360</Words>
  <Application>Microsoft Macintosh PowerPoint</Application>
  <PresentationFormat>On-screen Show (4:3)</PresentationFormat>
  <Paragraphs>244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Narrow</vt:lpstr>
      <vt:lpstr>Edwardian Script ITC</vt:lpstr>
      <vt:lpstr>Monotype Corsiva</vt:lpstr>
      <vt:lpstr>Symbol</vt:lpstr>
      <vt:lpstr>Times New Roman</vt:lpstr>
      <vt:lpstr>phys1443-spring02</vt:lpstr>
      <vt:lpstr>Equation</vt:lpstr>
      <vt:lpstr>PHYS 1441 – Section 001 Lecture #13</vt:lpstr>
      <vt:lpstr>Announcements</vt:lpstr>
      <vt:lpstr>Reminder: Special Project #4</vt:lpstr>
      <vt:lpstr>PowerPoint Presentation</vt:lpstr>
      <vt:lpstr>A Bad Receptacle Story!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RC Circuits</vt:lpstr>
      <vt:lpstr> Discharging RC Circuits</vt:lpstr>
      <vt:lpstr>Example 26 – 13 </vt:lpstr>
      <vt:lpstr> Application of RC Circuits</vt:lpstr>
      <vt:lpstr> Magnetism</vt:lpstr>
      <vt:lpstr> Magnetism</vt:lpstr>
      <vt:lpstr> Magnetic Field</vt:lpstr>
      <vt:lpstr> Earth’s Magnetic Field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786</cp:revision>
  <dcterms:created xsi:type="dcterms:W3CDTF">2012-01-19T04:21:20Z</dcterms:created>
  <dcterms:modified xsi:type="dcterms:W3CDTF">2020-06-29T17:52:20Z</dcterms:modified>
</cp:coreProperties>
</file>