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481" r:id="rId3"/>
    <p:sldId id="722" r:id="rId4"/>
    <p:sldId id="723" r:id="rId5"/>
    <p:sldId id="724" r:id="rId6"/>
    <p:sldId id="725" r:id="rId7"/>
    <p:sldId id="727" r:id="rId8"/>
    <p:sldId id="728" r:id="rId9"/>
    <p:sldId id="729" r:id="rId10"/>
    <p:sldId id="730" r:id="rId11"/>
    <p:sldId id="731" r:id="rId12"/>
    <p:sldId id="732" r:id="rId13"/>
    <p:sldId id="733" r:id="rId14"/>
    <p:sldId id="734" r:id="rId15"/>
    <p:sldId id="735"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35"/>
    <p:restoredTop sz="94660"/>
  </p:normalViewPr>
  <p:slideViewPr>
    <p:cSldViewPr>
      <p:cViewPr varScale="1">
        <p:scale>
          <a:sx n="130" d="100"/>
          <a:sy n="130" d="100"/>
        </p:scale>
        <p:origin x="9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3" Type="http://schemas.openxmlformats.org/officeDocument/2006/relationships/image" Target="../media/image55.wmf"/><Relationship Id="rId7" Type="http://schemas.openxmlformats.org/officeDocument/2006/relationships/image" Target="../media/image59.wmf"/><Relationship Id="rId12" Type="http://schemas.openxmlformats.org/officeDocument/2006/relationships/image" Target="../media/image64.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png"/></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wmf"/><Relationship Id="rId2" Type="http://schemas.openxmlformats.org/officeDocument/2006/relationships/image" Target="../media/image67.png"/><Relationship Id="rId1" Type="http://schemas.openxmlformats.org/officeDocument/2006/relationships/image" Target="../media/image2.wmf"/><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2.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wmf"/><Relationship Id="rId2" Type="http://schemas.openxmlformats.org/officeDocument/2006/relationships/image" Target="../media/image25.png"/><Relationship Id="rId1" Type="http://schemas.openxmlformats.org/officeDocument/2006/relationships/image" Target="../media/image24.wmf"/><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image" Target="../media/image2.wmf"/><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2.wmf"/><Relationship Id="rId4"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7</a:t>
            </a:fld>
            <a:endParaRPr lang="en-US"/>
          </a:p>
        </p:txBody>
      </p:sp>
    </p:spTree>
    <p:extLst>
      <p:ext uri="{BB962C8B-B14F-4D97-AF65-F5344CB8AC3E}">
        <p14:creationId xmlns:p14="http://schemas.microsoft.com/office/powerpoint/2010/main" val="130422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30,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30,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30,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30,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oleObject" Target="../embeddings/oleObject47.bin"/><Relationship Id="rId18" Type="http://schemas.openxmlformats.org/officeDocument/2006/relationships/image" Target="../media/image41.png"/><Relationship Id="rId3" Type="http://schemas.openxmlformats.org/officeDocument/2006/relationships/oleObject" Target="../embeddings/oleObject41.bin"/><Relationship Id="rId7" Type="http://schemas.openxmlformats.org/officeDocument/2006/relationships/oleObject" Target="../embeddings/oleObject44.bin"/><Relationship Id="rId12" Type="http://schemas.openxmlformats.org/officeDocument/2006/relationships/image" Target="../media/image38.png"/><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oleObject" Target="../embeddings/oleObject46.bin"/><Relationship Id="rId5" Type="http://schemas.openxmlformats.org/officeDocument/2006/relationships/oleObject" Target="../embeddings/oleObject42.bin"/><Relationship Id="rId15" Type="http://schemas.openxmlformats.org/officeDocument/2006/relationships/oleObject" Target="../embeddings/oleObject48.bin"/><Relationship Id="rId10" Type="http://schemas.openxmlformats.org/officeDocument/2006/relationships/image" Target="../media/image37.png"/><Relationship Id="rId19" Type="http://schemas.openxmlformats.org/officeDocument/2006/relationships/oleObject" Target="../embeddings/oleObject50.bin"/><Relationship Id="rId4" Type="http://schemas.openxmlformats.org/officeDocument/2006/relationships/image" Target="../media/image2.wmf"/><Relationship Id="rId9" Type="http://schemas.openxmlformats.org/officeDocument/2006/relationships/oleObject" Target="../embeddings/oleObject45.bin"/><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45.png"/><Relationship Id="rId3" Type="http://schemas.openxmlformats.org/officeDocument/2006/relationships/image" Target="../media/image46.jpeg"/><Relationship Id="rId7" Type="http://schemas.openxmlformats.org/officeDocument/2006/relationships/oleObject" Target="../embeddings/oleObject53.bin"/><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44.png"/><Relationship Id="rId5" Type="http://schemas.openxmlformats.org/officeDocument/2006/relationships/image" Target="../media/image2.wmf"/><Relationship Id="rId10" Type="http://schemas.openxmlformats.org/officeDocument/2006/relationships/oleObject" Target="../embeddings/oleObject55.bin"/><Relationship Id="rId4" Type="http://schemas.openxmlformats.org/officeDocument/2006/relationships/oleObject" Target="../embeddings/oleObject51.bin"/><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png"/><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50.png"/><Relationship Id="rId4" Type="http://schemas.openxmlformats.org/officeDocument/2006/relationships/image" Target="../media/image47.wmf"/><Relationship Id="rId9" Type="http://schemas.openxmlformats.org/officeDocument/2006/relationships/oleObject" Target="../embeddings/oleObject60.bin"/></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3.bin"/><Relationship Id="rId5" Type="http://schemas.openxmlformats.org/officeDocument/2006/relationships/image" Target="../media/image2.wmf"/><Relationship Id="rId4"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70.bin"/><Relationship Id="rId18" Type="http://schemas.openxmlformats.org/officeDocument/2006/relationships/image" Target="../media/image60.wmf"/><Relationship Id="rId26" Type="http://schemas.openxmlformats.org/officeDocument/2006/relationships/image" Target="../media/image64.wmf"/><Relationship Id="rId3" Type="http://schemas.openxmlformats.org/officeDocument/2006/relationships/oleObject" Target="../embeddings/oleObject65.bin"/><Relationship Id="rId21" Type="http://schemas.openxmlformats.org/officeDocument/2006/relationships/oleObject" Target="../embeddings/oleObject74.bin"/><Relationship Id="rId7" Type="http://schemas.openxmlformats.org/officeDocument/2006/relationships/oleObject" Target="../embeddings/oleObject67.bin"/><Relationship Id="rId12" Type="http://schemas.openxmlformats.org/officeDocument/2006/relationships/image" Target="../media/image57.wmf"/><Relationship Id="rId17" Type="http://schemas.openxmlformats.org/officeDocument/2006/relationships/oleObject" Target="../embeddings/oleObject72.bin"/><Relationship Id="rId25"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29" Type="http://schemas.openxmlformats.org/officeDocument/2006/relationships/oleObject" Target="../embeddings/oleObject78.bin"/><Relationship Id="rId1" Type="http://schemas.openxmlformats.org/officeDocument/2006/relationships/vmlDrawing" Target="../drawings/vmlDrawing12.vml"/><Relationship Id="rId6" Type="http://schemas.openxmlformats.org/officeDocument/2006/relationships/image" Target="../media/image54.wmf"/><Relationship Id="rId11" Type="http://schemas.openxmlformats.org/officeDocument/2006/relationships/oleObject" Target="../embeddings/oleObject69.bin"/><Relationship Id="rId24" Type="http://schemas.openxmlformats.org/officeDocument/2006/relationships/image" Target="../media/image63.wmf"/><Relationship Id="rId5" Type="http://schemas.openxmlformats.org/officeDocument/2006/relationships/oleObject" Target="../embeddings/oleObject66.bin"/><Relationship Id="rId15" Type="http://schemas.openxmlformats.org/officeDocument/2006/relationships/oleObject" Target="../embeddings/oleObject71.bin"/><Relationship Id="rId23" Type="http://schemas.openxmlformats.org/officeDocument/2006/relationships/oleObject" Target="../embeddings/oleObject75.bin"/><Relationship Id="rId28" Type="http://schemas.openxmlformats.org/officeDocument/2006/relationships/image" Target="../media/image65.wmf"/><Relationship Id="rId10" Type="http://schemas.openxmlformats.org/officeDocument/2006/relationships/image" Target="../media/image56.wmf"/><Relationship Id="rId19" Type="http://schemas.openxmlformats.org/officeDocument/2006/relationships/oleObject" Target="../embeddings/oleObject73.bin"/><Relationship Id="rId4" Type="http://schemas.openxmlformats.org/officeDocument/2006/relationships/image" Target="../media/image53.wmf"/><Relationship Id="rId9" Type="http://schemas.openxmlformats.org/officeDocument/2006/relationships/oleObject" Target="../embeddings/oleObject68.bin"/><Relationship Id="rId14" Type="http://schemas.openxmlformats.org/officeDocument/2006/relationships/image" Target="../media/image58.wmf"/><Relationship Id="rId22" Type="http://schemas.openxmlformats.org/officeDocument/2006/relationships/image" Target="../media/image62.wmf"/><Relationship Id="rId27" Type="http://schemas.openxmlformats.org/officeDocument/2006/relationships/oleObject" Target="../embeddings/oleObject77.bin"/><Relationship Id="rId30"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69.png"/><Relationship Id="rId18" Type="http://schemas.openxmlformats.org/officeDocument/2006/relationships/oleObject" Target="../embeddings/oleObject87.bin"/><Relationship Id="rId3" Type="http://schemas.openxmlformats.org/officeDocument/2006/relationships/image" Target="../media/image74.png"/><Relationship Id="rId21" Type="http://schemas.openxmlformats.org/officeDocument/2006/relationships/image" Target="../media/image73.png"/><Relationship Id="rId7" Type="http://schemas.openxmlformats.org/officeDocument/2006/relationships/oleObject" Target="../embeddings/oleObject81.bin"/><Relationship Id="rId12" Type="http://schemas.openxmlformats.org/officeDocument/2006/relationships/oleObject" Target="../embeddings/oleObject84.bin"/><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3.vml"/><Relationship Id="rId6" Type="http://schemas.openxmlformats.org/officeDocument/2006/relationships/oleObject" Target="../embeddings/oleObject80.bin"/><Relationship Id="rId11" Type="http://schemas.openxmlformats.org/officeDocument/2006/relationships/image" Target="../media/image68.png"/><Relationship Id="rId5" Type="http://schemas.openxmlformats.org/officeDocument/2006/relationships/image" Target="../media/image2.wmf"/><Relationship Id="rId15" Type="http://schemas.openxmlformats.org/officeDocument/2006/relationships/image" Target="../media/image70.png"/><Relationship Id="rId10" Type="http://schemas.openxmlformats.org/officeDocument/2006/relationships/oleObject" Target="../embeddings/oleObject83.bin"/><Relationship Id="rId19" Type="http://schemas.openxmlformats.org/officeDocument/2006/relationships/image" Target="../media/image72.wmf"/><Relationship Id="rId4" Type="http://schemas.openxmlformats.org/officeDocument/2006/relationships/oleObject" Target="../embeddings/oleObject79.bin"/><Relationship Id="rId9" Type="http://schemas.openxmlformats.org/officeDocument/2006/relationships/image" Target="../media/image67.png"/><Relationship Id="rId14"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wmf"/><Relationship Id="rId4" Type="http://schemas.openxmlformats.org/officeDocument/2006/relationships/oleObject" Target="../embeddings/oleObject7.bin"/><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0.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2.wmf"/><Relationship Id="rId18" Type="http://schemas.openxmlformats.org/officeDocument/2006/relationships/oleObject" Target="../embeddings/oleObject22.bin"/><Relationship Id="rId3" Type="http://schemas.openxmlformats.org/officeDocument/2006/relationships/notesSlide" Target="../notesSlides/notesSlide1.xml"/><Relationship Id="rId7" Type="http://schemas.openxmlformats.org/officeDocument/2006/relationships/oleObject" Target="../embeddings/oleObject16.bin"/><Relationship Id="rId12" Type="http://schemas.openxmlformats.org/officeDocument/2006/relationships/oleObject" Target="../embeddings/oleObject19.bin"/><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11.wmf"/><Relationship Id="rId5" Type="http://schemas.openxmlformats.org/officeDocument/2006/relationships/image" Target="../media/image2.wmf"/><Relationship Id="rId15" Type="http://schemas.openxmlformats.org/officeDocument/2006/relationships/image" Target="../media/image13.wmf"/><Relationship Id="rId10" Type="http://schemas.openxmlformats.org/officeDocument/2006/relationships/oleObject" Target="../embeddings/oleObject18.bin"/><Relationship Id="rId19" Type="http://schemas.openxmlformats.org/officeDocument/2006/relationships/image" Target="../media/image15.wmf"/><Relationship Id="rId4" Type="http://schemas.openxmlformats.org/officeDocument/2006/relationships/oleObject" Target="../embeddings/oleObject14.bin"/><Relationship Id="rId9" Type="http://schemas.openxmlformats.org/officeDocument/2006/relationships/image" Target="../media/image10.wmf"/><Relationship Id="rId1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0.wmf"/><Relationship Id="rId3" Type="http://schemas.openxmlformats.org/officeDocument/2006/relationships/image" Target="../media/image23.jpeg"/><Relationship Id="rId7" Type="http://schemas.openxmlformats.org/officeDocument/2006/relationships/image" Target="../media/image17.wmf"/><Relationship Id="rId12" Type="http://schemas.openxmlformats.org/officeDocument/2006/relationships/oleObject" Target="../embeddings/oleObject27.bin"/><Relationship Id="rId17"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18.wmf"/><Relationship Id="rId1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8.png"/><Relationship Id="rId18" Type="http://schemas.openxmlformats.org/officeDocument/2006/relationships/oleObject" Target="../embeddings/oleObject37.bin"/><Relationship Id="rId3" Type="http://schemas.openxmlformats.org/officeDocument/2006/relationships/image" Target="../media/image35.jpe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oleObject" Target="../embeddings/oleObject34.bin"/><Relationship Id="rId17" Type="http://schemas.openxmlformats.org/officeDocument/2006/relationships/image" Target="../media/image30.wmf"/><Relationship Id="rId25" Type="http://schemas.openxmlformats.org/officeDocument/2006/relationships/image" Target="../media/image34.png"/><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27.png"/><Relationship Id="rId24" Type="http://schemas.openxmlformats.org/officeDocument/2006/relationships/oleObject" Target="../embeddings/oleObject40.bin"/><Relationship Id="rId5" Type="http://schemas.openxmlformats.org/officeDocument/2006/relationships/image" Target="../media/image24.wmf"/><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oleObject" Target="../embeddings/oleObject33.bin"/><Relationship Id="rId19" Type="http://schemas.openxmlformats.org/officeDocument/2006/relationships/image" Target="../media/image31.png"/><Relationship Id="rId4" Type="http://schemas.openxmlformats.org/officeDocument/2006/relationships/oleObject" Target="../embeddings/oleObject30.bin"/><Relationship Id="rId9" Type="http://schemas.openxmlformats.org/officeDocument/2006/relationships/image" Target="../media/image26.png"/><Relationship Id="rId14" Type="http://schemas.openxmlformats.org/officeDocument/2006/relationships/oleObject" Target="../embeddings/oleObject35.bin"/><Relationship Id="rId22"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30,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#14</a:t>
            </a:r>
          </a:p>
        </p:txBody>
      </p:sp>
      <p:sp>
        <p:nvSpPr>
          <p:cNvPr id="18438" name="Text Box 4"/>
          <p:cNvSpPr txBox="1">
            <a:spLocks noChangeArrowheads="1"/>
          </p:cNvSpPr>
          <p:nvPr/>
        </p:nvSpPr>
        <p:spPr bwMode="auto">
          <a:xfrm>
            <a:off x="3056108" y="1447800"/>
            <a:ext cx="272382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30,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868E5067-8848-1B49-B060-6086C43DB2F4}"/>
              </a:ext>
            </a:extLst>
          </p:cNvPr>
          <p:cNvSpPr txBox="1">
            <a:spLocks/>
          </p:cNvSpPr>
          <p:nvPr/>
        </p:nvSpPr>
        <p:spPr bwMode="auto">
          <a:xfrm>
            <a:off x="952500" y="2133600"/>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27: Magnetism and Magnetic Field</a:t>
            </a:r>
          </a:p>
          <a:p>
            <a:pPr marL="1352550" lvl="1" indent="-609600"/>
            <a:r>
              <a:rPr lang="en-US" sz="2400" dirty="0">
                <a:latin typeface="Arial Narrow" charset="0"/>
              </a:rPr>
              <a:t>Magnetic Force on Electric Current</a:t>
            </a:r>
          </a:p>
          <a:p>
            <a:pPr marL="1352550" lvl="1" indent="-609600"/>
            <a:r>
              <a:rPr lang="en-US" sz="2400" dirty="0">
                <a:latin typeface="Arial Narrow" charset="0"/>
              </a:rPr>
              <a:t>Magnetic Force on a Moving Charge</a:t>
            </a:r>
          </a:p>
          <a:p>
            <a:pPr marL="1352550" lvl="1" indent="-609600"/>
            <a:r>
              <a:rPr lang="en-US" sz="2400" dirty="0">
                <a:latin typeface="Arial Narrow" charset="0"/>
              </a:rPr>
              <a:t>Charged Particle Path in a Magnetic Field</a:t>
            </a:r>
          </a:p>
          <a:p>
            <a:pPr marL="1352550" lvl="1" indent="-609600"/>
            <a:r>
              <a:rPr lang="en-US" sz="2400" dirty="0">
                <a:latin typeface="Arial Narrow" charset="0"/>
              </a:rPr>
              <a:t>Cyclotron Frequency</a:t>
            </a:r>
          </a:p>
          <a:p>
            <a:pPr marL="1352550" lvl="1" indent="-609600"/>
            <a:r>
              <a:rPr lang="en-US" sz="2400" dirty="0">
                <a:latin typeface="Arial Narrow" charset="0"/>
              </a:rPr>
              <a:t>Torque on a Current Loop</a:t>
            </a:r>
          </a:p>
          <a:p>
            <a:pPr marL="1352550" lvl="1" indent="-609600"/>
            <a:r>
              <a:rPr lang="en-US" sz="2400" dirty="0">
                <a:latin typeface="Arial Narrow" charset="0"/>
              </a:rPr>
              <a:t>Magnetic Dipole Moment</a:t>
            </a:r>
          </a:p>
          <a:p>
            <a:pPr algn="l">
              <a:buNone/>
            </a:pPr>
            <a:r>
              <a:rPr lang="en-US" sz="2800" dirty="0">
                <a:latin typeface="Arial Narrow" charset="0"/>
              </a:rPr>
              <a:t>CH 28: Sources of Magnetic Field</a:t>
            </a:r>
          </a:p>
          <a:p>
            <a:pPr marL="1352550" lvl="1" indent="-609600"/>
            <a:r>
              <a:rPr lang="en-US" sz="2400" dirty="0">
                <a:latin typeface="Arial Narrow" charset="0"/>
              </a:rPr>
              <a:t>Sources of Magnetic Field</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Tuesday, June 30,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99955B5F-3FB5-2140-80F0-FD13C008249F}" type="slidenum">
              <a:rPr lang="en-US"/>
              <a:pPr/>
              <a:t>10</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a wire carrying electric current (moving charge) experiences force in a magnetic field, a freely moving charge must feel the same kind of force…</a:t>
            </a:r>
            <a:r>
              <a:rPr lang="en-US" sz="2400" dirty="0">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a:t>
            </a:r>
            <a:r>
              <a:rPr lang="en-US" sz="2400" dirty="0">
                <a:solidFill>
                  <a:srgbClr val="FF0000"/>
                </a:solidFill>
              </a:rPr>
              <a:t>N</a:t>
            </a:r>
            <a:r>
              <a:rPr lang="en-US" sz="2400" dirty="0"/>
              <a:t> moving particles with charge </a:t>
            </a:r>
            <a:r>
              <a:rPr lang="en-US" sz="2400" dirty="0" err="1">
                <a:solidFill>
                  <a:srgbClr val="FF0000"/>
                </a:solidFill>
              </a:rPr>
              <a:t>q</a:t>
            </a:r>
            <a:r>
              <a:rPr lang="en-US" sz="2400" dirty="0"/>
              <a:t> each, and they pass by a given point in a time interval </a:t>
            </a:r>
            <a:r>
              <a:rPr lang="en-US" sz="2400" dirty="0" err="1">
                <a:solidFill>
                  <a:srgbClr val="FF0000"/>
                </a:solidFill>
              </a:rPr>
              <a:t>t</a:t>
            </a:r>
            <a:r>
              <a:rPr lang="en-US" sz="2400" dirty="0"/>
              <a:t>.</a:t>
            </a:r>
          </a:p>
          <a:p>
            <a:pPr lvl="2">
              <a:lnSpc>
                <a:spcPct val="80000"/>
              </a:lnSpc>
            </a:pPr>
            <a:r>
              <a:rPr lang="en-US" sz="2000" dirty="0"/>
              <a:t>What is the current?</a:t>
            </a:r>
          </a:p>
          <a:p>
            <a:pPr lvl="1">
              <a:lnSpc>
                <a:spcPct val="80000"/>
              </a:lnSpc>
            </a:pPr>
            <a:r>
              <a:rPr lang="en-US" sz="2400" dirty="0"/>
              <a:t>Let </a:t>
            </a:r>
            <a:r>
              <a:rPr lang="en-US" sz="2400" dirty="0">
                <a:solidFill>
                  <a:srgbClr val="FF0000"/>
                </a:solidFill>
              </a:rPr>
              <a:t>t</a:t>
            </a:r>
            <a:r>
              <a:rPr lang="en-US" sz="2400" dirty="0"/>
              <a:t> be the time for a charge </a:t>
            </a:r>
            <a:r>
              <a:rPr lang="en-US" sz="2400" dirty="0">
                <a:solidFill>
                  <a:srgbClr val="FF0000"/>
                </a:solidFill>
              </a:rPr>
              <a:t>q</a:t>
            </a:r>
            <a:r>
              <a:rPr lang="en-US" sz="2400" dirty="0"/>
              <a:t> to travel a distance </a:t>
            </a:r>
            <a:r>
              <a:rPr lang="en-US" sz="2400" dirty="0">
                <a:solidFill>
                  <a:srgbClr val="FF0000"/>
                </a:solidFill>
                <a:latin typeface="Apple Chancery" panose="03020702040506060504" pitchFamily="66" charset="-79"/>
                <a:cs typeface="Apple Chancery" panose="03020702040506060504" pitchFamily="66" charset="-79"/>
              </a:rPr>
              <a:t>l</a:t>
            </a:r>
            <a:r>
              <a:rPr lang="en-US" sz="2400" dirty="0"/>
              <a:t> in the magnetic field </a:t>
            </a:r>
            <a:r>
              <a:rPr lang="en-US" sz="2400" b="1" dirty="0">
                <a:solidFill>
                  <a:srgbClr val="FF0000"/>
                </a:solidFill>
              </a:rPr>
              <a:t>B</a:t>
            </a:r>
          </a:p>
          <a:p>
            <a:pPr lvl="2">
              <a:lnSpc>
                <a:spcPct val="80000"/>
              </a:lnSpc>
            </a:pPr>
            <a:r>
              <a:rPr lang="en-US" sz="2000" dirty="0"/>
              <a:t>Then, the length vector </a:t>
            </a:r>
            <a:r>
              <a:rPr lang="en-US" sz="2000" b="1" dirty="0" err="1">
                <a:latin typeface="Monotype Corsiva" charset="0"/>
              </a:rPr>
              <a:t>l</a:t>
            </a:r>
            <a:r>
              <a:rPr lang="en-US" sz="2000" dirty="0"/>
              <a:t> becomes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0"/>
            <a:ext cx="8534400" cy="609600"/>
          </a:xfrm>
        </p:spPr>
        <p:txBody>
          <a:bodyPr/>
          <a:lstStyle/>
          <a:p>
            <a:r>
              <a:rPr lang="en-US" dirty="0"/>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5071" name="Equation" r:id="rId3" imgW="914400" imgH="190080" progId="Equation.DSMT4">
                  <p:embed/>
                </p:oleObj>
              </mc:Choice>
              <mc:Fallback>
                <p:oleObj name="Equation" r:id="rId3" imgW="914400" imgH="190080" progId="Equation.DSMT4">
                  <p:embed/>
                  <p:pic>
                    <p:nvPicPr>
                      <p:cNvPr id="3594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5072" name="Equation" r:id="rId5" imgW="914400" imgH="190080" progId="Equation.DSMT4">
                  <p:embed/>
                </p:oleObj>
              </mc:Choice>
              <mc:Fallback>
                <p:oleObj name="Equation" r:id="rId5" imgW="914400" imgH="190080" progId="Equation.DSMT4">
                  <p:embed/>
                  <p:pic>
                    <p:nvPicPr>
                      <p:cNvPr id="3594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5073" name="Equation" r:id="rId6" imgW="914400" imgH="190080" progId="Equation.DSMT4">
                  <p:embed/>
                </p:oleObj>
              </mc:Choice>
              <mc:Fallback>
                <p:oleObj name="Equation" r:id="rId6" imgW="914400" imgH="190080" progId="Equation.DSMT4">
                  <p:embed/>
                  <p:pic>
                    <p:nvPicPr>
                      <p:cNvPr id="3594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1" name="Object 7"/>
          <p:cNvGraphicFramePr>
            <a:graphicFrameLocks noChangeAspect="1"/>
          </p:cNvGraphicFramePr>
          <p:nvPr/>
        </p:nvGraphicFramePr>
        <p:xfrm>
          <a:off x="4724400" y="4648200"/>
          <a:ext cx="765010" cy="395288"/>
        </p:xfrm>
        <a:graphic>
          <a:graphicData uri="http://schemas.openxmlformats.org/presentationml/2006/ole">
            <mc:AlternateContent xmlns:mc="http://schemas.openxmlformats.org/markup-compatibility/2006">
              <mc:Choice xmlns:v="urn:schemas-microsoft-com:vml" Requires="v">
                <p:oleObj spid="_x0000_s205074" name="Equation" r:id="rId7" imgW="368300" imgH="190500" progId="Equation.DSMT4">
                  <p:embed/>
                </p:oleObj>
              </mc:Choice>
              <mc:Fallback>
                <p:oleObj name="Equation" r:id="rId7" imgW="368300" imgH="190500" progId="Equation.DSMT4">
                  <p:embed/>
                  <p:pic>
                    <p:nvPicPr>
                      <p:cNvPr id="35943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648200"/>
                        <a:ext cx="76501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mc:AlternateContent xmlns:mc="http://schemas.openxmlformats.org/markup-compatibility/2006">
              <mc:Choice xmlns:v="urn:schemas-microsoft-com:vml" Requires="v">
                <p:oleObj spid="_x0000_s205075" name="Equation" r:id="rId9" imgW="266700" imgH="177800" progId="Equation.DSMT4">
                  <p:embed/>
                </p:oleObj>
              </mc:Choice>
              <mc:Fallback>
                <p:oleObj name="Equation" r:id="rId9" imgW="266700" imgH="177800" progId="Equation.DSMT4">
                  <p:embed/>
                  <p:pic>
                    <p:nvPicPr>
                      <p:cNvPr id="3594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346700"/>
                        <a:ext cx="566738"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205076" name="Equation" r:id="rId11" imgW="228600" imgH="152400" progId="Equation.DSMT4">
                  <p:embed/>
                </p:oleObj>
              </mc:Choice>
              <mc:Fallback>
                <p:oleObj name="Equation" r:id="rId11" imgW="228600" imgH="152400" progId="Equation.DSMT4">
                  <p:embed/>
                  <p:pic>
                    <p:nvPicPr>
                      <p:cNvPr id="3594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mc:AlternateContent xmlns:mc="http://schemas.openxmlformats.org/markup-compatibility/2006">
              <mc:Choice xmlns:v="urn:schemas-microsoft-com:vml" Requires="v">
                <p:oleObj spid="_x0000_s205077" name="Equation" r:id="rId13" imgW="660400" imgH="215900" progId="Equation.DSMT4">
                  <p:embed/>
                </p:oleObj>
              </mc:Choice>
              <mc:Fallback>
                <p:oleObj name="Equation" r:id="rId13" imgW="660400" imgH="215900" progId="Equation.DSMT4">
                  <p:embed/>
                  <p:pic>
                    <p:nvPicPr>
                      <p:cNvPr id="3594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0588" y="5803900"/>
                        <a:ext cx="1404937" cy="458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mc:AlternateContent xmlns:mc="http://schemas.openxmlformats.org/markup-compatibility/2006">
              <mc:Choice xmlns:v="urn:schemas-microsoft-com:vml" Requires="v">
                <p:oleObj spid="_x0000_s205078" name="Equation" r:id="rId15" imgW="508000" imgH="190500" progId="Equation.DSMT4">
                  <p:embed/>
                </p:oleObj>
              </mc:Choice>
              <mc:Fallback>
                <p:oleObj name="Equation" r:id="rId15" imgW="508000" imgH="190500" progId="Equation.DSMT4">
                  <p:embed/>
                  <p:pic>
                    <p:nvPicPr>
                      <p:cNvPr id="35943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5300" y="5346700"/>
                        <a:ext cx="107950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mc:AlternateContent xmlns:mc="http://schemas.openxmlformats.org/markup-compatibility/2006">
              <mc:Choice xmlns:v="urn:schemas-microsoft-com:vml" Requires="v">
                <p:oleObj spid="_x0000_s205079" name="Equation" r:id="rId17" imgW="520700" imgH="215900" progId="Equation.DSMT4">
                  <p:embed/>
                </p:oleObj>
              </mc:Choice>
              <mc:Fallback>
                <p:oleObj name="Equation" r:id="rId17" imgW="520700" imgH="215900" progId="Equation.DSMT4">
                  <p:embed/>
                  <p:pic>
                    <p:nvPicPr>
                      <p:cNvPr id="35943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5900" y="5318125"/>
                        <a:ext cx="1106488"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mc:AlternateContent xmlns:mc="http://schemas.openxmlformats.org/markup-compatibility/2006">
              <mc:Choice xmlns:v="urn:schemas-microsoft-com:vml" Requires="v">
                <p:oleObj spid="_x0000_s205080" name="Equation" r:id="rId19" imgW="330200" imgH="215900" progId="Equation.DSMT4">
                  <p:embed/>
                </p:oleObj>
              </mc:Choice>
              <mc:Fallback>
                <p:oleObj name="Equation" r:id="rId19" imgW="330200" imgH="215900" progId="Equation.DSMT4">
                  <p:embed/>
                  <p:pic>
                    <p:nvPicPr>
                      <p:cNvPr id="35943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94138" y="3719513"/>
                        <a:ext cx="75406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96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9434"/>
                                        </p:tgtEl>
                                        <p:attrNameLst>
                                          <p:attrName>style.visibility</p:attrName>
                                        </p:attrNameLst>
                                      </p:cBhvr>
                                      <p:to>
                                        <p:strVal val="visible"/>
                                      </p:to>
                                    </p:set>
                                    <p:animEffect transition="in" filter="wipe(left)">
                                      <p:cBhvr>
                                        <p:cTn id="7" dur="5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30,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C5AAB510-0944-C84B-B716-DDD6DD59B2D4}" type="slidenum">
              <a:rPr lang="en-US"/>
              <a:pPr/>
              <a:t>11</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alternative way of defining the magnetic field.</a:t>
            </a:r>
          </a:p>
          <a:p>
            <a:pPr lvl="1">
              <a:lnSpc>
                <a:spcPct val="90000"/>
              </a:lnSpc>
            </a:pPr>
            <a:r>
              <a:rPr lang="en-US" dirty="0"/>
              <a:t>How?</a:t>
            </a:r>
          </a:p>
          <a:p>
            <a:pPr lvl="1">
              <a:lnSpc>
                <a:spcPct val="90000"/>
              </a:lnSpc>
            </a:pPr>
            <a:r>
              <a:rPr lang="en-US" dirty="0"/>
              <a:t>The magnitude of the force on a particle with charge </a:t>
            </a:r>
            <a:r>
              <a:rPr lang="en-US" dirty="0" err="1"/>
              <a:t>q</a:t>
            </a:r>
            <a:r>
              <a:rPr lang="en-US" dirty="0"/>
              <a:t> moving with a velocity </a:t>
            </a:r>
            <a:r>
              <a:rPr lang="en-US" dirty="0" err="1"/>
              <a:t>v</a:t>
            </a:r>
            <a:r>
              <a:rPr lang="en-US" dirty="0"/>
              <a:t> in a field B is </a:t>
            </a:r>
          </a:p>
          <a:p>
            <a:pPr lvl="2">
              <a:lnSpc>
                <a:spcPct val="90000"/>
              </a:lnSpc>
            </a:pPr>
            <a:r>
              <a:rPr lang="en-US" dirty="0"/>
              <a:t> </a:t>
            </a:r>
          </a:p>
          <a:p>
            <a:pPr lvl="2">
              <a:lnSpc>
                <a:spcPct val="90000"/>
              </a:lnSpc>
            </a:pPr>
            <a:r>
              <a:rPr lang="en-US" dirty="0"/>
              <a:t>What is the angle </a:t>
            </a:r>
            <a:r>
              <a:rPr lang="en-US" dirty="0" err="1">
                <a:latin typeface="Symbol" charset="2"/>
              </a:rPr>
              <a:t>θ</a:t>
            </a:r>
            <a:r>
              <a:rPr lang="en-US" dirty="0"/>
              <a:t>?</a:t>
            </a:r>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B field and the velocity vector are perpendicular to each other.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5987" name="Equation" r:id="rId4" imgW="914400" imgH="190080" progId="Equation.DSMT4">
                  <p:embed/>
                </p:oleObj>
              </mc:Choice>
              <mc:Fallback>
                <p:oleObj name="Equation" r:id="rId4" imgW="914400" imgH="190080" progId="Equation.DSMT4">
                  <p:embed/>
                  <p:pic>
                    <p:nvPicPr>
                      <p:cNvPr id="3604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5988" name="Equation" r:id="rId6" imgW="914400" imgH="190080" progId="Equation.DSMT4">
                  <p:embed/>
                </p:oleObj>
              </mc:Choice>
              <mc:Fallback>
                <p:oleObj name="Equation" r:id="rId6" imgW="914400" imgH="190080" progId="Equation.DSMT4">
                  <p:embed/>
                  <p:pic>
                    <p:nvPicPr>
                      <p:cNvPr id="360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5989" name="Equation" r:id="rId7" imgW="914400" imgH="190080" progId="Equation.DSMT4">
                  <p:embed/>
                </p:oleObj>
              </mc:Choice>
              <mc:Fallback>
                <p:oleObj name="Equation" r:id="rId7" imgW="914400" imgH="190080" progId="Equation.DSMT4">
                  <p:embed/>
                  <p:pic>
                    <p:nvPicPr>
                      <p:cNvPr id="360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mc:AlternateContent xmlns:mc="http://schemas.openxmlformats.org/markup-compatibility/2006">
              <mc:Choice xmlns:v="urn:schemas-microsoft-com:vml" Requires="v">
                <p:oleObj spid="_x0000_s205990" name="Equation" r:id="rId8" imgW="774700" imgH="190500" progId="Equation.DSMT4">
                  <p:embed/>
                </p:oleObj>
              </mc:Choice>
              <mc:Fallback>
                <p:oleObj name="Equation" r:id="rId8" imgW="774700" imgH="190500" progId="Equation.DSMT4">
                  <p:embed/>
                  <p:pic>
                    <p:nvPicPr>
                      <p:cNvPr id="36045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988" y="2895600"/>
                        <a:ext cx="1646237"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mc:AlternateContent xmlns:mc="http://schemas.openxmlformats.org/markup-compatibility/2006">
              <mc:Choice xmlns:v="urn:schemas-microsoft-com:vml" Requires="v">
                <p:oleObj spid="_x0000_s205991" name="Equation" r:id="rId10" imgW="660400" imgH="228600" progId="Equation.DSMT4">
                  <p:embed/>
                </p:oleObj>
              </mc:Choice>
              <mc:Fallback>
                <p:oleObj name="Equation" r:id="rId10" imgW="660400" imgH="228600" progId="Equation.DSMT4">
                  <p:embed/>
                  <p:pic>
                    <p:nvPicPr>
                      <p:cNvPr id="36045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02213"/>
                        <a:ext cx="1404938"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58" name="Rectangle 10"/>
          <p:cNvSpPr>
            <a:spLocks noChangeArrowheads="1"/>
          </p:cNvSpPr>
          <p:nvPr/>
        </p:nvSpPr>
        <p:spPr bwMode="auto">
          <a:xfrm>
            <a:off x="381000" y="5486400"/>
            <a:ext cx="60960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direction of the force follows the right-hand-rule and is perpendicular to the direction of the magnetic field </a:t>
            </a:r>
            <a:r>
              <a:rPr lang="en-US" sz="2800" dirty="0">
                <a:solidFill>
                  <a:srgbClr val="C00000"/>
                </a:solidFill>
                <a:latin typeface="Arial Narrow" charset="0"/>
                <a:ea typeface="ＭＳ Ｐゴシック" charset="-128"/>
              </a:rPr>
              <a:t>(p 15)</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mc:AlternateContent xmlns:mc="http://schemas.openxmlformats.org/markup-compatibility/2006">
              <mc:Choice xmlns:v="urn:schemas-microsoft-com:vml" Requires="v">
                <p:oleObj spid="_x0000_s205992" name="Equation" r:id="rId12" imgW="558800" imgH="419100" progId="Equation.DSMT4">
                  <p:embed/>
                </p:oleObj>
              </mc:Choice>
              <mc:Fallback>
                <p:oleObj name="Equation" r:id="rId12" imgW="558800" imgH="419100" progId="Equation.DSMT4">
                  <p:embed/>
                  <p:pic>
                    <p:nvPicPr>
                      <p:cNvPr id="36045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943475"/>
                        <a:ext cx="914400" cy="684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802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Tuesday, June 30,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B46526B6-A71B-2540-B7CF-3766EEE7E26E}" type="slidenum">
              <a:rPr lang="en-US"/>
              <a:pPr/>
              <a:t>12</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 5 </a:t>
            </a:r>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having a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a force of F=8.0x10</a:t>
            </a:r>
            <a:r>
              <a:rPr lang="en-US" baseline="30000" dirty="0">
                <a:solidFill>
                  <a:schemeClr val="accent2"/>
                </a:solidFill>
                <a:latin typeface="Arial Narrow" charset="0"/>
              </a:rPr>
              <a:t>-14</a:t>
            </a:r>
            <a:r>
              <a:rPr lang="en-US" dirty="0">
                <a:solidFill>
                  <a:schemeClr val="accent2"/>
                </a:solidFill>
                <a:latin typeface="Arial Narrow" charset="0"/>
              </a:rPr>
              <a:t>N toward West when it moves vertically upward.  When moving horizontally in a northerly direction, it feels zero force.  What is the magnitude and the direction of the magnetic field in this region? </a:t>
            </a:r>
          </a:p>
        </p:txBody>
      </p:sp>
      <p:sp>
        <p:nvSpPr>
          <p:cNvPr id="361476" name="Text Box 4"/>
          <p:cNvSpPr txBox="1">
            <a:spLocks noChangeArrowheads="1"/>
          </p:cNvSpPr>
          <p:nvPr/>
        </p:nvSpPr>
        <p:spPr bwMode="auto">
          <a:xfrm>
            <a:off x="533400" y="2438400"/>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533400" y="2759075"/>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mc:AlternateContent xmlns:mc="http://schemas.openxmlformats.org/markup-compatibility/2006">
              <mc:Choice xmlns:v="urn:schemas-microsoft-com:vml" Requires="v">
                <p:oleObj spid="_x0000_s206984" name="Equation" r:id="rId3" imgW="304560" imgH="228600" progId="Equation.DSMT4">
                  <p:embed/>
                </p:oleObj>
              </mc:Choice>
              <mc:Fallback>
                <p:oleObj name="Equation" r:id="rId3" imgW="304560" imgH="228600" progId="Equation.DSMT4">
                  <p:embed/>
                  <p:pic>
                    <p:nvPicPr>
                      <p:cNvPr id="3614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09825"/>
                        <a:ext cx="64770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0" name="Text Box 8"/>
          <p:cNvSpPr txBox="1">
            <a:spLocks noChangeArrowheads="1"/>
          </p:cNvSpPr>
          <p:nvPr/>
        </p:nvSpPr>
        <p:spPr bwMode="auto">
          <a:xfrm>
            <a:off x="457200" y="350520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457200" y="3886200"/>
            <a:ext cx="822960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648200"/>
            <a:ext cx="7848600" cy="430887"/>
          </a:xfrm>
          <a:prstGeom prst="rect">
            <a:avLst/>
          </a:prstGeom>
          <a:noFill/>
          <a:ln w="9525">
            <a:noFill/>
            <a:miter lim="800000"/>
            <a:headEnd/>
            <a:tailEnd/>
          </a:ln>
          <a:effectLst/>
        </p:spPr>
        <p:txBody>
          <a:bodyPr wrap="square">
            <a:prstTxWarp prst="textNoShape">
              <a:avLst/>
            </a:prstTxWarp>
            <a:spAutoFit/>
          </a:bodyPr>
          <a:lstStyle/>
          <a:p>
            <a:r>
              <a:rPr lang="en-US" sz="2200" dirty="0">
                <a:solidFill>
                  <a:srgbClr val="CC00CC"/>
                </a:solidFill>
                <a:latin typeface="Arial Narrow" charset="0"/>
              </a:rPr>
              <a:t>Since the particle feels force toward West, the field should be pointing to? </a:t>
            </a:r>
            <a:endParaRPr lang="en-US" sz="2200" baseline="-25000" dirty="0">
              <a:solidFill>
                <a:srgbClr val="CC00CC"/>
              </a:solidFill>
              <a:latin typeface="Arial Narrow" charset="0"/>
            </a:endParaRPr>
          </a:p>
        </p:txBody>
      </p:sp>
      <p:sp>
        <p:nvSpPr>
          <p:cNvPr id="361483" name="Text Box 11"/>
          <p:cNvSpPr txBox="1">
            <a:spLocks noChangeArrowheads="1"/>
          </p:cNvSpPr>
          <p:nvPr/>
        </p:nvSpPr>
        <p:spPr bwMode="auto">
          <a:xfrm>
            <a:off x="80010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4572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206985" name="Equation" r:id="rId5" imgW="254000" imgH="152400" progId="Equation.DSMT4">
                  <p:embed/>
                </p:oleObj>
              </mc:Choice>
              <mc:Fallback>
                <p:oleObj name="Equation" r:id="rId5" imgW="254000" imgH="152400" progId="Equation.DSMT4">
                  <p:embed/>
                  <p:pic>
                    <p:nvPicPr>
                      <p:cNvPr id="36148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206986" name="Equation" r:id="rId7" imgW="317500" imgH="406400" progId="Equation.DSMT4">
                  <p:embed/>
                </p:oleObj>
              </mc:Choice>
              <mc:Fallback>
                <p:oleObj name="Equation" r:id="rId7" imgW="317500" imgH="406400" progId="Equation.DSMT4">
                  <p:embed/>
                  <p:pic>
                    <p:nvPicPr>
                      <p:cNvPr id="36148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mc:AlternateContent xmlns:mc="http://schemas.openxmlformats.org/markup-compatibility/2006">
              <mc:Choice xmlns:v="urn:schemas-microsoft-com:vml" Requires="v">
                <p:oleObj spid="_x0000_s206987" name="Equation" r:id="rId9" imgW="2032000" imgH="419100" progId="Equation.DSMT4">
                  <p:embed/>
                </p:oleObj>
              </mc:Choice>
              <mc:Fallback>
                <p:oleObj name="Equation" r:id="rId9" imgW="2032000" imgH="419100" progId="Equation.DSMT4">
                  <p:embed/>
                  <p:pic>
                    <p:nvPicPr>
                      <p:cNvPr id="3614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19713"/>
                        <a:ext cx="4710112" cy="969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206988" name="Equation" r:id="rId11" imgW="1002960" imgH="203040" progId="Equation.DSMT4">
                  <p:embed/>
                </p:oleObj>
              </mc:Choice>
              <mc:Fallback>
                <p:oleObj name="Equation" r:id="rId11" imgW="1002960" imgH="203040" progId="Equation.DSMT4">
                  <p:embed/>
                  <p:pic>
                    <p:nvPicPr>
                      <p:cNvPr id="361489"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461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30,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1A2262D4-C828-A747-81DE-EEB941212528}" type="slidenum">
              <a:rPr lang="en-US"/>
              <a:pPr/>
              <a:t>13</a:t>
            </a:fld>
            <a:endParaRPr lang="en-US"/>
          </a:p>
        </p:txBody>
      </p:sp>
      <p:pic>
        <p:nvPicPr>
          <p:cNvPr id="370690" name="Picture 2" descr="FG27_017"/>
          <p:cNvPicPr>
            <a:picLocks noChangeAspect="1" noChangeArrowheads="1"/>
          </p:cNvPicPr>
          <p:nvPr/>
        </p:nvPicPr>
        <p:blipFill>
          <a:blip r:embed="rId3"/>
          <a:srcRect/>
          <a:stretch>
            <a:fillRect/>
          </a:stretch>
        </p:blipFill>
        <p:spPr bwMode="auto">
          <a:xfrm>
            <a:off x="5867400" y="685800"/>
            <a:ext cx="3505200" cy="2628900"/>
          </a:xfrm>
          <a:prstGeom prst="rect">
            <a:avLst/>
          </a:prstGeom>
          <a:noFill/>
        </p:spPr>
      </p:pic>
      <p:sp>
        <p:nvSpPr>
          <p:cNvPr id="370691" name="Rectangle 3"/>
          <p:cNvSpPr>
            <a:spLocks noGrp="1" noChangeArrowheads="1"/>
          </p:cNvSpPr>
          <p:nvPr>
            <p:ph type="body" idx="1"/>
          </p:nvPr>
        </p:nvSpPr>
        <p:spPr>
          <a:xfrm>
            <a:off x="304800" y="762000"/>
            <a:ext cx="6019800" cy="2743200"/>
          </a:xfrm>
        </p:spPr>
        <p:txBody>
          <a:bodyPr/>
          <a:lstStyle/>
          <a:p>
            <a:r>
              <a:rPr lang="en-US" sz="2800"/>
              <a:t>What shape do you think is the path of a charged particle on a plane perpendicular to a uniform magnetic field?</a:t>
            </a:r>
          </a:p>
          <a:p>
            <a:pPr lvl="1"/>
            <a:r>
              <a:rPr lang="en-US" sz="2400"/>
              <a:t>Circle!!  Why?</a:t>
            </a:r>
            <a:endParaRPr lang="en-US" altLang="ko-KR" sz="2400">
              <a:ea typeface="굴림" charset="-127"/>
              <a:cs typeface="굴림" charset="-127"/>
            </a:endParaRPr>
          </a:p>
          <a:p>
            <a:pPr lvl="1"/>
            <a:r>
              <a:rPr lang="en-US" altLang="ko-KR" sz="2400">
                <a:ea typeface="굴림" charset="-127"/>
                <a:cs typeface="굴림" charset="-127"/>
              </a:rPr>
              <a:t>An electron moving to right at the point P in the figure will be pulled downward</a:t>
            </a:r>
          </a:p>
        </p:txBody>
      </p:sp>
      <p:sp>
        <p:nvSpPr>
          <p:cNvPr id="370692" name="Rectangle 4"/>
          <p:cNvSpPr>
            <a:spLocks noGrp="1" noChangeArrowheads="1"/>
          </p:cNvSpPr>
          <p:nvPr>
            <p:ph type="title"/>
          </p:nvPr>
        </p:nvSpPr>
        <p:spPr>
          <a:xfrm>
            <a:off x="76200" y="76200"/>
            <a:ext cx="8915400" cy="609600"/>
          </a:xfrm>
        </p:spPr>
        <p:txBody>
          <a:bodyPr/>
          <a:lstStyle/>
          <a:p>
            <a:r>
              <a:rPr lang="en-US"/>
              <a:t>Charged Particle’s Path in Magnetic Field</a:t>
            </a:r>
          </a:p>
        </p:txBody>
      </p:sp>
      <p:graphicFrame>
        <p:nvGraphicFramePr>
          <p:cNvPr id="37069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7954" name="Equation" r:id="rId4" imgW="914400" imgH="190080" progId="Equation.DSMT4">
                  <p:embed/>
                </p:oleObj>
              </mc:Choice>
              <mc:Fallback>
                <p:oleObj name="Equation" r:id="rId4" imgW="914400" imgH="190080" progId="Equation.DSMT4">
                  <p:embed/>
                  <p:pic>
                    <p:nvPicPr>
                      <p:cNvPr id="3706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7955" name="Equation" r:id="rId6" imgW="914400" imgH="190080" progId="Equation.DSMT4">
                  <p:embed/>
                </p:oleObj>
              </mc:Choice>
              <mc:Fallback>
                <p:oleObj name="Equation" r:id="rId6" imgW="914400" imgH="190080" progId="Equation.DSMT4">
                  <p:embed/>
                  <p:pic>
                    <p:nvPicPr>
                      <p:cNvPr id="370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7956" name="Equation" r:id="rId7" imgW="914400" imgH="190080" progId="Equation.DSMT4">
                  <p:embed/>
                </p:oleObj>
              </mc:Choice>
              <mc:Fallback>
                <p:oleObj name="Equation" r:id="rId7" imgW="914400" imgH="190080" progId="Equation.DSMT4">
                  <p:embed/>
                  <p:pic>
                    <p:nvPicPr>
                      <p:cNvPr id="37069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6" name="Rectangle 8"/>
          <p:cNvSpPr>
            <a:spLocks noChangeArrowheads="1"/>
          </p:cNvSpPr>
          <p:nvPr/>
        </p:nvSpPr>
        <p:spPr bwMode="auto">
          <a:xfrm>
            <a:off x="304800" y="3429000"/>
            <a:ext cx="8001000" cy="2895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At a later time, the force is still perpendicular to the velocity</a:t>
            </a:r>
          </a:p>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Since the force is always perpendicular to the velocity, the magnitude of the velocity (the speed) is constant</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direction of the force follows the right-hand-rule and is perpendicular to the direction of the magnetic field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Thus, the electron moves on a circular path with a centripetal force F.</a:t>
            </a:r>
          </a:p>
        </p:txBody>
      </p:sp>
    </p:spTree>
    <p:extLst>
      <p:ext uri="{BB962C8B-B14F-4D97-AF65-F5344CB8AC3E}">
        <p14:creationId xmlns:p14="http://schemas.microsoft.com/office/powerpoint/2010/main" val="262228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Tuesday, June 30, 2020</a:t>
            </a:r>
          </a:p>
        </p:txBody>
      </p:sp>
      <p:sp>
        <p:nvSpPr>
          <p:cNvPr id="23" name="Footer Placeholder 4"/>
          <p:cNvSpPr>
            <a:spLocks noGrp="1"/>
          </p:cNvSpPr>
          <p:nvPr>
            <p:ph type="ftr" sz="quarter" idx="11"/>
          </p:nvPr>
        </p:nvSpPr>
        <p:spPr/>
        <p:txBody>
          <a:bodyPr/>
          <a:lstStyle/>
          <a:p>
            <a:r>
              <a:rPr lang="de-DE"/>
              <a:t>PHYS 1444-001, Summer 2020                    Dr. Jaehoon Yu</a:t>
            </a:r>
            <a:endParaRPr lang="en-US"/>
          </a:p>
        </p:txBody>
      </p:sp>
      <p:sp>
        <p:nvSpPr>
          <p:cNvPr id="24" name="Slide Number Placeholder 5"/>
          <p:cNvSpPr>
            <a:spLocks noGrp="1"/>
          </p:cNvSpPr>
          <p:nvPr>
            <p:ph type="sldNum" sz="quarter" idx="12"/>
          </p:nvPr>
        </p:nvSpPr>
        <p:spPr/>
        <p:txBody>
          <a:bodyPr/>
          <a:lstStyle/>
          <a:p>
            <a:fld id="{55E9EFCD-0B63-0348-8D12-417E39DFB4A3}" type="slidenum">
              <a:rPr lang="en-US"/>
              <a:pPr/>
              <a:t>14</a:t>
            </a:fld>
            <a:endParaRPr lang="en-US"/>
          </a:p>
        </p:txBody>
      </p:sp>
      <p:sp>
        <p:nvSpPr>
          <p:cNvPr id="371714" name="Rectangle 2"/>
          <p:cNvSpPr>
            <a:spLocks noGrp="1" noChangeArrowheads="1"/>
          </p:cNvSpPr>
          <p:nvPr>
            <p:ph type="title"/>
          </p:nvPr>
        </p:nvSpPr>
        <p:spPr>
          <a:xfrm>
            <a:off x="228600" y="-76200"/>
            <a:ext cx="8686800" cy="762000"/>
          </a:xfrm>
        </p:spPr>
        <p:txBody>
          <a:bodyPr/>
          <a:lstStyle/>
          <a:p>
            <a:r>
              <a:rPr lang="en-US" dirty="0"/>
              <a:t>Example 27 – 7 </a:t>
            </a:r>
          </a:p>
        </p:txBody>
      </p:sp>
      <p:sp>
        <p:nvSpPr>
          <p:cNvPr id="371715" name="Text Box 3"/>
          <p:cNvSpPr txBox="1">
            <a:spLocks noChangeArrowheads="1"/>
          </p:cNvSpPr>
          <p:nvPr/>
        </p:nvSpPr>
        <p:spPr bwMode="auto">
          <a:xfrm>
            <a:off x="381000" y="609600"/>
            <a:ext cx="86106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Electron’s path in a uniform magnetic field. </a:t>
            </a:r>
            <a:r>
              <a:rPr lang="en-US" sz="2800" dirty="0">
                <a:solidFill>
                  <a:schemeClr val="accent2"/>
                </a:solidFill>
                <a:latin typeface="Arial Narrow" charset="0"/>
              </a:rPr>
              <a:t>An electron travels at the 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What is the radius of the electron’s path?</a:t>
            </a:r>
          </a:p>
        </p:txBody>
      </p:sp>
      <p:sp>
        <p:nvSpPr>
          <p:cNvPr id="371716"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7"/>
          <p:cNvGraphicFramePr>
            <a:graphicFrameLocks noChangeAspect="1"/>
          </p:cNvGraphicFramePr>
          <p:nvPr/>
        </p:nvGraphicFramePr>
        <p:xfrm>
          <a:off x="5181600" y="2159000"/>
          <a:ext cx="647700" cy="369888"/>
        </p:xfrm>
        <a:graphic>
          <a:graphicData uri="http://schemas.openxmlformats.org/presentationml/2006/ole">
            <mc:AlternateContent xmlns:mc="http://schemas.openxmlformats.org/markup-compatibility/2006">
              <mc:Choice xmlns:v="urn:schemas-microsoft-com:vml" Requires="v">
                <p:oleObj spid="_x0000_s209275" name="Equation" r:id="rId3" imgW="266400" imgH="152280" progId="Equation.DSMT4">
                  <p:embed/>
                </p:oleObj>
              </mc:Choice>
              <mc:Fallback>
                <p:oleObj name="Equation" r:id="rId3" imgW="266400" imgH="152280" progId="Equation.DSMT4">
                  <p:embed/>
                  <p:pic>
                    <p:nvPicPr>
                      <p:cNvPr id="3717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59000"/>
                        <a:ext cx="647700" cy="369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0" name="Object 8"/>
          <p:cNvGraphicFramePr>
            <a:graphicFrameLocks noChangeAspect="1"/>
          </p:cNvGraphicFramePr>
          <p:nvPr/>
        </p:nvGraphicFramePr>
        <p:xfrm>
          <a:off x="3810000" y="4562475"/>
          <a:ext cx="4883150" cy="1076325"/>
        </p:xfrm>
        <a:graphic>
          <a:graphicData uri="http://schemas.openxmlformats.org/presentationml/2006/ole">
            <mc:AlternateContent xmlns:mc="http://schemas.openxmlformats.org/markup-compatibility/2006">
              <mc:Choice xmlns:v="urn:schemas-microsoft-com:vml" Requires="v">
                <p:oleObj spid="_x0000_s209276" name="Equation" r:id="rId5" imgW="2565360" imgH="545760" progId="Equation.DSMT4">
                  <p:embed/>
                </p:oleObj>
              </mc:Choice>
              <mc:Fallback>
                <p:oleObj name="Equation" r:id="rId5" imgW="2565360" imgH="545760" progId="Equation.DSMT4">
                  <p:embed/>
                  <p:pic>
                    <p:nvPicPr>
                      <p:cNvPr id="37172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562475"/>
                        <a:ext cx="4883150" cy="1076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1" name="Object 9"/>
          <p:cNvGraphicFramePr>
            <a:graphicFrameLocks noChangeAspect="1"/>
          </p:cNvGraphicFramePr>
          <p:nvPr/>
        </p:nvGraphicFramePr>
        <p:xfrm>
          <a:off x="6934200" y="2855913"/>
          <a:ext cx="942975" cy="536575"/>
        </p:xfrm>
        <a:graphic>
          <a:graphicData uri="http://schemas.openxmlformats.org/presentationml/2006/ole">
            <mc:AlternateContent xmlns:mc="http://schemas.openxmlformats.org/markup-compatibility/2006">
              <mc:Choice xmlns:v="urn:schemas-microsoft-com:vml" Requires="v">
                <p:oleObj spid="_x0000_s209277" name="Equation" r:id="rId7" imgW="266400" imgH="152280" progId="Equation.DSMT4">
                  <p:embed/>
                </p:oleObj>
              </mc:Choice>
              <mc:Fallback>
                <p:oleObj name="Equation" r:id="rId7" imgW="266400" imgH="152280" progId="Equation.DSMT4">
                  <p:embed/>
                  <p:pic>
                    <p:nvPicPr>
                      <p:cNvPr id="37172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55913"/>
                        <a:ext cx="942975"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2" name="Object 10"/>
          <p:cNvGraphicFramePr>
            <a:graphicFrameLocks noChangeAspect="1"/>
          </p:cNvGraphicFramePr>
          <p:nvPr/>
        </p:nvGraphicFramePr>
        <p:xfrm>
          <a:off x="6629400" y="3773488"/>
          <a:ext cx="733425" cy="417512"/>
        </p:xfrm>
        <a:graphic>
          <a:graphicData uri="http://schemas.openxmlformats.org/presentationml/2006/ole">
            <mc:AlternateContent xmlns:mc="http://schemas.openxmlformats.org/markup-compatibility/2006">
              <mc:Choice xmlns:v="urn:schemas-microsoft-com:vml" Requires="v">
                <p:oleObj spid="_x0000_s209278" name="Equation" r:id="rId9" imgW="266400" imgH="152280" progId="Equation.DSMT4">
                  <p:embed/>
                </p:oleObj>
              </mc:Choice>
              <mc:Fallback>
                <p:oleObj name="Equation" r:id="rId9" imgW="266400" imgH="152280" progId="Equation.DSMT4">
                  <p:embed/>
                  <p:pic>
                    <p:nvPicPr>
                      <p:cNvPr id="37172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773488"/>
                        <a:ext cx="733425" cy="4175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3" name="Object 11"/>
          <p:cNvGraphicFramePr>
            <a:graphicFrameLocks noChangeAspect="1"/>
          </p:cNvGraphicFramePr>
          <p:nvPr/>
        </p:nvGraphicFramePr>
        <p:xfrm>
          <a:off x="1905000" y="4876800"/>
          <a:ext cx="615950" cy="325438"/>
        </p:xfrm>
        <a:graphic>
          <a:graphicData uri="http://schemas.openxmlformats.org/presentationml/2006/ole">
            <mc:AlternateContent xmlns:mc="http://schemas.openxmlformats.org/markup-compatibility/2006">
              <mc:Choice xmlns:v="urn:schemas-microsoft-com:vml" Requires="v">
                <p:oleObj spid="_x0000_s209279" name="Equation" r:id="rId11" imgW="215640" imgH="114120" progId="Equation.DSMT4">
                  <p:embed/>
                </p:oleObj>
              </mc:Choice>
              <mc:Fallback>
                <p:oleObj name="Equation" r:id="rId11" imgW="215640" imgH="114120" progId="Equation.DSMT4">
                  <p:embed/>
                  <p:pic>
                    <p:nvPicPr>
                      <p:cNvPr id="37172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876800"/>
                        <a:ext cx="615950" cy="3254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1724" name="AutoShape 12"/>
          <p:cNvSpPr>
            <a:spLocks noChangeArrowheads="1"/>
          </p:cNvSpPr>
          <p:nvPr/>
        </p:nvSpPr>
        <p:spPr bwMode="auto">
          <a:xfrm>
            <a:off x="228600" y="4648200"/>
            <a:ext cx="1612900" cy="730250"/>
          </a:xfrm>
          <a:prstGeom prst="rightArrow">
            <a:avLst>
              <a:gd name="adj1" fmla="val 50000"/>
              <a:gd name="adj2" fmla="val 55217"/>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r</a:t>
            </a:r>
          </a:p>
        </p:txBody>
      </p:sp>
      <p:graphicFrame>
        <p:nvGraphicFramePr>
          <p:cNvPr id="371725" name="Object 13"/>
          <p:cNvGraphicFramePr>
            <a:graphicFrameLocks noChangeAspect="1"/>
          </p:cNvGraphicFramePr>
          <p:nvPr/>
        </p:nvGraphicFramePr>
        <p:xfrm>
          <a:off x="5826125" y="2224088"/>
          <a:ext cx="803275" cy="309562"/>
        </p:xfrm>
        <a:graphic>
          <a:graphicData uri="http://schemas.openxmlformats.org/presentationml/2006/ole">
            <mc:AlternateContent xmlns:mc="http://schemas.openxmlformats.org/markup-compatibility/2006">
              <mc:Choice xmlns:v="urn:schemas-microsoft-com:vml" Requires="v">
                <p:oleObj spid="_x0000_s209280" name="Equation" r:id="rId13" imgW="330120" imgH="126720" progId="Equation.DSMT4">
                  <p:embed/>
                </p:oleObj>
              </mc:Choice>
              <mc:Fallback>
                <p:oleObj name="Equation" r:id="rId13" imgW="330120" imgH="126720" progId="Equation.DSMT4">
                  <p:embed/>
                  <p:pic>
                    <p:nvPicPr>
                      <p:cNvPr id="371725"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2224088"/>
                        <a:ext cx="803275"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6" name="Object 14"/>
          <p:cNvGraphicFramePr>
            <a:graphicFrameLocks noChangeAspect="1"/>
          </p:cNvGraphicFramePr>
          <p:nvPr/>
        </p:nvGraphicFramePr>
        <p:xfrm>
          <a:off x="6629400" y="2219325"/>
          <a:ext cx="371475" cy="309563"/>
        </p:xfrm>
        <a:graphic>
          <a:graphicData uri="http://schemas.openxmlformats.org/presentationml/2006/ole">
            <mc:AlternateContent xmlns:mc="http://schemas.openxmlformats.org/markup-compatibility/2006">
              <mc:Choice xmlns:v="urn:schemas-microsoft-com:vml" Requires="v">
                <p:oleObj spid="_x0000_s209281" name="Equation" r:id="rId15" imgW="152280" imgH="126720" progId="Equation.DSMT4">
                  <p:embed/>
                </p:oleObj>
              </mc:Choice>
              <mc:Fallback>
                <p:oleObj name="Equation" r:id="rId15" imgW="152280" imgH="126720" progId="Equation.DSMT4">
                  <p:embed/>
                  <p:pic>
                    <p:nvPicPr>
                      <p:cNvPr id="371726"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219325"/>
                        <a:ext cx="37147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7" name="Object 15"/>
          <p:cNvGraphicFramePr>
            <a:graphicFrameLocks noChangeAspect="1"/>
          </p:cNvGraphicFramePr>
          <p:nvPr/>
        </p:nvGraphicFramePr>
        <p:xfrm>
          <a:off x="6973888" y="1800225"/>
          <a:ext cx="493712" cy="957263"/>
        </p:xfrm>
        <a:graphic>
          <a:graphicData uri="http://schemas.openxmlformats.org/presentationml/2006/ole">
            <mc:AlternateContent xmlns:mc="http://schemas.openxmlformats.org/markup-compatibility/2006">
              <mc:Choice xmlns:v="urn:schemas-microsoft-com:vml" Requires="v">
                <p:oleObj spid="_x0000_s209282" name="Equation" r:id="rId17" imgW="203040" imgH="393480" progId="Equation.DSMT4">
                  <p:embed/>
                </p:oleObj>
              </mc:Choice>
              <mc:Fallback>
                <p:oleObj name="Equation" r:id="rId17" imgW="203040" imgH="393480" progId="Equation.DSMT4">
                  <p:embed/>
                  <p:pic>
                    <p:nvPicPr>
                      <p:cNvPr id="37172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3888" y="1800225"/>
                        <a:ext cx="493712" cy="957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8" name="Object 16"/>
          <p:cNvGraphicFramePr>
            <a:graphicFrameLocks noChangeAspect="1"/>
          </p:cNvGraphicFramePr>
          <p:nvPr/>
        </p:nvGraphicFramePr>
        <p:xfrm>
          <a:off x="7788275" y="2833688"/>
          <a:ext cx="898525" cy="581025"/>
        </p:xfrm>
        <a:graphic>
          <a:graphicData uri="http://schemas.openxmlformats.org/presentationml/2006/ole">
            <mc:AlternateContent xmlns:mc="http://schemas.openxmlformats.org/markup-compatibility/2006">
              <mc:Choice xmlns:v="urn:schemas-microsoft-com:vml" Requires="v">
                <p:oleObj spid="_x0000_s209283" name="Equation" r:id="rId19" imgW="253800" imgH="164880" progId="Equation.DSMT4">
                  <p:embed/>
                </p:oleObj>
              </mc:Choice>
              <mc:Fallback>
                <p:oleObj name="Equation" r:id="rId19" imgW="253800" imgH="164880" progId="Equation.DSMT4">
                  <p:embed/>
                  <p:pic>
                    <p:nvPicPr>
                      <p:cNvPr id="37172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8275" y="2833688"/>
                        <a:ext cx="8985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9" name="Object 17"/>
          <p:cNvGraphicFramePr>
            <a:graphicFrameLocks noChangeAspect="1"/>
          </p:cNvGraphicFramePr>
          <p:nvPr/>
        </p:nvGraphicFramePr>
        <p:xfrm>
          <a:off x="7292975" y="3748088"/>
          <a:ext cx="1012825" cy="452437"/>
        </p:xfrm>
        <a:graphic>
          <a:graphicData uri="http://schemas.openxmlformats.org/presentationml/2006/ole">
            <mc:AlternateContent xmlns:mc="http://schemas.openxmlformats.org/markup-compatibility/2006">
              <mc:Choice xmlns:v="urn:schemas-microsoft-com:vml" Requires="v">
                <p:oleObj spid="_x0000_s209284" name="Equation" r:id="rId21" imgW="368280" imgH="164880" progId="Equation.DSMT4">
                  <p:embed/>
                </p:oleObj>
              </mc:Choice>
              <mc:Fallback>
                <p:oleObj name="Equation" r:id="rId21" imgW="368280" imgH="164880" progId="Equation.DSMT4">
                  <p:embed/>
                  <p:pic>
                    <p:nvPicPr>
                      <p:cNvPr id="371729"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2975" y="3748088"/>
                        <a:ext cx="1012825"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0" name="Object 18"/>
          <p:cNvGraphicFramePr>
            <a:graphicFrameLocks noChangeAspect="1"/>
          </p:cNvGraphicFramePr>
          <p:nvPr/>
        </p:nvGraphicFramePr>
        <p:xfrm>
          <a:off x="8229600" y="3367088"/>
          <a:ext cx="908050" cy="1079500"/>
        </p:xfrm>
        <a:graphic>
          <a:graphicData uri="http://schemas.openxmlformats.org/presentationml/2006/ole">
            <mc:AlternateContent xmlns:mc="http://schemas.openxmlformats.org/markup-compatibility/2006">
              <mc:Choice xmlns:v="urn:schemas-microsoft-com:vml" Requires="v">
                <p:oleObj spid="_x0000_s209285" name="Equation" r:id="rId23" imgW="330120" imgH="393480" progId="Equation.DSMT4">
                  <p:embed/>
                </p:oleObj>
              </mc:Choice>
              <mc:Fallback>
                <p:oleObj name="Equation" r:id="rId23" imgW="330120" imgH="393480" progId="Equation.DSMT4">
                  <p:embed/>
                  <p:pic>
                    <p:nvPicPr>
                      <p:cNvPr id="37173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9600" y="3367088"/>
                        <a:ext cx="908050" cy="1079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1" name="Object 19"/>
          <p:cNvGraphicFramePr>
            <a:graphicFrameLocks noChangeAspect="1"/>
          </p:cNvGraphicFramePr>
          <p:nvPr/>
        </p:nvGraphicFramePr>
        <p:xfrm>
          <a:off x="2667000" y="4648200"/>
          <a:ext cx="615950" cy="360363"/>
        </p:xfrm>
        <a:graphic>
          <a:graphicData uri="http://schemas.openxmlformats.org/presentationml/2006/ole">
            <mc:AlternateContent xmlns:mc="http://schemas.openxmlformats.org/markup-compatibility/2006">
              <mc:Choice xmlns:v="urn:schemas-microsoft-com:vml" Requires="v">
                <p:oleObj spid="_x0000_s209286" name="Equation" r:id="rId25" imgW="215640" imgH="126720" progId="Equation.DSMT4">
                  <p:embed/>
                </p:oleObj>
              </mc:Choice>
              <mc:Fallback>
                <p:oleObj name="Equation" r:id="rId25" imgW="215640" imgH="126720" progId="Equation.DSMT4">
                  <p:embed/>
                  <p:pic>
                    <p:nvPicPr>
                      <p:cNvPr id="371731"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0" y="4648200"/>
                        <a:ext cx="615950" cy="360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2" name="Object 20"/>
          <p:cNvGraphicFramePr>
            <a:graphicFrameLocks noChangeAspect="1"/>
          </p:cNvGraphicFramePr>
          <p:nvPr/>
        </p:nvGraphicFramePr>
        <p:xfrm>
          <a:off x="2590800" y="5094288"/>
          <a:ext cx="544513" cy="468312"/>
        </p:xfrm>
        <a:graphic>
          <a:graphicData uri="http://schemas.openxmlformats.org/presentationml/2006/ole">
            <mc:AlternateContent xmlns:mc="http://schemas.openxmlformats.org/markup-compatibility/2006">
              <mc:Choice xmlns:v="urn:schemas-microsoft-com:vml" Requires="v">
                <p:oleObj spid="_x0000_s209287" name="Equation" r:id="rId27" imgW="190440" imgH="164880" progId="Equation.DSMT4">
                  <p:embed/>
                </p:oleObj>
              </mc:Choice>
              <mc:Fallback>
                <p:oleObj name="Equation" r:id="rId27" imgW="190440" imgH="164880" progId="Equation.DSMT4">
                  <p:embed/>
                  <p:pic>
                    <p:nvPicPr>
                      <p:cNvPr id="371732"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5094288"/>
                        <a:ext cx="544513" cy="4683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3" name="Object 21"/>
          <p:cNvGraphicFramePr>
            <a:graphicFrameLocks noChangeAspect="1"/>
          </p:cNvGraphicFramePr>
          <p:nvPr/>
        </p:nvGraphicFramePr>
        <p:xfrm>
          <a:off x="2574925" y="4757738"/>
          <a:ext cx="1157288" cy="520700"/>
        </p:xfrm>
        <a:graphic>
          <a:graphicData uri="http://schemas.openxmlformats.org/presentationml/2006/ole">
            <mc:AlternateContent xmlns:mc="http://schemas.openxmlformats.org/markup-compatibility/2006">
              <mc:Choice xmlns:v="urn:schemas-microsoft-com:vml" Requires="v">
                <p:oleObj spid="_x0000_s209288" name="Equation" r:id="rId29" imgW="368300" imgH="381000" progId="Equation.DSMT4">
                  <p:embed/>
                </p:oleObj>
              </mc:Choice>
              <mc:Fallback>
                <p:oleObj name="Equation" r:id="rId29" imgW="368300" imgH="381000" progId="Equation.DSMT4">
                  <p:embed/>
                  <p:pic>
                    <p:nvPicPr>
                      <p:cNvPr id="371733" name="Object 2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74925" y="4757738"/>
                        <a:ext cx="1157288" cy="520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25" name="Oval 30"/>
          <p:cNvSpPr>
            <a:spLocks noChangeArrowheads="1"/>
          </p:cNvSpPr>
          <p:nvPr/>
        </p:nvSpPr>
        <p:spPr bwMode="auto">
          <a:xfrm>
            <a:off x="2590800" y="4572000"/>
            <a:ext cx="685800" cy="457200"/>
          </a:xfrm>
          <a:prstGeom prst="ellipse">
            <a:avLst/>
          </a:prstGeom>
          <a:noFill/>
          <a:ln w="38100">
            <a:solidFill>
              <a:srgbClr val="FF0066"/>
            </a:solidFill>
            <a:round/>
            <a:headEnd/>
            <a:tailEnd/>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217165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30,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AF72B92-E824-DC4B-8B62-759F0B7211E7}" type="slidenum">
              <a:rPr lang="en-US"/>
              <a:pPr/>
              <a:t>15</a:t>
            </a:fld>
            <a:endParaRPr lang="en-US"/>
          </a:p>
        </p:txBody>
      </p:sp>
      <p:sp>
        <p:nvSpPr>
          <p:cNvPr id="372738" name="Rectangle 2"/>
          <p:cNvSpPr>
            <a:spLocks noGrp="1" noChangeArrowheads="1"/>
          </p:cNvSpPr>
          <p:nvPr>
            <p:ph type="body" idx="1"/>
          </p:nvPr>
        </p:nvSpPr>
        <p:spPr>
          <a:xfrm>
            <a:off x="228600" y="762000"/>
            <a:ext cx="8686800" cy="5715000"/>
          </a:xfrm>
        </p:spPr>
        <p:txBody>
          <a:bodyPr/>
          <a:lstStyle/>
          <a:p>
            <a:r>
              <a:rPr lang="en-US" sz="2800" dirty="0"/>
              <a:t>The time required for a particle of charge q moving w/ a constant speed v to make one circular revolution in a uniform magnetic field,            , is</a:t>
            </a:r>
          </a:p>
          <a:p>
            <a:endParaRPr lang="en-US" sz="2800" dirty="0"/>
          </a:p>
          <a:p>
            <a:endParaRPr lang="en-US" sz="2800" dirty="0"/>
          </a:p>
          <a:p>
            <a:r>
              <a:rPr lang="en-US" sz="2800" dirty="0"/>
              <a:t>Since T is the period of rotation, the frequency of the rotation is</a:t>
            </a:r>
          </a:p>
          <a:p>
            <a:endParaRPr lang="en-US" sz="2800" dirty="0"/>
          </a:p>
          <a:p>
            <a:endParaRPr lang="en-US" sz="2800" dirty="0"/>
          </a:p>
          <a:p>
            <a:r>
              <a:rPr lang="en-US" sz="2800" dirty="0"/>
              <a:t>This is the cyclotron frequency, the frequency of a particle with charge q in a cyclotron accelerator</a:t>
            </a:r>
          </a:p>
          <a:p>
            <a:pPr lvl="1"/>
            <a:r>
              <a:rPr lang="en-US" sz="2400" dirty="0"/>
              <a:t>While r depends on v, the frequency is independent of v and r.</a:t>
            </a:r>
          </a:p>
        </p:txBody>
      </p:sp>
      <p:pic>
        <p:nvPicPr>
          <p:cNvPr id="372739" name="Picture 3" descr="8"/>
          <p:cNvPicPr>
            <a:picLocks noChangeAspect="1" noChangeArrowheads="1"/>
          </p:cNvPicPr>
          <p:nvPr/>
        </p:nvPicPr>
        <p:blipFill>
          <a:blip r:embed="rId3"/>
          <a:srcRect/>
          <a:stretch>
            <a:fillRect/>
          </a:stretch>
        </p:blipFill>
        <p:spPr bwMode="auto">
          <a:xfrm>
            <a:off x="6248400" y="1600200"/>
            <a:ext cx="2286000" cy="1662113"/>
          </a:xfrm>
          <a:prstGeom prst="rect">
            <a:avLst/>
          </a:prstGeom>
          <a:noFill/>
        </p:spPr>
      </p:pic>
      <p:sp>
        <p:nvSpPr>
          <p:cNvPr id="372740" name="Rectangle 4"/>
          <p:cNvSpPr>
            <a:spLocks noGrp="1" noChangeArrowheads="1"/>
          </p:cNvSpPr>
          <p:nvPr>
            <p:ph type="title"/>
          </p:nvPr>
        </p:nvSpPr>
        <p:spPr>
          <a:xfrm>
            <a:off x="381000" y="76200"/>
            <a:ext cx="8534400" cy="609600"/>
          </a:xfrm>
        </p:spPr>
        <p:txBody>
          <a:bodyPr/>
          <a:lstStyle/>
          <a:p>
            <a:r>
              <a:rPr lang="en-US"/>
              <a:t> Cyclotron Frequency</a:t>
            </a:r>
          </a:p>
        </p:txBody>
      </p:sp>
      <p:graphicFrame>
        <p:nvGraphicFramePr>
          <p:cNvPr id="37274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0191" name="Equation" r:id="rId4" imgW="914400" imgH="190080" progId="Equation.DSMT4">
                  <p:embed/>
                </p:oleObj>
              </mc:Choice>
              <mc:Fallback>
                <p:oleObj name="Equation" r:id="rId4" imgW="914400" imgH="190080" progId="Equation.DSMT4">
                  <p:embed/>
                  <p:pic>
                    <p:nvPicPr>
                      <p:cNvPr id="3727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0192" name="Equation" r:id="rId6" imgW="914400" imgH="190080" progId="Equation.DSMT4">
                  <p:embed/>
                </p:oleObj>
              </mc:Choice>
              <mc:Fallback>
                <p:oleObj name="Equation" r:id="rId6" imgW="914400" imgH="190080" progId="Equation.DSMT4">
                  <p:embed/>
                  <p:pic>
                    <p:nvPicPr>
                      <p:cNvPr id="3727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0193" name="Equation" r:id="rId7" imgW="914400" imgH="190080" progId="Equation.DSMT4">
                  <p:embed/>
                </p:oleObj>
              </mc:Choice>
              <mc:Fallback>
                <p:oleObj name="Equation" r:id="rId7" imgW="914400" imgH="190080" progId="Equation.DSMT4">
                  <p:embed/>
                  <p:pic>
                    <p:nvPicPr>
                      <p:cNvPr id="37274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4" name="Object 8"/>
          <p:cNvGraphicFramePr>
            <a:graphicFrameLocks noChangeAspect="1"/>
          </p:cNvGraphicFramePr>
          <p:nvPr/>
        </p:nvGraphicFramePr>
        <p:xfrm>
          <a:off x="1049338" y="2438400"/>
          <a:ext cx="730250" cy="434975"/>
        </p:xfrm>
        <a:graphic>
          <a:graphicData uri="http://schemas.openxmlformats.org/presentationml/2006/ole">
            <mc:AlternateContent xmlns:mc="http://schemas.openxmlformats.org/markup-compatibility/2006">
              <mc:Choice xmlns:v="urn:schemas-microsoft-com:vml" Requires="v">
                <p:oleObj spid="_x0000_s210194" name="Equation" r:id="rId8" imgW="254000" imgH="152400" progId="Equation.DSMT4">
                  <p:embed/>
                </p:oleObj>
              </mc:Choice>
              <mc:Fallback>
                <p:oleObj name="Equation" r:id="rId8" imgW="254000" imgH="152400" progId="Equation.DSMT4">
                  <p:embed/>
                  <p:pic>
                    <p:nvPicPr>
                      <p:cNvPr id="37274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2438400"/>
                        <a:ext cx="730250" cy="434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nvGraphicFramePr>
        <p:xfrm>
          <a:off x="2579687" y="1668463"/>
          <a:ext cx="925513" cy="433387"/>
        </p:xfrm>
        <a:graphic>
          <a:graphicData uri="http://schemas.openxmlformats.org/presentationml/2006/ole">
            <mc:AlternateContent xmlns:mc="http://schemas.openxmlformats.org/markup-compatibility/2006">
              <mc:Choice xmlns:v="urn:schemas-microsoft-com:vml" Requires="v">
                <p:oleObj spid="_x0000_s210195" name="Equation" r:id="rId10" imgW="381000" imgH="177800" progId="Equation.DSMT4">
                  <p:embed/>
                </p:oleObj>
              </mc:Choice>
              <mc:Fallback>
                <p:oleObj name="Equation" r:id="rId10" imgW="381000" imgH="177800" progId="Equation.DSMT4">
                  <p:embed/>
                  <p:pic>
                    <p:nvPicPr>
                      <p:cNvPr id="372745"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9687" y="1668463"/>
                        <a:ext cx="9255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6" name="Object 10"/>
          <p:cNvGraphicFramePr>
            <a:graphicFrameLocks noChangeAspect="1"/>
          </p:cNvGraphicFramePr>
          <p:nvPr/>
        </p:nvGraphicFramePr>
        <p:xfrm>
          <a:off x="1201738" y="3686175"/>
          <a:ext cx="2303462" cy="1057275"/>
        </p:xfrm>
        <a:graphic>
          <a:graphicData uri="http://schemas.openxmlformats.org/presentationml/2006/ole">
            <mc:AlternateContent xmlns:mc="http://schemas.openxmlformats.org/markup-compatibility/2006">
              <mc:Choice xmlns:v="urn:schemas-microsoft-com:vml" Requires="v">
                <p:oleObj spid="_x0000_s210196" name="Equation" r:id="rId12" imgW="825500" imgH="381000" progId="Equation.DSMT4">
                  <p:embed/>
                </p:oleObj>
              </mc:Choice>
              <mc:Fallback>
                <p:oleObj name="Equation" r:id="rId12" imgW="825500" imgH="381000" progId="Equation.DSMT4">
                  <p:embed/>
                  <p:pic>
                    <p:nvPicPr>
                      <p:cNvPr id="37274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1738" y="3686175"/>
                        <a:ext cx="2303462" cy="10572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2747" name="Object 11"/>
          <p:cNvGraphicFramePr>
            <a:graphicFrameLocks noChangeAspect="1"/>
          </p:cNvGraphicFramePr>
          <p:nvPr/>
        </p:nvGraphicFramePr>
        <p:xfrm>
          <a:off x="1652588" y="2116138"/>
          <a:ext cx="1166812" cy="1087437"/>
        </p:xfrm>
        <a:graphic>
          <a:graphicData uri="http://schemas.openxmlformats.org/presentationml/2006/ole">
            <mc:AlternateContent xmlns:mc="http://schemas.openxmlformats.org/markup-compatibility/2006">
              <mc:Choice xmlns:v="urn:schemas-microsoft-com:vml" Requires="v">
                <p:oleObj spid="_x0000_s210197" name="Equation" r:id="rId14" imgW="406400" imgH="381000" progId="Equation.DSMT4">
                  <p:embed/>
                </p:oleObj>
              </mc:Choice>
              <mc:Fallback>
                <p:oleObj name="Equation" r:id="rId14" imgW="406400" imgH="381000" progId="Equation.DSMT4">
                  <p:embed/>
                  <p:pic>
                    <p:nvPicPr>
                      <p:cNvPr id="372747"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2588" y="2116138"/>
                        <a:ext cx="1166812"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8" name="Object 12"/>
          <p:cNvGraphicFramePr>
            <a:graphicFrameLocks noChangeAspect="1"/>
          </p:cNvGraphicFramePr>
          <p:nvPr/>
        </p:nvGraphicFramePr>
        <p:xfrm>
          <a:off x="2836863" y="2116138"/>
          <a:ext cx="655637" cy="1087437"/>
        </p:xfrm>
        <a:graphic>
          <a:graphicData uri="http://schemas.openxmlformats.org/presentationml/2006/ole">
            <mc:AlternateContent xmlns:mc="http://schemas.openxmlformats.org/markup-compatibility/2006">
              <mc:Choice xmlns:v="urn:schemas-microsoft-com:vml" Requires="v">
                <p:oleObj spid="_x0000_s210198" name="Equation" r:id="rId16" imgW="228600" imgH="381000" progId="Equation.DSMT4">
                  <p:embed/>
                </p:oleObj>
              </mc:Choice>
              <mc:Fallback>
                <p:oleObj name="Equation" r:id="rId16" imgW="228600" imgH="381000" progId="Equation.DSMT4">
                  <p:embed/>
                  <p:pic>
                    <p:nvPicPr>
                      <p:cNvPr id="372748"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6863" y="2116138"/>
                        <a:ext cx="655637"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9" name="Object 13"/>
          <p:cNvGraphicFramePr>
            <a:graphicFrameLocks noChangeAspect="1"/>
          </p:cNvGraphicFramePr>
          <p:nvPr/>
        </p:nvGraphicFramePr>
        <p:xfrm>
          <a:off x="4424363" y="2133600"/>
          <a:ext cx="985837" cy="1158875"/>
        </p:xfrm>
        <a:graphic>
          <a:graphicData uri="http://schemas.openxmlformats.org/presentationml/2006/ole">
            <mc:AlternateContent xmlns:mc="http://schemas.openxmlformats.org/markup-compatibility/2006">
              <mc:Choice xmlns:v="urn:schemas-microsoft-com:vml" Requires="v">
                <p:oleObj spid="_x0000_s210199" name="Equation" r:id="rId18" imgW="342720" imgH="406080" progId="Equation.DSMT4">
                  <p:embed/>
                </p:oleObj>
              </mc:Choice>
              <mc:Fallback>
                <p:oleObj name="Equation" r:id="rId18" imgW="342720" imgH="406080" progId="Equation.DSMT4">
                  <p:embed/>
                  <p:pic>
                    <p:nvPicPr>
                      <p:cNvPr id="372749"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24363" y="2133600"/>
                        <a:ext cx="985837"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50" name="Object 14"/>
          <p:cNvGraphicFramePr>
            <a:graphicFrameLocks noChangeAspect="1"/>
          </p:cNvGraphicFramePr>
          <p:nvPr/>
        </p:nvGraphicFramePr>
        <p:xfrm>
          <a:off x="3397250" y="2117725"/>
          <a:ext cx="1022350" cy="1158875"/>
        </p:xfrm>
        <a:graphic>
          <a:graphicData uri="http://schemas.openxmlformats.org/presentationml/2006/ole">
            <mc:AlternateContent xmlns:mc="http://schemas.openxmlformats.org/markup-compatibility/2006">
              <mc:Choice xmlns:v="urn:schemas-microsoft-com:vml" Requires="v">
                <p:oleObj spid="_x0000_s210200" name="Equation" r:id="rId20" imgW="355600" imgH="406400" progId="Equation.DSMT4">
                  <p:embed/>
                </p:oleObj>
              </mc:Choice>
              <mc:Fallback>
                <p:oleObj name="Equation" r:id="rId20" imgW="355600" imgH="406400" progId="Equation.DSMT4">
                  <p:embed/>
                  <p:pic>
                    <p:nvPicPr>
                      <p:cNvPr id="37275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97250" y="2117725"/>
                        <a:ext cx="1022350"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093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30,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22671" y="4916"/>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519584"/>
          </a:xfrm>
        </p:spPr>
        <p:txBody>
          <a:bodyPr/>
          <a:lstStyle/>
          <a:p>
            <a:r>
              <a:rPr lang="en-US" sz="2000" dirty="0"/>
              <a:t>Reading Assignments: CH27.6 – 8 and CH28.6 – 10</a:t>
            </a:r>
            <a:r>
              <a:rPr lang="en-US" sz="1800" dirty="0"/>
              <a:t> </a:t>
            </a:r>
            <a:endParaRPr lang="en-US" sz="2000" dirty="0"/>
          </a:p>
          <a:p>
            <a:r>
              <a:rPr lang="en-US" sz="2000" dirty="0"/>
              <a:t>2</a:t>
            </a:r>
            <a:r>
              <a:rPr lang="en-US" sz="2000" baseline="30000" dirty="0"/>
              <a:t>nd</a:t>
            </a:r>
            <a:r>
              <a:rPr lang="en-US" sz="2000" dirty="0"/>
              <a:t> Non-comprehensive term exam</a:t>
            </a:r>
          </a:p>
          <a:p>
            <a:pPr lvl="1"/>
            <a:r>
              <a:rPr lang="en-US" sz="1800" dirty="0"/>
              <a:t>Beginning of the class tomorrow, Wednesday, July 1 (roll call starts at 10:20am!)</a:t>
            </a:r>
          </a:p>
          <a:p>
            <a:pPr lvl="1"/>
            <a:r>
              <a:rPr lang="en-US" sz="1800" dirty="0"/>
              <a:t>Covers CH25.1 – end of CH27.4</a:t>
            </a:r>
          </a:p>
          <a:p>
            <a:pPr lvl="1" eaLnBrk="1" hangingPunct="1">
              <a:spcBef>
                <a:spcPts val="200"/>
              </a:spcBef>
            </a:pPr>
            <a:r>
              <a:rPr lang="en-US" sz="1800" dirty="0"/>
              <a:t>BYOF: You may bring a one 8.5x11.5 sheet (front and back) of </a:t>
            </a:r>
            <a:r>
              <a:rPr lang="en-US" sz="1800" b="1" u="sng" dirty="0">
                <a:solidFill>
                  <a:srgbClr val="FF0000"/>
                </a:solidFill>
              </a:rPr>
              <a:t>handwritten</a:t>
            </a:r>
            <a:r>
              <a:rPr lang="en-US" sz="1800" dirty="0"/>
              <a:t> formulae and values of constants for the exam</a:t>
            </a:r>
          </a:p>
          <a:p>
            <a:pPr lvl="1" eaLnBrk="1" hangingPunct="1">
              <a:spcBef>
                <a:spcPts val="200"/>
              </a:spcBef>
            </a:pPr>
            <a:r>
              <a:rPr lang="en-US" sz="1800" dirty="0"/>
              <a:t>No derivations, word definitions, figures, pictures, arrows, or setups or solutions of any problems!</a:t>
            </a:r>
          </a:p>
          <a:p>
            <a:pPr lvl="1" eaLnBrk="1" hangingPunct="1">
              <a:spcBef>
                <a:spcPts val="200"/>
              </a:spcBef>
            </a:pPr>
            <a:r>
              <a:rPr lang="en-US" sz="1800" dirty="0"/>
              <a:t>No additional formulae or values of constants will be provided!</a:t>
            </a:r>
          </a:p>
          <a:p>
            <a:pPr lvl="1" eaLnBrk="1" hangingPunct="1">
              <a:spcBef>
                <a:spcPts val="200"/>
              </a:spcBef>
            </a:pPr>
            <a:r>
              <a:rPr lang="en-US" sz="1800" dirty="0"/>
              <a:t>Must send me the photos of front and back of the formula sheet, including the blank, no later than 10am!</a:t>
            </a:r>
          </a:p>
          <a:p>
            <a:pPr lvl="2" eaLnBrk="1" hangingPunct="1">
              <a:spcBef>
                <a:spcPts val="200"/>
              </a:spcBef>
            </a:pPr>
            <a:r>
              <a:rPr lang="en-US" sz="1600" dirty="0"/>
              <a:t>Once submitted, you cannot change, unless I ask you to delete some part of the sheet!</a:t>
            </a:r>
          </a:p>
          <a:p>
            <a:r>
              <a:rPr lang="en-US" sz="2000" dirty="0"/>
              <a:t>Special seminar on COVID–19 extra credit Monday, July 6</a:t>
            </a:r>
          </a:p>
          <a:p>
            <a:pPr lvl="1"/>
            <a:r>
              <a:rPr lang="en-US" sz="1800" dirty="0"/>
              <a:t>Dr. Linda Lee, a frontline doctor</a:t>
            </a:r>
          </a:p>
          <a:p>
            <a:r>
              <a:rPr lang="en-US" sz="2000" dirty="0"/>
              <a:t>Quiz 3 results</a:t>
            </a:r>
          </a:p>
          <a:p>
            <a:pPr lvl="1"/>
            <a:r>
              <a:rPr lang="en-US" sz="1800" dirty="0"/>
              <a:t>Class average: 42.1/70 </a:t>
            </a:r>
            <a:r>
              <a:rPr lang="en-US" sz="1800" dirty="0">
                <a:sym typeface="Wingdings" pitchFamily="2" charset="2"/>
              </a:rPr>
              <a:t> equivalent to 60.1/100</a:t>
            </a:r>
          </a:p>
          <a:p>
            <a:pPr lvl="2"/>
            <a:r>
              <a:rPr lang="en-US" sz="1400" dirty="0">
                <a:sym typeface="Wingdings" pitchFamily="2" charset="2"/>
              </a:rPr>
              <a:t>Previous quizzes: 61/100 and 53.8/100</a:t>
            </a:r>
          </a:p>
          <a:p>
            <a:pPr lvl="1"/>
            <a:r>
              <a:rPr lang="en-US" sz="1800" dirty="0">
                <a:sym typeface="Wingdings" pitchFamily="2" charset="2"/>
              </a:rPr>
              <a:t>Top score: 70/70</a:t>
            </a:r>
            <a:endParaRPr lang="en-US" sz="1800" dirty="0"/>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30,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3</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2774"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2775"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2776"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 </a:t>
            </a:r>
            <a:r>
              <a:rPr lang="en-US" sz="2400" dirty="0">
                <a:solidFill>
                  <a:srgbClr val="C00000"/>
                </a:solidFill>
              </a:rPr>
              <a:t>(poll 1)</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175828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30,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4</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3798"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3799"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3800"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251629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30,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5</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4822"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4823"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4824"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 </a:t>
            </a:r>
            <a:r>
              <a:rPr lang="en-US" sz="2000" dirty="0">
                <a:solidFill>
                  <a:srgbClr val="C00000"/>
                </a:solidFill>
              </a:rPr>
              <a:t>(poll 13)</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a:sym typeface="Wingdings" charset="2"/>
              </a:rPr>
              <a:t> When the fingers of the right-hand points to the direction of the current and the finger tips bent to the direction of magnetic field B, the direction of thumb points to the direction of the force </a:t>
            </a:r>
            <a:r>
              <a:rPr lang="en-US" sz="2400" dirty="0">
                <a:solidFill>
                  <a:srgbClr val="C00000"/>
                </a:solidFill>
                <a:sym typeface="Wingdings" charset="2"/>
              </a:rPr>
              <a:t>(poll 15)</a:t>
            </a:r>
            <a:endParaRPr lang="en-US" sz="2400" dirty="0">
              <a:solidFill>
                <a:srgbClr val="C00000"/>
              </a:solidFill>
            </a:endParaRPr>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247267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30,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6</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5933"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5934"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5935"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r>
              <a:rPr lang="en-US" sz="2800" dirty="0">
                <a:solidFill>
                  <a:srgbClr val="C00000"/>
                </a:solidFill>
              </a:rPr>
              <a:t>(poll 16) </a:t>
            </a:r>
          </a:p>
          <a:p>
            <a:pPr lvl="1"/>
            <a:r>
              <a:rPr lang="en-US" sz="2400" dirty="0"/>
              <a:t>To the current in the wire</a:t>
            </a:r>
          </a:p>
          <a:p>
            <a:pPr lvl="1"/>
            <a:r>
              <a:rPr lang="en-US" sz="2400" dirty="0"/>
              <a:t>To the length of the wire in the magnetic field (if the field is uniform)</a:t>
            </a:r>
          </a:p>
          <a:p>
            <a:pPr lvl="1"/>
            <a:r>
              <a:rPr lang="en-US" sz="2400" dirty="0"/>
              <a:t>To the strength of the 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extLst>
              <p:ext uri="{D42A27DB-BD31-4B8C-83A1-F6EECF244321}">
                <p14:modId xmlns:p14="http://schemas.microsoft.com/office/powerpoint/2010/main" val="1617687280"/>
              </p:ext>
            </p:extLst>
          </p:nvPr>
        </p:nvGraphicFramePr>
        <p:xfrm>
          <a:off x="2051050" y="5822157"/>
          <a:ext cx="2520950" cy="538162"/>
        </p:xfrm>
        <a:graphic>
          <a:graphicData uri="http://schemas.openxmlformats.org/presentationml/2006/ole">
            <mc:AlternateContent xmlns:mc="http://schemas.openxmlformats.org/markup-compatibility/2006">
              <mc:Choice xmlns:v="urn:schemas-microsoft-com:vml" Requires="v">
                <p:oleObj spid="_x0000_s195936"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822157"/>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64745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Tuesday, June 30,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7</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1981" name="Equation" r:id="rId4" imgW="914400" imgH="190080" progId="Equation.DSMT4">
                  <p:embed/>
                </p:oleObj>
              </mc:Choice>
              <mc:Fallback>
                <p:oleObj name="Equation" r:id="rId4" imgW="914400" imgH="190080" progId="Equation.DSMT4">
                  <p:embed/>
                  <p:pic>
                    <p:nvPicPr>
                      <p:cNvPr id="3553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1982" name="Equation" r:id="rId6" imgW="914400" imgH="190080" progId="Equation.DSMT4">
                  <p:embed/>
                </p:oleObj>
              </mc:Choice>
              <mc:Fallback>
                <p:oleObj name="Equation" r:id="rId6" imgW="914400" imgH="190080" progId="Equation.DSMT4">
                  <p:embed/>
                  <p:pic>
                    <p:nvPicPr>
                      <p:cNvPr id="3553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1983" name="Equation" r:id="rId7" imgW="914400" imgH="190080" progId="Equation.DSMT4">
                  <p:embed/>
                </p:oleObj>
              </mc:Choice>
              <mc:Fallback>
                <p:oleObj name="Equation" r:id="rId7" imgW="914400" imgH="190080" progId="Equation.DSMT4">
                  <p:embed/>
                  <p:pic>
                    <p:nvPicPr>
                      <p:cNvPr id="3553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proportionality relationship w/ the constant 1.                             </a:t>
            </a:r>
            <a:r>
              <a:rPr lang="en-US" sz="2800" dirty="0">
                <a:solidFill>
                  <a:srgbClr val="C00000"/>
                </a:solidFill>
              </a:rPr>
              <a:t>(poll 17)</a:t>
            </a:r>
          </a:p>
          <a:p>
            <a:pPr>
              <a:lnSpc>
                <a:spcPct val="90000"/>
              </a:lnSpc>
            </a:pPr>
            <a:r>
              <a:rPr lang="en-US" sz="2800" dirty="0"/>
              <a:t>if </a:t>
            </a:r>
            <a:r>
              <a:rPr lang="en-US" sz="2800" dirty="0" err="1">
                <a:latin typeface="Symbol" charset="2"/>
              </a:rPr>
              <a:t>θ</a:t>
            </a:r>
            <a:r>
              <a:rPr lang="en-US" sz="2800" dirty="0"/>
              <a:t>=90</a:t>
            </a:r>
            <a:r>
              <a:rPr lang="en-US" sz="2800" baseline="30000" dirty="0"/>
              <a:t>o</a:t>
            </a:r>
            <a:r>
              <a:rPr lang="en-US" sz="2800" dirty="0"/>
              <a:t>,                    and if </a:t>
            </a:r>
            <a:r>
              <a:rPr lang="en-US" sz="2800" dirty="0" err="1">
                <a:latin typeface="Symbol" charset="2"/>
              </a:rPr>
              <a:t>θ</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 the wire carrying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a:latin typeface="Monotype Corsiva" charset="0"/>
              </a:rPr>
              <a:t>l</a:t>
            </a:r>
            <a:r>
              <a:rPr lang="en-US" sz="2400" b="1" dirty="0"/>
              <a:t> </a:t>
            </a:r>
            <a:r>
              <a:rPr lang="en-US" sz="2400" dirty="0"/>
              <a:t>is the vector whose </a:t>
            </a:r>
            <a:r>
              <a:rPr lang="en-US" sz="2400" dirty="0">
                <a:solidFill>
                  <a:srgbClr val="FF0000"/>
                </a:solidFill>
              </a:rPr>
              <a:t>magnitude is the length of the wire in B</a:t>
            </a:r>
            <a:r>
              <a:rPr lang="en-US" sz="2400" dirty="0"/>
              <a:t> and its direction is along the wire in the </a:t>
            </a:r>
            <a:r>
              <a:rPr lang="en-US" sz="2400" dirty="0">
                <a:solidFill>
                  <a:srgbClr val="FF0000"/>
                </a:solidFill>
              </a:rPr>
              <a:t>direction of the </a:t>
            </a:r>
            <a:r>
              <a:rPr lang="en-US" sz="2400" b="1" u="sng" dirty="0">
                <a:solidFill>
                  <a:srgbClr val="FF0000"/>
                </a:solidFill>
              </a:rPr>
              <a:t>conventional current</a:t>
            </a:r>
          </a:p>
          <a:p>
            <a:pPr lvl="1">
              <a:lnSpc>
                <a:spcPct val="90000"/>
              </a:lnSpc>
            </a:pPr>
            <a:r>
              <a:rPr lang="en-US" sz="2400" dirty="0"/>
              <a:t>This formula works only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4724400" y="1087437"/>
          <a:ext cx="1981200" cy="436563"/>
        </p:xfrm>
        <a:graphic>
          <a:graphicData uri="http://schemas.openxmlformats.org/presentationml/2006/ole">
            <mc:AlternateContent xmlns:mc="http://schemas.openxmlformats.org/markup-compatibility/2006">
              <mc:Choice xmlns:v="urn:schemas-microsoft-com:vml" Requires="v">
                <p:oleObj spid="_x0000_s201984" name="Equation" r:id="rId8" imgW="749160" imgH="164880" progId="Equation.DSMT4">
                  <p:embed/>
                </p:oleObj>
              </mc:Choice>
              <mc:Fallback>
                <p:oleObj name="Equation" r:id="rId8" imgW="749160" imgH="164880" progId="Equation.DSMT4">
                  <p:embed/>
                  <p:pic>
                    <p:nvPicPr>
                      <p:cNvPr id="35533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1087437"/>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01985" name="Equation" r:id="rId10" imgW="622080" imgH="203040" progId="Equation.DSMT4">
                  <p:embed/>
                </p:oleObj>
              </mc:Choice>
              <mc:Fallback>
                <p:oleObj name="Equation" r:id="rId10" imgW="622080" imgH="203040" progId="Equation.DSMT4">
                  <p:embed/>
                  <p:pic>
                    <p:nvPicPr>
                      <p:cNvPr id="35533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01986" name="Equation" r:id="rId12" imgW="495000" imgH="203040" progId="Equation.DSMT4">
                  <p:embed/>
                </p:oleObj>
              </mc:Choice>
              <mc:Fallback>
                <p:oleObj name="Equation" r:id="rId12" imgW="495000" imgH="203040" progId="Equation.DSMT4">
                  <p:embed/>
                  <p:pic>
                    <p:nvPicPr>
                      <p:cNvPr id="355337"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01987" name="Equation" r:id="rId14" imgW="698400" imgH="203040" progId="Equation.DSMT4">
                  <p:embed/>
                </p:oleObj>
              </mc:Choice>
              <mc:Fallback>
                <p:oleObj name="Equation" r:id="rId14" imgW="698400" imgH="203040" progId="Equation.DSMT4">
                  <p:embed/>
                  <p:pic>
                    <p:nvPicPr>
                      <p:cNvPr id="355338"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extLst>
              <p:ext uri="{D42A27DB-BD31-4B8C-83A1-F6EECF244321}">
                <p14:modId xmlns:p14="http://schemas.microsoft.com/office/powerpoint/2010/main" val="584515075"/>
              </p:ext>
            </p:extLst>
          </p:nvPr>
        </p:nvGraphicFramePr>
        <p:xfrm>
          <a:off x="1905000" y="3606800"/>
          <a:ext cx="1350962" cy="431800"/>
        </p:xfrm>
        <a:graphic>
          <a:graphicData uri="http://schemas.openxmlformats.org/presentationml/2006/ole">
            <mc:AlternateContent xmlns:mc="http://schemas.openxmlformats.org/markup-compatibility/2006">
              <mc:Choice xmlns:v="urn:schemas-microsoft-com:vml" Requires="v">
                <p:oleObj spid="_x0000_s201988" name="Equation" r:id="rId16" imgW="634680" imgH="203040" progId="Equation.DSMT4">
                  <p:embed/>
                </p:oleObj>
              </mc:Choice>
              <mc:Fallback>
                <p:oleObj name="Equation" r:id="rId16" imgW="634680" imgH="203040" progId="Equation.DSMT4">
                  <p:embed/>
                  <p:pic>
                    <p:nvPicPr>
                      <p:cNvPr id="355339"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36068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201989" name="Equation" r:id="rId18" imgW="761760" imgH="203040" progId="Equation.DSMT4">
                  <p:embed/>
                </p:oleObj>
              </mc:Choice>
              <mc:Fallback>
                <p:oleObj name="Equation" r:id="rId18" imgW="761760" imgH="203040" progId="Equation.DSMT4">
                  <p:embed/>
                  <p:pic>
                    <p:nvPicPr>
                      <p:cNvPr id="35534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41697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Tuesday, June 30, 2020</a:t>
            </a:r>
          </a:p>
        </p:txBody>
      </p:sp>
      <p:sp>
        <p:nvSpPr>
          <p:cNvPr id="23" name="Footer Placeholder 4"/>
          <p:cNvSpPr>
            <a:spLocks noGrp="1"/>
          </p:cNvSpPr>
          <p:nvPr>
            <p:ph type="ftr" sz="quarter" idx="11"/>
          </p:nvPr>
        </p:nvSpPr>
        <p:spPr/>
        <p:txBody>
          <a:bodyPr/>
          <a:lstStyle/>
          <a:p>
            <a:r>
              <a:rPr lang="de-DE"/>
              <a:t>PHYS 1444-001, Summer 2020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8</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 2 </a:t>
            </a:r>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202949" name="Equation" r:id="rId4" imgW="355320" imgH="203040" progId="Equation.DSMT4">
                  <p:embed/>
                </p:oleObj>
              </mc:Choice>
              <mc:Fallback>
                <p:oleObj name="Equation" r:id="rId4" imgW="355320" imgH="203040" progId="Equation.DSMT4">
                  <p:embed/>
                  <p:pic>
                    <p:nvPicPr>
                      <p:cNvPr id="3573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202950" name="Equation" r:id="rId6" imgW="634680" imgH="203040" progId="Equation.DSMT4">
                  <p:embed/>
                </p:oleObj>
              </mc:Choice>
              <mc:Fallback>
                <p:oleObj name="Equation" r:id="rId6" imgW="634680" imgH="203040" progId="Equation.DSMT4">
                  <p:embed/>
                  <p:pic>
                    <p:nvPicPr>
                      <p:cNvPr id="35738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02951" name="Equation" r:id="rId8" imgW="469800" imgH="164880" progId="Equation.DSMT4">
                  <p:embed/>
                </p:oleObj>
              </mc:Choice>
              <mc:Fallback>
                <p:oleObj name="Equation" r:id="rId8" imgW="469800" imgH="164880" progId="Equation.DSMT4">
                  <p:embed/>
                  <p:pic>
                    <p:nvPicPr>
                      <p:cNvPr id="35738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02952" name="Equation" r:id="rId10" imgW="253800" imgH="152280" progId="Equation.DSMT4">
                  <p:embed/>
                </p:oleObj>
              </mc:Choice>
              <mc:Fallback>
                <p:oleObj name="Equation" r:id="rId10" imgW="253800" imgH="152280" progId="Equation.DSMT4">
                  <p:embed/>
                  <p:pic>
                    <p:nvPicPr>
                      <p:cNvPr id="357388"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02953" name="Equation" r:id="rId12" imgW="291960" imgH="368280" progId="Equation.DSMT4">
                  <p:embed/>
                </p:oleObj>
              </mc:Choice>
              <mc:Fallback>
                <p:oleObj name="Equation" r:id="rId12" imgW="291960" imgH="368280" progId="Equation.DSMT4">
                  <p:embed/>
                  <p:pic>
                    <p:nvPicPr>
                      <p:cNvPr id="357389"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02954" name="Equation" r:id="rId14" imgW="1015920" imgH="393480" progId="Equation.DSMT4">
                  <p:embed/>
                </p:oleObj>
              </mc:Choice>
              <mc:Fallback>
                <p:oleObj name="Equation" r:id="rId14" imgW="1015920" imgH="393480" progId="Equation.DSMT4">
                  <p:embed/>
                  <p:pic>
                    <p:nvPicPr>
                      <p:cNvPr id="35739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02955" name="Equation" r:id="rId16" imgW="368280" imgH="164880" progId="Equation.DSMT4">
                  <p:embed/>
                </p:oleObj>
              </mc:Choice>
              <mc:Fallback>
                <p:oleObj name="Equation" r:id="rId16" imgW="368280" imgH="164880" progId="Equation.DSMT4">
                  <p:embed/>
                  <p:pic>
                    <p:nvPicPr>
                      <p:cNvPr id="357391"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25" name="Text Box 19">
            <a:extLst>
              <a:ext uri="{FF2B5EF4-FFF2-40B4-BE49-F238E27FC236}">
                <a16:creationId xmlns:a16="http://schemas.microsoft.com/office/drawing/2014/main" id="{B3708997-AC5C-BD4B-8627-8BDC0004BB4D}"/>
              </a:ext>
            </a:extLst>
          </p:cNvPr>
          <p:cNvSpPr txBox="1">
            <a:spLocks noChangeArrowheads="1"/>
          </p:cNvSpPr>
          <p:nvPr/>
        </p:nvSpPr>
        <p:spPr bwMode="auto">
          <a:xfrm>
            <a:off x="7010400" y="4473714"/>
            <a:ext cx="1654175" cy="707886"/>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2000" dirty="0">
                <a:solidFill>
                  <a:srgbClr val="CC0000"/>
                </a:solidFill>
                <a:latin typeface="Arial Narrow" charset="0"/>
              </a:rPr>
              <a:t>SI unit of B field is Tesla or T</a:t>
            </a:r>
            <a:endParaRPr lang="en-US" sz="2000" baseline="-25000" dirty="0">
              <a:solidFill>
                <a:srgbClr val="CC0000"/>
              </a:solidFill>
              <a:latin typeface="Arial Narrow" charset="0"/>
            </a:endParaRPr>
          </a:p>
        </p:txBody>
      </p:sp>
      <p:sp>
        <p:nvSpPr>
          <p:cNvPr id="26" name="Text Box 19">
            <a:extLst>
              <a:ext uri="{FF2B5EF4-FFF2-40B4-BE49-F238E27FC236}">
                <a16:creationId xmlns:a16="http://schemas.microsoft.com/office/drawing/2014/main" id="{681D49B1-9BD2-7D4D-A262-57E933BA693E}"/>
              </a:ext>
            </a:extLst>
          </p:cNvPr>
          <p:cNvSpPr txBox="1">
            <a:spLocks noChangeArrowheads="1"/>
          </p:cNvSpPr>
          <p:nvPr/>
        </p:nvSpPr>
        <p:spPr bwMode="auto">
          <a:xfrm>
            <a:off x="7032625" y="5262756"/>
            <a:ext cx="1654175" cy="400110"/>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2000" dirty="0">
                <a:solidFill>
                  <a:srgbClr val="CC0000"/>
                </a:solidFill>
                <a:latin typeface="Arial Narrow" charset="0"/>
              </a:rPr>
              <a:t>1 T = 10</a:t>
            </a:r>
            <a:r>
              <a:rPr lang="en-US" sz="2000" baseline="30000" dirty="0">
                <a:solidFill>
                  <a:srgbClr val="CC0000"/>
                </a:solidFill>
                <a:latin typeface="Arial Narrow" charset="0"/>
              </a:rPr>
              <a:t>4</a:t>
            </a:r>
            <a:r>
              <a:rPr lang="en-US" sz="2000" dirty="0">
                <a:solidFill>
                  <a:srgbClr val="CC0000"/>
                </a:solidFill>
                <a:latin typeface="Arial Narrow" charset="0"/>
              </a:rPr>
              <a:t> gauss</a:t>
            </a:r>
            <a:endParaRPr lang="en-US" sz="2000" baseline="-25000" dirty="0">
              <a:solidFill>
                <a:srgbClr val="CC0000"/>
              </a:solidFill>
              <a:latin typeface="Arial Narrow" charset="0"/>
            </a:endParaRPr>
          </a:p>
        </p:txBody>
      </p:sp>
    </p:spTree>
    <p:extLst>
      <p:ext uri="{BB962C8B-B14F-4D97-AF65-F5344CB8AC3E}">
        <p14:creationId xmlns:p14="http://schemas.microsoft.com/office/powerpoint/2010/main" val="327847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Tuesday, June 30, 2020</a:t>
            </a:r>
          </a:p>
        </p:txBody>
      </p:sp>
      <p:sp>
        <p:nvSpPr>
          <p:cNvPr id="32" name="Footer Placeholder 4"/>
          <p:cNvSpPr>
            <a:spLocks noGrp="1"/>
          </p:cNvSpPr>
          <p:nvPr>
            <p:ph type="ftr" sz="quarter" idx="11"/>
          </p:nvPr>
        </p:nvSpPr>
        <p:spPr/>
        <p:txBody>
          <a:bodyPr/>
          <a:lstStyle/>
          <a:p>
            <a:r>
              <a:rPr lang="de-DE"/>
              <a:t>PHYS 1444-001, Summer 2020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9</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 3 </a:t>
            </a:r>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Magnetic force on a semi-circular wire. </a:t>
            </a:r>
            <a:r>
              <a:rPr lang="en-US" sz="2000" dirty="0">
                <a:solidFill>
                  <a:schemeClr val="accent2"/>
                </a:solidFill>
                <a:latin typeface="Arial Narrow" charset="0"/>
              </a:rPr>
              <a:t>A rigid wire, carrying the current </a:t>
            </a:r>
            <a:r>
              <a:rPr lang="en-US" sz="2000" dirty="0">
                <a:solidFill>
                  <a:schemeClr val="accent2"/>
                </a:solidFill>
                <a:latin typeface="Monotype Corsiva" charset="0"/>
              </a:rPr>
              <a:t>I</a:t>
            </a:r>
            <a:r>
              <a:rPr lang="en-US" sz="2000" dirty="0">
                <a:solidFill>
                  <a:schemeClr val="accent2"/>
                </a:solidFill>
                <a:latin typeface="Arial Narrow" charset="0"/>
              </a:rPr>
              <a:t>, consists of a semicircle of radius R and two straight portions as shown in the figure.  The wire lies in a plane perpendicular to the uniform magnetic field </a:t>
            </a:r>
            <a:r>
              <a:rPr lang="en-US" sz="2000" b="1" dirty="0">
                <a:solidFill>
                  <a:schemeClr val="accent2"/>
                </a:solidFill>
                <a:latin typeface="Arial Narrow" charset="0"/>
              </a:rPr>
              <a:t>B</a:t>
            </a:r>
            <a:r>
              <a:rPr lang="en-US" sz="2000" b="1" baseline="-25000" dirty="0">
                <a:solidFill>
                  <a:schemeClr val="accent2"/>
                </a:solidFill>
                <a:latin typeface="Arial Narrow" charset="0"/>
              </a:rPr>
              <a:t>0</a:t>
            </a:r>
            <a:r>
              <a:rPr lang="en-US" sz="2000" dirty="0">
                <a:solidFill>
                  <a:schemeClr val="accent2"/>
                </a:solidFill>
                <a:latin typeface="Arial Narrow" charset="0"/>
              </a:rPr>
              <a:t>.  The straight portions each has length</a:t>
            </a:r>
            <a:r>
              <a:rPr lang="en-US" sz="2000" dirty="0">
                <a:solidFill>
                  <a:schemeClr val="accent2"/>
                </a:solidFill>
                <a:latin typeface="Monotype Corsiva" charset="0"/>
              </a:rPr>
              <a:t> l</a:t>
            </a:r>
            <a:r>
              <a:rPr lang="en-US" sz="2000" dirty="0">
                <a:solidFill>
                  <a:schemeClr val="accent2"/>
                </a:solidFill>
                <a:latin typeface="Arial Narrow" charset="0"/>
              </a:rPr>
              <a:t> within the field.  Determine the net force on the wire due to the magnetic field </a:t>
            </a:r>
            <a:r>
              <a:rPr lang="en-US" sz="2000" b="1" dirty="0">
                <a:solidFill>
                  <a:schemeClr val="accent2"/>
                </a:solidFill>
                <a:latin typeface="Arial Narrow" charset="0"/>
              </a:rPr>
              <a:t>B</a:t>
            </a:r>
            <a:r>
              <a:rPr lang="en-US" sz="2000" b="1" baseline="-25000" dirty="0">
                <a:solidFill>
                  <a:schemeClr val="accent2"/>
                </a:solidFill>
                <a:latin typeface="Arial Narrow" charset="0"/>
              </a:rPr>
              <a:t>0</a:t>
            </a:r>
            <a:r>
              <a:rPr lang="en-US" sz="2000" dirty="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 in opposite 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04085" name="Equation" r:id="rId4" imgW="495000" imgH="228600" progId="Equation.DSMT4">
                  <p:embed/>
                </p:oleObj>
              </mc:Choice>
              <mc:Fallback>
                <p:oleObj name="Equation" r:id="rId4" imgW="495000" imgH="228600" progId="Equation.DSMT4">
                  <p:embed/>
                  <p:pic>
                    <p:nvPicPr>
                      <p:cNvPr id="3584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04086" name="Equation" r:id="rId6" imgW="774700" imgH="190500" progId="Equation.DSMT4">
                  <p:embed/>
                </p:oleObj>
              </mc:Choice>
              <mc:Fallback>
                <p:oleObj name="Equation" r:id="rId6" imgW="774700" imgH="190500" progId="Equation.DSMT4">
                  <p:embed/>
                  <p:pic>
                    <p:nvPicPr>
                      <p:cNvPr id="358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04087" name="Equation" r:id="rId8" imgW="368300" imgH="254000" progId="Equation.DSMT4">
                  <p:embed/>
                </p:oleObj>
              </mc:Choice>
              <mc:Fallback>
                <p:oleObj name="Equation" r:id="rId8" imgW="368300" imgH="254000" progId="Equation.DSMT4">
                  <p:embed/>
                  <p:pic>
                    <p:nvPicPr>
                      <p:cNvPr id="3584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 </a:t>
            </a:r>
            <a:r>
              <a:rPr lang="en-US" sz="1600" b="1" dirty="0" err="1">
                <a:solidFill>
                  <a:srgbClr val="CC0000"/>
                </a:solidFill>
                <a:latin typeface="Symbol" charset="2"/>
              </a:rPr>
              <a:t>ϕ</a:t>
            </a:r>
            <a:r>
              <a:rPr lang="en-US" sz="1600" b="1" dirty="0">
                <a:solidFill>
                  <a:srgbClr val="CC0000"/>
                </a:solidFill>
                <a:latin typeface="Symbol" charset="2"/>
              </a:rPr>
              <a:t>=</a:t>
            </a:r>
            <a:r>
              <a:rPr lang="en-US" sz="1600" b="1" dirty="0">
                <a:solidFill>
                  <a:srgbClr val="CC0000"/>
                </a:solidFill>
                <a:latin typeface="+mj-lt"/>
              </a:rPr>
              <a:t>0</a:t>
            </a:r>
            <a:r>
              <a:rPr lang="en-US" sz="1600" b="1" dirty="0">
                <a:solidFill>
                  <a:srgbClr val="CC0000"/>
                </a:solidFill>
                <a:latin typeface="+mj-lt"/>
                <a:sym typeface="Wingdings"/>
              </a:rPr>
              <a:t> - </a:t>
            </a:r>
            <a:r>
              <a:rPr lang="en-US" sz="1600" b="1" dirty="0" err="1">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04088" name="Equation" r:id="rId10" imgW="266700" imgH="152400" progId="Equation.DSMT4">
                  <p:embed/>
                </p:oleObj>
              </mc:Choice>
              <mc:Fallback>
                <p:oleObj name="Equation" r:id="rId10" imgW="266700" imgH="152400" progId="Equation.DSMT4">
                  <p:embed/>
                  <p:pic>
                    <p:nvPicPr>
                      <p:cNvPr id="358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04089" name="Equation" r:id="rId12" imgW="546100" imgH="190500" progId="Equation.DSMT4">
                  <p:embed/>
                </p:oleObj>
              </mc:Choice>
              <mc:Fallback>
                <p:oleObj name="Equation" r:id="rId12" imgW="546100" imgH="190500" progId="Equation.DSMT4">
                  <p:embed/>
                  <p:pic>
                    <p:nvPicPr>
                      <p:cNvPr id="3584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04090" name="Equation" r:id="rId14" imgW="736600" imgH="254000" progId="Equation.DSMT4">
                  <p:embed/>
                </p:oleObj>
              </mc:Choice>
              <mc:Fallback>
                <p:oleObj name="Equation" r:id="rId14" imgW="736600" imgH="254000" progId="Equation.DSMT4">
                  <p:embed/>
                  <p:pic>
                    <p:nvPicPr>
                      <p:cNvPr id="35842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04091" name="Equation" r:id="rId16" imgW="482400" imgH="203040" progId="Equation.DSMT4">
                  <p:embed/>
                </p:oleObj>
              </mc:Choice>
              <mc:Fallback>
                <p:oleObj name="Equation" r:id="rId16" imgW="482400" imgH="203040" progId="Equation.DSMT4">
                  <p:embed/>
                  <p:pic>
                    <p:nvPicPr>
                      <p:cNvPr id="35842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04092" name="Equation" r:id="rId18" imgW="901700" imgH="342900" progId="Equation.DSMT4">
                  <p:embed/>
                </p:oleObj>
              </mc:Choice>
              <mc:Fallback>
                <p:oleObj name="Equation" r:id="rId18" imgW="901700" imgH="342900" progId="Equation.DSMT4">
                  <p:embed/>
                  <p:pic>
                    <p:nvPicPr>
                      <p:cNvPr id="358426"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04093" name="Equation" r:id="rId20" imgW="1003300" imgH="342900" progId="Equation.DSMT4">
                  <p:embed/>
                </p:oleObj>
              </mc:Choice>
              <mc:Fallback>
                <p:oleObj name="Equation" r:id="rId20" imgW="1003300" imgH="342900" progId="Equation.DSMT4">
                  <p:embed/>
                  <p:pic>
                    <p:nvPicPr>
                      <p:cNvPr id="358427"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04094" name="Equation" r:id="rId22" imgW="1003300" imgH="317500" progId="Equation.DSMT4">
                  <p:embed/>
                </p:oleObj>
              </mc:Choice>
              <mc:Fallback>
                <p:oleObj name="Equation" r:id="rId22" imgW="1003300" imgH="317500" progId="Equation.DSMT4">
                  <p:embed/>
                  <p:pic>
                    <p:nvPicPr>
                      <p:cNvPr id="358428"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04095" name="Equation" r:id="rId24" imgW="381000" imgH="228600" progId="Equation.DSMT4">
                  <p:embed/>
                </p:oleObj>
              </mc:Choice>
              <mc:Fallback>
                <p:oleObj name="Equation" r:id="rId24" imgW="381000" imgH="228600" progId="Equation.DSMT4">
                  <p:embed/>
                  <p:pic>
                    <p:nvPicPr>
                      <p:cNvPr id="358429"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3381357681"/>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29699</TotalTime>
  <Words>2135</Words>
  <Application>Microsoft Macintosh PowerPoint</Application>
  <PresentationFormat>On-screen Show (4:3)</PresentationFormat>
  <Paragraphs>194</Paragraphs>
  <Slides>15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Apple Chancery</vt:lpstr>
      <vt:lpstr>Arial Narrow</vt:lpstr>
      <vt:lpstr>Monotype Corsiva</vt:lpstr>
      <vt:lpstr>Symbol</vt:lpstr>
      <vt:lpstr>Times New Roman</vt:lpstr>
      <vt:lpstr>phys1443-spring02</vt:lpstr>
      <vt:lpstr>Equation</vt:lpstr>
      <vt:lpstr>PHYS 1441 – Section 001 Lecture #14</vt:lpstr>
      <vt:lpstr>Announcements</vt:lpstr>
      <vt:lpstr> Electric Current and Magnetism</vt:lpstr>
      <vt:lpstr> Directions in a Circular Wire?</vt:lpstr>
      <vt:lpstr> Magnetic Forces on Electric Current</vt:lpstr>
      <vt:lpstr> Magnetic Forces on Electric Current</vt:lpstr>
      <vt:lpstr> Magnetic Forces on Electric Current</vt:lpstr>
      <vt:lpstr>Example 27 – 2 </vt:lpstr>
      <vt:lpstr>Example 27 – 3 </vt:lpstr>
      <vt:lpstr> Magnetic Forces on a Moving Charge</vt:lpstr>
      <vt:lpstr> Magnetic Forces on a Moving Charge</vt:lpstr>
      <vt:lpstr>Example 27 – 5 </vt:lpstr>
      <vt:lpstr>Charged Particle’s Path in Magnetic Field</vt:lpstr>
      <vt:lpstr>Example 27 – 7 </vt:lpstr>
      <vt:lpstr> Cyclotron Frequency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815</cp:revision>
  <dcterms:created xsi:type="dcterms:W3CDTF">2012-01-19T04:21:20Z</dcterms:created>
  <dcterms:modified xsi:type="dcterms:W3CDTF">2020-06-30T17:39:39Z</dcterms:modified>
</cp:coreProperties>
</file>