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481" r:id="rId3"/>
    <p:sldId id="722" r:id="rId4"/>
    <p:sldId id="723" r:id="rId5"/>
    <p:sldId id="724" r:id="rId6"/>
    <p:sldId id="725" r:id="rId7"/>
    <p:sldId id="727" r:id="rId8"/>
    <p:sldId id="728" r:id="rId9"/>
    <p:sldId id="729" r:id="rId10"/>
    <p:sldId id="730" r:id="rId11"/>
    <p:sldId id="731" r:id="rId12"/>
    <p:sldId id="732" r:id="rId13"/>
    <p:sldId id="733" r:id="rId14"/>
    <p:sldId id="734" r:id="rId15"/>
    <p:sldId id="735"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p:restoredTop sz="94660"/>
  </p:normalViewPr>
  <p:slideViewPr>
    <p:cSldViewPr>
      <p:cViewPr varScale="1">
        <p:scale>
          <a:sx n="130" d="100"/>
          <a:sy n="130" d="100"/>
        </p:scale>
        <p:origin x="18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3" Type="http://schemas.openxmlformats.org/officeDocument/2006/relationships/image" Target="../media/image55.wmf"/><Relationship Id="rId7" Type="http://schemas.openxmlformats.org/officeDocument/2006/relationships/image" Target="../media/image59.wmf"/><Relationship Id="rId12" Type="http://schemas.openxmlformats.org/officeDocument/2006/relationships/image" Target="../media/image64.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png"/></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wmf"/><Relationship Id="rId2" Type="http://schemas.openxmlformats.org/officeDocument/2006/relationships/image" Target="../media/image67.png"/><Relationship Id="rId1" Type="http://schemas.openxmlformats.org/officeDocument/2006/relationships/image" Target="../media/image2.wmf"/><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2.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wmf"/><Relationship Id="rId2" Type="http://schemas.openxmlformats.org/officeDocument/2006/relationships/image" Target="../media/image25.png"/><Relationship Id="rId1" Type="http://schemas.openxmlformats.org/officeDocument/2006/relationships/image" Target="../media/image24.wmf"/><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image" Target="../media/image2.wmf"/><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2.wmf"/><Relationship Id="rId4"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7</a:t>
            </a:fld>
            <a:endParaRPr lang="en-US"/>
          </a:p>
        </p:txBody>
      </p:sp>
    </p:spTree>
    <p:extLst>
      <p:ext uri="{BB962C8B-B14F-4D97-AF65-F5344CB8AC3E}">
        <p14:creationId xmlns:p14="http://schemas.microsoft.com/office/powerpoint/2010/main" val="130422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30,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30,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30,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30,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oleObject" Target="../embeddings/oleObject47.bin"/><Relationship Id="rId18" Type="http://schemas.openxmlformats.org/officeDocument/2006/relationships/image" Target="../media/image41.png"/><Relationship Id="rId3" Type="http://schemas.openxmlformats.org/officeDocument/2006/relationships/oleObject" Target="../embeddings/oleObject41.bin"/><Relationship Id="rId7" Type="http://schemas.openxmlformats.org/officeDocument/2006/relationships/oleObject" Target="../embeddings/oleObject44.bin"/><Relationship Id="rId12" Type="http://schemas.openxmlformats.org/officeDocument/2006/relationships/image" Target="../media/image38.png"/><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oleObject" Target="../embeddings/oleObject46.bin"/><Relationship Id="rId5" Type="http://schemas.openxmlformats.org/officeDocument/2006/relationships/oleObject" Target="../embeddings/oleObject42.bin"/><Relationship Id="rId15" Type="http://schemas.openxmlformats.org/officeDocument/2006/relationships/oleObject" Target="../embeddings/oleObject48.bin"/><Relationship Id="rId10" Type="http://schemas.openxmlformats.org/officeDocument/2006/relationships/image" Target="../media/image37.png"/><Relationship Id="rId19" Type="http://schemas.openxmlformats.org/officeDocument/2006/relationships/oleObject" Target="../embeddings/oleObject50.bin"/><Relationship Id="rId4" Type="http://schemas.openxmlformats.org/officeDocument/2006/relationships/image" Target="../media/image2.wmf"/><Relationship Id="rId9" Type="http://schemas.openxmlformats.org/officeDocument/2006/relationships/oleObject" Target="../embeddings/oleObject45.bin"/><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45.png"/><Relationship Id="rId3" Type="http://schemas.openxmlformats.org/officeDocument/2006/relationships/image" Target="../media/image46.jpeg"/><Relationship Id="rId7" Type="http://schemas.openxmlformats.org/officeDocument/2006/relationships/oleObject" Target="../embeddings/oleObject53.bin"/><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44.png"/><Relationship Id="rId5" Type="http://schemas.openxmlformats.org/officeDocument/2006/relationships/image" Target="../media/image2.wmf"/><Relationship Id="rId10" Type="http://schemas.openxmlformats.org/officeDocument/2006/relationships/oleObject" Target="../embeddings/oleObject55.bin"/><Relationship Id="rId4" Type="http://schemas.openxmlformats.org/officeDocument/2006/relationships/oleObject" Target="../embeddings/oleObject51.bin"/><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png"/><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50.png"/><Relationship Id="rId4" Type="http://schemas.openxmlformats.org/officeDocument/2006/relationships/image" Target="../media/image47.wmf"/><Relationship Id="rId9" Type="http://schemas.openxmlformats.org/officeDocument/2006/relationships/oleObject" Target="../embeddings/oleObject60.bin"/></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3.bin"/><Relationship Id="rId5" Type="http://schemas.openxmlformats.org/officeDocument/2006/relationships/image" Target="../media/image2.wmf"/><Relationship Id="rId4"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70.bin"/><Relationship Id="rId18" Type="http://schemas.openxmlformats.org/officeDocument/2006/relationships/image" Target="../media/image60.wmf"/><Relationship Id="rId26" Type="http://schemas.openxmlformats.org/officeDocument/2006/relationships/image" Target="../media/image64.wmf"/><Relationship Id="rId3" Type="http://schemas.openxmlformats.org/officeDocument/2006/relationships/oleObject" Target="../embeddings/oleObject65.bin"/><Relationship Id="rId21" Type="http://schemas.openxmlformats.org/officeDocument/2006/relationships/oleObject" Target="../embeddings/oleObject74.bin"/><Relationship Id="rId7" Type="http://schemas.openxmlformats.org/officeDocument/2006/relationships/oleObject" Target="../embeddings/oleObject67.bin"/><Relationship Id="rId12" Type="http://schemas.openxmlformats.org/officeDocument/2006/relationships/image" Target="../media/image57.wmf"/><Relationship Id="rId17" Type="http://schemas.openxmlformats.org/officeDocument/2006/relationships/oleObject" Target="../embeddings/oleObject72.bin"/><Relationship Id="rId25"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29" Type="http://schemas.openxmlformats.org/officeDocument/2006/relationships/oleObject" Target="../embeddings/oleObject78.bin"/><Relationship Id="rId1" Type="http://schemas.openxmlformats.org/officeDocument/2006/relationships/vmlDrawing" Target="../drawings/vmlDrawing12.vml"/><Relationship Id="rId6" Type="http://schemas.openxmlformats.org/officeDocument/2006/relationships/image" Target="../media/image54.wmf"/><Relationship Id="rId11" Type="http://schemas.openxmlformats.org/officeDocument/2006/relationships/oleObject" Target="../embeddings/oleObject69.bin"/><Relationship Id="rId24" Type="http://schemas.openxmlformats.org/officeDocument/2006/relationships/image" Target="../media/image63.wmf"/><Relationship Id="rId5" Type="http://schemas.openxmlformats.org/officeDocument/2006/relationships/oleObject" Target="../embeddings/oleObject66.bin"/><Relationship Id="rId15" Type="http://schemas.openxmlformats.org/officeDocument/2006/relationships/oleObject" Target="../embeddings/oleObject71.bin"/><Relationship Id="rId23" Type="http://schemas.openxmlformats.org/officeDocument/2006/relationships/oleObject" Target="../embeddings/oleObject75.bin"/><Relationship Id="rId28" Type="http://schemas.openxmlformats.org/officeDocument/2006/relationships/image" Target="../media/image65.wmf"/><Relationship Id="rId10" Type="http://schemas.openxmlformats.org/officeDocument/2006/relationships/image" Target="../media/image56.wmf"/><Relationship Id="rId19" Type="http://schemas.openxmlformats.org/officeDocument/2006/relationships/oleObject" Target="../embeddings/oleObject73.bin"/><Relationship Id="rId4" Type="http://schemas.openxmlformats.org/officeDocument/2006/relationships/image" Target="../media/image53.wmf"/><Relationship Id="rId9" Type="http://schemas.openxmlformats.org/officeDocument/2006/relationships/oleObject" Target="../embeddings/oleObject68.bin"/><Relationship Id="rId14" Type="http://schemas.openxmlformats.org/officeDocument/2006/relationships/image" Target="../media/image58.wmf"/><Relationship Id="rId22" Type="http://schemas.openxmlformats.org/officeDocument/2006/relationships/image" Target="../media/image62.wmf"/><Relationship Id="rId27" Type="http://schemas.openxmlformats.org/officeDocument/2006/relationships/oleObject" Target="../embeddings/oleObject77.bin"/><Relationship Id="rId30"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69.png"/><Relationship Id="rId18" Type="http://schemas.openxmlformats.org/officeDocument/2006/relationships/oleObject" Target="../embeddings/oleObject87.bin"/><Relationship Id="rId3" Type="http://schemas.openxmlformats.org/officeDocument/2006/relationships/image" Target="../media/image74.png"/><Relationship Id="rId21" Type="http://schemas.openxmlformats.org/officeDocument/2006/relationships/image" Target="../media/image73.png"/><Relationship Id="rId7" Type="http://schemas.openxmlformats.org/officeDocument/2006/relationships/oleObject" Target="../embeddings/oleObject81.bin"/><Relationship Id="rId12" Type="http://schemas.openxmlformats.org/officeDocument/2006/relationships/oleObject" Target="../embeddings/oleObject84.bin"/><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3.vml"/><Relationship Id="rId6" Type="http://schemas.openxmlformats.org/officeDocument/2006/relationships/oleObject" Target="../embeddings/oleObject80.bin"/><Relationship Id="rId11" Type="http://schemas.openxmlformats.org/officeDocument/2006/relationships/image" Target="../media/image68.png"/><Relationship Id="rId5" Type="http://schemas.openxmlformats.org/officeDocument/2006/relationships/image" Target="../media/image2.wmf"/><Relationship Id="rId15" Type="http://schemas.openxmlformats.org/officeDocument/2006/relationships/image" Target="../media/image70.png"/><Relationship Id="rId10" Type="http://schemas.openxmlformats.org/officeDocument/2006/relationships/oleObject" Target="../embeddings/oleObject83.bin"/><Relationship Id="rId19" Type="http://schemas.openxmlformats.org/officeDocument/2006/relationships/image" Target="../media/image72.wmf"/><Relationship Id="rId4" Type="http://schemas.openxmlformats.org/officeDocument/2006/relationships/oleObject" Target="../embeddings/oleObject79.bin"/><Relationship Id="rId9" Type="http://schemas.openxmlformats.org/officeDocument/2006/relationships/image" Target="../media/image67.png"/><Relationship Id="rId14"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wmf"/><Relationship Id="rId4" Type="http://schemas.openxmlformats.org/officeDocument/2006/relationships/oleObject" Target="../embeddings/oleObject7.bin"/><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0.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2.wmf"/><Relationship Id="rId18" Type="http://schemas.openxmlformats.org/officeDocument/2006/relationships/oleObject" Target="../embeddings/oleObject22.bin"/><Relationship Id="rId3" Type="http://schemas.openxmlformats.org/officeDocument/2006/relationships/notesSlide" Target="../notesSlides/notesSlide1.xml"/><Relationship Id="rId7" Type="http://schemas.openxmlformats.org/officeDocument/2006/relationships/oleObject" Target="../embeddings/oleObject16.bin"/><Relationship Id="rId12" Type="http://schemas.openxmlformats.org/officeDocument/2006/relationships/oleObject" Target="../embeddings/oleObject19.bin"/><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11.wmf"/><Relationship Id="rId5" Type="http://schemas.openxmlformats.org/officeDocument/2006/relationships/image" Target="../media/image2.wmf"/><Relationship Id="rId15" Type="http://schemas.openxmlformats.org/officeDocument/2006/relationships/image" Target="../media/image13.wmf"/><Relationship Id="rId10" Type="http://schemas.openxmlformats.org/officeDocument/2006/relationships/oleObject" Target="../embeddings/oleObject18.bin"/><Relationship Id="rId19" Type="http://schemas.openxmlformats.org/officeDocument/2006/relationships/image" Target="../media/image15.wmf"/><Relationship Id="rId4" Type="http://schemas.openxmlformats.org/officeDocument/2006/relationships/oleObject" Target="../embeddings/oleObject14.bin"/><Relationship Id="rId9" Type="http://schemas.openxmlformats.org/officeDocument/2006/relationships/image" Target="../media/image10.wmf"/><Relationship Id="rId1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0.wmf"/><Relationship Id="rId3" Type="http://schemas.openxmlformats.org/officeDocument/2006/relationships/image" Target="../media/image23.jpeg"/><Relationship Id="rId7" Type="http://schemas.openxmlformats.org/officeDocument/2006/relationships/image" Target="../media/image17.wmf"/><Relationship Id="rId12" Type="http://schemas.openxmlformats.org/officeDocument/2006/relationships/oleObject" Target="../embeddings/oleObject27.bin"/><Relationship Id="rId17"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18.wmf"/><Relationship Id="rId1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8.png"/><Relationship Id="rId18" Type="http://schemas.openxmlformats.org/officeDocument/2006/relationships/oleObject" Target="../embeddings/oleObject37.bin"/><Relationship Id="rId3" Type="http://schemas.openxmlformats.org/officeDocument/2006/relationships/image" Target="../media/image35.jpe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oleObject" Target="../embeddings/oleObject34.bin"/><Relationship Id="rId17" Type="http://schemas.openxmlformats.org/officeDocument/2006/relationships/image" Target="../media/image30.wmf"/><Relationship Id="rId25" Type="http://schemas.openxmlformats.org/officeDocument/2006/relationships/image" Target="../media/image34.png"/><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27.png"/><Relationship Id="rId24" Type="http://schemas.openxmlformats.org/officeDocument/2006/relationships/oleObject" Target="../embeddings/oleObject40.bin"/><Relationship Id="rId5" Type="http://schemas.openxmlformats.org/officeDocument/2006/relationships/image" Target="../media/image24.wmf"/><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oleObject" Target="../embeddings/oleObject33.bin"/><Relationship Id="rId19" Type="http://schemas.openxmlformats.org/officeDocument/2006/relationships/image" Target="../media/image31.png"/><Relationship Id="rId4" Type="http://schemas.openxmlformats.org/officeDocument/2006/relationships/oleObject" Target="../embeddings/oleObject30.bin"/><Relationship Id="rId9" Type="http://schemas.openxmlformats.org/officeDocument/2006/relationships/image" Target="../media/image26.png"/><Relationship Id="rId14" Type="http://schemas.openxmlformats.org/officeDocument/2006/relationships/oleObject" Target="../embeddings/oleObject35.bin"/><Relationship Id="rId22"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30,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#14</a:t>
            </a:r>
          </a:p>
        </p:txBody>
      </p:sp>
      <p:sp>
        <p:nvSpPr>
          <p:cNvPr id="18438" name="Text Box 4"/>
          <p:cNvSpPr txBox="1">
            <a:spLocks noChangeArrowheads="1"/>
          </p:cNvSpPr>
          <p:nvPr/>
        </p:nvSpPr>
        <p:spPr bwMode="auto">
          <a:xfrm>
            <a:off x="3056108" y="1447800"/>
            <a:ext cx="272382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30,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868E5067-8848-1B49-B060-6086C43DB2F4}"/>
              </a:ext>
            </a:extLst>
          </p:cNvPr>
          <p:cNvSpPr txBox="1">
            <a:spLocks/>
          </p:cNvSpPr>
          <p:nvPr/>
        </p:nvSpPr>
        <p:spPr bwMode="auto">
          <a:xfrm>
            <a:off x="952500" y="2133600"/>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27: Magnetism and Magnetic Field</a:t>
            </a:r>
          </a:p>
          <a:p>
            <a:pPr marL="1352550" lvl="1" indent="-609600"/>
            <a:r>
              <a:rPr lang="en-US" sz="2400" dirty="0">
                <a:latin typeface="Arial Narrow" charset="0"/>
              </a:rPr>
              <a:t>Magnetic Force on Electric Current</a:t>
            </a:r>
          </a:p>
          <a:p>
            <a:pPr marL="1352550" lvl="1" indent="-609600"/>
            <a:r>
              <a:rPr lang="en-US" sz="2400" dirty="0">
                <a:latin typeface="Arial Narrow" charset="0"/>
              </a:rPr>
              <a:t>Magnetic Force on a Moving Charge</a:t>
            </a:r>
          </a:p>
          <a:p>
            <a:pPr marL="1352550" lvl="1" indent="-609600"/>
            <a:r>
              <a:rPr lang="en-US" sz="2400" dirty="0">
                <a:latin typeface="Arial Narrow" charset="0"/>
              </a:rPr>
              <a:t>Charged Particle Path in a Magnetic Field</a:t>
            </a:r>
          </a:p>
          <a:p>
            <a:pPr marL="1352550" lvl="1" indent="-609600"/>
            <a:r>
              <a:rPr lang="en-US" sz="2400" dirty="0">
                <a:latin typeface="Arial Narrow" charset="0"/>
              </a:rPr>
              <a:t>Cyclotron Frequency</a:t>
            </a:r>
          </a:p>
          <a:p>
            <a:pPr marL="1352550" lvl="1" indent="-609600"/>
            <a:r>
              <a:rPr lang="en-US" sz="2400" dirty="0">
                <a:latin typeface="Arial Narrow" charset="0"/>
              </a:rPr>
              <a:t>Torque on a Current Loop</a:t>
            </a:r>
          </a:p>
          <a:p>
            <a:pPr marL="1352550" lvl="1" indent="-609600"/>
            <a:r>
              <a:rPr lang="en-US" sz="2400" dirty="0">
                <a:latin typeface="Arial Narrow" charset="0"/>
              </a:rPr>
              <a:t>Magnetic Dipole Moment</a:t>
            </a:r>
          </a:p>
          <a:p>
            <a:pPr algn="l">
              <a:buNone/>
            </a:pPr>
            <a:r>
              <a:rPr lang="en-US" sz="2800" dirty="0">
                <a:latin typeface="Arial Narrow" charset="0"/>
              </a:rPr>
              <a:t>CH 28: Sources of Magnetic Field</a:t>
            </a:r>
          </a:p>
          <a:p>
            <a:pPr marL="1352550" lvl="1" indent="-609600"/>
            <a:r>
              <a:rPr lang="en-US" sz="2400" dirty="0">
                <a:latin typeface="Arial Narrow" charset="0"/>
              </a:rPr>
              <a:t>Sources of Magnetic Field</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wipe(left)">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wipe(left)">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Tuesday, June 30,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99955B5F-3FB5-2140-80F0-FD13C008249F}" type="slidenum">
              <a:rPr lang="en-US"/>
              <a:pPr/>
              <a:t>10</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a wire carrying electric current (moving charge) experiences force in a magnetic field, a freely moving charge must feel the same kind of force…</a:t>
            </a:r>
            <a:r>
              <a:rPr lang="en-US" sz="2400" dirty="0">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a:t>
            </a:r>
            <a:r>
              <a:rPr lang="en-US" sz="2400" dirty="0">
                <a:solidFill>
                  <a:srgbClr val="FF0000"/>
                </a:solidFill>
              </a:rPr>
              <a:t>N</a:t>
            </a:r>
            <a:r>
              <a:rPr lang="en-US" sz="2400" dirty="0"/>
              <a:t> moving particles with charge </a:t>
            </a:r>
            <a:r>
              <a:rPr lang="en-US" sz="2400" dirty="0" err="1">
                <a:solidFill>
                  <a:srgbClr val="FF0000"/>
                </a:solidFill>
              </a:rPr>
              <a:t>q</a:t>
            </a:r>
            <a:r>
              <a:rPr lang="en-US" sz="2400" dirty="0"/>
              <a:t> each, and they pass by a given point in a time interval </a:t>
            </a:r>
            <a:r>
              <a:rPr lang="en-US" sz="2400" dirty="0" err="1">
                <a:solidFill>
                  <a:srgbClr val="FF0000"/>
                </a:solidFill>
              </a:rPr>
              <a:t>t</a:t>
            </a:r>
            <a:r>
              <a:rPr lang="en-US" sz="2400" dirty="0"/>
              <a:t>.</a:t>
            </a:r>
          </a:p>
          <a:p>
            <a:pPr lvl="2">
              <a:lnSpc>
                <a:spcPct val="80000"/>
              </a:lnSpc>
            </a:pPr>
            <a:r>
              <a:rPr lang="en-US" sz="2000" dirty="0"/>
              <a:t>What is the current?</a:t>
            </a:r>
          </a:p>
          <a:p>
            <a:pPr lvl="1">
              <a:lnSpc>
                <a:spcPct val="80000"/>
              </a:lnSpc>
            </a:pPr>
            <a:r>
              <a:rPr lang="en-US" sz="2400" dirty="0"/>
              <a:t>Let </a:t>
            </a:r>
            <a:r>
              <a:rPr lang="en-US" sz="2400" dirty="0">
                <a:solidFill>
                  <a:srgbClr val="FF0000"/>
                </a:solidFill>
              </a:rPr>
              <a:t>t</a:t>
            </a:r>
            <a:r>
              <a:rPr lang="en-US" sz="2400" dirty="0"/>
              <a:t> be the time for a charge </a:t>
            </a:r>
            <a:r>
              <a:rPr lang="en-US" sz="2400" dirty="0">
                <a:solidFill>
                  <a:srgbClr val="FF0000"/>
                </a:solidFill>
              </a:rPr>
              <a:t>q</a:t>
            </a:r>
            <a:r>
              <a:rPr lang="en-US" sz="2400" dirty="0"/>
              <a:t> to travel a distance </a:t>
            </a:r>
            <a:r>
              <a:rPr lang="en-US" sz="2400" dirty="0">
                <a:solidFill>
                  <a:srgbClr val="FF0000"/>
                </a:solidFill>
                <a:latin typeface="Apple Chancery" panose="03020702040506060504" pitchFamily="66" charset="-79"/>
                <a:cs typeface="Apple Chancery" panose="03020702040506060504" pitchFamily="66" charset="-79"/>
              </a:rPr>
              <a:t>l</a:t>
            </a:r>
            <a:r>
              <a:rPr lang="en-US" sz="2400" dirty="0"/>
              <a:t> in the magnetic field </a:t>
            </a:r>
            <a:r>
              <a:rPr lang="en-US" sz="2400" b="1" dirty="0">
                <a:solidFill>
                  <a:srgbClr val="FF0000"/>
                </a:solidFill>
              </a:rPr>
              <a:t>B</a:t>
            </a:r>
          </a:p>
          <a:p>
            <a:pPr lvl="2">
              <a:lnSpc>
                <a:spcPct val="80000"/>
              </a:lnSpc>
            </a:pPr>
            <a:r>
              <a:rPr lang="en-US" sz="2000" dirty="0"/>
              <a:t>Then, the length vector </a:t>
            </a:r>
            <a:r>
              <a:rPr lang="en-US" sz="2000" b="1" dirty="0" err="1">
                <a:latin typeface="Monotype Corsiva" charset="0"/>
              </a:rPr>
              <a:t>l</a:t>
            </a:r>
            <a:r>
              <a:rPr lang="en-US" sz="2000" dirty="0"/>
              <a:t> becomes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0"/>
            <a:ext cx="8534400" cy="609600"/>
          </a:xfrm>
        </p:spPr>
        <p:txBody>
          <a:bodyPr/>
          <a:lstStyle/>
          <a:p>
            <a:r>
              <a:rPr lang="en-US" dirty="0"/>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5051" name="Equation" r:id="rId3" imgW="914400" imgH="190080" progId="Equation.DSMT4">
                  <p:embed/>
                </p:oleObj>
              </mc:Choice>
              <mc:Fallback>
                <p:oleObj name="Equation" r:id="rId3" imgW="914400" imgH="190080" progId="Equation.DSMT4">
                  <p:embed/>
                  <p:pic>
                    <p:nvPicPr>
                      <p:cNvPr id="3594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5052" name="Equation" r:id="rId5" imgW="914400" imgH="190080" progId="Equation.DSMT4">
                  <p:embed/>
                </p:oleObj>
              </mc:Choice>
              <mc:Fallback>
                <p:oleObj name="Equation" r:id="rId5" imgW="914400" imgH="190080" progId="Equation.DSMT4">
                  <p:embed/>
                  <p:pic>
                    <p:nvPicPr>
                      <p:cNvPr id="3594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5053" name="Equation" r:id="rId6" imgW="914400" imgH="190080" progId="Equation.DSMT4">
                  <p:embed/>
                </p:oleObj>
              </mc:Choice>
              <mc:Fallback>
                <p:oleObj name="Equation" r:id="rId6" imgW="914400" imgH="190080" progId="Equation.DSMT4">
                  <p:embed/>
                  <p:pic>
                    <p:nvPicPr>
                      <p:cNvPr id="3594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1" name="Object 7"/>
          <p:cNvGraphicFramePr>
            <a:graphicFrameLocks noChangeAspect="1"/>
          </p:cNvGraphicFramePr>
          <p:nvPr/>
        </p:nvGraphicFramePr>
        <p:xfrm>
          <a:off x="4724400" y="4648200"/>
          <a:ext cx="765010" cy="395288"/>
        </p:xfrm>
        <a:graphic>
          <a:graphicData uri="http://schemas.openxmlformats.org/presentationml/2006/ole">
            <mc:AlternateContent xmlns:mc="http://schemas.openxmlformats.org/markup-compatibility/2006">
              <mc:Choice xmlns:v="urn:schemas-microsoft-com:vml" Requires="v">
                <p:oleObj spid="_x0000_s205054" name="Equation" r:id="rId7" imgW="368300" imgH="190500" progId="Equation.DSMT4">
                  <p:embed/>
                </p:oleObj>
              </mc:Choice>
              <mc:Fallback>
                <p:oleObj name="Equation" r:id="rId7" imgW="368300" imgH="190500" progId="Equation.DSMT4">
                  <p:embed/>
                  <p:pic>
                    <p:nvPicPr>
                      <p:cNvPr id="35943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648200"/>
                        <a:ext cx="76501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mc:AlternateContent xmlns:mc="http://schemas.openxmlformats.org/markup-compatibility/2006">
              <mc:Choice xmlns:v="urn:schemas-microsoft-com:vml" Requires="v">
                <p:oleObj spid="_x0000_s205055" name="Equation" r:id="rId9" imgW="266700" imgH="177800" progId="Equation.DSMT4">
                  <p:embed/>
                </p:oleObj>
              </mc:Choice>
              <mc:Fallback>
                <p:oleObj name="Equation" r:id="rId9" imgW="266700" imgH="177800" progId="Equation.DSMT4">
                  <p:embed/>
                  <p:pic>
                    <p:nvPicPr>
                      <p:cNvPr id="3594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346700"/>
                        <a:ext cx="566738"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205056" name="Equation" r:id="rId11" imgW="228600" imgH="152400" progId="Equation.DSMT4">
                  <p:embed/>
                </p:oleObj>
              </mc:Choice>
              <mc:Fallback>
                <p:oleObj name="Equation" r:id="rId11" imgW="228600" imgH="152400" progId="Equation.DSMT4">
                  <p:embed/>
                  <p:pic>
                    <p:nvPicPr>
                      <p:cNvPr id="3594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mc:AlternateContent xmlns:mc="http://schemas.openxmlformats.org/markup-compatibility/2006">
              <mc:Choice xmlns:v="urn:schemas-microsoft-com:vml" Requires="v">
                <p:oleObj spid="_x0000_s205057" name="Equation" r:id="rId13" imgW="660400" imgH="215900" progId="Equation.DSMT4">
                  <p:embed/>
                </p:oleObj>
              </mc:Choice>
              <mc:Fallback>
                <p:oleObj name="Equation" r:id="rId13" imgW="660400" imgH="215900" progId="Equation.DSMT4">
                  <p:embed/>
                  <p:pic>
                    <p:nvPicPr>
                      <p:cNvPr id="3594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0588" y="5803900"/>
                        <a:ext cx="1404937" cy="458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mc:AlternateContent xmlns:mc="http://schemas.openxmlformats.org/markup-compatibility/2006">
              <mc:Choice xmlns:v="urn:schemas-microsoft-com:vml" Requires="v">
                <p:oleObj spid="_x0000_s205058" name="Equation" r:id="rId15" imgW="508000" imgH="190500" progId="Equation.DSMT4">
                  <p:embed/>
                </p:oleObj>
              </mc:Choice>
              <mc:Fallback>
                <p:oleObj name="Equation" r:id="rId15" imgW="508000" imgH="190500" progId="Equation.DSMT4">
                  <p:embed/>
                  <p:pic>
                    <p:nvPicPr>
                      <p:cNvPr id="35943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5300" y="5346700"/>
                        <a:ext cx="107950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mc:AlternateContent xmlns:mc="http://schemas.openxmlformats.org/markup-compatibility/2006">
              <mc:Choice xmlns:v="urn:schemas-microsoft-com:vml" Requires="v">
                <p:oleObj spid="_x0000_s205059" name="Equation" r:id="rId17" imgW="520700" imgH="215900" progId="Equation.DSMT4">
                  <p:embed/>
                </p:oleObj>
              </mc:Choice>
              <mc:Fallback>
                <p:oleObj name="Equation" r:id="rId17" imgW="520700" imgH="215900" progId="Equation.DSMT4">
                  <p:embed/>
                  <p:pic>
                    <p:nvPicPr>
                      <p:cNvPr id="35943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5900" y="5318125"/>
                        <a:ext cx="1106488"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mc:AlternateContent xmlns:mc="http://schemas.openxmlformats.org/markup-compatibility/2006">
              <mc:Choice xmlns:v="urn:schemas-microsoft-com:vml" Requires="v">
                <p:oleObj spid="_x0000_s205060" name="Equation" r:id="rId19" imgW="330200" imgH="215900" progId="Equation.DSMT4">
                  <p:embed/>
                </p:oleObj>
              </mc:Choice>
              <mc:Fallback>
                <p:oleObj name="Equation" r:id="rId19" imgW="330200" imgH="215900" progId="Equation.DSMT4">
                  <p:embed/>
                  <p:pic>
                    <p:nvPicPr>
                      <p:cNvPr id="35943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94138" y="3719513"/>
                        <a:ext cx="75406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96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wipe(left)">
                                      <p:cBhvr>
                                        <p:cTn id="7" dur="500"/>
                                        <p:tgtEl>
                                          <p:spTgt spid="359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wipe(left)">
                                      <p:cBhvr>
                                        <p:cTn id="12" dur="500"/>
                                        <p:tgtEl>
                                          <p:spTgt spid="359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9426">
                                            <p:txEl>
                                              <p:pRg st="2" end="2"/>
                                            </p:txEl>
                                          </p:spTgt>
                                        </p:tgtEl>
                                        <p:attrNameLst>
                                          <p:attrName>style.visibility</p:attrName>
                                        </p:attrNameLst>
                                      </p:cBhvr>
                                      <p:to>
                                        <p:strVal val="visible"/>
                                      </p:to>
                                    </p:set>
                                    <p:animEffect transition="in" filter="wipe(left)">
                                      <p:cBhvr>
                                        <p:cTn id="17" dur="500"/>
                                        <p:tgtEl>
                                          <p:spTgt spid="359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9426">
                                            <p:txEl>
                                              <p:pRg st="3" end="3"/>
                                            </p:txEl>
                                          </p:spTgt>
                                        </p:tgtEl>
                                        <p:attrNameLst>
                                          <p:attrName>style.visibility</p:attrName>
                                        </p:attrNameLst>
                                      </p:cBhvr>
                                      <p:to>
                                        <p:strVal val="visible"/>
                                      </p:to>
                                    </p:set>
                                    <p:animEffect transition="in" filter="wipe(left)">
                                      <p:cBhvr>
                                        <p:cTn id="22" dur="500"/>
                                        <p:tgtEl>
                                          <p:spTgt spid="359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9426">
                                            <p:txEl>
                                              <p:pRg st="4" end="4"/>
                                            </p:txEl>
                                          </p:spTgt>
                                        </p:tgtEl>
                                        <p:attrNameLst>
                                          <p:attrName>style.visibility</p:attrName>
                                        </p:attrNameLst>
                                      </p:cBhvr>
                                      <p:to>
                                        <p:strVal val="visible"/>
                                      </p:to>
                                    </p:set>
                                    <p:animEffect transition="in" filter="wipe(left)">
                                      <p:cBhvr>
                                        <p:cTn id="27" dur="500"/>
                                        <p:tgtEl>
                                          <p:spTgt spid="359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9426">
                                            <p:txEl>
                                              <p:pRg st="5" end="5"/>
                                            </p:txEl>
                                          </p:spTgt>
                                        </p:tgtEl>
                                        <p:attrNameLst>
                                          <p:attrName>style.visibility</p:attrName>
                                        </p:attrNameLst>
                                      </p:cBhvr>
                                      <p:to>
                                        <p:strVal val="visible"/>
                                      </p:to>
                                    </p:set>
                                    <p:animEffect transition="in" filter="wipe(left)">
                                      <p:cBhvr>
                                        <p:cTn id="32" dur="500"/>
                                        <p:tgtEl>
                                          <p:spTgt spid="359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9426">
                                            <p:txEl>
                                              <p:pRg st="6" end="6"/>
                                            </p:txEl>
                                          </p:spTgt>
                                        </p:tgtEl>
                                        <p:attrNameLst>
                                          <p:attrName>style.visibility</p:attrName>
                                        </p:attrNameLst>
                                      </p:cBhvr>
                                      <p:to>
                                        <p:strVal val="visible"/>
                                      </p:to>
                                    </p:set>
                                    <p:animEffect transition="in" filter="wipe(left)">
                                      <p:cBhvr>
                                        <p:cTn id="37" dur="500"/>
                                        <p:tgtEl>
                                          <p:spTgt spid="359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9433"/>
                                        </p:tgtEl>
                                        <p:attrNameLst>
                                          <p:attrName>style.visibility</p:attrName>
                                        </p:attrNameLst>
                                      </p:cBhvr>
                                      <p:to>
                                        <p:strVal val="visible"/>
                                      </p:to>
                                    </p:set>
                                    <p:animEffect transition="in" filter="wipe(left)">
                                      <p:cBhvr>
                                        <p:cTn id="42" dur="500"/>
                                        <p:tgtEl>
                                          <p:spTgt spid="3594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9437"/>
                                        </p:tgtEl>
                                        <p:attrNameLst>
                                          <p:attrName>style.visibility</p:attrName>
                                        </p:attrNameLst>
                                      </p:cBhvr>
                                      <p:to>
                                        <p:strVal val="visible"/>
                                      </p:to>
                                    </p:set>
                                    <p:animEffect transition="in" filter="wipe(left)">
                                      <p:cBhvr>
                                        <p:cTn id="47" dur="500"/>
                                        <p:tgtEl>
                                          <p:spTgt spid="3594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9426">
                                            <p:txEl>
                                              <p:pRg st="7" end="7"/>
                                            </p:txEl>
                                          </p:spTgt>
                                        </p:tgtEl>
                                        <p:attrNameLst>
                                          <p:attrName>style.visibility</p:attrName>
                                        </p:attrNameLst>
                                      </p:cBhvr>
                                      <p:to>
                                        <p:strVal val="visible"/>
                                      </p:to>
                                    </p:set>
                                    <p:animEffect transition="in" filter="wipe(left)">
                                      <p:cBhvr>
                                        <p:cTn id="52" dur="500"/>
                                        <p:tgtEl>
                                          <p:spTgt spid="35942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9426">
                                            <p:txEl>
                                              <p:pRg st="8" end="8"/>
                                            </p:txEl>
                                          </p:spTgt>
                                        </p:tgtEl>
                                        <p:attrNameLst>
                                          <p:attrName>style.visibility</p:attrName>
                                        </p:attrNameLst>
                                      </p:cBhvr>
                                      <p:to>
                                        <p:strVal val="visible"/>
                                      </p:to>
                                    </p:set>
                                    <p:animEffect transition="in" filter="wipe(left)">
                                      <p:cBhvr>
                                        <p:cTn id="57" dur="500"/>
                                        <p:tgtEl>
                                          <p:spTgt spid="35942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9431"/>
                                        </p:tgtEl>
                                        <p:attrNameLst>
                                          <p:attrName>style.visibility</p:attrName>
                                        </p:attrNameLst>
                                      </p:cBhvr>
                                      <p:to>
                                        <p:strVal val="visible"/>
                                      </p:to>
                                    </p:set>
                                    <p:animEffect transition="in" filter="wipe(left)">
                                      <p:cBhvr>
                                        <p:cTn id="62" dur="500"/>
                                        <p:tgtEl>
                                          <p:spTgt spid="3594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9426">
                                            <p:txEl>
                                              <p:pRg st="9" end="9"/>
                                            </p:txEl>
                                          </p:spTgt>
                                        </p:tgtEl>
                                        <p:attrNameLst>
                                          <p:attrName>style.visibility</p:attrName>
                                        </p:attrNameLst>
                                      </p:cBhvr>
                                      <p:to>
                                        <p:strVal val="visible"/>
                                      </p:to>
                                    </p:set>
                                    <p:animEffect transition="in" filter="wipe(left)">
                                      <p:cBhvr>
                                        <p:cTn id="67" dur="500"/>
                                        <p:tgtEl>
                                          <p:spTgt spid="359426">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9426">
                                            <p:txEl>
                                              <p:pRg st="10" end="10"/>
                                            </p:txEl>
                                          </p:spTgt>
                                        </p:tgtEl>
                                        <p:attrNameLst>
                                          <p:attrName>style.visibility</p:attrName>
                                        </p:attrNameLst>
                                      </p:cBhvr>
                                      <p:to>
                                        <p:strVal val="visible"/>
                                      </p:to>
                                    </p:set>
                                    <p:animEffect transition="in" filter="wipe(left)">
                                      <p:cBhvr>
                                        <p:cTn id="72" dur="500"/>
                                        <p:tgtEl>
                                          <p:spTgt spid="359426">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9432"/>
                                        </p:tgtEl>
                                        <p:attrNameLst>
                                          <p:attrName>style.visibility</p:attrName>
                                        </p:attrNameLst>
                                      </p:cBhvr>
                                      <p:to>
                                        <p:strVal val="visible"/>
                                      </p:to>
                                    </p:set>
                                    <p:animEffect transition="in" filter="wipe(left)">
                                      <p:cBhvr>
                                        <p:cTn id="77" dur="500"/>
                                        <p:tgtEl>
                                          <p:spTgt spid="3594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59435"/>
                                        </p:tgtEl>
                                        <p:attrNameLst>
                                          <p:attrName>style.visibility</p:attrName>
                                        </p:attrNameLst>
                                      </p:cBhvr>
                                      <p:to>
                                        <p:strVal val="visible"/>
                                      </p:to>
                                    </p:set>
                                    <p:animEffect transition="in" filter="wipe(left)">
                                      <p:cBhvr>
                                        <p:cTn id="82" dur="500"/>
                                        <p:tgtEl>
                                          <p:spTgt spid="3594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59436"/>
                                        </p:tgtEl>
                                        <p:attrNameLst>
                                          <p:attrName>style.visibility</p:attrName>
                                        </p:attrNameLst>
                                      </p:cBhvr>
                                      <p:to>
                                        <p:strVal val="visible"/>
                                      </p:to>
                                    </p:set>
                                    <p:animEffect transition="in" filter="wipe(left)">
                                      <p:cBhvr>
                                        <p:cTn id="87" dur="500"/>
                                        <p:tgtEl>
                                          <p:spTgt spid="3594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59426">
                                            <p:txEl>
                                              <p:pRg st="11" end="11"/>
                                            </p:txEl>
                                          </p:spTgt>
                                        </p:tgtEl>
                                        <p:attrNameLst>
                                          <p:attrName>style.visibility</p:attrName>
                                        </p:attrNameLst>
                                      </p:cBhvr>
                                      <p:to>
                                        <p:strVal val="visible"/>
                                      </p:to>
                                    </p:set>
                                    <p:animEffect transition="in" filter="wipe(left)">
                                      <p:cBhvr>
                                        <p:cTn id="92" dur="500"/>
                                        <p:tgtEl>
                                          <p:spTgt spid="35942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59434"/>
                                        </p:tgtEl>
                                        <p:attrNameLst>
                                          <p:attrName>style.visibility</p:attrName>
                                        </p:attrNameLst>
                                      </p:cBhvr>
                                      <p:to>
                                        <p:strVal val="visible"/>
                                      </p:to>
                                    </p:set>
                                    <p:animEffect transition="in" filter="wipe(left)">
                                      <p:cBhvr>
                                        <p:cTn id="97" dur="5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30,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C5AAB510-0944-C84B-B716-DDD6DD59B2D4}" type="slidenum">
              <a:rPr lang="en-US"/>
              <a:pPr/>
              <a:t>11</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alternative way of defining the magnetic field.</a:t>
            </a:r>
          </a:p>
          <a:p>
            <a:pPr lvl="1">
              <a:lnSpc>
                <a:spcPct val="90000"/>
              </a:lnSpc>
            </a:pPr>
            <a:r>
              <a:rPr lang="en-US" dirty="0"/>
              <a:t>How?</a:t>
            </a:r>
          </a:p>
          <a:p>
            <a:pPr lvl="1">
              <a:lnSpc>
                <a:spcPct val="90000"/>
              </a:lnSpc>
            </a:pPr>
            <a:r>
              <a:rPr lang="en-US" dirty="0"/>
              <a:t>The magnitude of the force on a particle with charge </a:t>
            </a:r>
            <a:r>
              <a:rPr lang="en-US" dirty="0" err="1"/>
              <a:t>q</a:t>
            </a:r>
            <a:r>
              <a:rPr lang="en-US" dirty="0"/>
              <a:t> moving with a velocity </a:t>
            </a:r>
            <a:r>
              <a:rPr lang="en-US" dirty="0" err="1"/>
              <a:t>v</a:t>
            </a:r>
            <a:r>
              <a:rPr lang="en-US" dirty="0"/>
              <a:t> in a field B is </a:t>
            </a:r>
          </a:p>
          <a:p>
            <a:pPr lvl="2">
              <a:lnSpc>
                <a:spcPct val="90000"/>
              </a:lnSpc>
            </a:pPr>
            <a:r>
              <a:rPr lang="en-US" dirty="0"/>
              <a:t> </a:t>
            </a:r>
          </a:p>
          <a:p>
            <a:pPr lvl="2">
              <a:lnSpc>
                <a:spcPct val="90000"/>
              </a:lnSpc>
            </a:pPr>
            <a:r>
              <a:rPr lang="en-US" dirty="0"/>
              <a:t>What is the angle </a:t>
            </a:r>
            <a:r>
              <a:rPr lang="en-US" dirty="0" err="1">
                <a:latin typeface="Symbol" charset="2"/>
              </a:rPr>
              <a:t>θ</a:t>
            </a:r>
            <a:r>
              <a:rPr lang="en-US" dirty="0"/>
              <a:t>?</a:t>
            </a:r>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B field and the velocity vector are perpendicular to each other.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5975" name="Equation" r:id="rId4" imgW="914400" imgH="190080" progId="Equation.DSMT4">
                  <p:embed/>
                </p:oleObj>
              </mc:Choice>
              <mc:Fallback>
                <p:oleObj name="Equation" r:id="rId4" imgW="914400" imgH="190080" progId="Equation.DSMT4">
                  <p:embed/>
                  <p:pic>
                    <p:nvPicPr>
                      <p:cNvPr id="3604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5976" name="Equation" r:id="rId6" imgW="914400" imgH="190080" progId="Equation.DSMT4">
                  <p:embed/>
                </p:oleObj>
              </mc:Choice>
              <mc:Fallback>
                <p:oleObj name="Equation" r:id="rId6" imgW="914400" imgH="190080" progId="Equation.DSMT4">
                  <p:embed/>
                  <p:pic>
                    <p:nvPicPr>
                      <p:cNvPr id="360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5977" name="Equation" r:id="rId7" imgW="914400" imgH="190080" progId="Equation.DSMT4">
                  <p:embed/>
                </p:oleObj>
              </mc:Choice>
              <mc:Fallback>
                <p:oleObj name="Equation" r:id="rId7" imgW="914400" imgH="190080" progId="Equation.DSMT4">
                  <p:embed/>
                  <p:pic>
                    <p:nvPicPr>
                      <p:cNvPr id="360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mc:AlternateContent xmlns:mc="http://schemas.openxmlformats.org/markup-compatibility/2006">
              <mc:Choice xmlns:v="urn:schemas-microsoft-com:vml" Requires="v">
                <p:oleObj spid="_x0000_s205978" name="Equation" r:id="rId8" imgW="774700" imgH="190500" progId="Equation.DSMT4">
                  <p:embed/>
                </p:oleObj>
              </mc:Choice>
              <mc:Fallback>
                <p:oleObj name="Equation" r:id="rId8" imgW="774700" imgH="190500" progId="Equation.DSMT4">
                  <p:embed/>
                  <p:pic>
                    <p:nvPicPr>
                      <p:cNvPr id="36045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988" y="2895600"/>
                        <a:ext cx="1646237"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mc:AlternateContent xmlns:mc="http://schemas.openxmlformats.org/markup-compatibility/2006">
              <mc:Choice xmlns:v="urn:schemas-microsoft-com:vml" Requires="v">
                <p:oleObj spid="_x0000_s205979" name="Equation" r:id="rId10" imgW="660400" imgH="228600" progId="Equation.DSMT4">
                  <p:embed/>
                </p:oleObj>
              </mc:Choice>
              <mc:Fallback>
                <p:oleObj name="Equation" r:id="rId10" imgW="660400" imgH="228600" progId="Equation.DSMT4">
                  <p:embed/>
                  <p:pic>
                    <p:nvPicPr>
                      <p:cNvPr id="36045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02213"/>
                        <a:ext cx="1404938"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58" name="Rectangle 10"/>
          <p:cNvSpPr>
            <a:spLocks noChangeArrowheads="1"/>
          </p:cNvSpPr>
          <p:nvPr/>
        </p:nvSpPr>
        <p:spPr bwMode="auto">
          <a:xfrm>
            <a:off x="381000" y="5486400"/>
            <a:ext cx="60960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direction of the force follows the right-hand-rule and is perpendicular to the direction of the magnetic field </a:t>
            </a:r>
            <a:r>
              <a:rPr lang="en-US" sz="2800" dirty="0">
                <a:solidFill>
                  <a:srgbClr val="C00000"/>
                </a:solidFill>
                <a:latin typeface="Arial Narrow" charset="0"/>
                <a:ea typeface="ＭＳ Ｐゴシック" charset="-128"/>
              </a:rPr>
              <a:t>(p 15)</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mc:AlternateContent xmlns:mc="http://schemas.openxmlformats.org/markup-compatibility/2006">
              <mc:Choice xmlns:v="urn:schemas-microsoft-com:vml" Requires="v">
                <p:oleObj spid="_x0000_s205980" name="Equation" r:id="rId12" imgW="558800" imgH="419100" progId="Equation.DSMT4">
                  <p:embed/>
                </p:oleObj>
              </mc:Choice>
              <mc:Fallback>
                <p:oleObj name="Equation" r:id="rId12" imgW="558800" imgH="419100" progId="Equation.DSMT4">
                  <p:embed/>
                  <p:pic>
                    <p:nvPicPr>
                      <p:cNvPr id="36045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943475"/>
                        <a:ext cx="914400" cy="684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80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left)">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left)">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left)">
                                      <p:cBhvr>
                                        <p:cTn id="17" dur="500"/>
                                        <p:tgtEl>
                                          <p:spTgt spid="360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left)">
                                      <p:cBhvr>
                                        <p:cTn id="22" dur="500"/>
                                        <p:tgtEl>
                                          <p:spTgt spid="36045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60456"/>
                                        </p:tgtEl>
                                        <p:attrNameLst>
                                          <p:attrName>style.visibility</p:attrName>
                                        </p:attrNameLst>
                                      </p:cBhvr>
                                      <p:to>
                                        <p:strVal val="visible"/>
                                      </p:to>
                                    </p:set>
                                    <p:animEffect transition="in" filter="wipe(left)">
                                      <p:cBhvr>
                                        <p:cTn id="25" dur="500"/>
                                        <p:tgtEl>
                                          <p:spTgt spid="3604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60451">
                                            <p:txEl>
                                              <p:pRg st="4" end="4"/>
                                            </p:txEl>
                                          </p:spTgt>
                                        </p:tgtEl>
                                        <p:attrNameLst>
                                          <p:attrName>style.visibility</p:attrName>
                                        </p:attrNameLst>
                                      </p:cBhvr>
                                      <p:to>
                                        <p:strVal val="visible"/>
                                      </p:to>
                                    </p:set>
                                    <p:animEffect transition="in" filter="wipe(left)">
                                      <p:cBhvr>
                                        <p:cTn id="30" dur="500"/>
                                        <p:tgtEl>
                                          <p:spTgt spid="3604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60451">
                                            <p:txEl>
                                              <p:pRg st="5" end="5"/>
                                            </p:txEl>
                                          </p:spTgt>
                                        </p:tgtEl>
                                        <p:attrNameLst>
                                          <p:attrName>style.visibility</p:attrName>
                                        </p:attrNameLst>
                                      </p:cBhvr>
                                      <p:to>
                                        <p:strVal val="visible"/>
                                      </p:to>
                                    </p:set>
                                    <p:animEffect transition="in" filter="wipe(left)">
                                      <p:cBhvr>
                                        <p:cTn id="35" dur="500"/>
                                        <p:tgtEl>
                                          <p:spTgt spid="36045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60451">
                                            <p:txEl>
                                              <p:pRg st="6" end="6"/>
                                            </p:txEl>
                                          </p:spTgt>
                                        </p:tgtEl>
                                        <p:attrNameLst>
                                          <p:attrName>style.visibility</p:attrName>
                                        </p:attrNameLst>
                                      </p:cBhvr>
                                      <p:to>
                                        <p:strVal val="visible"/>
                                      </p:to>
                                    </p:set>
                                    <p:animEffect transition="in" filter="wipe(left)">
                                      <p:cBhvr>
                                        <p:cTn id="40" dur="500"/>
                                        <p:tgtEl>
                                          <p:spTgt spid="36045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60451">
                                            <p:txEl>
                                              <p:pRg st="7" end="7"/>
                                            </p:txEl>
                                          </p:spTgt>
                                        </p:tgtEl>
                                        <p:attrNameLst>
                                          <p:attrName>style.visibility</p:attrName>
                                        </p:attrNameLst>
                                      </p:cBhvr>
                                      <p:to>
                                        <p:strVal val="visible"/>
                                      </p:to>
                                    </p:set>
                                    <p:animEffect transition="in" filter="wipe(left)">
                                      <p:cBhvr>
                                        <p:cTn id="45" dur="500"/>
                                        <p:tgtEl>
                                          <p:spTgt spid="36045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60457"/>
                                        </p:tgtEl>
                                        <p:attrNameLst>
                                          <p:attrName>style.visibility</p:attrName>
                                        </p:attrNameLst>
                                      </p:cBhvr>
                                      <p:to>
                                        <p:strVal val="visible"/>
                                      </p:to>
                                    </p:set>
                                    <p:animEffect transition="in" filter="wipe(left)">
                                      <p:cBhvr>
                                        <p:cTn id="50" dur="500"/>
                                        <p:tgtEl>
                                          <p:spTgt spid="3604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60451">
                                            <p:txEl>
                                              <p:pRg st="8" end="8"/>
                                            </p:txEl>
                                          </p:spTgt>
                                        </p:tgtEl>
                                        <p:attrNameLst>
                                          <p:attrName>style.visibility</p:attrName>
                                        </p:attrNameLst>
                                      </p:cBhvr>
                                      <p:to>
                                        <p:strVal val="visible"/>
                                      </p:to>
                                    </p:set>
                                    <p:animEffect transition="in" filter="wipe(left)">
                                      <p:cBhvr>
                                        <p:cTn id="55" dur="500"/>
                                        <p:tgtEl>
                                          <p:spTgt spid="360451">
                                            <p:txEl>
                                              <p:pRg st="8" end="8"/>
                                            </p:txEl>
                                          </p:spTgt>
                                        </p:tgtEl>
                                      </p:cBhvr>
                                    </p:animEffect>
                                  </p:childTnLst>
                                </p:cTn>
                              </p:par>
                            </p:childTnLst>
                          </p:cTn>
                        </p:par>
                        <p:par>
                          <p:cTn id="56" fill="hold">
                            <p:stCondLst>
                              <p:cond delay="550"/>
                            </p:stCondLst>
                            <p:childTnLst>
                              <p:par>
                                <p:cTn id="57" presetID="22" presetClass="entr" presetSubtype="8" fill="hold" nodeType="afterEffect">
                                  <p:stCondLst>
                                    <p:cond delay="0"/>
                                  </p:stCondLst>
                                  <p:childTnLst>
                                    <p:set>
                                      <p:cBhvr>
                                        <p:cTn id="58" dur="1" fill="hold">
                                          <p:stCondLst>
                                            <p:cond delay="0"/>
                                          </p:stCondLst>
                                        </p:cTn>
                                        <p:tgtEl>
                                          <p:spTgt spid="360459"/>
                                        </p:tgtEl>
                                        <p:attrNameLst>
                                          <p:attrName>style.visibility</p:attrName>
                                        </p:attrNameLst>
                                      </p:cBhvr>
                                      <p:to>
                                        <p:strVal val="visible"/>
                                      </p:to>
                                    </p:set>
                                    <p:animEffect transition="in" filter="wipe(left)">
                                      <p:cBhvr>
                                        <p:cTn id="59" dur="500"/>
                                        <p:tgtEl>
                                          <p:spTgt spid="36045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60458">
                                            <p:bg/>
                                          </p:spTgt>
                                        </p:tgtEl>
                                        <p:attrNameLst>
                                          <p:attrName>style.visibility</p:attrName>
                                        </p:attrNameLst>
                                      </p:cBhvr>
                                      <p:to>
                                        <p:strVal val="visible"/>
                                      </p:to>
                                    </p:set>
                                    <p:animEffect transition="in" filter="wipe(left)">
                                      <p:cBhvr>
                                        <p:cTn id="64" dur="500"/>
                                        <p:tgtEl>
                                          <p:spTgt spid="360458">
                                            <p:bg/>
                                          </p:spTgt>
                                        </p:tgtEl>
                                      </p:cBhvr>
                                    </p:animEffect>
                                  </p:childTnLst>
                                </p:cTn>
                              </p:par>
                              <p:par>
                                <p:cTn id="65" presetID="22" presetClass="entr" presetSubtype="8" fill="hold" grpId="0" nodeType="withEffect">
                                  <p:stCondLst>
                                    <p:cond delay="0"/>
                                  </p:stCondLst>
                                  <p:iterate type="wd">
                                    <p:tmPct val="10000"/>
                                  </p:iterate>
                                  <p:childTnLst>
                                    <p:set>
                                      <p:cBhvr>
                                        <p:cTn id="66" dur="1" fill="hold">
                                          <p:stCondLst>
                                            <p:cond delay="0"/>
                                          </p:stCondLst>
                                        </p:cTn>
                                        <p:tgtEl>
                                          <p:spTgt spid="360458">
                                            <p:txEl>
                                              <p:pRg st="0" end="0"/>
                                            </p:txEl>
                                          </p:spTgt>
                                        </p:tgtEl>
                                        <p:attrNameLst>
                                          <p:attrName>style.visibility</p:attrName>
                                        </p:attrNameLst>
                                      </p:cBhvr>
                                      <p:to>
                                        <p:strVal val="visible"/>
                                      </p:to>
                                    </p:set>
                                    <p:animEffect transition="in" filter="wipe(left)">
                                      <p:cBhvr>
                                        <p:cTn id="67" dur="500"/>
                                        <p:tgtEl>
                                          <p:spTgt spid="36045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60450"/>
                                        </p:tgtEl>
                                        <p:attrNameLst>
                                          <p:attrName>style.visibility</p:attrName>
                                        </p:attrNameLst>
                                      </p:cBhvr>
                                      <p:to>
                                        <p:strVal val="visible"/>
                                      </p:to>
                                    </p:set>
                                    <p:anim calcmode="lin" valueType="num">
                                      <p:cBhvr>
                                        <p:cTn id="72" dur="500" fill="hold"/>
                                        <p:tgtEl>
                                          <p:spTgt spid="360450"/>
                                        </p:tgtEl>
                                        <p:attrNameLst>
                                          <p:attrName>ppt_w</p:attrName>
                                        </p:attrNameLst>
                                      </p:cBhvr>
                                      <p:tavLst>
                                        <p:tav tm="0">
                                          <p:val>
                                            <p:fltVal val="0"/>
                                          </p:val>
                                        </p:tav>
                                        <p:tav tm="100000">
                                          <p:val>
                                            <p:strVal val="#ppt_w"/>
                                          </p:val>
                                        </p:tav>
                                      </p:tavLst>
                                    </p:anim>
                                    <p:anim calcmode="lin" valueType="num">
                                      <p:cBhvr>
                                        <p:cTn id="73" dur="500" fill="hold"/>
                                        <p:tgtEl>
                                          <p:spTgt spid="360450"/>
                                        </p:tgtEl>
                                        <p:attrNameLst>
                                          <p:attrName>ppt_h</p:attrName>
                                        </p:attrNameLst>
                                      </p:cBhvr>
                                      <p:tavLst>
                                        <p:tav tm="0">
                                          <p:val>
                                            <p:fltVal val="0"/>
                                          </p:val>
                                        </p:tav>
                                        <p:tav tm="100000">
                                          <p:val>
                                            <p:strVal val="#ppt_h"/>
                                          </p:val>
                                        </p:tav>
                                      </p:tavLst>
                                    </p:anim>
                                    <p:animEffect transition="in" filter="fade">
                                      <p:cBhvr>
                                        <p:cTn id="74" dur="5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36045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Tuesday, June 30,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B46526B6-A71B-2540-B7CF-3766EEE7E26E}" type="slidenum">
              <a:rPr lang="en-US"/>
              <a:pPr/>
              <a:t>12</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 5 </a:t>
            </a:r>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having a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a force of F=8.0x10</a:t>
            </a:r>
            <a:r>
              <a:rPr lang="en-US" baseline="30000" dirty="0">
                <a:solidFill>
                  <a:schemeClr val="accent2"/>
                </a:solidFill>
                <a:latin typeface="Arial Narrow" charset="0"/>
              </a:rPr>
              <a:t>-14</a:t>
            </a:r>
            <a:r>
              <a:rPr lang="en-US" dirty="0">
                <a:solidFill>
                  <a:schemeClr val="accent2"/>
                </a:solidFill>
                <a:latin typeface="Arial Narrow" charset="0"/>
              </a:rPr>
              <a:t>N toward West when it moves vertically upward.  When moving horizontally in a northerly direction, it feels zero force.  What is the magnitude and the direction of the magnetic field in this region? </a:t>
            </a:r>
          </a:p>
        </p:txBody>
      </p:sp>
      <p:sp>
        <p:nvSpPr>
          <p:cNvPr id="361476" name="Text Box 4"/>
          <p:cNvSpPr txBox="1">
            <a:spLocks noChangeArrowheads="1"/>
          </p:cNvSpPr>
          <p:nvPr/>
        </p:nvSpPr>
        <p:spPr bwMode="auto">
          <a:xfrm>
            <a:off x="533400" y="2438400"/>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533400" y="2759075"/>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mc:AlternateContent xmlns:mc="http://schemas.openxmlformats.org/markup-compatibility/2006">
              <mc:Choice xmlns:v="urn:schemas-microsoft-com:vml" Requires="v">
                <p:oleObj spid="_x0000_s206974" name="Equation" r:id="rId3" imgW="304560" imgH="228600" progId="Equation.DSMT4">
                  <p:embed/>
                </p:oleObj>
              </mc:Choice>
              <mc:Fallback>
                <p:oleObj name="Equation" r:id="rId3" imgW="304560" imgH="228600" progId="Equation.DSMT4">
                  <p:embed/>
                  <p:pic>
                    <p:nvPicPr>
                      <p:cNvPr id="3614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09825"/>
                        <a:ext cx="64770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0" name="Text Box 8"/>
          <p:cNvSpPr txBox="1">
            <a:spLocks noChangeArrowheads="1"/>
          </p:cNvSpPr>
          <p:nvPr/>
        </p:nvSpPr>
        <p:spPr bwMode="auto">
          <a:xfrm>
            <a:off x="457200" y="350520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457200" y="3886200"/>
            <a:ext cx="822960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648200"/>
            <a:ext cx="7848600" cy="430887"/>
          </a:xfrm>
          <a:prstGeom prst="rect">
            <a:avLst/>
          </a:prstGeom>
          <a:noFill/>
          <a:ln w="9525">
            <a:noFill/>
            <a:miter lim="800000"/>
            <a:headEnd/>
            <a:tailEnd/>
          </a:ln>
          <a:effectLst/>
        </p:spPr>
        <p:txBody>
          <a:bodyPr wrap="square">
            <a:prstTxWarp prst="textNoShape">
              <a:avLst/>
            </a:prstTxWarp>
            <a:spAutoFit/>
          </a:bodyPr>
          <a:lstStyle/>
          <a:p>
            <a:r>
              <a:rPr lang="en-US" sz="2200" dirty="0">
                <a:solidFill>
                  <a:srgbClr val="CC00CC"/>
                </a:solidFill>
                <a:latin typeface="Arial Narrow" charset="0"/>
              </a:rPr>
              <a:t>Since the particle feels force toward West, the field should be pointing to? </a:t>
            </a:r>
            <a:endParaRPr lang="en-US" sz="2200" baseline="-25000" dirty="0">
              <a:solidFill>
                <a:srgbClr val="CC00CC"/>
              </a:solidFill>
              <a:latin typeface="Arial Narrow" charset="0"/>
            </a:endParaRPr>
          </a:p>
        </p:txBody>
      </p:sp>
      <p:sp>
        <p:nvSpPr>
          <p:cNvPr id="361483" name="Text Box 11"/>
          <p:cNvSpPr txBox="1">
            <a:spLocks noChangeArrowheads="1"/>
          </p:cNvSpPr>
          <p:nvPr/>
        </p:nvSpPr>
        <p:spPr bwMode="auto">
          <a:xfrm>
            <a:off x="80010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4572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206975" name="Equation" r:id="rId5" imgW="254000" imgH="152400" progId="Equation.DSMT4">
                  <p:embed/>
                </p:oleObj>
              </mc:Choice>
              <mc:Fallback>
                <p:oleObj name="Equation" r:id="rId5" imgW="254000" imgH="152400" progId="Equation.DSMT4">
                  <p:embed/>
                  <p:pic>
                    <p:nvPicPr>
                      <p:cNvPr id="36148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206976" name="Equation" r:id="rId7" imgW="317500" imgH="406400" progId="Equation.DSMT4">
                  <p:embed/>
                </p:oleObj>
              </mc:Choice>
              <mc:Fallback>
                <p:oleObj name="Equation" r:id="rId7" imgW="317500" imgH="406400" progId="Equation.DSMT4">
                  <p:embed/>
                  <p:pic>
                    <p:nvPicPr>
                      <p:cNvPr id="36148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mc:AlternateContent xmlns:mc="http://schemas.openxmlformats.org/markup-compatibility/2006">
              <mc:Choice xmlns:v="urn:schemas-microsoft-com:vml" Requires="v">
                <p:oleObj spid="_x0000_s206977" name="Equation" r:id="rId9" imgW="2032000" imgH="419100" progId="Equation.DSMT4">
                  <p:embed/>
                </p:oleObj>
              </mc:Choice>
              <mc:Fallback>
                <p:oleObj name="Equation" r:id="rId9" imgW="2032000" imgH="419100" progId="Equation.DSMT4">
                  <p:embed/>
                  <p:pic>
                    <p:nvPicPr>
                      <p:cNvPr id="3614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19713"/>
                        <a:ext cx="4710112" cy="969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206978" name="Equation" r:id="rId11" imgW="1002960" imgH="203040" progId="Equation.DSMT4">
                  <p:embed/>
                </p:oleObj>
              </mc:Choice>
              <mc:Fallback>
                <p:oleObj name="Equation" r:id="rId11" imgW="1002960" imgH="203040" progId="Equation.DSMT4">
                  <p:embed/>
                  <p:pic>
                    <p:nvPicPr>
                      <p:cNvPr id="361489"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461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1475"/>
                                        </p:tgtEl>
                                        <p:attrNameLst>
                                          <p:attrName>style.visibility</p:attrName>
                                        </p:attrNameLst>
                                      </p:cBhvr>
                                      <p:to>
                                        <p:strVal val="visible"/>
                                      </p:to>
                                    </p:set>
                                    <p:animEffect transition="in" filter="wipe(left)">
                                      <p:cBhvr>
                                        <p:cTn id="7" dur="500"/>
                                        <p:tgtEl>
                                          <p:spTgt spid="361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1476"/>
                                        </p:tgtEl>
                                        <p:attrNameLst>
                                          <p:attrName>style.visibility</p:attrName>
                                        </p:attrNameLst>
                                      </p:cBhvr>
                                      <p:to>
                                        <p:strVal val="visible"/>
                                      </p:to>
                                    </p:set>
                                    <p:animEffect transition="in" filter="wipe(left)">
                                      <p:cBhvr>
                                        <p:cTn id="12" dur="500"/>
                                        <p:tgtEl>
                                          <p:spTgt spid="3614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1479"/>
                                        </p:tgtEl>
                                        <p:attrNameLst>
                                          <p:attrName>style.visibility</p:attrName>
                                        </p:attrNameLst>
                                      </p:cBhvr>
                                      <p:to>
                                        <p:strVal val="visible"/>
                                      </p:to>
                                    </p:set>
                                    <p:animEffect transition="in" filter="wipe(left)">
                                      <p:cBhvr>
                                        <p:cTn id="17" dur="500"/>
                                        <p:tgtEl>
                                          <p:spTgt spid="3614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1489"/>
                                        </p:tgtEl>
                                        <p:attrNameLst>
                                          <p:attrName>style.visibility</p:attrName>
                                        </p:attrNameLst>
                                      </p:cBhvr>
                                      <p:to>
                                        <p:strVal val="visible"/>
                                      </p:to>
                                    </p:set>
                                    <p:animEffect transition="in" filter="wipe(left)">
                                      <p:cBhvr>
                                        <p:cTn id="22" dur="500"/>
                                        <p:tgtEl>
                                          <p:spTgt spid="3614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1477"/>
                                        </p:tgtEl>
                                        <p:attrNameLst>
                                          <p:attrName>style.visibility</p:attrName>
                                        </p:attrNameLst>
                                      </p:cBhvr>
                                      <p:to>
                                        <p:strVal val="visible"/>
                                      </p:to>
                                    </p:set>
                                    <p:animEffect transition="in" filter="wipe(left)">
                                      <p:cBhvr>
                                        <p:cTn id="27" dur="500"/>
                                        <p:tgtEl>
                                          <p:spTgt spid="3614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1480"/>
                                        </p:tgtEl>
                                        <p:attrNameLst>
                                          <p:attrName>style.visibility</p:attrName>
                                        </p:attrNameLst>
                                      </p:cBhvr>
                                      <p:to>
                                        <p:strVal val="visible"/>
                                      </p:to>
                                    </p:set>
                                    <p:animEffect transition="in" filter="wipe(left)">
                                      <p:cBhvr>
                                        <p:cTn id="32" dur="500"/>
                                        <p:tgtEl>
                                          <p:spTgt spid="3614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61478"/>
                                        </p:tgtEl>
                                        <p:attrNameLst>
                                          <p:attrName>style.visibility</p:attrName>
                                        </p:attrNameLst>
                                      </p:cBhvr>
                                      <p:to>
                                        <p:strVal val="visible"/>
                                      </p:to>
                                    </p:set>
                                    <p:animEffect transition="in" filter="wipe(left)">
                                      <p:cBhvr>
                                        <p:cTn id="37" dur="500"/>
                                        <p:tgtEl>
                                          <p:spTgt spid="3614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1481"/>
                                        </p:tgtEl>
                                        <p:attrNameLst>
                                          <p:attrName>style.visibility</p:attrName>
                                        </p:attrNameLst>
                                      </p:cBhvr>
                                      <p:to>
                                        <p:strVal val="visible"/>
                                      </p:to>
                                    </p:set>
                                    <p:animEffect transition="in" filter="wipe(left)">
                                      <p:cBhvr>
                                        <p:cTn id="42" dur="500"/>
                                        <p:tgtEl>
                                          <p:spTgt spid="3614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61482"/>
                                        </p:tgtEl>
                                        <p:attrNameLst>
                                          <p:attrName>style.visibility</p:attrName>
                                        </p:attrNameLst>
                                      </p:cBhvr>
                                      <p:to>
                                        <p:strVal val="visible"/>
                                      </p:to>
                                    </p:set>
                                    <p:animEffect transition="in" filter="wipe(left)">
                                      <p:cBhvr>
                                        <p:cTn id="47" dur="500"/>
                                        <p:tgtEl>
                                          <p:spTgt spid="36148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61483"/>
                                        </p:tgtEl>
                                        <p:attrNameLst>
                                          <p:attrName>style.visibility</p:attrName>
                                        </p:attrNameLst>
                                      </p:cBhvr>
                                      <p:to>
                                        <p:strVal val="visible"/>
                                      </p:to>
                                    </p:set>
                                    <p:animEffect transition="in" filter="wipe(left)">
                                      <p:cBhvr>
                                        <p:cTn id="52" dur="500"/>
                                        <p:tgtEl>
                                          <p:spTgt spid="3614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61484"/>
                                        </p:tgtEl>
                                        <p:attrNameLst>
                                          <p:attrName>style.visibility</p:attrName>
                                        </p:attrNameLst>
                                      </p:cBhvr>
                                      <p:to>
                                        <p:strVal val="visible"/>
                                      </p:to>
                                    </p:set>
                                    <p:animEffect transition="in" filter="wipe(left)">
                                      <p:cBhvr>
                                        <p:cTn id="57" dur="500"/>
                                        <p:tgtEl>
                                          <p:spTgt spid="36148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1485"/>
                                        </p:tgtEl>
                                        <p:attrNameLst>
                                          <p:attrName>style.visibility</p:attrName>
                                        </p:attrNameLst>
                                      </p:cBhvr>
                                      <p:to>
                                        <p:strVal val="visible"/>
                                      </p:to>
                                    </p:set>
                                    <p:animEffect transition="in" filter="wipe(left)">
                                      <p:cBhvr>
                                        <p:cTn id="62" dur="500"/>
                                        <p:tgtEl>
                                          <p:spTgt spid="3614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61486"/>
                                        </p:tgtEl>
                                        <p:attrNameLst>
                                          <p:attrName>style.visibility</p:attrName>
                                        </p:attrNameLst>
                                      </p:cBhvr>
                                      <p:to>
                                        <p:strVal val="visible"/>
                                      </p:to>
                                    </p:set>
                                    <p:animEffect transition="in" filter="wipe(left)">
                                      <p:cBhvr>
                                        <p:cTn id="67" dur="500"/>
                                        <p:tgtEl>
                                          <p:spTgt spid="3614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1487"/>
                                        </p:tgtEl>
                                        <p:attrNameLst>
                                          <p:attrName>style.visibility</p:attrName>
                                        </p:attrNameLst>
                                      </p:cBhvr>
                                      <p:to>
                                        <p:strVal val="visible"/>
                                      </p:to>
                                    </p:set>
                                    <p:animEffect transition="in" filter="wipe(left)">
                                      <p:cBhvr>
                                        <p:cTn id="72" dur="500"/>
                                        <p:tgtEl>
                                          <p:spTgt spid="36148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1488"/>
                                        </p:tgtEl>
                                        <p:attrNameLst>
                                          <p:attrName>style.visibility</p:attrName>
                                        </p:attrNameLst>
                                      </p:cBhvr>
                                      <p:to>
                                        <p:strVal val="visible"/>
                                      </p:to>
                                    </p:set>
                                    <p:animEffect transition="in" filter="wipe(left)">
                                      <p:cBhvr>
                                        <p:cTn id="77" dur="500"/>
                                        <p:tgtEl>
                                          <p:spTgt spid="36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6" grpId="0"/>
      <p:bldP spid="361477" grpId="0"/>
      <p:bldP spid="361478" grpId="0"/>
      <p:bldP spid="361480" grpId="0"/>
      <p:bldP spid="361481" grpId="0"/>
      <p:bldP spid="361482" grpId="0"/>
      <p:bldP spid="361483" grpId="0"/>
      <p:bldP spid="361484" grpId="0"/>
      <p:bldP spid="3614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30,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1A2262D4-C828-A747-81DE-EEB941212528}" type="slidenum">
              <a:rPr lang="en-US"/>
              <a:pPr/>
              <a:t>13</a:t>
            </a:fld>
            <a:endParaRPr lang="en-US"/>
          </a:p>
        </p:txBody>
      </p:sp>
      <p:pic>
        <p:nvPicPr>
          <p:cNvPr id="370690" name="Picture 2" descr="FG27_017"/>
          <p:cNvPicPr>
            <a:picLocks noChangeAspect="1" noChangeArrowheads="1"/>
          </p:cNvPicPr>
          <p:nvPr/>
        </p:nvPicPr>
        <p:blipFill>
          <a:blip r:embed="rId3"/>
          <a:srcRect/>
          <a:stretch>
            <a:fillRect/>
          </a:stretch>
        </p:blipFill>
        <p:spPr bwMode="auto">
          <a:xfrm>
            <a:off x="5867400" y="685800"/>
            <a:ext cx="3505200" cy="2628900"/>
          </a:xfrm>
          <a:prstGeom prst="rect">
            <a:avLst/>
          </a:prstGeom>
          <a:noFill/>
        </p:spPr>
      </p:pic>
      <p:sp>
        <p:nvSpPr>
          <p:cNvPr id="370691" name="Rectangle 3"/>
          <p:cNvSpPr>
            <a:spLocks noGrp="1" noChangeArrowheads="1"/>
          </p:cNvSpPr>
          <p:nvPr>
            <p:ph type="body" idx="1"/>
          </p:nvPr>
        </p:nvSpPr>
        <p:spPr>
          <a:xfrm>
            <a:off x="304800" y="762000"/>
            <a:ext cx="6019800" cy="2743200"/>
          </a:xfrm>
        </p:spPr>
        <p:txBody>
          <a:bodyPr/>
          <a:lstStyle/>
          <a:p>
            <a:r>
              <a:rPr lang="en-US" sz="2800"/>
              <a:t>What shape do you think is the path of a charged particle on a plane perpendicular to a uniform magnetic field?</a:t>
            </a:r>
          </a:p>
          <a:p>
            <a:pPr lvl="1"/>
            <a:r>
              <a:rPr lang="en-US" sz="2400"/>
              <a:t>Circle!!  Why?</a:t>
            </a:r>
            <a:endParaRPr lang="en-US" altLang="ko-KR" sz="2400">
              <a:ea typeface="굴림" charset="-127"/>
              <a:cs typeface="굴림" charset="-127"/>
            </a:endParaRPr>
          </a:p>
          <a:p>
            <a:pPr lvl="1"/>
            <a:r>
              <a:rPr lang="en-US" altLang="ko-KR" sz="2400">
                <a:ea typeface="굴림" charset="-127"/>
                <a:cs typeface="굴림" charset="-127"/>
              </a:rPr>
              <a:t>An electron moving to right at the point P in the figure will be pulled downward</a:t>
            </a:r>
          </a:p>
        </p:txBody>
      </p:sp>
      <p:sp>
        <p:nvSpPr>
          <p:cNvPr id="370692" name="Rectangle 4"/>
          <p:cNvSpPr>
            <a:spLocks noGrp="1" noChangeArrowheads="1"/>
          </p:cNvSpPr>
          <p:nvPr>
            <p:ph type="title"/>
          </p:nvPr>
        </p:nvSpPr>
        <p:spPr>
          <a:xfrm>
            <a:off x="76200" y="76200"/>
            <a:ext cx="8915400" cy="609600"/>
          </a:xfrm>
        </p:spPr>
        <p:txBody>
          <a:bodyPr/>
          <a:lstStyle/>
          <a:p>
            <a:r>
              <a:rPr lang="en-US"/>
              <a:t>Charged Particle’s Path in Magnetic Field</a:t>
            </a:r>
          </a:p>
        </p:txBody>
      </p:sp>
      <p:graphicFrame>
        <p:nvGraphicFramePr>
          <p:cNvPr id="37069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7948" name="Equation" r:id="rId4" imgW="914400" imgH="190080" progId="Equation.DSMT4">
                  <p:embed/>
                </p:oleObj>
              </mc:Choice>
              <mc:Fallback>
                <p:oleObj name="Equation" r:id="rId4" imgW="914400" imgH="190080" progId="Equation.DSMT4">
                  <p:embed/>
                  <p:pic>
                    <p:nvPicPr>
                      <p:cNvPr id="3706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7949" name="Equation" r:id="rId6" imgW="914400" imgH="190080" progId="Equation.DSMT4">
                  <p:embed/>
                </p:oleObj>
              </mc:Choice>
              <mc:Fallback>
                <p:oleObj name="Equation" r:id="rId6" imgW="914400" imgH="190080" progId="Equation.DSMT4">
                  <p:embed/>
                  <p:pic>
                    <p:nvPicPr>
                      <p:cNvPr id="370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7950" name="Equation" r:id="rId7" imgW="914400" imgH="190080" progId="Equation.DSMT4">
                  <p:embed/>
                </p:oleObj>
              </mc:Choice>
              <mc:Fallback>
                <p:oleObj name="Equation" r:id="rId7" imgW="914400" imgH="190080" progId="Equation.DSMT4">
                  <p:embed/>
                  <p:pic>
                    <p:nvPicPr>
                      <p:cNvPr id="37069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6" name="Rectangle 8"/>
          <p:cNvSpPr>
            <a:spLocks noChangeArrowheads="1"/>
          </p:cNvSpPr>
          <p:nvPr/>
        </p:nvSpPr>
        <p:spPr bwMode="auto">
          <a:xfrm>
            <a:off x="304800" y="3429000"/>
            <a:ext cx="8001000" cy="2895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At a later time, the force is still perpendicular to the velocity</a:t>
            </a:r>
          </a:p>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Since the force is always perpendicular to the velocity, the magnitude of the velocity (the speed) is constant</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direction of the force follows the right-hand-rule and is perpendicular to the direction of the magnetic field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Thus, the electron moves on a circular path with a centripetal force F.</a:t>
            </a:r>
          </a:p>
        </p:txBody>
      </p:sp>
    </p:spTree>
    <p:extLst>
      <p:ext uri="{BB962C8B-B14F-4D97-AF65-F5344CB8AC3E}">
        <p14:creationId xmlns:p14="http://schemas.microsoft.com/office/powerpoint/2010/main" val="26222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wipe(left)">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wipe(left)">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0690"/>
                                        </p:tgtEl>
                                        <p:attrNameLst>
                                          <p:attrName>style.visibility</p:attrName>
                                        </p:attrNameLst>
                                      </p:cBhvr>
                                      <p:to>
                                        <p:strVal val="visible"/>
                                      </p:to>
                                    </p:set>
                                    <p:anim calcmode="lin" valueType="num">
                                      <p:cBhvr>
                                        <p:cTn id="17" dur="500" fill="hold"/>
                                        <p:tgtEl>
                                          <p:spTgt spid="370690"/>
                                        </p:tgtEl>
                                        <p:attrNameLst>
                                          <p:attrName>ppt_w</p:attrName>
                                        </p:attrNameLst>
                                      </p:cBhvr>
                                      <p:tavLst>
                                        <p:tav tm="0">
                                          <p:val>
                                            <p:fltVal val="0"/>
                                          </p:val>
                                        </p:tav>
                                        <p:tav tm="100000">
                                          <p:val>
                                            <p:strVal val="#ppt_w"/>
                                          </p:val>
                                        </p:tav>
                                      </p:tavLst>
                                    </p:anim>
                                    <p:anim calcmode="lin" valueType="num">
                                      <p:cBhvr>
                                        <p:cTn id="18" dur="500" fill="hold"/>
                                        <p:tgtEl>
                                          <p:spTgt spid="370690"/>
                                        </p:tgtEl>
                                        <p:attrNameLst>
                                          <p:attrName>ppt_h</p:attrName>
                                        </p:attrNameLst>
                                      </p:cBhvr>
                                      <p:tavLst>
                                        <p:tav tm="0">
                                          <p:val>
                                            <p:fltVal val="0"/>
                                          </p:val>
                                        </p:tav>
                                        <p:tav tm="100000">
                                          <p:val>
                                            <p:strVal val="#ppt_h"/>
                                          </p:val>
                                        </p:tav>
                                      </p:tavLst>
                                    </p:anim>
                                    <p:animEffect transition="in" filter="fade">
                                      <p:cBhvr>
                                        <p:cTn id="19" dur="500"/>
                                        <p:tgtEl>
                                          <p:spTgt spid="37069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0691">
                                            <p:txEl>
                                              <p:pRg st="2" end="2"/>
                                            </p:txEl>
                                          </p:spTgt>
                                        </p:tgtEl>
                                        <p:attrNameLst>
                                          <p:attrName>style.visibility</p:attrName>
                                        </p:attrNameLst>
                                      </p:cBhvr>
                                      <p:to>
                                        <p:strVal val="visible"/>
                                      </p:to>
                                    </p:set>
                                    <p:animEffect transition="in" filter="wipe(left)">
                                      <p:cBhvr>
                                        <p:cTn id="24" dur="500"/>
                                        <p:tgtEl>
                                          <p:spTgt spid="37069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0696">
                                            <p:txEl>
                                              <p:pRg st="0" end="0"/>
                                            </p:txEl>
                                          </p:spTgt>
                                        </p:tgtEl>
                                        <p:attrNameLst>
                                          <p:attrName>style.visibility</p:attrName>
                                        </p:attrNameLst>
                                      </p:cBhvr>
                                      <p:to>
                                        <p:strVal val="visible"/>
                                      </p:to>
                                    </p:set>
                                    <p:animEffect transition="in" filter="wipe(left)">
                                      <p:cBhvr>
                                        <p:cTn id="29" dur="500"/>
                                        <p:tgtEl>
                                          <p:spTgt spid="37069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0696">
                                            <p:txEl>
                                              <p:pRg st="1" end="1"/>
                                            </p:txEl>
                                          </p:spTgt>
                                        </p:tgtEl>
                                        <p:attrNameLst>
                                          <p:attrName>style.visibility</p:attrName>
                                        </p:attrNameLst>
                                      </p:cBhvr>
                                      <p:to>
                                        <p:strVal val="visible"/>
                                      </p:to>
                                    </p:set>
                                    <p:animEffect transition="in" filter="wipe(left)">
                                      <p:cBhvr>
                                        <p:cTn id="34" dur="500"/>
                                        <p:tgtEl>
                                          <p:spTgt spid="37069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0696">
                                            <p:txEl>
                                              <p:pRg st="2" end="2"/>
                                            </p:txEl>
                                          </p:spTgt>
                                        </p:tgtEl>
                                        <p:attrNameLst>
                                          <p:attrName>style.visibility</p:attrName>
                                        </p:attrNameLst>
                                      </p:cBhvr>
                                      <p:to>
                                        <p:strVal val="visible"/>
                                      </p:to>
                                    </p:set>
                                    <p:animEffect transition="in" filter="wipe(left)">
                                      <p:cBhvr>
                                        <p:cTn id="39" dur="500"/>
                                        <p:tgtEl>
                                          <p:spTgt spid="37069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0696">
                                            <p:txEl>
                                              <p:pRg st="3" end="3"/>
                                            </p:txEl>
                                          </p:spTgt>
                                        </p:tgtEl>
                                        <p:attrNameLst>
                                          <p:attrName>style.visibility</p:attrName>
                                        </p:attrNameLst>
                                      </p:cBhvr>
                                      <p:to>
                                        <p:strVal val="visible"/>
                                      </p:to>
                                    </p:set>
                                    <p:animEffect transition="in" filter="wipe(left)">
                                      <p:cBhvr>
                                        <p:cTn id="44" dur="500"/>
                                        <p:tgtEl>
                                          <p:spTgt spid="3706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P spid="37069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Tuesday, June 30, 2020</a:t>
            </a:r>
          </a:p>
        </p:txBody>
      </p:sp>
      <p:sp>
        <p:nvSpPr>
          <p:cNvPr id="23" name="Footer Placeholder 4"/>
          <p:cNvSpPr>
            <a:spLocks noGrp="1"/>
          </p:cNvSpPr>
          <p:nvPr>
            <p:ph type="ftr" sz="quarter" idx="11"/>
          </p:nvPr>
        </p:nvSpPr>
        <p:spPr/>
        <p:txBody>
          <a:bodyPr/>
          <a:lstStyle/>
          <a:p>
            <a:r>
              <a:rPr lang="de-DE"/>
              <a:t>PHYS 1444-001, Summer 2020                    Dr. Jaehoon Yu</a:t>
            </a:r>
            <a:endParaRPr lang="en-US"/>
          </a:p>
        </p:txBody>
      </p:sp>
      <p:sp>
        <p:nvSpPr>
          <p:cNvPr id="24" name="Slide Number Placeholder 5"/>
          <p:cNvSpPr>
            <a:spLocks noGrp="1"/>
          </p:cNvSpPr>
          <p:nvPr>
            <p:ph type="sldNum" sz="quarter" idx="12"/>
          </p:nvPr>
        </p:nvSpPr>
        <p:spPr/>
        <p:txBody>
          <a:bodyPr/>
          <a:lstStyle/>
          <a:p>
            <a:fld id="{55E9EFCD-0B63-0348-8D12-417E39DFB4A3}" type="slidenum">
              <a:rPr lang="en-US"/>
              <a:pPr/>
              <a:t>14</a:t>
            </a:fld>
            <a:endParaRPr lang="en-US"/>
          </a:p>
        </p:txBody>
      </p:sp>
      <p:sp>
        <p:nvSpPr>
          <p:cNvPr id="371714" name="Rectangle 2"/>
          <p:cNvSpPr>
            <a:spLocks noGrp="1" noChangeArrowheads="1"/>
          </p:cNvSpPr>
          <p:nvPr>
            <p:ph type="title"/>
          </p:nvPr>
        </p:nvSpPr>
        <p:spPr>
          <a:xfrm>
            <a:off x="228600" y="-76200"/>
            <a:ext cx="8686800" cy="762000"/>
          </a:xfrm>
        </p:spPr>
        <p:txBody>
          <a:bodyPr/>
          <a:lstStyle/>
          <a:p>
            <a:r>
              <a:rPr lang="en-US" dirty="0"/>
              <a:t>Example 27 – 7 </a:t>
            </a:r>
          </a:p>
        </p:txBody>
      </p:sp>
      <p:sp>
        <p:nvSpPr>
          <p:cNvPr id="371715" name="Text Box 3"/>
          <p:cNvSpPr txBox="1">
            <a:spLocks noChangeArrowheads="1"/>
          </p:cNvSpPr>
          <p:nvPr/>
        </p:nvSpPr>
        <p:spPr bwMode="auto">
          <a:xfrm>
            <a:off x="381000" y="609600"/>
            <a:ext cx="86106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Electron’s path in a uniform magnetic field. </a:t>
            </a:r>
            <a:r>
              <a:rPr lang="en-US" sz="2800" dirty="0">
                <a:solidFill>
                  <a:schemeClr val="accent2"/>
                </a:solidFill>
                <a:latin typeface="Arial Narrow" charset="0"/>
              </a:rPr>
              <a:t>An electron travels at the 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What is the radius of the electron’s path?</a:t>
            </a:r>
          </a:p>
        </p:txBody>
      </p:sp>
      <p:sp>
        <p:nvSpPr>
          <p:cNvPr id="371716"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7"/>
          <p:cNvGraphicFramePr>
            <a:graphicFrameLocks noChangeAspect="1"/>
          </p:cNvGraphicFramePr>
          <p:nvPr/>
        </p:nvGraphicFramePr>
        <p:xfrm>
          <a:off x="5181600" y="2159000"/>
          <a:ext cx="647700" cy="369888"/>
        </p:xfrm>
        <a:graphic>
          <a:graphicData uri="http://schemas.openxmlformats.org/presentationml/2006/ole">
            <mc:AlternateContent xmlns:mc="http://schemas.openxmlformats.org/markup-compatibility/2006">
              <mc:Choice xmlns:v="urn:schemas-microsoft-com:vml" Requires="v">
                <p:oleObj spid="_x0000_s209247" name="Equation" r:id="rId3" imgW="266400" imgH="152280" progId="Equation.DSMT4">
                  <p:embed/>
                </p:oleObj>
              </mc:Choice>
              <mc:Fallback>
                <p:oleObj name="Equation" r:id="rId3" imgW="266400" imgH="152280" progId="Equation.DSMT4">
                  <p:embed/>
                  <p:pic>
                    <p:nvPicPr>
                      <p:cNvPr id="3717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59000"/>
                        <a:ext cx="647700" cy="369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0" name="Object 8"/>
          <p:cNvGraphicFramePr>
            <a:graphicFrameLocks noChangeAspect="1"/>
          </p:cNvGraphicFramePr>
          <p:nvPr/>
        </p:nvGraphicFramePr>
        <p:xfrm>
          <a:off x="3810000" y="4562475"/>
          <a:ext cx="4883150" cy="1076325"/>
        </p:xfrm>
        <a:graphic>
          <a:graphicData uri="http://schemas.openxmlformats.org/presentationml/2006/ole">
            <mc:AlternateContent xmlns:mc="http://schemas.openxmlformats.org/markup-compatibility/2006">
              <mc:Choice xmlns:v="urn:schemas-microsoft-com:vml" Requires="v">
                <p:oleObj spid="_x0000_s209248" name="Equation" r:id="rId5" imgW="2565360" imgH="545760" progId="Equation.DSMT4">
                  <p:embed/>
                </p:oleObj>
              </mc:Choice>
              <mc:Fallback>
                <p:oleObj name="Equation" r:id="rId5" imgW="2565360" imgH="545760" progId="Equation.DSMT4">
                  <p:embed/>
                  <p:pic>
                    <p:nvPicPr>
                      <p:cNvPr id="37172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562475"/>
                        <a:ext cx="4883150" cy="1076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1" name="Object 9"/>
          <p:cNvGraphicFramePr>
            <a:graphicFrameLocks noChangeAspect="1"/>
          </p:cNvGraphicFramePr>
          <p:nvPr/>
        </p:nvGraphicFramePr>
        <p:xfrm>
          <a:off x="6934200" y="2855913"/>
          <a:ext cx="942975" cy="536575"/>
        </p:xfrm>
        <a:graphic>
          <a:graphicData uri="http://schemas.openxmlformats.org/presentationml/2006/ole">
            <mc:AlternateContent xmlns:mc="http://schemas.openxmlformats.org/markup-compatibility/2006">
              <mc:Choice xmlns:v="urn:schemas-microsoft-com:vml" Requires="v">
                <p:oleObj spid="_x0000_s209249" name="Equation" r:id="rId7" imgW="266400" imgH="152280" progId="Equation.DSMT4">
                  <p:embed/>
                </p:oleObj>
              </mc:Choice>
              <mc:Fallback>
                <p:oleObj name="Equation" r:id="rId7" imgW="266400" imgH="152280" progId="Equation.DSMT4">
                  <p:embed/>
                  <p:pic>
                    <p:nvPicPr>
                      <p:cNvPr id="37172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55913"/>
                        <a:ext cx="942975"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2" name="Object 10"/>
          <p:cNvGraphicFramePr>
            <a:graphicFrameLocks noChangeAspect="1"/>
          </p:cNvGraphicFramePr>
          <p:nvPr/>
        </p:nvGraphicFramePr>
        <p:xfrm>
          <a:off x="6629400" y="3773488"/>
          <a:ext cx="733425" cy="417512"/>
        </p:xfrm>
        <a:graphic>
          <a:graphicData uri="http://schemas.openxmlformats.org/presentationml/2006/ole">
            <mc:AlternateContent xmlns:mc="http://schemas.openxmlformats.org/markup-compatibility/2006">
              <mc:Choice xmlns:v="urn:schemas-microsoft-com:vml" Requires="v">
                <p:oleObj spid="_x0000_s209250" name="Equation" r:id="rId9" imgW="266400" imgH="152280" progId="Equation.DSMT4">
                  <p:embed/>
                </p:oleObj>
              </mc:Choice>
              <mc:Fallback>
                <p:oleObj name="Equation" r:id="rId9" imgW="266400" imgH="152280" progId="Equation.DSMT4">
                  <p:embed/>
                  <p:pic>
                    <p:nvPicPr>
                      <p:cNvPr id="37172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773488"/>
                        <a:ext cx="733425" cy="4175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3" name="Object 11"/>
          <p:cNvGraphicFramePr>
            <a:graphicFrameLocks noChangeAspect="1"/>
          </p:cNvGraphicFramePr>
          <p:nvPr/>
        </p:nvGraphicFramePr>
        <p:xfrm>
          <a:off x="1905000" y="4876800"/>
          <a:ext cx="615950" cy="325438"/>
        </p:xfrm>
        <a:graphic>
          <a:graphicData uri="http://schemas.openxmlformats.org/presentationml/2006/ole">
            <mc:AlternateContent xmlns:mc="http://schemas.openxmlformats.org/markup-compatibility/2006">
              <mc:Choice xmlns:v="urn:schemas-microsoft-com:vml" Requires="v">
                <p:oleObj spid="_x0000_s209251" name="Equation" r:id="rId11" imgW="215640" imgH="114120" progId="Equation.DSMT4">
                  <p:embed/>
                </p:oleObj>
              </mc:Choice>
              <mc:Fallback>
                <p:oleObj name="Equation" r:id="rId11" imgW="215640" imgH="114120" progId="Equation.DSMT4">
                  <p:embed/>
                  <p:pic>
                    <p:nvPicPr>
                      <p:cNvPr id="37172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876800"/>
                        <a:ext cx="615950" cy="3254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1724" name="AutoShape 12"/>
          <p:cNvSpPr>
            <a:spLocks noChangeArrowheads="1"/>
          </p:cNvSpPr>
          <p:nvPr/>
        </p:nvSpPr>
        <p:spPr bwMode="auto">
          <a:xfrm>
            <a:off x="228600" y="4648200"/>
            <a:ext cx="1612900" cy="730250"/>
          </a:xfrm>
          <a:prstGeom prst="rightArrow">
            <a:avLst>
              <a:gd name="adj1" fmla="val 50000"/>
              <a:gd name="adj2" fmla="val 55217"/>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r</a:t>
            </a:r>
          </a:p>
        </p:txBody>
      </p:sp>
      <p:graphicFrame>
        <p:nvGraphicFramePr>
          <p:cNvPr id="371725" name="Object 13"/>
          <p:cNvGraphicFramePr>
            <a:graphicFrameLocks noChangeAspect="1"/>
          </p:cNvGraphicFramePr>
          <p:nvPr/>
        </p:nvGraphicFramePr>
        <p:xfrm>
          <a:off x="5826125" y="2224088"/>
          <a:ext cx="803275" cy="309562"/>
        </p:xfrm>
        <a:graphic>
          <a:graphicData uri="http://schemas.openxmlformats.org/presentationml/2006/ole">
            <mc:AlternateContent xmlns:mc="http://schemas.openxmlformats.org/markup-compatibility/2006">
              <mc:Choice xmlns:v="urn:schemas-microsoft-com:vml" Requires="v">
                <p:oleObj spid="_x0000_s209252" name="Equation" r:id="rId13" imgW="330120" imgH="126720" progId="Equation.DSMT4">
                  <p:embed/>
                </p:oleObj>
              </mc:Choice>
              <mc:Fallback>
                <p:oleObj name="Equation" r:id="rId13" imgW="330120" imgH="126720" progId="Equation.DSMT4">
                  <p:embed/>
                  <p:pic>
                    <p:nvPicPr>
                      <p:cNvPr id="371725"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2224088"/>
                        <a:ext cx="803275"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6" name="Object 14"/>
          <p:cNvGraphicFramePr>
            <a:graphicFrameLocks noChangeAspect="1"/>
          </p:cNvGraphicFramePr>
          <p:nvPr/>
        </p:nvGraphicFramePr>
        <p:xfrm>
          <a:off x="6629400" y="2219325"/>
          <a:ext cx="371475" cy="309563"/>
        </p:xfrm>
        <a:graphic>
          <a:graphicData uri="http://schemas.openxmlformats.org/presentationml/2006/ole">
            <mc:AlternateContent xmlns:mc="http://schemas.openxmlformats.org/markup-compatibility/2006">
              <mc:Choice xmlns:v="urn:schemas-microsoft-com:vml" Requires="v">
                <p:oleObj spid="_x0000_s209253" name="Equation" r:id="rId15" imgW="152280" imgH="126720" progId="Equation.DSMT4">
                  <p:embed/>
                </p:oleObj>
              </mc:Choice>
              <mc:Fallback>
                <p:oleObj name="Equation" r:id="rId15" imgW="152280" imgH="126720" progId="Equation.DSMT4">
                  <p:embed/>
                  <p:pic>
                    <p:nvPicPr>
                      <p:cNvPr id="371726"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219325"/>
                        <a:ext cx="37147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7" name="Object 15"/>
          <p:cNvGraphicFramePr>
            <a:graphicFrameLocks noChangeAspect="1"/>
          </p:cNvGraphicFramePr>
          <p:nvPr/>
        </p:nvGraphicFramePr>
        <p:xfrm>
          <a:off x="6973888" y="1800225"/>
          <a:ext cx="493712" cy="957263"/>
        </p:xfrm>
        <a:graphic>
          <a:graphicData uri="http://schemas.openxmlformats.org/presentationml/2006/ole">
            <mc:AlternateContent xmlns:mc="http://schemas.openxmlformats.org/markup-compatibility/2006">
              <mc:Choice xmlns:v="urn:schemas-microsoft-com:vml" Requires="v">
                <p:oleObj spid="_x0000_s209254" name="Equation" r:id="rId17" imgW="203040" imgH="393480" progId="Equation.DSMT4">
                  <p:embed/>
                </p:oleObj>
              </mc:Choice>
              <mc:Fallback>
                <p:oleObj name="Equation" r:id="rId17" imgW="203040" imgH="393480" progId="Equation.DSMT4">
                  <p:embed/>
                  <p:pic>
                    <p:nvPicPr>
                      <p:cNvPr id="37172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3888" y="1800225"/>
                        <a:ext cx="493712" cy="957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8" name="Object 16"/>
          <p:cNvGraphicFramePr>
            <a:graphicFrameLocks noChangeAspect="1"/>
          </p:cNvGraphicFramePr>
          <p:nvPr/>
        </p:nvGraphicFramePr>
        <p:xfrm>
          <a:off x="7788275" y="2833688"/>
          <a:ext cx="898525" cy="581025"/>
        </p:xfrm>
        <a:graphic>
          <a:graphicData uri="http://schemas.openxmlformats.org/presentationml/2006/ole">
            <mc:AlternateContent xmlns:mc="http://schemas.openxmlformats.org/markup-compatibility/2006">
              <mc:Choice xmlns:v="urn:schemas-microsoft-com:vml" Requires="v">
                <p:oleObj spid="_x0000_s209255" name="Equation" r:id="rId19" imgW="253800" imgH="164880" progId="Equation.DSMT4">
                  <p:embed/>
                </p:oleObj>
              </mc:Choice>
              <mc:Fallback>
                <p:oleObj name="Equation" r:id="rId19" imgW="253800" imgH="164880" progId="Equation.DSMT4">
                  <p:embed/>
                  <p:pic>
                    <p:nvPicPr>
                      <p:cNvPr id="37172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8275" y="2833688"/>
                        <a:ext cx="8985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9" name="Object 17"/>
          <p:cNvGraphicFramePr>
            <a:graphicFrameLocks noChangeAspect="1"/>
          </p:cNvGraphicFramePr>
          <p:nvPr/>
        </p:nvGraphicFramePr>
        <p:xfrm>
          <a:off x="7292975" y="3748088"/>
          <a:ext cx="1012825" cy="452437"/>
        </p:xfrm>
        <a:graphic>
          <a:graphicData uri="http://schemas.openxmlformats.org/presentationml/2006/ole">
            <mc:AlternateContent xmlns:mc="http://schemas.openxmlformats.org/markup-compatibility/2006">
              <mc:Choice xmlns:v="urn:schemas-microsoft-com:vml" Requires="v">
                <p:oleObj spid="_x0000_s209256" name="Equation" r:id="rId21" imgW="368280" imgH="164880" progId="Equation.DSMT4">
                  <p:embed/>
                </p:oleObj>
              </mc:Choice>
              <mc:Fallback>
                <p:oleObj name="Equation" r:id="rId21" imgW="368280" imgH="164880" progId="Equation.DSMT4">
                  <p:embed/>
                  <p:pic>
                    <p:nvPicPr>
                      <p:cNvPr id="371729"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2975" y="3748088"/>
                        <a:ext cx="1012825"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0" name="Object 18"/>
          <p:cNvGraphicFramePr>
            <a:graphicFrameLocks noChangeAspect="1"/>
          </p:cNvGraphicFramePr>
          <p:nvPr/>
        </p:nvGraphicFramePr>
        <p:xfrm>
          <a:off x="8229600" y="3367088"/>
          <a:ext cx="908050" cy="1079500"/>
        </p:xfrm>
        <a:graphic>
          <a:graphicData uri="http://schemas.openxmlformats.org/presentationml/2006/ole">
            <mc:AlternateContent xmlns:mc="http://schemas.openxmlformats.org/markup-compatibility/2006">
              <mc:Choice xmlns:v="urn:schemas-microsoft-com:vml" Requires="v">
                <p:oleObj spid="_x0000_s209257" name="Equation" r:id="rId23" imgW="330120" imgH="393480" progId="Equation.DSMT4">
                  <p:embed/>
                </p:oleObj>
              </mc:Choice>
              <mc:Fallback>
                <p:oleObj name="Equation" r:id="rId23" imgW="330120" imgH="393480" progId="Equation.DSMT4">
                  <p:embed/>
                  <p:pic>
                    <p:nvPicPr>
                      <p:cNvPr id="37173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9600" y="3367088"/>
                        <a:ext cx="908050" cy="1079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1" name="Object 19"/>
          <p:cNvGraphicFramePr>
            <a:graphicFrameLocks noChangeAspect="1"/>
          </p:cNvGraphicFramePr>
          <p:nvPr/>
        </p:nvGraphicFramePr>
        <p:xfrm>
          <a:off x="2667000" y="4648200"/>
          <a:ext cx="615950" cy="360363"/>
        </p:xfrm>
        <a:graphic>
          <a:graphicData uri="http://schemas.openxmlformats.org/presentationml/2006/ole">
            <mc:AlternateContent xmlns:mc="http://schemas.openxmlformats.org/markup-compatibility/2006">
              <mc:Choice xmlns:v="urn:schemas-microsoft-com:vml" Requires="v">
                <p:oleObj spid="_x0000_s209258" name="Equation" r:id="rId25" imgW="215640" imgH="126720" progId="Equation.DSMT4">
                  <p:embed/>
                </p:oleObj>
              </mc:Choice>
              <mc:Fallback>
                <p:oleObj name="Equation" r:id="rId25" imgW="215640" imgH="126720" progId="Equation.DSMT4">
                  <p:embed/>
                  <p:pic>
                    <p:nvPicPr>
                      <p:cNvPr id="371731"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0" y="4648200"/>
                        <a:ext cx="615950" cy="360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2" name="Object 20"/>
          <p:cNvGraphicFramePr>
            <a:graphicFrameLocks noChangeAspect="1"/>
          </p:cNvGraphicFramePr>
          <p:nvPr/>
        </p:nvGraphicFramePr>
        <p:xfrm>
          <a:off x="2590800" y="5094288"/>
          <a:ext cx="544513" cy="468312"/>
        </p:xfrm>
        <a:graphic>
          <a:graphicData uri="http://schemas.openxmlformats.org/presentationml/2006/ole">
            <mc:AlternateContent xmlns:mc="http://schemas.openxmlformats.org/markup-compatibility/2006">
              <mc:Choice xmlns:v="urn:schemas-microsoft-com:vml" Requires="v">
                <p:oleObj spid="_x0000_s209259" name="Equation" r:id="rId27" imgW="190440" imgH="164880" progId="Equation.DSMT4">
                  <p:embed/>
                </p:oleObj>
              </mc:Choice>
              <mc:Fallback>
                <p:oleObj name="Equation" r:id="rId27" imgW="190440" imgH="164880" progId="Equation.DSMT4">
                  <p:embed/>
                  <p:pic>
                    <p:nvPicPr>
                      <p:cNvPr id="371732"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5094288"/>
                        <a:ext cx="544513" cy="4683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3" name="Object 21"/>
          <p:cNvGraphicFramePr>
            <a:graphicFrameLocks noChangeAspect="1"/>
          </p:cNvGraphicFramePr>
          <p:nvPr/>
        </p:nvGraphicFramePr>
        <p:xfrm>
          <a:off x="2574925" y="4757738"/>
          <a:ext cx="1157288" cy="520700"/>
        </p:xfrm>
        <a:graphic>
          <a:graphicData uri="http://schemas.openxmlformats.org/presentationml/2006/ole">
            <mc:AlternateContent xmlns:mc="http://schemas.openxmlformats.org/markup-compatibility/2006">
              <mc:Choice xmlns:v="urn:schemas-microsoft-com:vml" Requires="v">
                <p:oleObj spid="_x0000_s209260" name="Equation" r:id="rId29" imgW="368300" imgH="381000" progId="Equation.DSMT4">
                  <p:embed/>
                </p:oleObj>
              </mc:Choice>
              <mc:Fallback>
                <p:oleObj name="Equation" r:id="rId29" imgW="368300" imgH="381000" progId="Equation.DSMT4">
                  <p:embed/>
                  <p:pic>
                    <p:nvPicPr>
                      <p:cNvPr id="371733" name="Object 2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74925" y="4757738"/>
                        <a:ext cx="1157288" cy="520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25" name="Oval 30"/>
          <p:cNvSpPr>
            <a:spLocks noChangeArrowheads="1"/>
          </p:cNvSpPr>
          <p:nvPr/>
        </p:nvSpPr>
        <p:spPr bwMode="auto">
          <a:xfrm>
            <a:off x="2590800" y="4572000"/>
            <a:ext cx="685800" cy="457200"/>
          </a:xfrm>
          <a:prstGeom prst="ellipse">
            <a:avLst/>
          </a:prstGeom>
          <a:noFill/>
          <a:ln w="38100">
            <a:solidFill>
              <a:srgbClr val="FF0066"/>
            </a:solidFill>
            <a:round/>
            <a:headEnd/>
            <a:tailEnd/>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217165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1715"/>
                                        </p:tgtEl>
                                        <p:attrNameLst>
                                          <p:attrName>style.visibility</p:attrName>
                                        </p:attrNameLst>
                                      </p:cBhvr>
                                      <p:to>
                                        <p:strVal val="visible"/>
                                      </p:to>
                                    </p:set>
                                    <p:animEffect transition="in" filter="wipe(left)">
                                      <p:cBhvr>
                                        <p:cTn id="7" dur="500"/>
                                        <p:tgtEl>
                                          <p:spTgt spid="3717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1716"/>
                                        </p:tgtEl>
                                        <p:attrNameLst>
                                          <p:attrName>style.visibility</p:attrName>
                                        </p:attrNameLst>
                                      </p:cBhvr>
                                      <p:to>
                                        <p:strVal val="visible"/>
                                      </p:to>
                                    </p:set>
                                    <p:animEffect transition="in" filter="wipe(left)">
                                      <p:cBhvr>
                                        <p:cTn id="12" dur="500"/>
                                        <p:tgtEl>
                                          <p:spTgt spid="3717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1719"/>
                                        </p:tgtEl>
                                        <p:attrNameLst>
                                          <p:attrName>style.visibility</p:attrName>
                                        </p:attrNameLst>
                                      </p:cBhvr>
                                      <p:to>
                                        <p:strVal val="visible"/>
                                      </p:to>
                                    </p:set>
                                    <p:animEffect transition="in" filter="wipe(left)">
                                      <p:cBhvr>
                                        <p:cTn id="17" dur="500"/>
                                        <p:tgtEl>
                                          <p:spTgt spid="3717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1725"/>
                                        </p:tgtEl>
                                        <p:attrNameLst>
                                          <p:attrName>style.visibility</p:attrName>
                                        </p:attrNameLst>
                                      </p:cBhvr>
                                      <p:to>
                                        <p:strVal val="visible"/>
                                      </p:to>
                                    </p:set>
                                    <p:animEffect transition="in" filter="wipe(left)">
                                      <p:cBhvr>
                                        <p:cTn id="22" dur="500"/>
                                        <p:tgtEl>
                                          <p:spTgt spid="3717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1726"/>
                                        </p:tgtEl>
                                        <p:attrNameLst>
                                          <p:attrName>style.visibility</p:attrName>
                                        </p:attrNameLst>
                                      </p:cBhvr>
                                      <p:to>
                                        <p:strVal val="visible"/>
                                      </p:to>
                                    </p:set>
                                    <p:animEffect transition="in" filter="wipe(left)">
                                      <p:cBhvr>
                                        <p:cTn id="27" dur="500"/>
                                        <p:tgtEl>
                                          <p:spTgt spid="3717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1727"/>
                                        </p:tgtEl>
                                        <p:attrNameLst>
                                          <p:attrName>style.visibility</p:attrName>
                                        </p:attrNameLst>
                                      </p:cBhvr>
                                      <p:to>
                                        <p:strVal val="visible"/>
                                      </p:to>
                                    </p:set>
                                    <p:animEffect transition="in" filter="wipe(left)">
                                      <p:cBhvr>
                                        <p:cTn id="32" dur="500"/>
                                        <p:tgtEl>
                                          <p:spTgt spid="3717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71717"/>
                                        </p:tgtEl>
                                        <p:attrNameLst>
                                          <p:attrName>style.visibility</p:attrName>
                                        </p:attrNameLst>
                                      </p:cBhvr>
                                      <p:to>
                                        <p:strVal val="visible"/>
                                      </p:to>
                                    </p:set>
                                    <p:animEffect transition="in" filter="wipe(left)">
                                      <p:cBhvr>
                                        <p:cTn id="37" dur="500"/>
                                        <p:tgtEl>
                                          <p:spTgt spid="3717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1721"/>
                                        </p:tgtEl>
                                        <p:attrNameLst>
                                          <p:attrName>style.visibility</p:attrName>
                                        </p:attrNameLst>
                                      </p:cBhvr>
                                      <p:to>
                                        <p:strVal val="visible"/>
                                      </p:to>
                                    </p:set>
                                    <p:animEffect transition="in" filter="wipe(left)">
                                      <p:cBhvr>
                                        <p:cTn id="42" dur="500"/>
                                        <p:tgtEl>
                                          <p:spTgt spid="3717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1728"/>
                                        </p:tgtEl>
                                        <p:attrNameLst>
                                          <p:attrName>style.visibility</p:attrName>
                                        </p:attrNameLst>
                                      </p:cBhvr>
                                      <p:to>
                                        <p:strVal val="visible"/>
                                      </p:to>
                                    </p:set>
                                    <p:animEffect transition="in" filter="wipe(left)">
                                      <p:cBhvr>
                                        <p:cTn id="47" dur="500"/>
                                        <p:tgtEl>
                                          <p:spTgt spid="3717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71718"/>
                                        </p:tgtEl>
                                        <p:attrNameLst>
                                          <p:attrName>style.visibility</p:attrName>
                                        </p:attrNameLst>
                                      </p:cBhvr>
                                      <p:to>
                                        <p:strVal val="visible"/>
                                      </p:to>
                                    </p:set>
                                    <p:animEffect transition="in" filter="wipe(left)">
                                      <p:cBhvr>
                                        <p:cTn id="52" dur="500"/>
                                        <p:tgtEl>
                                          <p:spTgt spid="3717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1722"/>
                                        </p:tgtEl>
                                        <p:attrNameLst>
                                          <p:attrName>style.visibility</p:attrName>
                                        </p:attrNameLst>
                                      </p:cBhvr>
                                      <p:to>
                                        <p:strVal val="visible"/>
                                      </p:to>
                                    </p:set>
                                    <p:animEffect transition="in" filter="wipe(left)">
                                      <p:cBhvr>
                                        <p:cTn id="57" dur="500"/>
                                        <p:tgtEl>
                                          <p:spTgt spid="3717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1729"/>
                                        </p:tgtEl>
                                        <p:attrNameLst>
                                          <p:attrName>style.visibility</p:attrName>
                                        </p:attrNameLst>
                                      </p:cBhvr>
                                      <p:to>
                                        <p:strVal val="visible"/>
                                      </p:to>
                                    </p:set>
                                    <p:animEffect transition="in" filter="wipe(left)">
                                      <p:cBhvr>
                                        <p:cTn id="62" dur="500"/>
                                        <p:tgtEl>
                                          <p:spTgt spid="3717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1730"/>
                                        </p:tgtEl>
                                        <p:attrNameLst>
                                          <p:attrName>style.visibility</p:attrName>
                                        </p:attrNameLst>
                                      </p:cBhvr>
                                      <p:to>
                                        <p:strVal val="visible"/>
                                      </p:to>
                                    </p:set>
                                    <p:animEffect transition="in" filter="wipe(left)">
                                      <p:cBhvr>
                                        <p:cTn id="67" dur="500"/>
                                        <p:tgtEl>
                                          <p:spTgt spid="3717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1724"/>
                                        </p:tgtEl>
                                        <p:attrNameLst>
                                          <p:attrName>style.visibility</p:attrName>
                                        </p:attrNameLst>
                                      </p:cBhvr>
                                      <p:to>
                                        <p:strVal val="visible"/>
                                      </p:to>
                                    </p:set>
                                    <p:animEffect transition="in" filter="wipe(left)">
                                      <p:cBhvr>
                                        <p:cTn id="72" dur="500"/>
                                        <p:tgtEl>
                                          <p:spTgt spid="3717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71723"/>
                                        </p:tgtEl>
                                        <p:attrNameLst>
                                          <p:attrName>style.visibility</p:attrName>
                                        </p:attrNameLst>
                                      </p:cBhvr>
                                      <p:to>
                                        <p:strVal val="visible"/>
                                      </p:to>
                                    </p:set>
                                    <p:animEffect transition="in" filter="wipe(left)">
                                      <p:cBhvr>
                                        <p:cTn id="77" dur="500"/>
                                        <p:tgtEl>
                                          <p:spTgt spid="3717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1731"/>
                                        </p:tgtEl>
                                        <p:attrNameLst>
                                          <p:attrName>style.visibility</p:attrName>
                                        </p:attrNameLst>
                                      </p:cBhvr>
                                      <p:to>
                                        <p:strVal val="visible"/>
                                      </p:to>
                                    </p:set>
                                    <p:animEffect transition="in" filter="wipe(left)">
                                      <p:cBhvr>
                                        <p:cTn id="82" dur="500"/>
                                        <p:tgtEl>
                                          <p:spTgt spid="3717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71733"/>
                                        </p:tgtEl>
                                        <p:attrNameLst>
                                          <p:attrName>style.visibility</p:attrName>
                                        </p:attrNameLst>
                                      </p:cBhvr>
                                      <p:to>
                                        <p:strVal val="visible"/>
                                      </p:to>
                                    </p:set>
                                    <p:animEffect transition="in" filter="wipe(left)">
                                      <p:cBhvr>
                                        <p:cTn id="87" dur="500"/>
                                        <p:tgtEl>
                                          <p:spTgt spid="3717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71732"/>
                                        </p:tgtEl>
                                        <p:attrNameLst>
                                          <p:attrName>style.visibility</p:attrName>
                                        </p:attrNameLst>
                                      </p:cBhvr>
                                      <p:to>
                                        <p:strVal val="visible"/>
                                      </p:to>
                                    </p:set>
                                    <p:animEffect transition="in" filter="wipe(left)">
                                      <p:cBhvr>
                                        <p:cTn id="92" dur="500"/>
                                        <p:tgtEl>
                                          <p:spTgt spid="3717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71720"/>
                                        </p:tgtEl>
                                        <p:attrNameLst>
                                          <p:attrName>style.visibility</p:attrName>
                                        </p:attrNameLst>
                                      </p:cBhvr>
                                      <p:to>
                                        <p:strVal val="visible"/>
                                      </p:to>
                                    </p:set>
                                    <p:animEffect transition="in" filter="wipe(left)">
                                      <p:cBhvr>
                                        <p:cTn id="97" dur="500"/>
                                        <p:tgtEl>
                                          <p:spTgt spid="37172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p:bldP spid="371716" grpId="0"/>
      <p:bldP spid="371717" grpId="0"/>
      <p:bldP spid="371718" grpId="0"/>
      <p:bldP spid="3717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30,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5AF72B92-E824-DC4B-8B62-759F0B7211E7}" type="slidenum">
              <a:rPr lang="en-US"/>
              <a:pPr/>
              <a:t>15</a:t>
            </a:fld>
            <a:endParaRPr lang="en-US"/>
          </a:p>
        </p:txBody>
      </p:sp>
      <p:sp>
        <p:nvSpPr>
          <p:cNvPr id="372738" name="Rectangle 2"/>
          <p:cNvSpPr>
            <a:spLocks noGrp="1" noChangeArrowheads="1"/>
          </p:cNvSpPr>
          <p:nvPr>
            <p:ph type="body" idx="1"/>
          </p:nvPr>
        </p:nvSpPr>
        <p:spPr>
          <a:xfrm>
            <a:off x="228600" y="762000"/>
            <a:ext cx="8686800" cy="5715000"/>
          </a:xfrm>
        </p:spPr>
        <p:txBody>
          <a:bodyPr/>
          <a:lstStyle/>
          <a:p>
            <a:r>
              <a:rPr lang="en-US" sz="2800" dirty="0"/>
              <a:t>The time required for a particle of charge q moving w/ a constant speed v to make one circular revolution in a uniform magnetic field,            , is</a:t>
            </a:r>
          </a:p>
          <a:p>
            <a:endParaRPr lang="en-US" sz="2800" dirty="0"/>
          </a:p>
          <a:p>
            <a:endParaRPr lang="en-US" sz="2800" dirty="0"/>
          </a:p>
          <a:p>
            <a:r>
              <a:rPr lang="en-US" sz="2800" dirty="0"/>
              <a:t>Since T is the period of rotation, the frequency of the rotation is</a:t>
            </a:r>
          </a:p>
          <a:p>
            <a:endParaRPr lang="en-US" sz="2800" dirty="0"/>
          </a:p>
          <a:p>
            <a:endParaRPr lang="en-US" sz="2800" dirty="0"/>
          </a:p>
          <a:p>
            <a:r>
              <a:rPr lang="en-US" sz="2800" dirty="0"/>
              <a:t>This is the cyclotron frequency, the frequency of a particle with charge q in a cyclotron accelerator</a:t>
            </a:r>
          </a:p>
          <a:p>
            <a:pPr lvl="1"/>
            <a:r>
              <a:rPr lang="en-US" sz="2400" dirty="0"/>
              <a:t>While r depends on v, the frequency is independent of v and r.</a:t>
            </a:r>
          </a:p>
        </p:txBody>
      </p:sp>
      <p:pic>
        <p:nvPicPr>
          <p:cNvPr id="372739" name="Picture 3" descr="8"/>
          <p:cNvPicPr>
            <a:picLocks noChangeAspect="1" noChangeArrowheads="1"/>
          </p:cNvPicPr>
          <p:nvPr/>
        </p:nvPicPr>
        <p:blipFill>
          <a:blip r:embed="rId3"/>
          <a:srcRect/>
          <a:stretch>
            <a:fillRect/>
          </a:stretch>
        </p:blipFill>
        <p:spPr bwMode="auto">
          <a:xfrm>
            <a:off x="6248400" y="1600200"/>
            <a:ext cx="2286000" cy="1662113"/>
          </a:xfrm>
          <a:prstGeom prst="rect">
            <a:avLst/>
          </a:prstGeom>
          <a:noFill/>
        </p:spPr>
      </p:pic>
      <p:sp>
        <p:nvSpPr>
          <p:cNvPr id="372740" name="Rectangle 4"/>
          <p:cNvSpPr>
            <a:spLocks noGrp="1" noChangeArrowheads="1"/>
          </p:cNvSpPr>
          <p:nvPr>
            <p:ph type="title"/>
          </p:nvPr>
        </p:nvSpPr>
        <p:spPr>
          <a:xfrm>
            <a:off x="381000" y="76200"/>
            <a:ext cx="8534400" cy="609600"/>
          </a:xfrm>
        </p:spPr>
        <p:txBody>
          <a:bodyPr/>
          <a:lstStyle/>
          <a:p>
            <a:r>
              <a:rPr lang="en-US"/>
              <a:t> Cyclotron Frequency</a:t>
            </a:r>
          </a:p>
        </p:txBody>
      </p:sp>
      <p:graphicFrame>
        <p:nvGraphicFramePr>
          <p:cNvPr id="37274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0171" name="Equation" r:id="rId4" imgW="914400" imgH="190080" progId="Equation.DSMT4">
                  <p:embed/>
                </p:oleObj>
              </mc:Choice>
              <mc:Fallback>
                <p:oleObj name="Equation" r:id="rId4" imgW="914400" imgH="190080" progId="Equation.DSMT4">
                  <p:embed/>
                  <p:pic>
                    <p:nvPicPr>
                      <p:cNvPr id="3727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0172" name="Equation" r:id="rId6" imgW="914400" imgH="190080" progId="Equation.DSMT4">
                  <p:embed/>
                </p:oleObj>
              </mc:Choice>
              <mc:Fallback>
                <p:oleObj name="Equation" r:id="rId6" imgW="914400" imgH="190080" progId="Equation.DSMT4">
                  <p:embed/>
                  <p:pic>
                    <p:nvPicPr>
                      <p:cNvPr id="3727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0173" name="Equation" r:id="rId7" imgW="914400" imgH="190080" progId="Equation.DSMT4">
                  <p:embed/>
                </p:oleObj>
              </mc:Choice>
              <mc:Fallback>
                <p:oleObj name="Equation" r:id="rId7" imgW="914400" imgH="190080" progId="Equation.DSMT4">
                  <p:embed/>
                  <p:pic>
                    <p:nvPicPr>
                      <p:cNvPr id="37274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4" name="Object 8"/>
          <p:cNvGraphicFramePr>
            <a:graphicFrameLocks noChangeAspect="1"/>
          </p:cNvGraphicFramePr>
          <p:nvPr/>
        </p:nvGraphicFramePr>
        <p:xfrm>
          <a:off x="1049338" y="2438400"/>
          <a:ext cx="730250" cy="434975"/>
        </p:xfrm>
        <a:graphic>
          <a:graphicData uri="http://schemas.openxmlformats.org/presentationml/2006/ole">
            <mc:AlternateContent xmlns:mc="http://schemas.openxmlformats.org/markup-compatibility/2006">
              <mc:Choice xmlns:v="urn:schemas-microsoft-com:vml" Requires="v">
                <p:oleObj spid="_x0000_s210174" name="Equation" r:id="rId8" imgW="254000" imgH="152400" progId="Equation.DSMT4">
                  <p:embed/>
                </p:oleObj>
              </mc:Choice>
              <mc:Fallback>
                <p:oleObj name="Equation" r:id="rId8" imgW="254000" imgH="152400" progId="Equation.DSMT4">
                  <p:embed/>
                  <p:pic>
                    <p:nvPicPr>
                      <p:cNvPr id="37274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2438400"/>
                        <a:ext cx="730250" cy="434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nvGraphicFramePr>
        <p:xfrm>
          <a:off x="2579687" y="1668463"/>
          <a:ext cx="925513" cy="433387"/>
        </p:xfrm>
        <a:graphic>
          <a:graphicData uri="http://schemas.openxmlformats.org/presentationml/2006/ole">
            <mc:AlternateContent xmlns:mc="http://schemas.openxmlformats.org/markup-compatibility/2006">
              <mc:Choice xmlns:v="urn:schemas-microsoft-com:vml" Requires="v">
                <p:oleObj spid="_x0000_s210175" name="Equation" r:id="rId10" imgW="381000" imgH="177800" progId="Equation.DSMT4">
                  <p:embed/>
                </p:oleObj>
              </mc:Choice>
              <mc:Fallback>
                <p:oleObj name="Equation" r:id="rId10" imgW="381000" imgH="177800" progId="Equation.DSMT4">
                  <p:embed/>
                  <p:pic>
                    <p:nvPicPr>
                      <p:cNvPr id="372745"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9687" y="1668463"/>
                        <a:ext cx="9255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6" name="Object 10"/>
          <p:cNvGraphicFramePr>
            <a:graphicFrameLocks noChangeAspect="1"/>
          </p:cNvGraphicFramePr>
          <p:nvPr/>
        </p:nvGraphicFramePr>
        <p:xfrm>
          <a:off x="1201738" y="3686175"/>
          <a:ext cx="2303462" cy="1057275"/>
        </p:xfrm>
        <a:graphic>
          <a:graphicData uri="http://schemas.openxmlformats.org/presentationml/2006/ole">
            <mc:AlternateContent xmlns:mc="http://schemas.openxmlformats.org/markup-compatibility/2006">
              <mc:Choice xmlns:v="urn:schemas-microsoft-com:vml" Requires="v">
                <p:oleObj spid="_x0000_s210176" name="Equation" r:id="rId12" imgW="825500" imgH="381000" progId="Equation.DSMT4">
                  <p:embed/>
                </p:oleObj>
              </mc:Choice>
              <mc:Fallback>
                <p:oleObj name="Equation" r:id="rId12" imgW="825500" imgH="381000" progId="Equation.DSMT4">
                  <p:embed/>
                  <p:pic>
                    <p:nvPicPr>
                      <p:cNvPr id="37274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1738" y="3686175"/>
                        <a:ext cx="2303462" cy="10572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2747" name="Object 11"/>
          <p:cNvGraphicFramePr>
            <a:graphicFrameLocks noChangeAspect="1"/>
          </p:cNvGraphicFramePr>
          <p:nvPr/>
        </p:nvGraphicFramePr>
        <p:xfrm>
          <a:off x="1652588" y="2116138"/>
          <a:ext cx="1166812" cy="1087437"/>
        </p:xfrm>
        <a:graphic>
          <a:graphicData uri="http://schemas.openxmlformats.org/presentationml/2006/ole">
            <mc:AlternateContent xmlns:mc="http://schemas.openxmlformats.org/markup-compatibility/2006">
              <mc:Choice xmlns:v="urn:schemas-microsoft-com:vml" Requires="v">
                <p:oleObj spid="_x0000_s210177" name="Equation" r:id="rId14" imgW="406400" imgH="381000" progId="Equation.DSMT4">
                  <p:embed/>
                </p:oleObj>
              </mc:Choice>
              <mc:Fallback>
                <p:oleObj name="Equation" r:id="rId14" imgW="406400" imgH="381000" progId="Equation.DSMT4">
                  <p:embed/>
                  <p:pic>
                    <p:nvPicPr>
                      <p:cNvPr id="372747"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2588" y="2116138"/>
                        <a:ext cx="1166812"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8" name="Object 12"/>
          <p:cNvGraphicFramePr>
            <a:graphicFrameLocks noChangeAspect="1"/>
          </p:cNvGraphicFramePr>
          <p:nvPr/>
        </p:nvGraphicFramePr>
        <p:xfrm>
          <a:off x="2836863" y="2116138"/>
          <a:ext cx="655637" cy="1087437"/>
        </p:xfrm>
        <a:graphic>
          <a:graphicData uri="http://schemas.openxmlformats.org/presentationml/2006/ole">
            <mc:AlternateContent xmlns:mc="http://schemas.openxmlformats.org/markup-compatibility/2006">
              <mc:Choice xmlns:v="urn:schemas-microsoft-com:vml" Requires="v">
                <p:oleObj spid="_x0000_s210178" name="Equation" r:id="rId16" imgW="228600" imgH="381000" progId="Equation.DSMT4">
                  <p:embed/>
                </p:oleObj>
              </mc:Choice>
              <mc:Fallback>
                <p:oleObj name="Equation" r:id="rId16" imgW="228600" imgH="381000" progId="Equation.DSMT4">
                  <p:embed/>
                  <p:pic>
                    <p:nvPicPr>
                      <p:cNvPr id="372748"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6863" y="2116138"/>
                        <a:ext cx="655637"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9" name="Object 13"/>
          <p:cNvGraphicFramePr>
            <a:graphicFrameLocks noChangeAspect="1"/>
          </p:cNvGraphicFramePr>
          <p:nvPr/>
        </p:nvGraphicFramePr>
        <p:xfrm>
          <a:off x="4424363" y="2133600"/>
          <a:ext cx="985837" cy="1158875"/>
        </p:xfrm>
        <a:graphic>
          <a:graphicData uri="http://schemas.openxmlformats.org/presentationml/2006/ole">
            <mc:AlternateContent xmlns:mc="http://schemas.openxmlformats.org/markup-compatibility/2006">
              <mc:Choice xmlns:v="urn:schemas-microsoft-com:vml" Requires="v">
                <p:oleObj spid="_x0000_s210179" name="Equation" r:id="rId18" imgW="342720" imgH="406080" progId="Equation.DSMT4">
                  <p:embed/>
                </p:oleObj>
              </mc:Choice>
              <mc:Fallback>
                <p:oleObj name="Equation" r:id="rId18" imgW="342720" imgH="406080" progId="Equation.DSMT4">
                  <p:embed/>
                  <p:pic>
                    <p:nvPicPr>
                      <p:cNvPr id="372749"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24363" y="2133600"/>
                        <a:ext cx="985837"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50" name="Object 14"/>
          <p:cNvGraphicFramePr>
            <a:graphicFrameLocks noChangeAspect="1"/>
          </p:cNvGraphicFramePr>
          <p:nvPr/>
        </p:nvGraphicFramePr>
        <p:xfrm>
          <a:off x="3397250" y="2117725"/>
          <a:ext cx="1022350" cy="1158875"/>
        </p:xfrm>
        <a:graphic>
          <a:graphicData uri="http://schemas.openxmlformats.org/presentationml/2006/ole">
            <mc:AlternateContent xmlns:mc="http://schemas.openxmlformats.org/markup-compatibility/2006">
              <mc:Choice xmlns:v="urn:schemas-microsoft-com:vml" Requires="v">
                <p:oleObj spid="_x0000_s210180" name="Equation" r:id="rId20" imgW="355600" imgH="406400" progId="Equation.DSMT4">
                  <p:embed/>
                </p:oleObj>
              </mc:Choice>
              <mc:Fallback>
                <p:oleObj name="Equation" r:id="rId20" imgW="355600" imgH="406400" progId="Equation.DSMT4">
                  <p:embed/>
                  <p:pic>
                    <p:nvPicPr>
                      <p:cNvPr id="37275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97250" y="2117725"/>
                        <a:ext cx="1022350"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09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8">
                                            <p:txEl>
                                              <p:pRg st="0" end="0"/>
                                            </p:txEl>
                                          </p:spTgt>
                                        </p:tgtEl>
                                        <p:attrNameLst>
                                          <p:attrName>style.visibility</p:attrName>
                                        </p:attrNameLst>
                                      </p:cBhvr>
                                      <p:to>
                                        <p:strVal val="visible"/>
                                      </p:to>
                                    </p:set>
                                    <p:animEffect transition="in" filter="wipe(left)">
                                      <p:cBhvr>
                                        <p:cTn id="7" dur="500"/>
                                        <p:tgtEl>
                                          <p:spTgt spid="372738">
                                            <p:txEl>
                                              <p:pRg st="0" end="0"/>
                                            </p:txEl>
                                          </p:spTgt>
                                        </p:tgtEl>
                                      </p:cBhvr>
                                    </p:animEffect>
                                  </p:childTnLst>
                                </p:cTn>
                              </p:par>
                            </p:childTnLst>
                          </p:cTn>
                        </p:par>
                        <p:par>
                          <p:cTn id="8" fill="hold">
                            <p:stCondLst>
                              <p:cond delay="190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372745"/>
                                        </p:tgtEl>
                                        <p:attrNameLst>
                                          <p:attrName>style.visibility</p:attrName>
                                        </p:attrNameLst>
                                      </p:cBhvr>
                                      <p:to>
                                        <p:strVal val="visible"/>
                                      </p:to>
                                    </p:set>
                                    <p:animEffect transition="in" filter="wipe(left)">
                                      <p:cBhvr>
                                        <p:cTn id="11" dur="500"/>
                                        <p:tgtEl>
                                          <p:spTgt spid="3727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372744"/>
                                        </p:tgtEl>
                                        <p:attrNameLst>
                                          <p:attrName>style.visibility</p:attrName>
                                        </p:attrNameLst>
                                      </p:cBhvr>
                                      <p:to>
                                        <p:strVal val="visible"/>
                                      </p:to>
                                    </p:set>
                                    <p:animEffect transition="in" filter="wipe(left)">
                                      <p:cBhvr>
                                        <p:cTn id="16" dur="500"/>
                                        <p:tgtEl>
                                          <p:spTgt spid="3727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372747"/>
                                        </p:tgtEl>
                                        <p:attrNameLst>
                                          <p:attrName>style.visibility</p:attrName>
                                        </p:attrNameLst>
                                      </p:cBhvr>
                                      <p:to>
                                        <p:strVal val="visible"/>
                                      </p:to>
                                    </p:set>
                                    <p:animEffect transition="in" filter="wipe(left)">
                                      <p:cBhvr>
                                        <p:cTn id="21" dur="500"/>
                                        <p:tgtEl>
                                          <p:spTgt spid="3727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72748"/>
                                        </p:tgtEl>
                                        <p:attrNameLst>
                                          <p:attrName>style.visibility</p:attrName>
                                        </p:attrNameLst>
                                      </p:cBhvr>
                                      <p:to>
                                        <p:strVal val="visible"/>
                                      </p:to>
                                    </p:set>
                                    <p:animEffect transition="in" filter="wipe(left)">
                                      <p:cBhvr>
                                        <p:cTn id="26" dur="500"/>
                                        <p:tgtEl>
                                          <p:spTgt spid="3727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72750"/>
                                        </p:tgtEl>
                                        <p:attrNameLst>
                                          <p:attrName>style.visibility</p:attrName>
                                        </p:attrNameLst>
                                      </p:cBhvr>
                                      <p:to>
                                        <p:strVal val="visible"/>
                                      </p:to>
                                    </p:set>
                                    <p:animEffect transition="in" filter="wipe(left)">
                                      <p:cBhvr>
                                        <p:cTn id="31" dur="500"/>
                                        <p:tgtEl>
                                          <p:spTgt spid="3727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iterate type="wd">
                                    <p:tmPct val="10000"/>
                                  </p:iterate>
                                  <p:childTnLst>
                                    <p:set>
                                      <p:cBhvr>
                                        <p:cTn id="35" dur="1" fill="hold">
                                          <p:stCondLst>
                                            <p:cond delay="0"/>
                                          </p:stCondLst>
                                        </p:cTn>
                                        <p:tgtEl>
                                          <p:spTgt spid="372749"/>
                                        </p:tgtEl>
                                        <p:attrNameLst>
                                          <p:attrName>style.visibility</p:attrName>
                                        </p:attrNameLst>
                                      </p:cBhvr>
                                      <p:to>
                                        <p:strVal val="visible"/>
                                      </p:to>
                                    </p:set>
                                    <p:animEffect transition="in" filter="wipe(left)">
                                      <p:cBhvr>
                                        <p:cTn id="36" dur="500"/>
                                        <p:tgtEl>
                                          <p:spTgt spid="3727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72738">
                                            <p:txEl>
                                              <p:pRg st="3" end="3"/>
                                            </p:txEl>
                                          </p:spTgt>
                                        </p:tgtEl>
                                        <p:attrNameLst>
                                          <p:attrName>style.visibility</p:attrName>
                                        </p:attrNameLst>
                                      </p:cBhvr>
                                      <p:to>
                                        <p:strVal val="visible"/>
                                      </p:to>
                                    </p:set>
                                    <p:animEffect transition="in" filter="wipe(left)">
                                      <p:cBhvr>
                                        <p:cTn id="41" dur="500"/>
                                        <p:tgtEl>
                                          <p:spTgt spid="37273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2746"/>
                                        </p:tgtEl>
                                        <p:attrNameLst>
                                          <p:attrName>style.visibility</p:attrName>
                                        </p:attrNameLst>
                                      </p:cBhvr>
                                      <p:to>
                                        <p:strVal val="visible"/>
                                      </p:to>
                                    </p:set>
                                    <p:animEffect transition="in" filter="wipe(left)">
                                      <p:cBhvr>
                                        <p:cTn id="46" dur="500"/>
                                        <p:tgtEl>
                                          <p:spTgt spid="3727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72738">
                                            <p:txEl>
                                              <p:pRg st="6" end="6"/>
                                            </p:txEl>
                                          </p:spTgt>
                                        </p:tgtEl>
                                        <p:attrNameLst>
                                          <p:attrName>style.visibility</p:attrName>
                                        </p:attrNameLst>
                                      </p:cBhvr>
                                      <p:to>
                                        <p:strVal val="visible"/>
                                      </p:to>
                                    </p:set>
                                    <p:animEffect transition="in" filter="wipe(left)">
                                      <p:cBhvr>
                                        <p:cTn id="51" dur="500"/>
                                        <p:tgtEl>
                                          <p:spTgt spid="37273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72739"/>
                                        </p:tgtEl>
                                        <p:attrNameLst>
                                          <p:attrName>style.visibility</p:attrName>
                                        </p:attrNameLst>
                                      </p:cBhvr>
                                      <p:to>
                                        <p:strVal val="visible"/>
                                      </p:to>
                                    </p:set>
                                    <p:anim calcmode="lin" valueType="num">
                                      <p:cBhvr>
                                        <p:cTn id="56" dur="500" fill="hold"/>
                                        <p:tgtEl>
                                          <p:spTgt spid="372739"/>
                                        </p:tgtEl>
                                        <p:attrNameLst>
                                          <p:attrName>ppt_w</p:attrName>
                                        </p:attrNameLst>
                                      </p:cBhvr>
                                      <p:tavLst>
                                        <p:tav tm="0">
                                          <p:val>
                                            <p:fltVal val="0"/>
                                          </p:val>
                                        </p:tav>
                                        <p:tav tm="100000">
                                          <p:val>
                                            <p:strVal val="#ppt_w"/>
                                          </p:val>
                                        </p:tav>
                                      </p:tavLst>
                                    </p:anim>
                                    <p:anim calcmode="lin" valueType="num">
                                      <p:cBhvr>
                                        <p:cTn id="57" dur="500" fill="hold"/>
                                        <p:tgtEl>
                                          <p:spTgt spid="372739"/>
                                        </p:tgtEl>
                                        <p:attrNameLst>
                                          <p:attrName>ppt_h</p:attrName>
                                        </p:attrNameLst>
                                      </p:cBhvr>
                                      <p:tavLst>
                                        <p:tav tm="0">
                                          <p:val>
                                            <p:fltVal val="0"/>
                                          </p:val>
                                        </p:tav>
                                        <p:tav tm="100000">
                                          <p:val>
                                            <p:strVal val="#ppt_h"/>
                                          </p:val>
                                        </p:tav>
                                      </p:tavLst>
                                    </p:anim>
                                    <p:animEffect transition="in" filter="fade">
                                      <p:cBhvr>
                                        <p:cTn id="58" dur="500"/>
                                        <p:tgtEl>
                                          <p:spTgt spid="3727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72738">
                                            <p:txEl>
                                              <p:pRg st="7" end="7"/>
                                            </p:txEl>
                                          </p:spTgt>
                                        </p:tgtEl>
                                        <p:attrNameLst>
                                          <p:attrName>style.visibility</p:attrName>
                                        </p:attrNameLst>
                                      </p:cBhvr>
                                      <p:to>
                                        <p:strVal val="visible"/>
                                      </p:to>
                                    </p:set>
                                    <p:animEffect transition="in" filter="wipe(left)">
                                      <p:cBhvr>
                                        <p:cTn id="63" dur="500"/>
                                        <p:tgtEl>
                                          <p:spTgt spid="3727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30,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22671" y="4916"/>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519584"/>
          </a:xfrm>
        </p:spPr>
        <p:txBody>
          <a:bodyPr/>
          <a:lstStyle/>
          <a:p>
            <a:r>
              <a:rPr lang="en-US" sz="2000" dirty="0"/>
              <a:t>Reading Assignments: CH27.6 – 8 and CH28.6 – 10</a:t>
            </a:r>
            <a:r>
              <a:rPr lang="en-US" sz="1800" dirty="0"/>
              <a:t> </a:t>
            </a:r>
            <a:endParaRPr lang="en-US" sz="2000" dirty="0"/>
          </a:p>
          <a:p>
            <a:r>
              <a:rPr lang="en-US" sz="2000" dirty="0"/>
              <a:t>2</a:t>
            </a:r>
            <a:r>
              <a:rPr lang="en-US" sz="2000" baseline="30000" dirty="0"/>
              <a:t>nd</a:t>
            </a:r>
            <a:r>
              <a:rPr lang="en-US" sz="2000" dirty="0"/>
              <a:t> Non-comprehensive term exam</a:t>
            </a:r>
          </a:p>
          <a:p>
            <a:pPr lvl="1"/>
            <a:r>
              <a:rPr lang="en-US" sz="1800" dirty="0"/>
              <a:t>Beginning of the class tomorrow, Wednesday, July 1 (roll call starts at 10:20am!)</a:t>
            </a:r>
          </a:p>
          <a:p>
            <a:pPr lvl="1"/>
            <a:r>
              <a:rPr lang="en-US" sz="1800" dirty="0"/>
              <a:t>Covers CH25.1 – end of CH27.4</a:t>
            </a:r>
          </a:p>
          <a:p>
            <a:pPr lvl="1" eaLnBrk="1" hangingPunct="1">
              <a:spcBef>
                <a:spcPts val="200"/>
              </a:spcBef>
            </a:pPr>
            <a:r>
              <a:rPr lang="en-US" sz="1800" dirty="0"/>
              <a:t>BYOF: You may bring a one 8.5x11.5 sheet (front and back) of </a:t>
            </a:r>
            <a:r>
              <a:rPr lang="en-US" sz="1800" b="1" u="sng" dirty="0">
                <a:solidFill>
                  <a:srgbClr val="FF0000"/>
                </a:solidFill>
              </a:rPr>
              <a:t>handwritten</a:t>
            </a:r>
            <a:r>
              <a:rPr lang="en-US" sz="1800" dirty="0"/>
              <a:t> formulae and values of constants for the exam</a:t>
            </a:r>
          </a:p>
          <a:p>
            <a:pPr lvl="1" eaLnBrk="1" hangingPunct="1">
              <a:spcBef>
                <a:spcPts val="200"/>
              </a:spcBef>
            </a:pPr>
            <a:r>
              <a:rPr lang="en-US" sz="1800" dirty="0"/>
              <a:t>No derivations, word definitions, figures, pictures, arrows, or setups or solutions of any problems!</a:t>
            </a:r>
          </a:p>
          <a:p>
            <a:pPr lvl="1" eaLnBrk="1" hangingPunct="1">
              <a:spcBef>
                <a:spcPts val="200"/>
              </a:spcBef>
            </a:pPr>
            <a:r>
              <a:rPr lang="en-US" sz="1800" dirty="0"/>
              <a:t>No additional formulae or values of constants will be provided!</a:t>
            </a:r>
          </a:p>
          <a:p>
            <a:pPr lvl="1" eaLnBrk="1" hangingPunct="1">
              <a:spcBef>
                <a:spcPts val="200"/>
              </a:spcBef>
            </a:pPr>
            <a:r>
              <a:rPr lang="en-US" sz="1800" dirty="0"/>
              <a:t>Must send me the photos of front and back of the formula sheet, including the blank, no later than 10am!</a:t>
            </a:r>
          </a:p>
          <a:p>
            <a:pPr lvl="2" eaLnBrk="1" hangingPunct="1">
              <a:spcBef>
                <a:spcPts val="200"/>
              </a:spcBef>
            </a:pPr>
            <a:r>
              <a:rPr lang="en-US" sz="1600" dirty="0"/>
              <a:t>Once submitted, you cannot change, unless I ask you to delete some part of the sheet!</a:t>
            </a:r>
          </a:p>
          <a:p>
            <a:r>
              <a:rPr lang="en-US" sz="2000" dirty="0"/>
              <a:t>Special seminar on COVID–19 extra credit Monday, July 6</a:t>
            </a:r>
          </a:p>
          <a:p>
            <a:pPr lvl="1"/>
            <a:r>
              <a:rPr lang="en-US" sz="1800" dirty="0"/>
              <a:t>Dr. Linda Lee, a frontline doctor</a:t>
            </a:r>
          </a:p>
          <a:p>
            <a:r>
              <a:rPr lang="en-US" sz="2000" dirty="0"/>
              <a:t>Quiz 3 results</a:t>
            </a:r>
          </a:p>
          <a:p>
            <a:pPr lvl="1"/>
            <a:r>
              <a:rPr lang="en-US" sz="1800" dirty="0"/>
              <a:t>Class average: 42.1/70 </a:t>
            </a:r>
            <a:r>
              <a:rPr lang="en-US" sz="1800" dirty="0">
                <a:sym typeface="Wingdings" pitchFamily="2" charset="2"/>
              </a:rPr>
              <a:t> equivalent to 60.1/100</a:t>
            </a:r>
          </a:p>
          <a:p>
            <a:pPr lvl="2"/>
            <a:r>
              <a:rPr lang="en-US" sz="1400" dirty="0">
                <a:sym typeface="Wingdings" pitchFamily="2" charset="2"/>
              </a:rPr>
              <a:t>Previous quizzes: 61/100 and 53.8/100</a:t>
            </a:r>
          </a:p>
          <a:p>
            <a:pPr lvl="1"/>
            <a:r>
              <a:rPr lang="en-US" sz="1800" dirty="0">
                <a:sym typeface="Wingdings" pitchFamily="2" charset="2"/>
              </a:rPr>
              <a:t>Top score: 70/70</a:t>
            </a:r>
            <a:endParaRPr lang="en-US" sz="1800" dirty="0"/>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par>
                          <p:cTn id="28" fill="hold">
                            <p:stCondLst>
                              <p:cond delay="16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31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410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par>
                          <p:cTn id="40" fill="hold">
                            <p:stCondLst>
                              <p:cond delay="570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1619">
                                            <p:txEl>
                                              <p:pRg st="9" end="9"/>
                                            </p:txEl>
                                          </p:spTgt>
                                        </p:tgtEl>
                                        <p:attrNameLst>
                                          <p:attrName>style.visibility</p:attrName>
                                        </p:attrNameLst>
                                      </p:cBhvr>
                                      <p:to>
                                        <p:strVal val="visible"/>
                                      </p:to>
                                    </p:set>
                                    <p:animEffect transition="in" filter="wipe(left)">
                                      <p:cBhvr>
                                        <p:cTn id="48" dur="500"/>
                                        <p:tgtEl>
                                          <p:spTgt spid="111619">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1619">
                                            <p:txEl>
                                              <p:pRg st="10" end="10"/>
                                            </p:txEl>
                                          </p:spTgt>
                                        </p:tgtEl>
                                        <p:attrNameLst>
                                          <p:attrName>style.visibility</p:attrName>
                                        </p:attrNameLst>
                                      </p:cBhvr>
                                      <p:to>
                                        <p:strVal val="visible"/>
                                      </p:to>
                                    </p:set>
                                    <p:animEffect transition="in" filter="wipe(left)">
                                      <p:cBhvr>
                                        <p:cTn id="53" dur="500"/>
                                        <p:tgtEl>
                                          <p:spTgt spid="111619">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11619">
                                            <p:txEl>
                                              <p:pRg st="11" end="11"/>
                                            </p:txEl>
                                          </p:spTgt>
                                        </p:tgtEl>
                                        <p:attrNameLst>
                                          <p:attrName>style.visibility</p:attrName>
                                        </p:attrNameLst>
                                      </p:cBhvr>
                                      <p:to>
                                        <p:strVal val="visible"/>
                                      </p:to>
                                    </p:set>
                                    <p:animEffect transition="in" filter="wipe(left)">
                                      <p:cBhvr>
                                        <p:cTn id="58" dur="500"/>
                                        <p:tgtEl>
                                          <p:spTgt spid="111619">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111619">
                                            <p:txEl>
                                              <p:pRg st="12" end="12"/>
                                            </p:txEl>
                                          </p:spTgt>
                                        </p:tgtEl>
                                        <p:attrNameLst>
                                          <p:attrName>style.visibility</p:attrName>
                                        </p:attrNameLst>
                                      </p:cBhvr>
                                      <p:to>
                                        <p:strVal val="visible"/>
                                      </p:to>
                                    </p:set>
                                    <p:animEffect transition="in" filter="wipe(left)">
                                      <p:cBhvr>
                                        <p:cTn id="63" dur="500"/>
                                        <p:tgtEl>
                                          <p:spTgt spid="111619">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111619">
                                            <p:txEl>
                                              <p:pRg st="13" end="13"/>
                                            </p:txEl>
                                          </p:spTgt>
                                        </p:tgtEl>
                                        <p:attrNameLst>
                                          <p:attrName>style.visibility</p:attrName>
                                        </p:attrNameLst>
                                      </p:cBhvr>
                                      <p:to>
                                        <p:strVal val="visible"/>
                                      </p:to>
                                    </p:set>
                                    <p:animEffect transition="in" filter="wipe(left)">
                                      <p:cBhvr>
                                        <p:cTn id="68" dur="500"/>
                                        <p:tgtEl>
                                          <p:spTgt spid="111619">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111619">
                                            <p:txEl>
                                              <p:pRg st="14" end="14"/>
                                            </p:txEl>
                                          </p:spTgt>
                                        </p:tgtEl>
                                        <p:attrNameLst>
                                          <p:attrName>style.visibility</p:attrName>
                                        </p:attrNameLst>
                                      </p:cBhvr>
                                      <p:to>
                                        <p:strVal val="visible"/>
                                      </p:to>
                                    </p:set>
                                    <p:animEffect transition="in" filter="wipe(left)">
                                      <p:cBhvr>
                                        <p:cTn id="73"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30,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3</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2768"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2769"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2770"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 </a:t>
            </a:r>
            <a:r>
              <a:rPr lang="en-US" sz="2400" dirty="0">
                <a:solidFill>
                  <a:srgbClr val="C00000"/>
                </a:solidFill>
              </a:rPr>
              <a:t>(poll 1)</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17582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30,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4</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3792"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3793"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3794"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251629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30,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5</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4816"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4817"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4818"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 </a:t>
            </a:r>
            <a:r>
              <a:rPr lang="en-US" sz="2000" dirty="0">
                <a:solidFill>
                  <a:srgbClr val="C00000"/>
                </a:solidFill>
              </a:rPr>
              <a:t>(poll 13)</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a:sym typeface="Wingdings" charset="2"/>
              </a:rPr>
              <a:t> When the fingers of the right-hand points to the direction of the current and the finger tips bent to the direction of magnetic field B, the direction of thumb points to the direction of the force </a:t>
            </a:r>
            <a:r>
              <a:rPr lang="en-US" sz="2400" dirty="0">
                <a:solidFill>
                  <a:srgbClr val="C00000"/>
                </a:solidFill>
                <a:sym typeface="Wingdings" charset="2"/>
              </a:rPr>
              <a:t>(poll 15)</a:t>
            </a:r>
            <a:endParaRPr lang="en-US" sz="2400" dirty="0">
              <a:solidFill>
                <a:srgbClr val="C00000"/>
              </a:solidFill>
            </a:endParaRPr>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24726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53289"/>
                                        </p:tgtEl>
                                        <p:attrNameLst>
                                          <p:attrName>style.visibility</p:attrName>
                                        </p:attrNameLst>
                                      </p:cBhvr>
                                      <p:to>
                                        <p:strVal val="visible"/>
                                      </p:to>
                                    </p:set>
                                    <p:anim calcmode="lin" valueType="num">
                                      <p:cBhvr>
                                        <p:cTn id="47" dur="500" fill="hold"/>
                                        <p:tgtEl>
                                          <p:spTgt spid="353289"/>
                                        </p:tgtEl>
                                        <p:attrNameLst>
                                          <p:attrName>ppt_w</p:attrName>
                                        </p:attrNameLst>
                                      </p:cBhvr>
                                      <p:tavLst>
                                        <p:tav tm="0">
                                          <p:val>
                                            <p:fltVal val="0"/>
                                          </p:val>
                                        </p:tav>
                                        <p:tav tm="100000">
                                          <p:val>
                                            <p:strVal val="#ppt_w"/>
                                          </p:val>
                                        </p:tav>
                                      </p:tavLst>
                                    </p:anim>
                                    <p:anim calcmode="lin" valueType="num">
                                      <p:cBhvr>
                                        <p:cTn id="48" dur="500" fill="hold"/>
                                        <p:tgtEl>
                                          <p:spTgt spid="353289"/>
                                        </p:tgtEl>
                                        <p:attrNameLst>
                                          <p:attrName>ppt_h</p:attrName>
                                        </p:attrNameLst>
                                      </p:cBhvr>
                                      <p:tavLst>
                                        <p:tav tm="0">
                                          <p:val>
                                            <p:fltVal val="0"/>
                                          </p:val>
                                        </p:tav>
                                        <p:tav tm="100000">
                                          <p:val>
                                            <p:strVal val="#ppt_h"/>
                                          </p:val>
                                        </p:tav>
                                      </p:tavLst>
                                    </p:anim>
                                    <p:animEffect transition="in" filter="fade">
                                      <p:cBhvr>
                                        <p:cTn id="49" dur="500"/>
                                        <p:tgtEl>
                                          <p:spTgt spid="3532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30,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6</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95925"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95926"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95927"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r>
              <a:rPr lang="en-US" sz="2800" dirty="0">
                <a:solidFill>
                  <a:srgbClr val="C00000"/>
                </a:solidFill>
              </a:rPr>
              <a:t>(poll 16) </a:t>
            </a:r>
          </a:p>
          <a:p>
            <a:pPr lvl="1"/>
            <a:r>
              <a:rPr lang="en-US" sz="2400" dirty="0"/>
              <a:t>To the current in the wire</a:t>
            </a:r>
          </a:p>
          <a:p>
            <a:pPr lvl="1"/>
            <a:r>
              <a:rPr lang="en-US" sz="2400" dirty="0"/>
              <a:t>To the length of the wire in the magnetic field (if the field is uniform)</a:t>
            </a:r>
          </a:p>
          <a:p>
            <a:pPr lvl="1"/>
            <a:r>
              <a:rPr lang="en-US" sz="2400" dirty="0"/>
              <a:t>To the strength of the 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extLst>
              <p:ext uri="{D42A27DB-BD31-4B8C-83A1-F6EECF244321}">
                <p14:modId xmlns:p14="http://schemas.microsoft.com/office/powerpoint/2010/main" val="1617687280"/>
              </p:ext>
            </p:extLst>
          </p:nvPr>
        </p:nvGraphicFramePr>
        <p:xfrm>
          <a:off x="2051050" y="5822157"/>
          <a:ext cx="2520950" cy="538162"/>
        </p:xfrm>
        <a:graphic>
          <a:graphicData uri="http://schemas.openxmlformats.org/presentationml/2006/ole">
            <mc:AlternateContent xmlns:mc="http://schemas.openxmlformats.org/markup-compatibility/2006">
              <mc:Choice xmlns:v="urn:schemas-microsoft-com:vml" Requires="v">
                <p:oleObj spid="_x0000_s195928"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822157"/>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64745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Tuesday, June 30,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7</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01963" name="Equation" r:id="rId4" imgW="914400" imgH="190080" progId="Equation.DSMT4">
                  <p:embed/>
                </p:oleObj>
              </mc:Choice>
              <mc:Fallback>
                <p:oleObj name="Equation" r:id="rId4" imgW="914400" imgH="190080" progId="Equation.DSMT4">
                  <p:embed/>
                  <p:pic>
                    <p:nvPicPr>
                      <p:cNvPr id="3553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01964" name="Equation" r:id="rId6" imgW="914400" imgH="190080" progId="Equation.DSMT4">
                  <p:embed/>
                </p:oleObj>
              </mc:Choice>
              <mc:Fallback>
                <p:oleObj name="Equation" r:id="rId6" imgW="914400" imgH="190080" progId="Equation.DSMT4">
                  <p:embed/>
                  <p:pic>
                    <p:nvPicPr>
                      <p:cNvPr id="3553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01965" name="Equation" r:id="rId7" imgW="914400" imgH="190080" progId="Equation.DSMT4">
                  <p:embed/>
                </p:oleObj>
              </mc:Choice>
              <mc:Fallback>
                <p:oleObj name="Equation" r:id="rId7" imgW="914400" imgH="190080" progId="Equation.DSMT4">
                  <p:embed/>
                  <p:pic>
                    <p:nvPicPr>
                      <p:cNvPr id="3553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proportionality relationship w/ the constant 1.                             </a:t>
            </a:r>
            <a:r>
              <a:rPr lang="en-US" sz="2800" dirty="0">
                <a:solidFill>
                  <a:srgbClr val="C00000"/>
                </a:solidFill>
              </a:rPr>
              <a:t>(poll 17)</a:t>
            </a:r>
          </a:p>
          <a:p>
            <a:pPr>
              <a:lnSpc>
                <a:spcPct val="90000"/>
              </a:lnSpc>
            </a:pPr>
            <a:r>
              <a:rPr lang="en-US" sz="2800" dirty="0"/>
              <a:t>if </a:t>
            </a:r>
            <a:r>
              <a:rPr lang="en-US" sz="2800" dirty="0" err="1">
                <a:latin typeface="Symbol" charset="2"/>
              </a:rPr>
              <a:t>θ</a:t>
            </a:r>
            <a:r>
              <a:rPr lang="en-US" sz="2800" dirty="0"/>
              <a:t>=90</a:t>
            </a:r>
            <a:r>
              <a:rPr lang="en-US" sz="2800" baseline="30000" dirty="0"/>
              <a:t>o</a:t>
            </a:r>
            <a:r>
              <a:rPr lang="en-US" sz="2800" dirty="0"/>
              <a:t>,                    and if </a:t>
            </a:r>
            <a:r>
              <a:rPr lang="en-US" sz="2800" dirty="0" err="1">
                <a:latin typeface="Symbol" charset="2"/>
              </a:rPr>
              <a:t>θ</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 the wire carrying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a:latin typeface="Monotype Corsiva" charset="0"/>
              </a:rPr>
              <a:t>l</a:t>
            </a:r>
            <a:r>
              <a:rPr lang="en-US" sz="2400" b="1" dirty="0"/>
              <a:t> </a:t>
            </a:r>
            <a:r>
              <a:rPr lang="en-US" sz="2400" dirty="0"/>
              <a:t>is the vector whose </a:t>
            </a:r>
            <a:r>
              <a:rPr lang="en-US" sz="2400" dirty="0">
                <a:solidFill>
                  <a:srgbClr val="FF0000"/>
                </a:solidFill>
              </a:rPr>
              <a:t>magnitude is the length of the wire in B</a:t>
            </a:r>
            <a:r>
              <a:rPr lang="en-US" sz="2400" dirty="0"/>
              <a:t> and its direction is along the wire in the </a:t>
            </a:r>
            <a:r>
              <a:rPr lang="en-US" sz="2400" dirty="0">
                <a:solidFill>
                  <a:srgbClr val="FF0000"/>
                </a:solidFill>
              </a:rPr>
              <a:t>direction of the </a:t>
            </a:r>
            <a:r>
              <a:rPr lang="en-US" sz="2400" b="1" u="sng" dirty="0">
                <a:solidFill>
                  <a:srgbClr val="FF0000"/>
                </a:solidFill>
              </a:rPr>
              <a:t>conventional current</a:t>
            </a:r>
          </a:p>
          <a:p>
            <a:pPr lvl="1">
              <a:lnSpc>
                <a:spcPct val="90000"/>
              </a:lnSpc>
            </a:pPr>
            <a:r>
              <a:rPr lang="en-US" sz="2400" dirty="0"/>
              <a:t>This formula works only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4724400" y="1087437"/>
          <a:ext cx="1981200" cy="436563"/>
        </p:xfrm>
        <a:graphic>
          <a:graphicData uri="http://schemas.openxmlformats.org/presentationml/2006/ole">
            <mc:AlternateContent xmlns:mc="http://schemas.openxmlformats.org/markup-compatibility/2006">
              <mc:Choice xmlns:v="urn:schemas-microsoft-com:vml" Requires="v">
                <p:oleObj spid="_x0000_s201966" name="Equation" r:id="rId8" imgW="749160" imgH="164880" progId="Equation.DSMT4">
                  <p:embed/>
                </p:oleObj>
              </mc:Choice>
              <mc:Fallback>
                <p:oleObj name="Equation" r:id="rId8" imgW="749160" imgH="164880" progId="Equation.DSMT4">
                  <p:embed/>
                  <p:pic>
                    <p:nvPicPr>
                      <p:cNvPr id="35533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1087437"/>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01967" name="Equation" r:id="rId10" imgW="622080" imgH="203040" progId="Equation.DSMT4">
                  <p:embed/>
                </p:oleObj>
              </mc:Choice>
              <mc:Fallback>
                <p:oleObj name="Equation" r:id="rId10" imgW="622080" imgH="203040" progId="Equation.DSMT4">
                  <p:embed/>
                  <p:pic>
                    <p:nvPicPr>
                      <p:cNvPr id="35533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01968" name="Equation" r:id="rId12" imgW="495000" imgH="203040" progId="Equation.DSMT4">
                  <p:embed/>
                </p:oleObj>
              </mc:Choice>
              <mc:Fallback>
                <p:oleObj name="Equation" r:id="rId12" imgW="495000" imgH="203040" progId="Equation.DSMT4">
                  <p:embed/>
                  <p:pic>
                    <p:nvPicPr>
                      <p:cNvPr id="355337"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01969" name="Equation" r:id="rId14" imgW="698400" imgH="203040" progId="Equation.DSMT4">
                  <p:embed/>
                </p:oleObj>
              </mc:Choice>
              <mc:Fallback>
                <p:oleObj name="Equation" r:id="rId14" imgW="698400" imgH="203040" progId="Equation.DSMT4">
                  <p:embed/>
                  <p:pic>
                    <p:nvPicPr>
                      <p:cNvPr id="355338"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extLst>
              <p:ext uri="{D42A27DB-BD31-4B8C-83A1-F6EECF244321}">
                <p14:modId xmlns:p14="http://schemas.microsoft.com/office/powerpoint/2010/main" val="584515075"/>
              </p:ext>
            </p:extLst>
          </p:nvPr>
        </p:nvGraphicFramePr>
        <p:xfrm>
          <a:off x="1905000" y="3606800"/>
          <a:ext cx="1350962" cy="431800"/>
        </p:xfrm>
        <a:graphic>
          <a:graphicData uri="http://schemas.openxmlformats.org/presentationml/2006/ole">
            <mc:AlternateContent xmlns:mc="http://schemas.openxmlformats.org/markup-compatibility/2006">
              <mc:Choice xmlns:v="urn:schemas-microsoft-com:vml" Requires="v">
                <p:oleObj spid="_x0000_s201970" name="Equation" r:id="rId16" imgW="634680" imgH="203040" progId="Equation.DSMT4">
                  <p:embed/>
                </p:oleObj>
              </mc:Choice>
              <mc:Fallback>
                <p:oleObj name="Equation" r:id="rId16" imgW="634680" imgH="203040" progId="Equation.DSMT4">
                  <p:embed/>
                  <p:pic>
                    <p:nvPicPr>
                      <p:cNvPr id="355339"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36068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201971" name="Equation" r:id="rId18" imgW="761760" imgH="203040" progId="Equation.DSMT4">
                  <p:embed/>
                </p:oleObj>
              </mc:Choice>
              <mc:Fallback>
                <p:oleObj name="Equation" r:id="rId18" imgW="761760" imgH="203040" progId="Equation.DSMT4">
                  <p:embed/>
                  <p:pic>
                    <p:nvPicPr>
                      <p:cNvPr id="35534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41697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Tuesday, June 30, 2020</a:t>
            </a:r>
          </a:p>
        </p:txBody>
      </p:sp>
      <p:sp>
        <p:nvSpPr>
          <p:cNvPr id="23" name="Footer Placeholder 4"/>
          <p:cNvSpPr>
            <a:spLocks noGrp="1"/>
          </p:cNvSpPr>
          <p:nvPr>
            <p:ph type="ftr" sz="quarter" idx="11"/>
          </p:nvPr>
        </p:nvSpPr>
        <p:spPr/>
        <p:txBody>
          <a:bodyPr/>
          <a:lstStyle/>
          <a:p>
            <a:r>
              <a:rPr lang="de-DE"/>
              <a:t>PHYS 1444-001, Summer 2020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8</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 2 </a:t>
            </a:r>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202935" name="Equation" r:id="rId4" imgW="355320" imgH="203040" progId="Equation.DSMT4">
                  <p:embed/>
                </p:oleObj>
              </mc:Choice>
              <mc:Fallback>
                <p:oleObj name="Equation" r:id="rId4" imgW="355320" imgH="203040" progId="Equation.DSMT4">
                  <p:embed/>
                  <p:pic>
                    <p:nvPicPr>
                      <p:cNvPr id="3573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202936" name="Equation" r:id="rId6" imgW="634680" imgH="203040" progId="Equation.DSMT4">
                  <p:embed/>
                </p:oleObj>
              </mc:Choice>
              <mc:Fallback>
                <p:oleObj name="Equation" r:id="rId6" imgW="634680" imgH="203040" progId="Equation.DSMT4">
                  <p:embed/>
                  <p:pic>
                    <p:nvPicPr>
                      <p:cNvPr id="35738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02937" name="Equation" r:id="rId8" imgW="469800" imgH="164880" progId="Equation.DSMT4">
                  <p:embed/>
                </p:oleObj>
              </mc:Choice>
              <mc:Fallback>
                <p:oleObj name="Equation" r:id="rId8" imgW="469800" imgH="164880" progId="Equation.DSMT4">
                  <p:embed/>
                  <p:pic>
                    <p:nvPicPr>
                      <p:cNvPr id="35738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02938" name="Equation" r:id="rId10" imgW="253800" imgH="152280" progId="Equation.DSMT4">
                  <p:embed/>
                </p:oleObj>
              </mc:Choice>
              <mc:Fallback>
                <p:oleObj name="Equation" r:id="rId10" imgW="253800" imgH="152280" progId="Equation.DSMT4">
                  <p:embed/>
                  <p:pic>
                    <p:nvPicPr>
                      <p:cNvPr id="357388"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02939" name="Equation" r:id="rId12" imgW="291960" imgH="368280" progId="Equation.DSMT4">
                  <p:embed/>
                </p:oleObj>
              </mc:Choice>
              <mc:Fallback>
                <p:oleObj name="Equation" r:id="rId12" imgW="291960" imgH="368280" progId="Equation.DSMT4">
                  <p:embed/>
                  <p:pic>
                    <p:nvPicPr>
                      <p:cNvPr id="357389"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02940" name="Equation" r:id="rId14" imgW="1015920" imgH="393480" progId="Equation.DSMT4">
                  <p:embed/>
                </p:oleObj>
              </mc:Choice>
              <mc:Fallback>
                <p:oleObj name="Equation" r:id="rId14" imgW="1015920" imgH="393480" progId="Equation.DSMT4">
                  <p:embed/>
                  <p:pic>
                    <p:nvPicPr>
                      <p:cNvPr id="35739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02941" name="Equation" r:id="rId16" imgW="368280" imgH="164880" progId="Equation.DSMT4">
                  <p:embed/>
                </p:oleObj>
              </mc:Choice>
              <mc:Fallback>
                <p:oleObj name="Equation" r:id="rId16" imgW="368280" imgH="164880" progId="Equation.DSMT4">
                  <p:embed/>
                  <p:pic>
                    <p:nvPicPr>
                      <p:cNvPr id="357391"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25" name="Text Box 19">
            <a:extLst>
              <a:ext uri="{FF2B5EF4-FFF2-40B4-BE49-F238E27FC236}">
                <a16:creationId xmlns:a16="http://schemas.microsoft.com/office/drawing/2014/main" id="{B3708997-AC5C-BD4B-8627-8BDC0004BB4D}"/>
              </a:ext>
            </a:extLst>
          </p:cNvPr>
          <p:cNvSpPr txBox="1">
            <a:spLocks noChangeArrowheads="1"/>
          </p:cNvSpPr>
          <p:nvPr/>
        </p:nvSpPr>
        <p:spPr bwMode="auto">
          <a:xfrm>
            <a:off x="7010400" y="4473714"/>
            <a:ext cx="1654175" cy="707886"/>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2000" dirty="0">
                <a:solidFill>
                  <a:srgbClr val="CC0000"/>
                </a:solidFill>
                <a:latin typeface="Arial Narrow" charset="0"/>
              </a:rPr>
              <a:t>SI unit of B field is Tesla or T</a:t>
            </a:r>
            <a:endParaRPr lang="en-US" sz="2000" baseline="-25000" dirty="0">
              <a:solidFill>
                <a:srgbClr val="CC0000"/>
              </a:solidFill>
              <a:latin typeface="Arial Narrow" charset="0"/>
            </a:endParaRPr>
          </a:p>
        </p:txBody>
      </p:sp>
      <p:sp>
        <p:nvSpPr>
          <p:cNvPr id="26" name="Text Box 19">
            <a:extLst>
              <a:ext uri="{FF2B5EF4-FFF2-40B4-BE49-F238E27FC236}">
                <a16:creationId xmlns:a16="http://schemas.microsoft.com/office/drawing/2014/main" id="{681D49B1-9BD2-7D4D-A262-57E933BA693E}"/>
              </a:ext>
            </a:extLst>
          </p:cNvPr>
          <p:cNvSpPr txBox="1">
            <a:spLocks noChangeArrowheads="1"/>
          </p:cNvSpPr>
          <p:nvPr/>
        </p:nvSpPr>
        <p:spPr bwMode="auto">
          <a:xfrm>
            <a:off x="7032625" y="5262756"/>
            <a:ext cx="1654175" cy="400110"/>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2000" dirty="0">
                <a:solidFill>
                  <a:srgbClr val="CC0000"/>
                </a:solidFill>
                <a:latin typeface="Arial Narrow" charset="0"/>
              </a:rPr>
              <a:t>1 T = 10</a:t>
            </a:r>
            <a:r>
              <a:rPr lang="en-US" sz="2000" baseline="30000" dirty="0">
                <a:solidFill>
                  <a:srgbClr val="CC0000"/>
                </a:solidFill>
                <a:latin typeface="Arial Narrow" charset="0"/>
              </a:rPr>
              <a:t>4</a:t>
            </a:r>
            <a:r>
              <a:rPr lang="en-US" sz="2000" dirty="0">
                <a:solidFill>
                  <a:srgbClr val="CC0000"/>
                </a:solidFill>
                <a:latin typeface="Arial Narrow" charset="0"/>
              </a:rPr>
              <a:t> gauss</a:t>
            </a:r>
            <a:endParaRPr lang="en-US" sz="2000" baseline="-25000" dirty="0">
              <a:solidFill>
                <a:srgbClr val="CC0000"/>
              </a:solidFill>
              <a:latin typeface="Arial Narrow" charset="0"/>
            </a:endParaRPr>
          </a:p>
        </p:txBody>
      </p:sp>
    </p:spTree>
    <p:extLst>
      <p:ext uri="{BB962C8B-B14F-4D97-AF65-F5344CB8AC3E}">
        <p14:creationId xmlns:p14="http://schemas.microsoft.com/office/powerpoint/2010/main" val="32784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57394"/>
                                        </p:tgtEl>
                                        <p:attrNameLst>
                                          <p:attrName>style.visibility</p:attrName>
                                        </p:attrNameLst>
                                      </p:cBhvr>
                                      <p:to>
                                        <p:strVal val="visible"/>
                                      </p:to>
                                    </p:set>
                                    <p:animEffect transition="in" filter="wipe(left)">
                                      <p:cBhvr>
                                        <p:cTn id="84" dur="500"/>
                                        <p:tgtEl>
                                          <p:spTgt spid="35739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357392"/>
                                        </p:tgtEl>
                                        <p:attrNameLst>
                                          <p:attrName>style.visibility</p:attrName>
                                        </p:attrNameLst>
                                      </p:cBhvr>
                                      <p:to>
                                        <p:strVal val="visible"/>
                                      </p:to>
                                    </p:set>
                                    <p:anim calcmode="lin" valueType="num">
                                      <p:cBhvr>
                                        <p:cTn id="89" dur="500" fill="hold"/>
                                        <p:tgtEl>
                                          <p:spTgt spid="357392"/>
                                        </p:tgtEl>
                                        <p:attrNameLst>
                                          <p:attrName>ppt_w</p:attrName>
                                        </p:attrNameLst>
                                      </p:cBhvr>
                                      <p:tavLst>
                                        <p:tav tm="0">
                                          <p:val>
                                            <p:fltVal val="0"/>
                                          </p:val>
                                        </p:tav>
                                        <p:tav tm="100000">
                                          <p:val>
                                            <p:strVal val="#ppt_w"/>
                                          </p:val>
                                        </p:tav>
                                      </p:tavLst>
                                    </p:anim>
                                    <p:anim calcmode="lin" valueType="num">
                                      <p:cBhvr>
                                        <p:cTn id="90" dur="500" fill="hold"/>
                                        <p:tgtEl>
                                          <p:spTgt spid="357392"/>
                                        </p:tgtEl>
                                        <p:attrNameLst>
                                          <p:attrName>ppt_h</p:attrName>
                                        </p:attrNameLst>
                                      </p:cBhvr>
                                      <p:tavLst>
                                        <p:tav tm="0">
                                          <p:val>
                                            <p:fltVal val="0"/>
                                          </p:val>
                                        </p:tav>
                                        <p:tav tm="100000">
                                          <p:val>
                                            <p:strVal val="#ppt_h"/>
                                          </p:val>
                                        </p:tav>
                                      </p:tavLst>
                                    </p:anim>
                                    <p:animEffect transition="in" filter="fade">
                                      <p:cBhvr>
                                        <p:cTn id="91" dur="500"/>
                                        <p:tgtEl>
                                          <p:spTgt spid="357392"/>
                                        </p:tgtEl>
                                      </p:cBhvr>
                                    </p:animEffect>
                                  </p:childTnLst>
                                </p:cTn>
                              </p:par>
                            </p:childTnLst>
                          </p:cTn>
                        </p:par>
                        <p:par>
                          <p:cTn id="92" fill="hold">
                            <p:stCondLst>
                              <p:cond delay="500"/>
                            </p:stCondLst>
                            <p:childTnLst>
                              <p:par>
                                <p:cTn id="93" presetID="53" presetClass="entr" presetSubtype="0" fill="hold" grpId="0" nodeType="afterEffect">
                                  <p:stCondLst>
                                    <p:cond delay="0"/>
                                  </p:stCondLst>
                                  <p:childTnLst>
                                    <p:set>
                                      <p:cBhvr>
                                        <p:cTn id="94" dur="1" fill="hold">
                                          <p:stCondLst>
                                            <p:cond delay="0"/>
                                          </p:stCondLst>
                                        </p:cTn>
                                        <p:tgtEl>
                                          <p:spTgt spid="357393"/>
                                        </p:tgtEl>
                                        <p:attrNameLst>
                                          <p:attrName>style.visibility</p:attrName>
                                        </p:attrNameLst>
                                      </p:cBhvr>
                                      <p:to>
                                        <p:strVal val="visible"/>
                                      </p:to>
                                    </p:set>
                                    <p:anim calcmode="lin" valueType="num">
                                      <p:cBhvr>
                                        <p:cTn id="95" dur="500" fill="hold"/>
                                        <p:tgtEl>
                                          <p:spTgt spid="357393"/>
                                        </p:tgtEl>
                                        <p:attrNameLst>
                                          <p:attrName>ppt_w</p:attrName>
                                        </p:attrNameLst>
                                      </p:cBhvr>
                                      <p:tavLst>
                                        <p:tav tm="0">
                                          <p:val>
                                            <p:fltVal val="0"/>
                                          </p:val>
                                        </p:tav>
                                        <p:tav tm="100000">
                                          <p:val>
                                            <p:strVal val="#ppt_w"/>
                                          </p:val>
                                        </p:tav>
                                      </p:tavLst>
                                    </p:anim>
                                    <p:anim calcmode="lin" valueType="num">
                                      <p:cBhvr>
                                        <p:cTn id="96" dur="500" fill="hold"/>
                                        <p:tgtEl>
                                          <p:spTgt spid="357393"/>
                                        </p:tgtEl>
                                        <p:attrNameLst>
                                          <p:attrName>ppt_h</p:attrName>
                                        </p:attrNameLst>
                                      </p:cBhvr>
                                      <p:tavLst>
                                        <p:tav tm="0">
                                          <p:val>
                                            <p:fltVal val="0"/>
                                          </p:val>
                                        </p:tav>
                                        <p:tav tm="100000">
                                          <p:val>
                                            <p:strVal val="#ppt_h"/>
                                          </p:val>
                                        </p:tav>
                                      </p:tavLst>
                                    </p:anim>
                                    <p:animEffect transition="in" filter="fade">
                                      <p:cBhvr>
                                        <p:cTn id="97" dur="500"/>
                                        <p:tgtEl>
                                          <p:spTgt spid="35739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357396"/>
                                        </p:tgtEl>
                                        <p:attrNameLst>
                                          <p:attrName>style.visibility</p:attrName>
                                        </p:attrNameLst>
                                      </p:cBhvr>
                                      <p:to>
                                        <p:strVal val="visible"/>
                                      </p:to>
                                    </p:set>
                                    <p:animEffect transition="in" filter="wipe(right)">
                                      <p:cBhvr>
                                        <p:cTn id="102" dur="500"/>
                                        <p:tgtEl>
                                          <p:spTgt spid="35739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357397"/>
                                        </p:tgtEl>
                                        <p:attrNameLst>
                                          <p:attrName>style.visibility</p:attrName>
                                        </p:attrNameLst>
                                      </p:cBhvr>
                                      <p:to>
                                        <p:strVal val="visible"/>
                                      </p:to>
                                    </p:set>
                                    <p:animEffect transition="in" filter="wipe(right)">
                                      <p:cBhvr>
                                        <p:cTn id="107" dur="500"/>
                                        <p:tgtEl>
                                          <p:spTgt spid="35739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357395"/>
                                        </p:tgtEl>
                                        <p:attrNameLst>
                                          <p:attrName>style.visibility</p:attrName>
                                        </p:attrNameLst>
                                      </p:cBhvr>
                                      <p:to>
                                        <p:strVal val="visible"/>
                                      </p:to>
                                    </p:set>
                                    <p:animEffect transition="in" filter="wipe(left)">
                                      <p:cBhvr>
                                        <p:cTn id="11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Tuesday, June 30, 2020</a:t>
            </a:r>
          </a:p>
        </p:txBody>
      </p:sp>
      <p:sp>
        <p:nvSpPr>
          <p:cNvPr id="32" name="Footer Placeholder 4"/>
          <p:cNvSpPr>
            <a:spLocks noGrp="1"/>
          </p:cNvSpPr>
          <p:nvPr>
            <p:ph type="ftr" sz="quarter" idx="11"/>
          </p:nvPr>
        </p:nvSpPr>
        <p:spPr/>
        <p:txBody>
          <a:bodyPr/>
          <a:lstStyle/>
          <a:p>
            <a:r>
              <a:rPr lang="de-DE"/>
              <a:t>PHYS 1444-001, Summer 2020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9</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 3 </a:t>
            </a:r>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Magnetic force on a semi-circular wire. </a:t>
            </a:r>
            <a:r>
              <a:rPr lang="en-US" sz="2000" dirty="0">
                <a:solidFill>
                  <a:schemeClr val="accent2"/>
                </a:solidFill>
                <a:latin typeface="Arial Narrow" charset="0"/>
              </a:rPr>
              <a:t>A rigid wire, carrying the current </a:t>
            </a:r>
            <a:r>
              <a:rPr lang="en-US" sz="2000" dirty="0">
                <a:solidFill>
                  <a:schemeClr val="accent2"/>
                </a:solidFill>
                <a:latin typeface="Monotype Corsiva" charset="0"/>
              </a:rPr>
              <a:t>I</a:t>
            </a:r>
            <a:r>
              <a:rPr lang="en-US" sz="2000" dirty="0">
                <a:solidFill>
                  <a:schemeClr val="accent2"/>
                </a:solidFill>
                <a:latin typeface="Arial Narrow" charset="0"/>
              </a:rPr>
              <a:t>, consists of a semicircle of radius R and two straight portions as shown in the figure.  The wire lies in a plane perpendicular to the uniform magnetic field </a:t>
            </a:r>
            <a:r>
              <a:rPr lang="en-US" sz="2000" b="1" dirty="0">
                <a:solidFill>
                  <a:schemeClr val="accent2"/>
                </a:solidFill>
                <a:latin typeface="Arial Narrow" charset="0"/>
              </a:rPr>
              <a:t>B</a:t>
            </a:r>
            <a:r>
              <a:rPr lang="en-US" sz="2000" b="1" baseline="-25000" dirty="0">
                <a:solidFill>
                  <a:schemeClr val="accent2"/>
                </a:solidFill>
                <a:latin typeface="Arial Narrow" charset="0"/>
              </a:rPr>
              <a:t>0</a:t>
            </a:r>
            <a:r>
              <a:rPr lang="en-US" sz="2000" dirty="0">
                <a:solidFill>
                  <a:schemeClr val="accent2"/>
                </a:solidFill>
                <a:latin typeface="Arial Narrow" charset="0"/>
              </a:rPr>
              <a:t>.  The straight portions each has length</a:t>
            </a:r>
            <a:r>
              <a:rPr lang="en-US" sz="2000" dirty="0">
                <a:solidFill>
                  <a:schemeClr val="accent2"/>
                </a:solidFill>
                <a:latin typeface="Monotype Corsiva" charset="0"/>
              </a:rPr>
              <a:t> l</a:t>
            </a:r>
            <a:r>
              <a:rPr lang="en-US" sz="2000" dirty="0">
                <a:solidFill>
                  <a:schemeClr val="accent2"/>
                </a:solidFill>
                <a:latin typeface="Arial Narrow" charset="0"/>
              </a:rPr>
              <a:t> within the field.  Determine the net force on the wire due to the magnetic field </a:t>
            </a:r>
            <a:r>
              <a:rPr lang="en-US" sz="2000" b="1" dirty="0">
                <a:solidFill>
                  <a:schemeClr val="accent2"/>
                </a:solidFill>
                <a:latin typeface="Arial Narrow" charset="0"/>
              </a:rPr>
              <a:t>B</a:t>
            </a:r>
            <a:r>
              <a:rPr lang="en-US" sz="2000" b="1" baseline="-25000" dirty="0">
                <a:solidFill>
                  <a:schemeClr val="accent2"/>
                </a:solidFill>
                <a:latin typeface="Arial Narrow" charset="0"/>
              </a:rPr>
              <a:t>0</a:t>
            </a:r>
            <a:r>
              <a:rPr lang="en-US" sz="2000" dirty="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 in opposite 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04063" name="Equation" r:id="rId4" imgW="495000" imgH="228600" progId="Equation.DSMT4">
                  <p:embed/>
                </p:oleObj>
              </mc:Choice>
              <mc:Fallback>
                <p:oleObj name="Equation" r:id="rId4" imgW="495000" imgH="228600" progId="Equation.DSMT4">
                  <p:embed/>
                  <p:pic>
                    <p:nvPicPr>
                      <p:cNvPr id="3584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04064" name="Equation" r:id="rId6" imgW="774700" imgH="190500" progId="Equation.DSMT4">
                  <p:embed/>
                </p:oleObj>
              </mc:Choice>
              <mc:Fallback>
                <p:oleObj name="Equation" r:id="rId6" imgW="774700" imgH="190500" progId="Equation.DSMT4">
                  <p:embed/>
                  <p:pic>
                    <p:nvPicPr>
                      <p:cNvPr id="358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04065" name="Equation" r:id="rId8" imgW="368300" imgH="254000" progId="Equation.DSMT4">
                  <p:embed/>
                </p:oleObj>
              </mc:Choice>
              <mc:Fallback>
                <p:oleObj name="Equation" r:id="rId8" imgW="368300" imgH="254000" progId="Equation.DSMT4">
                  <p:embed/>
                  <p:pic>
                    <p:nvPicPr>
                      <p:cNvPr id="3584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 </a:t>
            </a:r>
            <a:r>
              <a:rPr lang="en-US" sz="1600" b="1" dirty="0" err="1">
                <a:solidFill>
                  <a:srgbClr val="CC0000"/>
                </a:solidFill>
                <a:latin typeface="Symbol" charset="2"/>
              </a:rPr>
              <a:t>ϕ</a:t>
            </a:r>
            <a:r>
              <a:rPr lang="en-US" sz="1600" b="1" dirty="0">
                <a:solidFill>
                  <a:srgbClr val="CC0000"/>
                </a:solidFill>
                <a:latin typeface="Symbol" charset="2"/>
              </a:rPr>
              <a:t>=</a:t>
            </a:r>
            <a:r>
              <a:rPr lang="en-US" sz="1600" b="1" dirty="0">
                <a:solidFill>
                  <a:srgbClr val="CC0000"/>
                </a:solidFill>
                <a:latin typeface="+mj-lt"/>
              </a:rPr>
              <a:t>0</a:t>
            </a:r>
            <a:r>
              <a:rPr lang="en-US" sz="1600" b="1" dirty="0">
                <a:solidFill>
                  <a:srgbClr val="CC0000"/>
                </a:solidFill>
                <a:latin typeface="+mj-lt"/>
                <a:sym typeface="Wingdings"/>
              </a:rPr>
              <a:t> - </a:t>
            </a:r>
            <a:r>
              <a:rPr lang="en-US" sz="1600" b="1" dirty="0" err="1">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04066" name="Equation" r:id="rId10" imgW="266700" imgH="152400" progId="Equation.DSMT4">
                  <p:embed/>
                </p:oleObj>
              </mc:Choice>
              <mc:Fallback>
                <p:oleObj name="Equation" r:id="rId10" imgW="266700" imgH="152400" progId="Equation.DSMT4">
                  <p:embed/>
                  <p:pic>
                    <p:nvPicPr>
                      <p:cNvPr id="358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04067" name="Equation" r:id="rId12" imgW="546100" imgH="190500" progId="Equation.DSMT4">
                  <p:embed/>
                </p:oleObj>
              </mc:Choice>
              <mc:Fallback>
                <p:oleObj name="Equation" r:id="rId12" imgW="546100" imgH="190500" progId="Equation.DSMT4">
                  <p:embed/>
                  <p:pic>
                    <p:nvPicPr>
                      <p:cNvPr id="3584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04068" name="Equation" r:id="rId14" imgW="736600" imgH="254000" progId="Equation.DSMT4">
                  <p:embed/>
                </p:oleObj>
              </mc:Choice>
              <mc:Fallback>
                <p:oleObj name="Equation" r:id="rId14" imgW="736600" imgH="254000" progId="Equation.DSMT4">
                  <p:embed/>
                  <p:pic>
                    <p:nvPicPr>
                      <p:cNvPr id="35842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04069" name="Equation" r:id="rId16" imgW="482400" imgH="203040" progId="Equation.DSMT4">
                  <p:embed/>
                </p:oleObj>
              </mc:Choice>
              <mc:Fallback>
                <p:oleObj name="Equation" r:id="rId16" imgW="482400" imgH="203040" progId="Equation.DSMT4">
                  <p:embed/>
                  <p:pic>
                    <p:nvPicPr>
                      <p:cNvPr id="35842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04070" name="Equation" r:id="rId18" imgW="901700" imgH="342900" progId="Equation.DSMT4">
                  <p:embed/>
                </p:oleObj>
              </mc:Choice>
              <mc:Fallback>
                <p:oleObj name="Equation" r:id="rId18" imgW="901700" imgH="342900" progId="Equation.DSMT4">
                  <p:embed/>
                  <p:pic>
                    <p:nvPicPr>
                      <p:cNvPr id="358426"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04071" name="Equation" r:id="rId20" imgW="1003300" imgH="342900" progId="Equation.DSMT4">
                  <p:embed/>
                </p:oleObj>
              </mc:Choice>
              <mc:Fallback>
                <p:oleObj name="Equation" r:id="rId20" imgW="1003300" imgH="342900" progId="Equation.DSMT4">
                  <p:embed/>
                  <p:pic>
                    <p:nvPicPr>
                      <p:cNvPr id="358427"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04072" name="Equation" r:id="rId22" imgW="1003300" imgH="317500" progId="Equation.DSMT4">
                  <p:embed/>
                </p:oleObj>
              </mc:Choice>
              <mc:Fallback>
                <p:oleObj name="Equation" r:id="rId22" imgW="1003300" imgH="317500" progId="Equation.DSMT4">
                  <p:embed/>
                  <p:pic>
                    <p:nvPicPr>
                      <p:cNvPr id="358428"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04073" name="Equation" r:id="rId24" imgW="381000" imgH="228600" progId="Equation.DSMT4">
                  <p:embed/>
                </p:oleObj>
              </mc:Choice>
              <mc:Fallback>
                <p:oleObj name="Equation" r:id="rId24" imgW="381000" imgH="228600" progId="Equation.DSMT4">
                  <p:embed/>
                  <p:pic>
                    <p:nvPicPr>
                      <p:cNvPr id="358429"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33813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29698</TotalTime>
  <Words>2135</Words>
  <Application>Microsoft Macintosh PowerPoint</Application>
  <PresentationFormat>On-screen Show (4:3)</PresentationFormat>
  <Paragraphs>194</Paragraphs>
  <Slides>15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Apple Chancery</vt:lpstr>
      <vt:lpstr>Arial Narrow</vt:lpstr>
      <vt:lpstr>Monotype Corsiva</vt:lpstr>
      <vt:lpstr>Symbol</vt:lpstr>
      <vt:lpstr>Times New Roman</vt:lpstr>
      <vt:lpstr>phys1443-spring02</vt:lpstr>
      <vt:lpstr>Equation</vt:lpstr>
      <vt:lpstr>PHYS 1441 – Section 001 Lecture #14</vt:lpstr>
      <vt:lpstr>Announcements</vt:lpstr>
      <vt:lpstr> Electric Current and Magnetism</vt:lpstr>
      <vt:lpstr> Directions in a Circular Wire?</vt:lpstr>
      <vt:lpstr> Magnetic Forces on Electric Current</vt:lpstr>
      <vt:lpstr> Magnetic Forces on Electric Current</vt:lpstr>
      <vt:lpstr> Magnetic Forces on Electric Current</vt:lpstr>
      <vt:lpstr>Example 27 – 2 </vt:lpstr>
      <vt:lpstr>Example 27 – 3 </vt:lpstr>
      <vt:lpstr> Magnetic Forces on a Moving Charge</vt:lpstr>
      <vt:lpstr> Magnetic Forces on a Moving Charge</vt:lpstr>
      <vt:lpstr>Example 27 – 5 </vt:lpstr>
      <vt:lpstr>Charged Particle’s Path in Magnetic Field</vt:lpstr>
      <vt:lpstr>Example 27 – 7 </vt:lpstr>
      <vt:lpstr> Cyclotron Frequency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814</cp:revision>
  <dcterms:created xsi:type="dcterms:W3CDTF">2012-01-19T04:21:20Z</dcterms:created>
  <dcterms:modified xsi:type="dcterms:W3CDTF">2020-06-30T17:38:14Z</dcterms:modified>
</cp:coreProperties>
</file>