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91" r:id="rId2"/>
    <p:sldId id="481" r:id="rId3"/>
    <p:sldId id="715" r:id="rId4"/>
    <p:sldId id="759" r:id="rId5"/>
    <p:sldId id="736" r:id="rId6"/>
    <p:sldId id="737" r:id="rId7"/>
    <p:sldId id="738" r:id="rId8"/>
    <p:sldId id="739" r:id="rId9"/>
    <p:sldId id="740" r:id="rId10"/>
    <p:sldId id="741" r:id="rId11"/>
    <p:sldId id="742" r:id="rId12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660066"/>
    <a:srgbClr val="99FFCC"/>
    <a:srgbClr val="FFFFCC"/>
    <a:srgbClr val="CC6600"/>
    <a:srgbClr val="FF0066"/>
    <a:srgbClr val="CC00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085"/>
    <p:restoredTop sz="94660"/>
  </p:normalViewPr>
  <p:slideViewPr>
    <p:cSldViewPr>
      <p:cViewPr varScale="1">
        <p:scale>
          <a:sx n="136" d="100"/>
          <a:sy n="136" d="100"/>
        </p:scale>
        <p:origin x="200" y="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3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2" Type="http://schemas.openxmlformats.org/officeDocument/2006/relationships/image" Target="../media/image16.wmf"/><Relationship Id="rId1" Type="http://schemas.openxmlformats.org/officeDocument/2006/relationships/image" Target="../media/image3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10" Type="http://schemas.openxmlformats.org/officeDocument/2006/relationships/image" Target="../media/image24.wmf"/><Relationship Id="rId4" Type="http://schemas.openxmlformats.org/officeDocument/2006/relationships/image" Target="../media/image18.wmf"/><Relationship Id="rId9" Type="http://schemas.openxmlformats.org/officeDocument/2006/relationships/image" Target="../media/image23.png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image" Target="../media/image37.wmf"/><Relationship Id="rId3" Type="http://schemas.openxmlformats.org/officeDocument/2006/relationships/image" Target="../media/image27.wmf"/><Relationship Id="rId7" Type="http://schemas.openxmlformats.org/officeDocument/2006/relationships/image" Target="../media/image31.png"/><Relationship Id="rId12" Type="http://schemas.openxmlformats.org/officeDocument/2006/relationships/image" Target="../media/image36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11" Type="http://schemas.openxmlformats.org/officeDocument/2006/relationships/image" Target="../media/image35.wmf"/><Relationship Id="rId5" Type="http://schemas.openxmlformats.org/officeDocument/2006/relationships/image" Target="../media/image29.png"/><Relationship Id="rId15" Type="http://schemas.openxmlformats.org/officeDocument/2006/relationships/image" Target="../media/image39.png"/><Relationship Id="rId10" Type="http://schemas.openxmlformats.org/officeDocument/2006/relationships/image" Target="../media/image34.wmf"/><Relationship Id="rId4" Type="http://schemas.openxmlformats.org/officeDocument/2006/relationships/image" Target="../media/image28.wmf"/><Relationship Id="rId9" Type="http://schemas.openxmlformats.org/officeDocument/2006/relationships/image" Target="../media/image33.wmf"/><Relationship Id="rId14" Type="http://schemas.openxmlformats.org/officeDocument/2006/relationships/image" Target="../media/image38.png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3.wmf"/><Relationship Id="rId6" Type="http://schemas.openxmlformats.org/officeDocument/2006/relationships/image" Target="../media/image47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EBEBBD9D-2B36-914F-A6CA-7434B000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236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18042F0-41D0-5340-90E3-DBE3BE5A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49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527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35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July 1, 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2E354-380E-2541-86AC-273DB7135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6315667"/>
            <a:ext cx="440436" cy="38880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July 1,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F11F0-DDFA-B44C-AACA-04940859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July 1,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0B4D4B-3DEF-AE4B-B9BB-BFC0E5F21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July 1,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78816-F0BE-954B-ACE6-3B377C21A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July 1,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F3D8A4-74EF-534D-976E-1FB9C4B7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July 1,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F8B38-6A2B-A24F-8E1A-CFFE72849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July 1,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743A56-7F86-D14E-A381-3C37627A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July 1,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FE25A-1989-A448-A1B9-194EB93C7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July 1,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F47E9-2323-F64D-AFF2-9AFE5BE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July 1,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0B60E-95F4-9C41-AEA5-2E2E6ABCC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July 1,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327105-656C-8345-B353-0B5F7873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Wednesday, July 1,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747FB-9F93-7A4A-823E-4285093B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Wednesday, July 1, 2020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pPr>
              <a:defRPr/>
            </a:pPr>
            <a:fld id="{48A22D27-E16E-9440-8890-E1A3510F7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6315667"/>
            <a:ext cx="440436" cy="38880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1.bin"/><Relationship Id="rId13" Type="http://schemas.openxmlformats.org/officeDocument/2006/relationships/image" Target="../media/image41.wmf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50.bin"/><Relationship Id="rId12" Type="http://schemas.openxmlformats.org/officeDocument/2006/relationships/oleObject" Target="../embeddings/oleObject5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.wmf"/><Relationship Id="rId11" Type="http://schemas.openxmlformats.org/officeDocument/2006/relationships/image" Target="../media/image40.wmf"/><Relationship Id="rId5" Type="http://schemas.openxmlformats.org/officeDocument/2006/relationships/oleObject" Target="../embeddings/oleObject49.bin"/><Relationship Id="rId10" Type="http://schemas.openxmlformats.org/officeDocument/2006/relationships/oleObject" Target="../embeddings/oleObject53.bin"/><Relationship Id="rId4" Type="http://schemas.openxmlformats.org/officeDocument/2006/relationships/image" Target="../media/image42.jpeg"/><Relationship Id="rId9" Type="http://schemas.openxmlformats.org/officeDocument/2006/relationships/oleObject" Target="../embeddings/oleObject52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8.bin"/><Relationship Id="rId13" Type="http://schemas.openxmlformats.org/officeDocument/2006/relationships/oleObject" Target="../embeddings/oleObject61.bin"/><Relationship Id="rId18" Type="http://schemas.openxmlformats.org/officeDocument/2006/relationships/image" Target="../media/image47.wmf"/><Relationship Id="rId3" Type="http://schemas.openxmlformats.org/officeDocument/2006/relationships/image" Target="../media/image42.jpeg"/><Relationship Id="rId7" Type="http://schemas.openxmlformats.org/officeDocument/2006/relationships/oleObject" Target="../embeddings/oleObject57.bin"/><Relationship Id="rId12" Type="http://schemas.openxmlformats.org/officeDocument/2006/relationships/image" Target="../media/image44.wmf"/><Relationship Id="rId17" Type="http://schemas.openxmlformats.org/officeDocument/2006/relationships/oleObject" Target="../embeddings/oleObject63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6.wmf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56.bin"/><Relationship Id="rId11" Type="http://schemas.openxmlformats.org/officeDocument/2006/relationships/oleObject" Target="../embeddings/oleObject60.bin"/><Relationship Id="rId5" Type="http://schemas.openxmlformats.org/officeDocument/2006/relationships/image" Target="../media/image3.wmf"/><Relationship Id="rId15" Type="http://schemas.openxmlformats.org/officeDocument/2006/relationships/oleObject" Target="../embeddings/oleObject62.bin"/><Relationship Id="rId10" Type="http://schemas.openxmlformats.org/officeDocument/2006/relationships/image" Target="../media/image43.wmf"/><Relationship Id="rId4" Type="http://schemas.openxmlformats.org/officeDocument/2006/relationships/oleObject" Target="../embeddings/oleObject55.bin"/><Relationship Id="rId9" Type="http://schemas.openxmlformats.org/officeDocument/2006/relationships/oleObject" Target="../embeddings/oleObject59.bin"/><Relationship Id="rId14" Type="http://schemas.openxmlformats.org/officeDocument/2006/relationships/image" Target="../media/image45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oronaboard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image" Target="../media/image6.wmf"/><Relationship Id="rId18" Type="http://schemas.openxmlformats.org/officeDocument/2006/relationships/oleObject" Target="../embeddings/oleObject12.bin"/><Relationship Id="rId3" Type="http://schemas.openxmlformats.org/officeDocument/2006/relationships/image" Target="../media/image12.jpeg"/><Relationship Id="rId21" Type="http://schemas.openxmlformats.org/officeDocument/2006/relationships/image" Target="../media/image10.wmf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9.bin"/><Relationship Id="rId1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1.bin"/><Relationship Id="rId20" Type="http://schemas.openxmlformats.org/officeDocument/2006/relationships/oleObject" Target="../embeddings/oleObject13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11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15" Type="http://schemas.openxmlformats.org/officeDocument/2006/relationships/image" Target="../media/image7.wmf"/><Relationship Id="rId23" Type="http://schemas.openxmlformats.org/officeDocument/2006/relationships/image" Target="../media/image11.wmf"/><Relationship Id="rId10" Type="http://schemas.openxmlformats.org/officeDocument/2006/relationships/oleObject" Target="../embeddings/oleObject8.bin"/><Relationship Id="rId19" Type="http://schemas.openxmlformats.org/officeDocument/2006/relationships/image" Target="../media/image9.wmf"/><Relationship Id="rId4" Type="http://schemas.openxmlformats.org/officeDocument/2006/relationships/image" Target="../media/image4.jpeg"/><Relationship Id="rId9" Type="http://schemas.openxmlformats.org/officeDocument/2006/relationships/oleObject" Target="../embeddings/oleObject7.bin"/><Relationship Id="rId14" Type="http://schemas.openxmlformats.org/officeDocument/2006/relationships/oleObject" Target="../embeddings/oleObject10.bin"/><Relationship Id="rId22" Type="http://schemas.openxmlformats.org/officeDocument/2006/relationships/oleObject" Target="../embeddings/oleObject14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image" Target="../media/image15.jpeg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6.bin"/><Relationship Id="rId11" Type="http://schemas.openxmlformats.org/officeDocument/2006/relationships/oleObject" Target="../embeddings/oleObject20.bin"/><Relationship Id="rId5" Type="http://schemas.openxmlformats.org/officeDocument/2006/relationships/image" Target="../media/image3.wmf"/><Relationship Id="rId10" Type="http://schemas.openxmlformats.org/officeDocument/2006/relationships/image" Target="../media/image13.png"/><Relationship Id="rId4" Type="http://schemas.openxmlformats.org/officeDocument/2006/relationships/oleObject" Target="../embeddings/oleObject15.bin"/><Relationship Id="rId9" Type="http://schemas.openxmlformats.org/officeDocument/2006/relationships/oleObject" Target="../embeddings/oleObject19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13" Type="http://schemas.openxmlformats.org/officeDocument/2006/relationships/image" Target="../media/image18.wmf"/><Relationship Id="rId18" Type="http://schemas.openxmlformats.org/officeDocument/2006/relationships/oleObject" Target="../embeddings/oleObject30.bin"/><Relationship Id="rId3" Type="http://schemas.openxmlformats.org/officeDocument/2006/relationships/oleObject" Target="../embeddings/oleObject21.bin"/><Relationship Id="rId21" Type="http://schemas.openxmlformats.org/officeDocument/2006/relationships/image" Target="../media/image22.wmf"/><Relationship Id="rId7" Type="http://schemas.openxmlformats.org/officeDocument/2006/relationships/oleObject" Target="../embeddings/oleObject24.bin"/><Relationship Id="rId12" Type="http://schemas.openxmlformats.org/officeDocument/2006/relationships/oleObject" Target="../embeddings/oleObject27.bin"/><Relationship Id="rId17" Type="http://schemas.openxmlformats.org/officeDocument/2006/relationships/image" Target="../media/image20.wmf"/><Relationship Id="rId25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9.bin"/><Relationship Id="rId20" Type="http://schemas.openxmlformats.org/officeDocument/2006/relationships/oleObject" Target="../embeddings/oleObject31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3.bin"/><Relationship Id="rId11" Type="http://schemas.openxmlformats.org/officeDocument/2006/relationships/image" Target="../media/image17.wmf"/><Relationship Id="rId24" Type="http://schemas.openxmlformats.org/officeDocument/2006/relationships/oleObject" Target="../embeddings/oleObject33.bin"/><Relationship Id="rId5" Type="http://schemas.openxmlformats.org/officeDocument/2006/relationships/oleObject" Target="../embeddings/oleObject22.bin"/><Relationship Id="rId15" Type="http://schemas.openxmlformats.org/officeDocument/2006/relationships/image" Target="../media/image19.wmf"/><Relationship Id="rId23" Type="http://schemas.openxmlformats.org/officeDocument/2006/relationships/image" Target="../media/image23.png"/><Relationship Id="rId10" Type="http://schemas.openxmlformats.org/officeDocument/2006/relationships/oleObject" Target="../embeddings/oleObject26.bin"/><Relationship Id="rId19" Type="http://schemas.openxmlformats.org/officeDocument/2006/relationships/image" Target="../media/image21.wmf"/><Relationship Id="rId4" Type="http://schemas.openxmlformats.org/officeDocument/2006/relationships/image" Target="../media/image3.wmf"/><Relationship Id="rId9" Type="http://schemas.openxmlformats.org/officeDocument/2006/relationships/image" Target="../media/image16.wmf"/><Relationship Id="rId14" Type="http://schemas.openxmlformats.org/officeDocument/2006/relationships/oleObject" Target="../embeddings/oleObject28.bin"/><Relationship Id="rId22" Type="http://schemas.openxmlformats.org/officeDocument/2006/relationships/oleObject" Target="../embeddings/oleObject32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oleObject" Target="../embeddings/oleObject39.bin"/><Relationship Id="rId18" Type="http://schemas.openxmlformats.org/officeDocument/2006/relationships/image" Target="../media/image32.wmf"/><Relationship Id="rId26" Type="http://schemas.openxmlformats.org/officeDocument/2006/relationships/image" Target="../media/image36.wmf"/><Relationship Id="rId3" Type="http://schemas.openxmlformats.org/officeDocument/2006/relationships/oleObject" Target="../embeddings/oleObject34.bin"/><Relationship Id="rId21" Type="http://schemas.openxmlformats.org/officeDocument/2006/relationships/oleObject" Target="../embeddings/oleObject43.bin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29.png"/><Relationship Id="rId17" Type="http://schemas.openxmlformats.org/officeDocument/2006/relationships/oleObject" Target="../embeddings/oleObject41.bin"/><Relationship Id="rId25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1.png"/><Relationship Id="rId20" Type="http://schemas.openxmlformats.org/officeDocument/2006/relationships/image" Target="../media/image33.wmf"/><Relationship Id="rId29" Type="http://schemas.openxmlformats.org/officeDocument/2006/relationships/oleObject" Target="../embeddings/oleObject47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26.wmf"/><Relationship Id="rId11" Type="http://schemas.openxmlformats.org/officeDocument/2006/relationships/oleObject" Target="../embeddings/oleObject38.bin"/><Relationship Id="rId24" Type="http://schemas.openxmlformats.org/officeDocument/2006/relationships/image" Target="../media/image35.wmf"/><Relationship Id="rId32" Type="http://schemas.openxmlformats.org/officeDocument/2006/relationships/image" Target="../media/image39.png"/><Relationship Id="rId5" Type="http://schemas.openxmlformats.org/officeDocument/2006/relationships/oleObject" Target="../embeddings/oleObject35.bin"/><Relationship Id="rId15" Type="http://schemas.openxmlformats.org/officeDocument/2006/relationships/oleObject" Target="../embeddings/oleObject40.bin"/><Relationship Id="rId23" Type="http://schemas.openxmlformats.org/officeDocument/2006/relationships/oleObject" Target="../embeddings/oleObject44.bin"/><Relationship Id="rId28" Type="http://schemas.openxmlformats.org/officeDocument/2006/relationships/image" Target="../media/image37.wmf"/><Relationship Id="rId10" Type="http://schemas.openxmlformats.org/officeDocument/2006/relationships/image" Target="../media/image28.wmf"/><Relationship Id="rId19" Type="http://schemas.openxmlformats.org/officeDocument/2006/relationships/oleObject" Target="../embeddings/oleObject42.bin"/><Relationship Id="rId31" Type="http://schemas.openxmlformats.org/officeDocument/2006/relationships/oleObject" Target="../embeddings/oleObject48.bin"/><Relationship Id="rId4" Type="http://schemas.openxmlformats.org/officeDocument/2006/relationships/image" Target="../media/image25.wmf"/><Relationship Id="rId9" Type="http://schemas.openxmlformats.org/officeDocument/2006/relationships/oleObject" Target="../embeddings/oleObject37.bin"/><Relationship Id="rId14" Type="http://schemas.openxmlformats.org/officeDocument/2006/relationships/image" Target="../media/image30.wmf"/><Relationship Id="rId22" Type="http://schemas.openxmlformats.org/officeDocument/2006/relationships/image" Target="../media/image34.wmf"/><Relationship Id="rId27" Type="http://schemas.openxmlformats.org/officeDocument/2006/relationships/oleObject" Target="../embeddings/oleObject46.bin"/><Relationship Id="rId30" Type="http://schemas.openxmlformats.org/officeDocument/2006/relationships/image" Target="../media/image3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Wednesday, July 1, 2020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PHYS 1444-001, Summer 2020                    Dr. Jaehoon Yu</a:t>
            </a:r>
            <a:endParaRPr lang="en-US" dirty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 dirty="0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 1441 – Section 001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#15</a:t>
            </a: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2969546" y="1447800"/>
            <a:ext cx="289694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Wednesday, July 1, 2020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68E5067-8848-1B49-B060-6086C43DB2F4}"/>
              </a:ext>
            </a:extLst>
          </p:cNvPr>
          <p:cNvSpPr txBox="1">
            <a:spLocks/>
          </p:cNvSpPr>
          <p:nvPr/>
        </p:nvSpPr>
        <p:spPr bwMode="auto">
          <a:xfrm>
            <a:off x="990600" y="2265963"/>
            <a:ext cx="6667500" cy="3281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accent2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660066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00CC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9pPr>
          </a:lstStyle>
          <a:p>
            <a:pPr algn="l">
              <a:buNone/>
            </a:pPr>
            <a:r>
              <a:rPr lang="en-US" sz="2800" dirty="0">
                <a:latin typeface="Arial Narrow" charset="0"/>
              </a:rPr>
              <a:t>CH 27: Magnetism and Magnetic Field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Torque on a Current Loop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Magnetic Dipole Moment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The Hall Effect</a:t>
            </a:r>
          </a:p>
          <a:p>
            <a:pPr algn="l">
              <a:buNone/>
            </a:pPr>
            <a:r>
              <a:rPr lang="en-US" sz="2800" dirty="0">
                <a:latin typeface="Arial Narrow" charset="0"/>
              </a:rPr>
              <a:t>CH 28: Sources of Magnetic Field</a:t>
            </a:r>
          </a:p>
          <a:p>
            <a:pPr marL="1352550" lvl="1" indent="-609600"/>
            <a:r>
              <a:rPr lang="en-US" sz="2400" dirty="0">
                <a:latin typeface="Arial Narrow" charset="0"/>
              </a:rPr>
              <a:t>Sources of Magnetic Field</a:t>
            </a:r>
          </a:p>
        </p:txBody>
      </p:sp>
      <p:sp>
        <p:nvSpPr>
          <p:cNvPr id="10" name="Text Box 9">
            <a:extLst>
              <a:ext uri="{FF2B5EF4-FFF2-40B4-BE49-F238E27FC236}">
                <a16:creationId xmlns:a16="http://schemas.microsoft.com/office/drawing/2014/main" id="{68608AA0-36FE-E947-9D78-4D876F18BD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014" y="6248400"/>
            <a:ext cx="7478009" cy="46166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3300"/>
                </a:solidFill>
                <a:latin typeface="Arial Narrow" charset="0"/>
              </a:rPr>
              <a:t>Today’s homework is homework #8, due 11pm, Monday, July 6!!</a:t>
            </a:r>
          </a:p>
        </p:txBody>
      </p:sp>
    </p:spTree>
    <p:extLst>
      <p:ext uri="{BB962C8B-B14F-4D97-AF65-F5344CB8AC3E}">
        <p14:creationId xmlns:p14="http://schemas.microsoft.com/office/powerpoint/2010/main" val="26049757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July 1, 2020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E5F06-27C0-ED40-AD0D-A40A25F58A62}" type="slidenum">
              <a:rPr lang="en-US"/>
              <a:pPr/>
              <a:t>10</a:t>
            </a:fld>
            <a:endParaRPr lang="en-US"/>
          </a:p>
        </p:txBody>
      </p:sp>
      <p:pic>
        <p:nvPicPr>
          <p:cNvPr id="378882" name="Picture 2" descr="FG27_03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81600" y="3657600"/>
            <a:ext cx="4953000" cy="3124200"/>
          </a:xfrm>
          <a:prstGeom prst="rect">
            <a:avLst/>
          </a:prstGeom>
          <a:noFill/>
        </p:spPr>
      </p:pic>
      <p:sp>
        <p:nvSpPr>
          <p:cNvPr id="378883" name="Rectangle 3"/>
          <p:cNvSpPr>
            <a:spLocks noChangeArrowheads="1"/>
          </p:cNvSpPr>
          <p:nvPr/>
        </p:nvSpPr>
        <p:spPr bwMode="auto">
          <a:xfrm>
            <a:off x="152400" y="4038600"/>
            <a:ext cx="6096000" cy="2590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This is called the </a:t>
            </a:r>
            <a:r>
              <a:rPr lang="en-US" sz="2800" b="1" u="sng" dirty="0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 Narrow" charset="0"/>
              </a:rPr>
              <a:t>Hall Effect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potential difference produced is called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CC0000"/>
                </a:solidFill>
                <a:latin typeface="Arial Narrow" charset="0"/>
                <a:ea typeface="ＭＳ Ｐゴシック" charset="-128"/>
              </a:rPr>
              <a:t>The Hall </a:t>
            </a:r>
            <a:r>
              <a:rPr lang="en-US" sz="2000" dirty="0" err="1">
                <a:solidFill>
                  <a:srgbClr val="CC0000"/>
                </a:solidFill>
                <a:latin typeface="Arial Narrow" charset="0"/>
                <a:ea typeface="ＭＳ Ｐゴシック" charset="-128"/>
              </a:rPr>
              <a:t>emf</a:t>
            </a:r>
            <a:endParaRPr lang="en-US" sz="2000" dirty="0">
              <a:solidFill>
                <a:srgbClr val="CC0000"/>
              </a:solidFill>
              <a:latin typeface="Arial Narrow" charset="0"/>
              <a:ea typeface="ＭＳ Ｐゴシック" charset="-128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electric field due to the separation of charge is called the Hall field, </a:t>
            </a:r>
            <a:r>
              <a:rPr lang="en-US" b="1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E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H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, and it points to the direction opposite to the magnetic force</a:t>
            </a:r>
          </a:p>
        </p:txBody>
      </p:sp>
      <p:sp>
        <p:nvSpPr>
          <p:cNvPr id="37888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 The Hall Effect</a:t>
            </a:r>
          </a:p>
        </p:txBody>
      </p:sp>
      <p:graphicFrame>
        <p:nvGraphicFramePr>
          <p:cNvPr id="378885" name="Object 5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755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37888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886" name="Object 6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756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37888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887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757" name="Equation" r:id="rId8" imgW="914400" imgH="190080" progId="Equation.DSMT4">
                  <p:embed/>
                </p:oleObj>
              </mc:Choice>
              <mc:Fallback>
                <p:oleObj name="Equation" r:id="rId8" imgW="914400" imgH="190080" progId="Equation.DSMT4">
                  <p:embed/>
                  <p:pic>
                    <p:nvPicPr>
                      <p:cNvPr id="37888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888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609600"/>
            <a:ext cx="8458200" cy="3657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What do you think will happen to the electrons flowing through a conductor immersed in a magnetic field?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Magnetic force will push the electrons toward one side of the conductor.  Then what happens?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 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 potential difference will be created due to continued accumulation of electrons on one side. Till when? Forever?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Nope.  Till the electric force inside the conductor is equal and opposite to the magnetic force</a:t>
            </a:r>
          </a:p>
        </p:txBody>
      </p:sp>
      <p:graphicFrame>
        <p:nvGraphicFramePr>
          <p:cNvPr id="378889" name="Object 9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758" name="Equation" r:id="rId9" imgW="914400" imgH="190080" progId="Equation.DSMT4">
                  <p:embed/>
                </p:oleObj>
              </mc:Choice>
              <mc:Fallback>
                <p:oleObj name="Equation" r:id="rId9" imgW="914400" imgH="190080" progId="Equation.DSMT4">
                  <p:embed/>
                  <p:pic>
                    <p:nvPicPr>
                      <p:cNvPr id="37888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890" name="Object 10"/>
          <p:cNvGraphicFramePr>
            <a:graphicFrameLocks noChangeAspect="1"/>
          </p:cNvGraphicFramePr>
          <p:nvPr/>
        </p:nvGraphicFramePr>
        <p:xfrm>
          <a:off x="1600200" y="2057400"/>
          <a:ext cx="731838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759" name="Equation" r:id="rId10" imgW="317160" imgH="228600" progId="Equation.DSMT4">
                  <p:embed/>
                </p:oleObj>
              </mc:Choice>
              <mc:Fallback>
                <p:oleObj name="Equation" r:id="rId10" imgW="317160" imgH="228600" progId="Equation.DSMT4">
                  <p:embed/>
                  <p:pic>
                    <p:nvPicPr>
                      <p:cNvPr id="37889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057400"/>
                        <a:ext cx="731838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8891" name="Object 11"/>
          <p:cNvGraphicFramePr>
            <a:graphicFrameLocks noChangeAspect="1"/>
          </p:cNvGraphicFramePr>
          <p:nvPr/>
        </p:nvGraphicFramePr>
        <p:xfrm>
          <a:off x="2286000" y="2057400"/>
          <a:ext cx="1258888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0760" name="Equation" r:id="rId12" imgW="545760" imgH="228600" progId="Equation.DSMT4">
                  <p:embed/>
                </p:oleObj>
              </mc:Choice>
              <mc:Fallback>
                <p:oleObj name="Equation" r:id="rId12" imgW="545760" imgH="228600" progId="Equation.DSMT4">
                  <p:embed/>
                  <p:pic>
                    <p:nvPicPr>
                      <p:cNvPr id="37889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057400"/>
                        <a:ext cx="1258888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95230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1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81000" y="609600"/>
            <a:ext cx="8534400" cy="5791200"/>
          </a:xfrm>
        </p:spPr>
        <p:txBody>
          <a:bodyPr/>
          <a:lstStyle/>
          <a:p>
            <a:r>
              <a:rPr lang="en-US" sz="2800" dirty="0"/>
              <a:t>In an equilibrium, the force due to Hall field is balanced by the magnetic force </a:t>
            </a:r>
            <a:r>
              <a:rPr lang="en-US" sz="2800" dirty="0" err="1">
                <a:latin typeface="Monotype Corsiva" charset="0"/>
              </a:rPr>
              <a:t>ev</a:t>
            </a:r>
            <a:r>
              <a:rPr lang="en-US" sz="2800" baseline="-25000" dirty="0" err="1">
                <a:latin typeface="Monotype Corsiva" charset="0"/>
              </a:rPr>
              <a:t>d</a:t>
            </a:r>
            <a:r>
              <a:rPr lang="en-US" sz="2800" dirty="0" err="1">
                <a:latin typeface="Monotype Corsiva" charset="0"/>
              </a:rPr>
              <a:t>B</a:t>
            </a:r>
            <a:r>
              <a:rPr lang="en-US" sz="2800" dirty="0">
                <a:latin typeface="Monotype Corsiva" charset="0"/>
              </a:rPr>
              <a:t>, </a:t>
            </a:r>
            <a:r>
              <a:rPr lang="en-US" sz="2800" dirty="0"/>
              <a:t>so we obtain</a:t>
            </a:r>
            <a:endParaRPr lang="en-US" sz="2800" dirty="0">
              <a:latin typeface="Monotype Corsiva" charset="0"/>
            </a:endParaRPr>
          </a:p>
          <a:p>
            <a:r>
              <a:rPr lang="en-US" sz="2800" dirty="0"/>
              <a:t>                     and</a:t>
            </a:r>
          </a:p>
          <a:p>
            <a:r>
              <a:rPr lang="en-US" sz="2800" dirty="0"/>
              <a:t>The Hall </a:t>
            </a:r>
            <a:r>
              <a:rPr lang="en-US" sz="2800" dirty="0" err="1"/>
              <a:t>emf</a:t>
            </a:r>
            <a:r>
              <a:rPr lang="en-US" sz="2800" dirty="0"/>
              <a:t> is then</a:t>
            </a:r>
          </a:p>
          <a:p>
            <a:pPr lvl="1"/>
            <a:r>
              <a:rPr lang="en-US" sz="2400" dirty="0"/>
              <a:t>Where </a:t>
            </a:r>
            <a:r>
              <a:rPr lang="en-US" sz="2400" dirty="0" err="1">
                <a:latin typeface="Monotype Corsiva" charset="0"/>
              </a:rPr>
              <a:t>l</a:t>
            </a:r>
            <a:r>
              <a:rPr lang="en-US" sz="2400" dirty="0"/>
              <a:t> is the width of the conductor</a:t>
            </a:r>
          </a:p>
          <a:p>
            <a:r>
              <a:rPr lang="en-US" sz="2800" dirty="0"/>
              <a:t>What do we use the Hall effect for?</a:t>
            </a:r>
          </a:p>
          <a:p>
            <a:pPr lvl="1"/>
            <a:r>
              <a:rPr lang="en-US" sz="2400" dirty="0"/>
              <a:t>The current of negative charge moving to right is equivalent to the positive charge moving to the left</a:t>
            </a:r>
          </a:p>
          <a:p>
            <a:pPr lvl="1"/>
            <a:r>
              <a:rPr lang="en-US" sz="2400" dirty="0"/>
              <a:t>The Hall effect can distinguish these since the direction of the Hall field or direction of the Hall </a:t>
            </a:r>
            <a:r>
              <a:rPr lang="en-US" sz="2400" dirty="0" err="1"/>
              <a:t>emf</a:t>
            </a:r>
            <a:r>
              <a:rPr lang="en-US" sz="2400" dirty="0"/>
              <a:t> is opposite</a:t>
            </a:r>
          </a:p>
          <a:p>
            <a:pPr lvl="1"/>
            <a:r>
              <a:rPr lang="en-US" sz="2400" dirty="0"/>
              <a:t>Since the magnitude of the Hall </a:t>
            </a:r>
            <a:r>
              <a:rPr lang="en-US" sz="2400" dirty="0" err="1"/>
              <a:t>emf</a:t>
            </a:r>
            <a:r>
              <a:rPr lang="en-US" sz="2400" dirty="0"/>
              <a:t> is proportional to the magnetic field strength </a:t>
            </a:r>
            <a:r>
              <a:rPr lang="en-US" sz="2400" dirty="0" err="1">
                <a:sym typeface="Wingdings" charset="2"/>
              </a:rPr>
              <a:t></a:t>
            </a:r>
            <a:r>
              <a:rPr lang="en-US" sz="2400" dirty="0">
                <a:sym typeface="Wingdings" charset="2"/>
              </a:rPr>
              <a:t> can measure the B-field strength</a:t>
            </a:r>
          </a:p>
          <a:p>
            <a:pPr lvl="2"/>
            <a:r>
              <a:rPr lang="en-US" sz="2000" dirty="0"/>
              <a:t>Hall probe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July 1, 2020</a:t>
            </a: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D992F-8461-9B48-8207-A7355EB42F88}" type="slidenum">
              <a:rPr lang="en-US"/>
              <a:pPr/>
              <a:t>11</a:t>
            </a:fld>
            <a:endParaRPr lang="en-US"/>
          </a:p>
        </p:txBody>
      </p:sp>
      <p:pic>
        <p:nvPicPr>
          <p:cNvPr id="379906" name="Picture 2" descr="FG27_03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1066800"/>
            <a:ext cx="3886200" cy="2452688"/>
          </a:xfrm>
          <a:prstGeom prst="rect">
            <a:avLst/>
          </a:prstGeom>
          <a:noFill/>
        </p:spPr>
      </p:pic>
      <p:sp>
        <p:nvSpPr>
          <p:cNvPr id="379907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 The Hall Effect</a:t>
            </a:r>
          </a:p>
        </p:txBody>
      </p:sp>
      <p:graphicFrame>
        <p:nvGraphicFramePr>
          <p:cNvPr id="379908" name="Object 4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956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37990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909" name="Object 5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957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37990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910" name="Object 6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958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37991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912" name="Object 8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959" name="Equation" r:id="rId8" imgW="914400" imgH="190080" progId="Equation.DSMT4">
                  <p:embed/>
                </p:oleObj>
              </mc:Choice>
              <mc:Fallback>
                <p:oleObj name="Equation" r:id="rId8" imgW="914400" imgH="190080" progId="Equation.DSMT4">
                  <p:embed/>
                  <p:pic>
                    <p:nvPicPr>
                      <p:cNvPr id="37991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913" name="Object 9"/>
          <p:cNvGraphicFramePr>
            <a:graphicFrameLocks noChangeAspect="1"/>
          </p:cNvGraphicFramePr>
          <p:nvPr/>
        </p:nvGraphicFramePr>
        <p:xfrm>
          <a:off x="762000" y="1609725"/>
          <a:ext cx="1752600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960" name="Equation" r:id="rId9" imgW="711000" imgH="203040" progId="Equation.DSMT4">
                  <p:embed/>
                </p:oleObj>
              </mc:Choice>
              <mc:Fallback>
                <p:oleObj name="Equation" r:id="rId9" imgW="711000" imgH="203040" progId="Equation.DSMT4">
                  <p:embed/>
                  <p:pic>
                    <p:nvPicPr>
                      <p:cNvPr id="37991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609725"/>
                        <a:ext cx="1752600" cy="496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914" name="Object 10"/>
          <p:cNvGraphicFramePr>
            <a:graphicFrameLocks noChangeAspect="1"/>
          </p:cNvGraphicFramePr>
          <p:nvPr/>
        </p:nvGraphicFramePr>
        <p:xfrm>
          <a:off x="3200400" y="1617663"/>
          <a:ext cx="1528763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961" name="Equation" r:id="rId11" imgW="596880" imgH="203040" progId="Equation.DSMT4">
                  <p:embed/>
                </p:oleObj>
              </mc:Choice>
              <mc:Fallback>
                <p:oleObj name="Equation" r:id="rId11" imgW="596880" imgH="203040" progId="Equation.DSMT4">
                  <p:embed/>
                  <p:pic>
                    <p:nvPicPr>
                      <p:cNvPr id="37991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1617663"/>
                        <a:ext cx="1528763" cy="51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915" name="Object 11"/>
          <p:cNvGraphicFramePr>
            <a:graphicFrameLocks noChangeAspect="1"/>
          </p:cNvGraphicFramePr>
          <p:nvPr/>
        </p:nvGraphicFramePr>
        <p:xfrm>
          <a:off x="3581400" y="2057400"/>
          <a:ext cx="84455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962" name="Equation" r:id="rId13" imgW="330120" imgH="203040" progId="Equation.DSMT4">
                  <p:embed/>
                </p:oleObj>
              </mc:Choice>
              <mc:Fallback>
                <p:oleObj name="Equation" r:id="rId13" imgW="330120" imgH="203040" progId="Equation.DSMT4">
                  <p:embed/>
                  <p:pic>
                    <p:nvPicPr>
                      <p:cNvPr id="37991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2057400"/>
                        <a:ext cx="844550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916" name="Object 12"/>
          <p:cNvGraphicFramePr>
            <a:graphicFrameLocks noChangeAspect="1"/>
          </p:cNvGraphicFramePr>
          <p:nvPr/>
        </p:nvGraphicFramePr>
        <p:xfrm>
          <a:off x="4357688" y="2057400"/>
          <a:ext cx="976312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963" name="Equation" r:id="rId15" imgW="380880" imgH="203040" progId="Equation.DSMT4">
                  <p:embed/>
                </p:oleObj>
              </mc:Choice>
              <mc:Fallback>
                <p:oleObj name="Equation" r:id="rId15" imgW="380880" imgH="203040" progId="Equation.DSMT4">
                  <p:embed/>
                  <p:pic>
                    <p:nvPicPr>
                      <p:cNvPr id="37991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7688" y="2057400"/>
                        <a:ext cx="976312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917" name="Object 13"/>
          <p:cNvGraphicFramePr>
            <a:graphicFrameLocks noChangeAspect="1"/>
          </p:cNvGraphicFramePr>
          <p:nvPr/>
        </p:nvGraphicFramePr>
        <p:xfrm>
          <a:off x="5314950" y="2057400"/>
          <a:ext cx="78105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964" name="Equation" r:id="rId17" imgW="304560" imgH="203040" progId="Equation.DSMT4">
                  <p:embed/>
                </p:oleObj>
              </mc:Choice>
              <mc:Fallback>
                <p:oleObj name="Equation" r:id="rId17" imgW="304560" imgH="203040" progId="Equation.DSMT4">
                  <p:embed/>
                  <p:pic>
                    <p:nvPicPr>
                      <p:cNvPr id="37991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4950" y="2057400"/>
                        <a:ext cx="781050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61727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solidFill>
                  <a:srgbClr val="FF0066"/>
                </a:solidFill>
                <a:latin typeface="Arial Narrow" charset="0"/>
              </a:rPr>
              <a:t>Wednesday, July 1, 2020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de-DE" sz="1400">
                <a:solidFill>
                  <a:srgbClr val="003300"/>
                </a:solidFill>
                <a:latin typeface="Arial Narrow" charset="0"/>
              </a:rPr>
              <a:t>PHYS 1444-001, Summer 2020     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69E5A06-31D5-AF47-8D83-B0D4AB7E3FC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22671" y="4916"/>
            <a:ext cx="7772400" cy="457200"/>
          </a:xfrm>
        </p:spPr>
        <p:txBody>
          <a:bodyPr/>
          <a:lstStyle/>
          <a:p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533400"/>
            <a:ext cx="8839200" cy="5519584"/>
          </a:xfrm>
        </p:spPr>
        <p:txBody>
          <a:bodyPr/>
          <a:lstStyle/>
          <a:p>
            <a:r>
              <a:rPr lang="en-US" dirty="0"/>
              <a:t>Reading Assignments: CH27.6 – 8 and CH28.6 – 10</a:t>
            </a:r>
            <a:r>
              <a:rPr lang="en-US" sz="2800" dirty="0"/>
              <a:t> </a:t>
            </a:r>
            <a:endParaRPr lang="en-US" dirty="0"/>
          </a:p>
          <a:p>
            <a:r>
              <a:rPr lang="en-US" dirty="0"/>
              <a:t>Course feedback survey</a:t>
            </a:r>
          </a:p>
          <a:p>
            <a:pPr lvl="1"/>
            <a:r>
              <a:rPr lang="en-US" dirty="0"/>
              <a:t>Starts today and continues to July 8</a:t>
            </a:r>
          </a:p>
          <a:p>
            <a:pPr lvl="1"/>
            <a:r>
              <a:rPr lang="en-US" dirty="0"/>
              <a:t>Please fill in the survey ASAP!</a:t>
            </a:r>
          </a:p>
          <a:p>
            <a:r>
              <a:rPr lang="en-US" dirty="0"/>
              <a:t>Special seminar on COVID–19 Monday, July 6</a:t>
            </a:r>
          </a:p>
          <a:p>
            <a:pPr lvl="1"/>
            <a:r>
              <a:rPr lang="en-US" dirty="0"/>
              <a:t>Dr. Linda Lee, a frontline doctor</a:t>
            </a:r>
          </a:p>
          <a:p>
            <a:pPr lvl="1"/>
            <a:r>
              <a:rPr lang="en-US" dirty="0"/>
              <a:t>The second hour of the class (11:30 – 12:30)</a:t>
            </a:r>
          </a:p>
          <a:p>
            <a:pPr lvl="2"/>
            <a:r>
              <a:rPr lang="en-US" dirty="0"/>
              <a:t>Extra credit for attending the seminar</a:t>
            </a:r>
          </a:p>
          <a:p>
            <a:pPr lvl="1"/>
            <a:r>
              <a:rPr lang="en-US" dirty="0"/>
              <a:t>Questions will earn additional extra credit points</a:t>
            </a:r>
          </a:p>
        </p:txBody>
      </p:sp>
    </p:spTree>
    <p:extLst>
      <p:ext uri="{BB962C8B-B14F-4D97-AF65-F5344CB8AC3E}">
        <p14:creationId xmlns:p14="http://schemas.microsoft.com/office/powerpoint/2010/main" val="1034362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153400" cy="609600"/>
          </a:xfrm>
        </p:spPr>
        <p:txBody>
          <a:bodyPr/>
          <a:lstStyle/>
          <a:p>
            <a:r>
              <a:rPr lang="en-US" sz="4000" dirty="0"/>
              <a:t>Reminder: Special Project #5 – COVID-19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09600"/>
            <a:ext cx="8915400" cy="5486400"/>
          </a:xfrm>
        </p:spPr>
        <p:txBody>
          <a:bodyPr/>
          <a:lstStyle/>
          <a:p>
            <a:r>
              <a:rPr lang="en-US" sz="2000" dirty="0"/>
              <a:t>Make comparisons of COVID-19 statistics between the U.S., South Korea, Italy and Texas from </a:t>
            </a:r>
            <a:r>
              <a:rPr lang="en-US" sz="2000" dirty="0">
                <a:hlinkClick r:id="rId3"/>
              </a:rPr>
              <a:t>https://coronaboard.com</a:t>
            </a:r>
            <a:r>
              <a:rPr lang="en-US" sz="2000" dirty="0"/>
              <a:t> on spreadsheet </a:t>
            </a:r>
          </a:p>
          <a:p>
            <a:pPr lvl="1"/>
            <a:r>
              <a:rPr lang="en-US" sz="1800" dirty="0"/>
              <a:t>Total 36 points: 1 point for each of the top 20 cells and 2 points for each of the 8 cells for testing</a:t>
            </a:r>
          </a:p>
          <a:p>
            <a:r>
              <a:rPr lang="en-US" sz="2000" dirty="0"/>
              <a:t>What are the 3 fundamental requirements for opening up (</a:t>
            </a:r>
            <a:r>
              <a:rPr lang="en-US" sz="2000" dirty="0">
                <a:sym typeface="Wingdings" pitchFamily="2" charset="2"/>
              </a:rPr>
              <a:t>2 points each, total 6 points)?  </a:t>
            </a:r>
          </a:p>
          <a:p>
            <a:pPr lvl="1"/>
            <a:r>
              <a:rPr lang="en-US" sz="1600" b="1" u="sng" dirty="0">
                <a:solidFill>
                  <a:srgbClr val="FF0000"/>
                </a:solidFill>
                <a:sym typeface="Wingdings" pitchFamily="2" charset="2"/>
              </a:rPr>
              <a:t>Must be quantitative! (e.g. how many tests per capita per day for the present situation of pandemic)</a:t>
            </a:r>
            <a:endParaRPr lang="en-US" sz="1600" dirty="0">
              <a:sym typeface="Wingdings" pitchFamily="2" charset="2"/>
            </a:endParaRPr>
          </a:p>
          <a:p>
            <a:r>
              <a:rPr lang="en-US" sz="2000" dirty="0">
                <a:sym typeface="Wingdings" pitchFamily="2" charset="2"/>
              </a:rPr>
              <a:t>Assess the readiness of the three fundamental requirements U.S. (2 point each, total 6 points; </a:t>
            </a:r>
            <a:r>
              <a:rPr lang="en-US" sz="2000" dirty="0">
                <a:solidFill>
                  <a:srgbClr val="C00000"/>
                </a:solidFill>
                <a:sym typeface="Wingdings" pitchFamily="2" charset="2"/>
              </a:rPr>
              <a:t>do NOT just take politician’s words</a:t>
            </a:r>
            <a:r>
              <a:rPr lang="en-US" sz="2000" dirty="0">
                <a:sym typeface="Wingdings" pitchFamily="2" charset="2"/>
              </a:rPr>
              <a:t>!). Must provide the independent scientific entity’s reference you took the information from. </a:t>
            </a:r>
          </a:p>
          <a:p>
            <a:r>
              <a:rPr lang="en-US" sz="2000" dirty="0"/>
              <a:t>Evaluate quantitatively the success/failure of the US responses to COVID-19 in 5 sentences. </a:t>
            </a:r>
            <a:r>
              <a:rPr lang="en-US" sz="2000" b="1" u="sng" dirty="0">
                <a:solidFill>
                  <a:srgbClr val="FF0000"/>
                </a:solidFill>
                <a:sym typeface="Wingdings" pitchFamily="2" charset="2"/>
              </a:rPr>
              <a:t>Must provide quantitative reasons behind your conclusion! </a:t>
            </a:r>
            <a:r>
              <a:rPr lang="en-US" sz="2000" dirty="0"/>
              <a:t>(10 points)</a:t>
            </a:r>
          </a:p>
          <a:p>
            <a:r>
              <a:rPr lang="en-US" sz="2000" dirty="0"/>
              <a:t>Assess quantitatively the effectiveness of wearing masks (4 points) and at least 4 reasons for it being effective (1 point each, 0.5 point extra after the first 4).</a:t>
            </a:r>
          </a:p>
          <a:p>
            <a:r>
              <a:rPr lang="en-US" sz="2000" dirty="0"/>
              <a:t>Due: the beginning of the class Tuesday, July 7</a:t>
            </a:r>
          </a:p>
          <a:p>
            <a:pPr lvl="1"/>
            <a:r>
              <a:rPr lang="en-US" sz="1800" dirty="0"/>
              <a:t>Scan all pages of your special project into the pdf format, including the spreadsheet</a:t>
            </a:r>
          </a:p>
          <a:p>
            <a:pPr lvl="1"/>
            <a:r>
              <a:rPr lang="en-US" sz="1800" dirty="0"/>
              <a:t>Save all pages into </a:t>
            </a:r>
            <a:r>
              <a:rPr lang="en-US" sz="1800" b="1" u="sng" dirty="0">
                <a:solidFill>
                  <a:srgbClr val="C00000"/>
                </a:solidFill>
              </a:rPr>
              <a:t>one file</a:t>
            </a:r>
            <a:r>
              <a:rPr lang="en-US" sz="1800" dirty="0"/>
              <a:t> with the filename SP5-YourLastName-YourFirstName.pdf</a:t>
            </a:r>
          </a:p>
          <a:p>
            <a:r>
              <a:rPr lang="en-US" sz="2000" dirty="0"/>
              <a:t>Spreadsheet has been posted on the class web page.  Download ASAP.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F5045A-67A3-CB41-ACA1-E4F4BDA5A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Wednesday, July 1, 2020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74F07F-2F91-8E41-B659-45A069F19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E34DF0-36FF-8F4A-8D98-9D294E232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F3D8A4-74EF-534D-976E-1FB9C4B7280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894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1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1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1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1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1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16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116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8FA4A-4921-794E-9884-1A539A7E9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SP5 spreadsheet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8AA71-2DDC-4B4C-A776-0ED067DA4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Wednesday, July 1,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46811C-76F8-6440-AEAB-4D27AAF68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7A2334-75D7-F640-8831-A5516E237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F3D8A4-74EF-534D-976E-1FB9C4B7280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631F2BE-F73A-2D41-921B-FF02F9DED5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66700" y="685800"/>
            <a:ext cx="9677400" cy="716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983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July 1, 2020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FD1D1-B6D7-A34F-B5BC-DAEB3E8C4A23}" type="slidenum">
              <a:rPr lang="en-US"/>
              <a:pPr/>
              <a:t>5</a:t>
            </a:fld>
            <a:endParaRPr lang="en-US"/>
          </a:p>
        </p:txBody>
      </p:sp>
      <p:sp>
        <p:nvSpPr>
          <p:cNvPr id="373762" name="Rectangle 2"/>
          <p:cNvSpPr>
            <a:spLocks noChangeArrowheads="1"/>
          </p:cNvSpPr>
          <p:nvPr/>
        </p:nvSpPr>
        <p:spPr bwMode="auto">
          <a:xfrm>
            <a:off x="228600" y="2590800"/>
            <a:ext cx="86106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magnetic field exerts force on both vertical sections of wire.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Where is this principle used in?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Ammeters, motors, volt-meters, speedometers, etc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The two forces on the different sections of the wire exerts net torque in the same direction about the rotational axis along the symmetry axis of the wire.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happens when the wire turns 90 degrees?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It will not turn unless the direction of the current changes</a:t>
            </a:r>
          </a:p>
        </p:txBody>
      </p:sp>
      <p:pic>
        <p:nvPicPr>
          <p:cNvPr id="373763" name="Picture 3" descr="FG27_021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1200" y="381000"/>
            <a:ext cx="4038600" cy="2286000"/>
          </a:xfrm>
          <a:prstGeom prst="rect">
            <a:avLst/>
          </a:prstGeom>
          <a:noFill/>
        </p:spPr>
      </p:pic>
      <p:sp>
        <p:nvSpPr>
          <p:cNvPr id="37376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 Torque on a Current Loop</a:t>
            </a:r>
          </a:p>
        </p:txBody>
      </p:sp>
      <p:graphicFrame>
        <p:nvGraphicFramePr>
          <p:cNvPr id="373765" name="Object 5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500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37376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3766" name="Object 6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501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37376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3767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502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37376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376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228600" y="762000"/>
            <a:ext cx="6400800" cy="1828800"/>
          </a:xfrm>
        </p:spPr>
        <p:txBody>
          <a:bodyPr/>
          <a:lstStyle/>
          <a:p>
            <a:r>
              <a:rPr lang="en-US" sz="2800" dirty="0"/>
              <a:t>What do you think will happen to a closed rectangular loop of wire with an electric current as shown in the figure?</a:t>
            </a:r>
          </a:p>
          <a:p>
            <a:pPr lvl="1"/>
            <a:r>
              <a:rPr lang="en-US" sz="2400" dirty="0"/>
              <a:t>It will rotate!  Why?</a:t>
            </a:r>
          </a:p>
        </p:txBody>
      </p:sp>
    </p:spTree>
    <p:extLst>
      <p:ext uri="{BB962C8B-B14F-4D97-AF65-F5344CB8AC3E}">
        <p14:creationId xmlns:p14="http://schemas.microsoft.com/office/powerpoint/2010/main" val="1108360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July 1, 2020</a:t>
            </a:r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1A188-A418-B545-BD28-07B0B2B8A04B}" type="slidenum">
              <a:rPr lang="en-US"/>
              <a:pPr/>
              <a:t>6</a:t>
            </a:fld>
            <a:endParaRPr lang="en-US"/>
          </a:p>
        </p:txBody>
      </p:sp>
      <p:pic>
        <p:nvPicPr>
          <p:cNvPr id="374786" name="Picture 2" descr="FG27_021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1800" y="2209800"/>
            <a:ext cx="2057400" cy="1371600"/>
          </a:xfrm>
          <a:prstGeom prst="rect">
            <a:avLst/>
          </a:prstGeom>
          <a:noFill/>
        </p:spPr>
      </p:pic>
      <p:pic>
        <p:nvPicPr>
          <p:cNvPr id="374787" name="Picture 3" descr="FG27_021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91200" y="381000"/>
            <a:ext cx="4038600" cy="1905000"/>
          </a:xfrm>
          <a:prstGeom prst="rect">
            <a:avLst/>
          </a:prstGeom>
          <a:noFill/>
        </p:spPr>
      </p:pic>
      <p:sp>
        <p:nvSpPr>
          <p:cNvPr id="374788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 Torque on a Current Loop</a:t>
            </a:r>
          </a:p>
        </p:txBody>
      </p:sp>
      <p:graphicFrame>
        <p:nvGraphicFramePr>
          <p:cNvPr id="374789" name="Object 5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838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37478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4790" name="Object 6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839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37479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4791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840" name="Equation" r:id="rId8" imgW="914400" imgH="190080" progId="Equation.DSMT4">
                  <p:embed/>
                </p:oleObj>
              </mc:Choice>
              <mc:Fallback>
                <p:oleObj name="Equation" r:id="rId8" imgW="914400" imgH="190080" progId="Equation.DSMT4">
                  <p:embed/>
                  <p:pic>
                    <p:nvPicPr>
                      <p:cNvPr id="37479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479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2667000"/>
            <a:ext cx="8382000" cy="3581400"/>
          </a:xfrm>
        </p:spPr>
        <p:txBody>
          <a:bodyPr/>
          <a:lstStyle/>
          <a:p>
            <a:pPr lvl="2">
              <a:lnSpc>
                <a:spcPct val="90000"/>
              </a:lnSpc>
            </a:pPr>
            <a:r>
              <a:rPr lang="en-US" sz="2000" dirty="0" err="1"/>
              <a:t>F</a:t>
            </a:r>
            <a:r>
              <a:rPr lang="en-US" sz="2000" baseline="-25000" dirty="0" err="1"/>
              <a:t>a</a:t>
            </a:r>
            <a:r>
              <a:rPr lang="en-US" sz="2000" dirty="0"/>
              <a:t>=</a:t>
            </a:r>
            <a:r>
              <a:rPr lang="en-US" sz="2000" dirty="0" err="1">
                <a:latin typeface="Monotype Corsiva" charset="0"/>
              </a:rPr>
              <a:t>IaB</a:t>
            </a:r>
            <a:endParaRPr lang="en-US" sz="2000" dirty="0">
              <a:latin typeface="Monotype Corsiva" charset="0"/>
            </a:endParaRPr>
          </a:p>
          <a:p>
            <a:pPr lvl="2">
              <a:lnSpc>
                <a:spcPct val="90000"/>
              </a:lnSpc>
            </a:pPr>
            <a:r>
              <a:rPr lang="en-US" sz="2000" dirty="0"/>
              <a:t>The moment arm of the coil is </a:t>
            </a:r>
            <a:r>
              <a:rPr lang="en-US" sz="2000" dirty="0">
                <a:latin typeface="Monotype Corsiva" charset="0"/>
              </a:rPr>
              <a:t>b</a:t>
            </a:r>
            <a:r>
              <a:rPr lang="en-US" sz="2000" dirty="0"/>
              <a:t>/2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So the total torque is the sum of the torques by each of the forces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sz="2000" dirty="0"/>
              <a:t> </a:t>
            </a:r>
          </a:p>
          <a:p>
            <a:pPr lvl="2">
              <a:lnSpc>
                <a:spcPct val="90000"/>
              </a:lnSpc>
            </a:pPr>
            <a:endParaRPr lang="en-US" sz="2000" dirty="0"/>
          </a:p>
          <a:p>
            <a:pPr lvl="2">
              <a:lnSpc>
                <a:spcPct val="90000"/>
              </a:lnSpc>
            </a:pPr>
            <a:r>
              <a:rPr lang="en-US" sz="2000" dirty="0"/>
              <a:t>Where </a:t>
            </a:r>
            <a:r>
              <a:rPr lang="en-US" sz="2000" dirty="0">
                <a:latin typeface="Monotype Corsiva" charset="0"/>
              </a:rPr>
              <a:t>A=ab</a:t>
            </a:r>
            <a:r>
              <a:rPr lang="en-US" sz="2000" dirty="0"/>
              <a:t> is the area of the coil loop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What is the total net torque if the coil consists of N loops of wire?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If the coil makes an angle </a:t>
            </a:r>
            <a:r>
              <a:rPr lang="en-US" sz="2400" dirty="0" err="1">
                <a:latin typeface="Symbol" charset="2"/>
              </a:rPr>
              <a:t>θ</a:t>
            </a:r>
            <a:r>
              <a:rPr lang="en-US" sz="2400" dirty="0"/>
              <a:t> </a:t>
            </a:r>
            <a:r>
              <a:rPr lang="en-US" sz="2400" dirty="0" err="1"/>
              <a:t>w</a:t>
            </a:r>
            <a:r>
              <a:rPr lang="en-US" sz="2400" dirty="0"/>
              <a:t>/ the field</a:t>
            </a:r>
          </a:p>
        </p:txBody>
      </p:sp>
      <p:sp>
        <p:nvSpPr>
          <p:cNvPr id="374793" name="Rectangle 9"/>
          <p:cNvSpPr>
            <a:spLocks noChangeArrowheads="1"/>
          </p:cNvSpPr>
          <p:nvPr/>
        </p:nvSpPr>
        <p:spPr bwMode="auto">
          <a:xfrm>
            <a:off x="381000" y="685800"/>
            <a:ext cx="6705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So what would be the magnitude of this torque?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What is the magnitude of the force on the section of the wire with length </a:t>
            </a:r>
            <a:r>
              <a:rPr lang="en-US" sz="2800">
                <a:solidFill>
                  <a:srgbClr val="660066"/>
                </a:solidFill>
                <a:latin typeface="Monotype Corsiva" charset="0"/>
                <a:ea typeface="ＭＳ Ｐゴシック" charset="-128"/>
              </a:rPr>
              <a:t>a</a:t>
            </a:r>
            <a:r>
              <a:rPr lang="en-US" sz="280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?</a:t>
            </a:r>
          </a:p>
        </p:txBody>
      </p:sp>
      <p:graphicFrame>
        <p:nvGraphicFramePr>
          <p:cNvPr id="374794" name="Object 10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841" name="Equation" r:id="rId9" imgW="914400" imgH="190080" progId="Equation.DSMT4">
                  <p:embed/>
                </p:oleObj>
              </mc:Choice>
              <mc:Fallback>
                <p:oleObj name="Equation" r:id="rId9" imgW="914400" imgH="190080" progId="Equation.DSMT4">
                  <p:embed/>
                  <p:pic>
                    <p:nvPicPr>
                      <p:cNvPr id="37479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4795" name="Object 11"/>
          <p:cNvGraphicFramePr>
            <a:graphicFrameLocks noChangeAspect="1"/>
          </p:cNvGraphicFramePr>
          <p:nvPr/>
        </p:nvGraphicFramePr>
        <p:xfrm>
          <a:off x="1447800" y="3948113"/>
          <a:ext cx="508000" cy="28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842" name="Equation" r:id="rId10" imgW="228600" imgH="126720" progId="Equation.DSMT4">
                  <p:embed/>
                </p:oleObj>
              </mc:Choice>
              <mc:Fallback>
                <p:oleObj name="Equation" r:id="rId10" imgW="228600" imgH="126720" progId="Equation.DSMT4">
                  <p:embed/>
                  <p:pic>
                    <p:nvPicPr>
                      <p:cNvPr id="37479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948113"/>
                        <a:ext cx="508000" cy="280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4796" name="Object 12"/>
          <p:cNvGraphicFramePr>
            <a:graphicFrameLocks noChangeAspect="1"/>
          </p:cNvGraphicFramePr>
          <p:nvPr/>
        </p:nvGraphicFramePr>
        <p:xfrm>
          <a:off x="1981200" y="5181600"/>
          <a:ext cx="1447800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843" name="Equation" r:id="rId12" imgW="571320" imgH="164880" progId="Equation.DSMT4">
                  <p:embed/>
                </p:oleObj>
              </mc:Choice>
              <mc:Fallback>
                <p:oleObj name="Equation" r:id="rId12" imgW="571320" imgH="164880" progId="Equation.DSMT4">
                  <p:embed/>
                  <p:pic>
                    <p:nvPicPr>
                      <p:cNvPr id="37479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5181600"/>
                        <a:ext cx="1447800" cy="415925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4797" name="Object 13"/>
          <p:cNvGraphicFramePr>
            <a:graphicFrameLocks noChangeAspect="1"/>
          </p:cNvGraphicFramePr>
          <p:nvPr/>
        </p:nvGraphicFramePr>
        <p:xfrm>
          <a:off x="5791200" y="5562600"/>
          <a:ext cx="1957388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844" name="Equation" r:id="rId14" imgW="863280" imgH="164880" progId="Equation.DSMT4">
                  <p:embed/>
                </p:oleObj>
              </mc:Choice>
              <mc:Fallback>
                <p:oleObj name="Equation" r:id="rId14" imgW="863280" imgH="164880" progId="Equation.DSMT4">
                  <p:embed/>
                  <p:pic>
                    <p:nvPicPr>
                      <p:cNvPr id="374797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5562600"/>
                        <a:ext cx="1957388" cy="371475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4798" name="Object 14"/>
          <p:cNvGraphicFramePr>
            <a:graphicFrameLocks noChangeAspect="1"/>
          </p:cNvGraphicFramePr>
          <p:nvPr/>
        </p:nvGraphicFramePr>
        <p:xfrm>
          <a:off x="1916113" y="3683000"/>
          <a:ext cx="81915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845" name="Equation" r:id="rId16" imgW="368280" imgH="368280" progId="Equation.DSMT4">
                  <p:embed/>
                </p:oleObj>
              </mc:Choice>
              <mc:Fallback>
                <p:oleObj name="Equation" r:id="rId16" imgW="368280" imgH="368280" progId="Equation.DSMT4">
                  <p:embed/>
                  <p:pic>
                    <p:nvPicPr>
                      <p:cNvPr id="374798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6113" y="3683000"/>
                        <a:ext cx="819150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4799" name="Object 15"/>
          <p:cNvGraphicFramePr>
            <a:graphicFrameLocks noChangeAspect="1"/>
          </p:cNvGraphicFramePr>
          <p:nvPr/>
        </p:nvGraphicFramePr>
        <p:xfrm>
          <a:off x="2693988" y="3683000"/>
          <a:ext cx="1243012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846" name="Equation" r:id="rId18" imgW="558720" imgH="368280" progId="Equation.DSMT4">
                  <p:embed/>
                </p:oleObj>
              </mc:Choice>
              <mc:Fallback>
                <p:oleObj name="Equation" r:id="rId18" imgW="558720" imgH="368280" progId="Equation.DSMT4">
                  <p:embed/>
                  <p:pic>
                    <p:nvPicPr>
                      <p:cNvPr id="374799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3988" y="3683000"/>
                        <a:ext cx="1243012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4800" name="Object 16"/>
          <p:cNvGraphicFramePr>
            <a:graphicFrameLocks noChangeAspect="1"/>
          </p:cNvGraphicFramePr>
          <p:nvPr/>
        </p:nvGraphicFramePr>
        <p:xfrm>
          <a:off x="3897313" y="3906838"/>
          <a:ext cx="979487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847" name="Equation" r:id="rId20" imgW="431640" imgH="164880" progId="Equation.DSMT4">
                  <p:embed/>
                </p:oleObj>
              </mc:Choice>
              <mc:Fallback>
                <p:oleObj name="Equation" r:id="rId20" imgW="431640" imgH="164880" progId="Equation.DSMT4">
                  <p:embed/>
                  <p:pic>
                    <p:nvPicPr>
                      <p:cNvPr id="37480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7313" y="3906838"/>
                        <a:ext cx="979487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4801" name="Object 17"/>
          <p:cNvGraphicFramePr>
            <a:graphicFrameLocks noChangeAspect="1"/>
          </p:cNvGraphicFramePr>
          <p:nvPr/>
        </p:nvGraphicFramePr>
        <p:xfrm>
          <a:off x="4800600" y="3921125"/>
          <a:ext cx="593725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848" name="Equation" r:id="rId22" imgW="266400" imgH="152280" progId="Equation.DSMT4">
                  <p:embed/>
                </p:oleObj>
              </mc:Choice>
              <mc:Fallback>
                <p:oleObj name="Equation" r:id="rId22" imgW="266400" imgH="152280" progId="Equation.DSMT4">
                  <p:embed/>
                  <p:pic>
                    <p:nvPicPr>
                      <p:cNvPr id="374801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3921125"/>
                        <a:ext cx="593725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4802" name="Oval 18"/>
          <p:cNvSpPr>
            <a:spLocks noChangeArrowheads="1"/>
          </p:cNvSpPr>
          <p:nvPr/>
        </p:nvSpPr>
        <p:spPr bwMode="auto">
          <a:xfrm>
            <a:off x="4038600" y="3886200"/>
            <a:ext cx="381000" cy="381000"/>
          </a:xfrm>
          <a:prstGeom prst="ellipse">
            <a:avLst/>
          </a:prstGeom>
          <a:noFill/>
          <a:ln w="28575">
            <a:solidFill>
              <a:srgbClr val="FF0066"/>
            </a:solidFill>
            <a:round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453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July 1, 2020</a:t>
            </a: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9DBAF-88D1-AF45-9390-CA3B14442D0A}" type="slidenum">
              <a:rPr lang="en-US"/>
              <a:pPr/>
              <a:t>7</a:t>
            </a:fld>
            <a:endParaRPr lang="en-US"/>
          </a:p>
        </p:txBody>
      </p:sp>
      <p:pic>
        <p:nvPicPr>
          <p:cNvPr id="375810" name="Picture 2" descr="FG27_021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7225" y="533400"/>
            <a:ext cx="2136775" cy="2438400"/>
          </a:xfrm>
          <a:prstGeom prst="rect">
            <a:avLst/>
          </a:prstGeom>
          <a:noFill/>
        </p:spPr>
      </p:pic>
      <p:sp>
        <p:nvSpPr>
          <p:cNvPr id="375811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 Magnetic Dipole Moment</a:t>
            </a:r>
          </a:p>
        </p:txBody>
      </p:sp>
      <p:graphicFrame>
        <p:nvGraphicFramePr>
          <p:cNvPr id="375812" name="Object 4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467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37581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5813" name="Object 5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468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37581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5814" name="Object 6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469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37581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581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00050" y="2882900"/>
            <a:ext cx="8534400" cy="3962400"/>
          </a:xfrm>
        </p:spPr>
        <p:txBody>
          <a:bodyPr/>
          <a:lstStyle/>
          <a:p>
            <a:pPr lvl="1"/>
            <a:r>
              <a:rPr lang="en-US" sz="2400" dirty="0"/>
              <a:t>It is a vector quantity                      </a:t>
            </a:r>
            <a:r>
              <a:rPr lang="en-US" sz="2400" dirty="0">
                <a:solidFill>
                  <a:srgbClr val="C00000"/>
                </a:solidFill>
              </a:rPr>
              <a:t>(Poll 1)</a:t>
            </a:r>
          </a:p>
          <a:p>
            <a:pPr lvl="2"/>
            <a:r>
              <a:rPr lang="en-US" sz="2000" dirty="0"/>
              <a:t>Its direction is the same as that of the area vector </a:t>
            </a:r>
            <a:r>
              <a:rPr lang="en-US" sz="2000" b="1" dirty="0"/>
              <a:t>A</a:t>
            </a:r>
            <a:r>
              <a:rPr lang="en-US" sz="2000" dirty="0"/>
              <a:t> and is perpendicular to the plane of the coil consistent with the right-hand rule</a:t>
            </a:r>
          </a:p>
          <a:p>
            <a:pPr lvl="3"/>
            <a:r>
              <a:rPr lang="en-US" sz="1800" dirty="0"/>
              <a:t>Your thumb points to the direction of the magnetic moment when your fingers cup around the loop in the same direction of the current</a:t>
            </a:r>
          </a:p>
          <a:p>
            <a:pPr lvl="1"/>
            <a:r>
              <a:rPr lang="en-US" sz="2400" dirty="0"/>
              <a:t>The tendency of an object to interact with an external magnetic field</a:t>
            </a:r>
          </a:p>
          <a:p>
            <a:pPr lvl="1"/>
            <a:r>
              <a:rPr lang="en-US" sz="2400" dirty="0"/>
              <a:t>Using the definition of magnetic moment, the torque can be rewritten in vector form</a:t>
            </a:r>
          </a:p>
        </p:txBody>
      </p:sp>
      <p:sp>
        <p:nvSpPr>
          <p:cNvPr id="375816" name="Rectangle 8"/>
          <p:cNvSpPr>
            <a:spLocks noChangeArrowheads="1"/>
          </p:cNvSpPr>
          <p:nvPr/>
        </p:nvSpPr>
        <p:spPr bwMode="auto">
          <a:xfrm>
            <a:off x="228600" y="751912"/>
            <a:ext cx="6705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The formula derived in the previous page for a rectangular coil is valid for any shape of the coil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The quantity N</a:t>
            </a:r>
            <a:r>
              <a:rPr lang="en-US" sz="3200" dirty="0">
                <a:solidFill>
                  <a:schemeClr val="accent2"/>
                </a:solidFill>
                <a:latin typeface="Monotype Corsiva" charset="0"/>
              </a:rPr>
              <a:t>I</a:t>
            </a:r>
            <a:r>
              <a:rPr lang="en-US" sz="2800" dirty="0">
                <a:solidFill>
                  <a:schemeClr val="accent2"/>
                </a:solidFill>
                <a:latin typeface="Monotype Corsiva" charset="0"/>
              </a:rPr>
              <a:t>A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is called the </a:t>
            </a:r>
            <a:r>
              <a:rPr lang="en-US" sz="2800" b="1" u="sng" dirty="0">
                <a:solidFill>
                  <a:srgbClr val="CC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 Narrow" charset="0"/>
              </a:rPr>
              <a:t>magnetic dipole moment of the coil</a:t>
            </a:r>
          </a:p>
        </p:txBody>
      </p:sp>
      <p:graphicFrame>
        <p:nvGraphicFramePr>
          <p:cNvPr id="375817" name="Object 9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470" name="Equation" r:id="rId8" imgW="914400" imgH="190080" progId="Equation.DSMT4">
                  <p:embed/>
                </p:oleObj>
              </mc:Choice>
              <mc:Fallback>
                <p:oleObj name="Equation" r:id="rId8" imgW="914400" imgH="190080" progId="Equation.DSMT4">
                  <p:embed/>
                  <p:pic>
                    <p:nvPicPr>
                      <p:cNvPr id="37581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5818" name="Object 10"/>
          <p:cNvGraphicFramePr>
            <a:graphicFrameLocks noChangeAspect="1"/>
          </p:cNvGraphicFramePr>
          <p:nvPr/>
        </p:nvGraphicFramePr>
        <p:xfrm>
          <a:off x="3871914" y="2857064"/>
          <a:ext cx="1083204" cy="4449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471" name="Equation" r:id="rId9" imgW="584200" imgH="241300" progId="Equation.DSMT4">
                  <p:embed/>
                </p:oleObj>
              </mc:Choice>
              <mc:Fallback>
                <p:oleObj name="Equation" r:id="rId9" imgW="584200" imgH="241300" progId="Equation.DSMT4">
                  <p:embed/>
                  <p:pic>
                    <p:nvPicPr>
                      <p:cNvPr id="37581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1914" y="2857064"/>
                        <a:ext cx="1083204" cy="444935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5819" name="Object 11"/>
          <p:cNvGraphicFramePr>
            <a:graphicFrameLocks noChangeAspect="1"/>
          </p:cNvGraphicFramePr>
          <p:nvPr/>
        </p:nvGraphicFramePr>
        <p:xfrm>
          <a:off x="3657600" y="5503863"/>
          <a:ext cx="3152775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472" name="Equation" r:id="rId11" imgW="1244600" imgH="241300" progId="Equation.DSMT4">
                  <p:embed/>
                </p:oleObj>
              </mc:Choice>
              <mc:Fallback>
                <p:oleObj name="Equation" r:id="rId11" imgW="1244600" imgH="241300" progId="Equation.DSMT4">
                  <p:embed/>
                  <p:pic>
                    <p:nvPicPr>
                      <p:cNvPr id="37581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5503863"/>
                        <a:ext cx="3152775" cy="608012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4256088" y="5486400"/>
            <a:ext cx="2097087" cy="609600"/>
            <a:chOff x="3360" y="3504"/>
            <a:chExt cx="1152" cy="384"/>
          </a:xfrm>
        </p:grpSpPr>
        <p:sp>
          <p:nvSpPr>
            <p:cNvPr id="375821" name="Oval 13"/>
            <p:cNvSpPr>
              <a:spLocks noChangeArrowheads="1"/>
            </p:cNvSpPr>
            <p:nvPr/>
          </p:nvSpPr>
          <p:spPr bwMode="auto">
            <a:xfrm>
              <a:off x="3360" y="3504"/>
              <a:ext cx="384" cy="336"/>
            </a:xfrm>
            <a:prstGeom prst="ellips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squar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375822" name="Oval 14"/>
            <p:cNvSpPr>
              <a:spLocks noChangeArrowheads="1"/>
            </p:cNvSpPr>
            <p:nvPr/>
          </p:nvSpPr>
          <p:spPr bwMode="auto">
            <a:xfrm>
              <a:off x="4176" y="3600"/>
              <a:ext cx="336" cy="288"/>
            </a:xfrm>
            <a:prstGeom prst="ellips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cxnSp>
          <p:nvCxnSpPr>
            <p:cNvPr id="375823" name="AutoShape 15"/>
            <p:cNvCxnSpPr>
              <a:cxnSpLocks noChangeShapeType="1"/>
              <a:stCxn id="375821" idx="4"/>
              <a:endCxn id="375822" idx="4"/>
            </p:cNvCxnSpPr>
            <p:nvPr/>
          </p:nvCxnSpPr>
          <p:spPr bwMode="auto">
            <a:xfrm rot="16200000" flipH="1">
              <a:off x="3924" y="3468"/>
              <a:ext cx="48" cy="792"/>
            </a:xfrm>
            <a:prstGeom prst="curvedConnector3">
              <a:avLst>
                <a:gd name="adj1" fmla="val 400000"/>
              </a:avLst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8695107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July 1, 2020</a:t>
            </a:r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434FA-9E98-2C45-ABE6-2CDCF55FD4A7}" type="slidenum">
              <a:rPr lang="en-US"/>
              <a:pPr/>
              <a:t>8</a:t>
            </a:fld>
            <a:endParaRPr lang="en-US"/>
          </a:p>
        </p:txBody>
      </p:sp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534400" cy="609600"/>
          </a:xfrm>
        </p:spPr>
        <p:txBody>
          <a:bodyPr/>
          <a:lstStyle/>
          <a:p>
            <a:r>
              <a:rPr lang="en-US"/>
              <a:t> Magnetic Dipole Potential Energy</a:t>
            </a:r>
          </a:p>
        </p:txBody>
      </p:sp>
      <p:graphicFrame>
        <p:nvGraphicFramePr>
          <p:cNvPr id="376835" name="Object 3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980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37683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6836" name="Object 4"/>
          <p:cNvGraphicFramePr>
            <a:graphicFrameLocks noChangeAspect="1"/>
          </p:cNvGraphicFramePr>
          <p:nvPr/>
        </p:nvGraphicFramePr>
        <p:xfrm>
          <a:off x="400050" y="12700"/>
          <a:ext cx="1143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981" name="Equation" r:id="rId5" imgW="914400" imgH="190080" progId="Equation.DSMT4">
                  <p:embed/>
                </p:oleObj>
              </mc:Choice>
              <mc:Fallback>
                <p:oleObj name="Equation" r:id="rId5" imgW="914400" imgH="190080" progId="Equation.DSMT4">
                  <p:embed/>
                  <p:pic>
                    <p:nvPicPr>
                      <p:cNvPr id="37683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12700"/>
                        <a:ext cx="114300" cy="16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6837" name="Object 5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982" name="Equation" r:id="rId6" imgW="914400" imgH="190080" progId="Equation.DSMT4">
                  <p:embed/>
                </p:oleObj>
              </mc:Choice>
              <mc:Fallback>
                <p:oleObj name="Equation" r:id="rId6" imgW="914400" imgH="190080" progId="Equation.DSMT4">
                  <p:embed/>
                  <p:pic>
                    <p:nvPicPr>
                      <p:cNvPr id="37683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683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609600"/>
            <a:ext cx="8534400" cy="5638800"/>
          </a:xfrm>
        </p:spPr>
        <p:txBody>
          <a:bodyPr/>
          <a:lstStyle/>
          <a:p>
            <a:r>
              <a:rPr lang="en-US" dirty="0"/>
              <a:t>Where else did you see the same form of the torque?</a:t>
            </a:r>
          </a:p>
          <a:p>
            <a:pPr lvl="1"/>
            <a:r>
              <a:rPr lang="en-US" dirty="0"/>
              <a:t>Remember the torque due to electric field on an electric dipole?  </a:t>
            </a:r>
          </a:p>
          <a:p>
            <a:pPr lvl="1"/>
            <a:r>
              <a:rPr lang="en-US" dirty="0"/>
              <a:t>The potential energy of the electric dipole is </a:t>
            </a:r>
          </a:p>
          <a:p>
            <a:pPr lvl="1"/>
            <a:r>
              <a:rPr lang="en-US" dirty="0"/>
              <a:t> </a:t>
            </a:r>
          </a:p>
          <a:p>
            <a:r>
              <a:rPr lang="en-US" dirty="0"/>
              <a:t>How about the potential energy of a magnetic dipole?</a:t>
            </a:r>
          </a:p>
          <a:p>
            <a:pPr lvl="1"/>
            <a:r>
              <a:rPr lang="en-US" dirty="0"/>
              <a:t>The work done by the torque is</a:t>
            </a:r>
          </a:p>
          <a:p>
            <a:pPr lvl="1"/>
            <a:r>
              <a:rPr lang="en-US" dirty="0"/>
              <a:t> </a:t>
            </a:r>
          </a:p>
          <a:p>
            <a:pPr lvl="1"/>
            <a:r>
              <a:rPr lang="en-US" dirty="0"/>
              <a:t>If we chose U=0 at </a:t>
            </a:r>
            <a:r>
              <a:rPr lang="en-US" dirty="0" err="1">
                <a:latin typeface="Symbol" charset="2"/>
              </a:rPr>
              <a:t>θ</a:t>
            </a:r>
            <a:r>
              <a:rPr lang="en-US" dirty="0">
                <a:latin typeface="Symbol" charset="2"/>
              </a:rPr>
              <a:t>=π</a:t>
            </a:r>
            <a:r>
              <a:rPr lang="en-US" dirty="0"/>
              <a:t>/2, then C=0</a:t>
            </a:r>
          </a:p>
          <a:p>
            <a:pPr lvl="1"/>
            <a:r>
              <a:rPr lang="en-US" dirty="0"/>
              <a:t>Thus the potential energy is</a:t>
            </a:r>
          </a:p>
          <a:p>
            <a:pPr lvl="2"/>
            <a:r>
              <a:rPr lang="en-US" dirty="0"/>
              <a:t>Very similar to the electric dipole</a:t>
            </a:r>
          </a:p>
        </p:txBody>
      </p:sp>
      <p:graphicFrame>
        <p:nvGraphicFramePr>
          <p:cNvPr id="376839" name="Object 7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983" name="Equation" r:id="rId7" imgW="914400" imgH="190080" progId="Equation.DSMT4">
                  <p:embed/>
                </p:oleObj>
              </mc:Choice>
              <mc:Fallback>
                <p:oleObj name="Equation" r:id="rId7" imgW="914400" imgH="190080" progId="Equation.DSMT4">
                  <p:embed/>
                  <p:pic>
                    <p:nvPicPr>
                      <p:cNvPr id="37683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6840" name="Object 8"/>
          <p:cNvGraphicFramePr>
            <a:graphicFrameLocks noChangeAspect="1"/>
          </p:cNvGraphicFramePr>
          <p:nvPr/>
        </p:nvGraphicFramePr>
        <p:xfrm>
          <a:off x="5016500" y="5257800"/>
          <a:ext cx="3441700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984" name="Equation" r:id="rId8" imgW="1358640" imgH="228600" progId="Equation.DSMT4">
                  <p:embed/>
                </p:oleObj>
              </mc:Choice>
              <mc:Fallback>
                <p:oleObj name="Equation" r:id="rId8" imgW="1358640" imgH="228600" progId="Equation.DSMT4">
                  <p:embed/>
                  <p:pic>
                    <p:nvPicPr>
                      <p:cNvPr id="37684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0" y="5257800"/>
                        <a:ext cx="3441700" cy="576263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6841" name="Object 9"/>
          <p:cNvGraphicFramePr>
            <a:graphicFrameLocks noChangeAspect="1"/>
          </p:cNvGraphicFramePr>
          <p:nvPr/>
        </p:nvGraphicFramePr>
        <p:xfrm>
          <a:off x="2438400" y="1755775"/>
          <a:ext cx="527050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985" name="Equation" r:id="rId10" imgW="228600" imgH="164880" progId="Equation.DSMT4">
                  <p:embed/>
                </p:oleObj>
              </mc:Choice>
              <mc:Fallback>
                <p:oleObj name="Equation" r:id="rId10" imgW="228600" imgH="164880" progId="Equation.DSMT4">
                  <p:embed/>
                  <p:pic>
                    <p:nvPicPr>
                      <p:cNvPr id="37684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755775"/>
                        <a:ext cx="527050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6842" name="Object 10"/>
          <p:cNvGraphicFramePr>
            <a:graphicFrameLocks noChangeAspect="1"/>
          </p:cNvGraphicFramePr>
          <p:nvPr/>
        </p:nvGraphicFramePr>
        <p:xfrm>
          <a:off x="1524000" y="2749550"/>
          <a:ext cx="615950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986" name="Equation" r:id="rId12" imgW="266400" imgH="164880" progId="Equation.DSMT4">
                  <p:embed/>
                </p:oleObj>
              </mc:Choice>
              <mc:Fallback>
                <p:oleObj name="Equation" r:id="rId12" imgW="266400" imgH="164880" progId="Equation.DSMT4">
                  <p:embed/>
                  <p:pic>
                    <p:nvPicPr>
                      <p:cNvPr id="37684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749550"/>
                        <a:ext cx="615950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6843" name="Object 11"/>
          <p:cNvGraphicFramePr>
            <a:graphicFrameLocks noChangeAspect="1"/>
          </p:cNvGraphicFramePr>
          <p:nvPr/>
        </p:nvGraphicFramePr>
        <p:xfrm>
          <a:off x="1371600" y="4335463"/>
          <a:ext cx="614363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987" name="Equation" r:id="rId14" imgW="266400" imgH="164880" progId="Equation.DSMT4">
                  <p:embed/>
                </p:oleObj>
              </mc:Choice>
              <mc:Fallback>
                <p:oleObj name="Equation" r:id="rId14" imgW="266400" imgH="164880" progId="Equation.DSMT4">
                  <p:embed/>
                  <p:pic>
                    <p:nvPicPr>
                      <p:cNvPr id="37684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335463"/>
                        <a:ext cx="614363" cy="379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6844" name="Object 12"/>
          <p:cNvGraphicFramePr>
            <a:graphicFrameLocks noChangeAspect="1"/>
          </p:cNvGraphicFramePr>
          <p:nvPr/>
        </p:nvGraphicFramePr>
        <p:xfrm>
          <a:off x="2990850" y="1676400"/>
          <a:ext cx="819150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988" name="Equation" r:id="rId16" imgW="355320" imgH="228600" progId="Equation.DSMT4">
                  <p:embed/>
                </p:oleObj>
              </mc:Choice>
              <mc:Fallback>
                <p:oleObj name="Equation" r:id="rId16" imgW="355320" imgH="228600" progId="Equation.DSMT4">
                  <p:embed/>
                  <p:pic>
                    <p:nvPicPr>
                      <p:cNvPr id="376844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0850" y="1676400"/>
                        <a:ext cx="819150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6845" name="Object 13"/>
          <p:cNvGraphicFramePr>
            <a:graphicFrameLocks noChangeAspect="1"/>
          </p:cNvGraphicFramePr>
          <p:nvPr/>
        </p:nvGraphicFramePr>
        <p:xfrm>
          <a:off x="2111375" y="2667000"/>
          <a:ext cx="936625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989" name="Equation" r:id="rId18" imgW="406080" imgH="228600" progId="Equation.DSMT4">
                  <p:embed/>
                </p:oleObj>
              </mc:Choice>
              <mc:Fallback>
                <p:oleObj name="Equation" r:id="rId18" imgW="406080" imgH="228600" progId="Equation.DSMT4">
                  <p:embed/>
                  <p:pic>
                    <p:nvPicPr>
                      <p:cNvPr id="37684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1375" y="2667000"/>
                        <a:ext cx="936625" cy="523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6846" name="Object 14"/>
          <p:cNvGraphicFramePr>
            <a:graphicFrameLocks noChangeAspect="1"/>
          </p:cNvGraphicFramePr>
          <p:nvPr/>
        </p:nvGraphicFramePr>
        <p:xfrm>
          <a:off x="1935163" y="4191000"/>
          <a:ext cx="1112837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990" name="Equation" r:id="rId20" imgW="482400" imgH="291960" progId="Equation.DSMT4">
                  <p:embed/>
                </p:oleObj>
              </mc:Choice>
              <mc:Fallback>
                <p:oleObj name="Equation" r:id="rId20" imgW="482400" imgH="291960" progId="Equation.DSMT4">
                  <p:embed/>
                  <p:pic>
                    <p:nvPicPr>
                      <p:cNvPr id="37684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5163" y="4191000"/>
                        <a:ext cx="1112837" cy="66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6847" name="Object 15"/>
          <p:cNvGraphicFramePr>
            <a:graphicFrameLocks noChangeAspect="1"/>
          </p:cNvGraphicFramePr>
          <p:nvPr/>
        </p:nvGraphicFramePr>
        <p:xfrm>
          <a:off x="2990850" y="4176713"/>
          <a:ext cx="234315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991" name="Equation" r:id="rId22" imgW="1016000" imgH="304800" progId="Equation.DSMT4">
                  <p:embed/>
                </p:oleObj>
              </mc:Choice>
              <mc:Fallback>
                <p:oleObj name="Equation" r:id="rId22" imgW="1016000" imgH="304800" progId="Equation.DSMT4">
                  <p:embed/>
                  <p:pic>
                    <p:nvPicPr>
                      <p:cNvPr id="37684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0850" y="4176713"/>
                        <a:ext cx="234315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6848" name="Object 16"/>
          <p:cNvGraphicFramePr>
            <a:graphicFrameLocks noChangeAspect="1"/>
          </p:cNvGraphicFramePr>
          <p:nvPr/>
        </p:nvGraphicFramePr>
        <p:xfrm>
          <a:off x="5324475" y="4308475"/>
          <a:ext cx="1990725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992" name="Equation" r:id="rId24" imgW="863280" imgH="190440" progId="Equation.DSMT4">
                  <p:embed/>
                </p:oleObj>
              </mc:Choice>
              <mc:Fallback>
                <p:oleObj name="Equation" r:id="rId24" imgW="863280" imgH="190440" progId="Equation.DSMT4">
                  <p:embed/>
                  <p:pic>
                    <p:nvPicPr>
                      <p:cNvPr id="376848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4475" y="4308475"/>
                        <a:ext cx="1990725" cy="43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3295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Wednesday, July 1, 2020</a:t>
            </a:r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PHYS 1444-001, Summer 2020                    Dr. Jaehoon Yu</a:t>
            </a:r>
            <a:endParaRPr lang="en-US"/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1615A-2325-4B44-8F11-7EC06FE320FC}" type="slidenum">
              <a:rPr lang="en-US"/>
              <a:pPr/>
              <a:t>9</a:t>
            </a:fld>
            <a:endParaRPr lang="en-US"/>
          </a:p>
        </p:txBody>
      </p:sp>
      <p:sp>
        <p:nvSpPr>
          <p:cNvPr id="3778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 dirty="0"/>
              <a:t>Example 27 – 12 </a:t>
            </a:r>
          </a:p>
        </p:txBody>
      </p:sp>
      <p:sp>
        <p:nvSpPr>
          <p:cNvPr id="377859" name="Text Box 3"/>
          <p:cNvSpPr txBox="1">
            <a:spLocks noChangeArrowheads="1"/>
          </p:cNvSpPr>
          <p:nvPr/>
        </p:nvSpPr>
        <p:spPr bwMode="auto">
          <a:xfrm>
            <a:off x="381000" y="609600"/>
            <a:ext cx="8610600" cy="15525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>
                <a:solidFill>
                  <a:schemeClr val="accent2"/>
                </a:solidFill>
                <a:latin typeface="Arial Narrow" charset="0"/>
              </a:rPr>
              <a:t>Magnetic moment of a hydrogen atom. 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Determine the magnetic dipole moment of the electron orbiting the proton of a hydrogen atom, assuming (in the Bohr model) it is in its ground state with a circular orbit of radius 0.529x10</a:t>
            </a:r>
            <a:r>
              <a:rPr lang="en-US" baseline="30000">
                <a:solidFill>
                  <a:schemeClr val="accent2"/>
                </a:solidFill>
                <a:latin typeface="Arial Narrow" charset="0"/>
              </a:rPr>
              <a:t>-10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m. </a:t>
            </a:r>
          </a:p>
        </p:txBody>
      </p:sp>
      <p:sp>
        <p:nvSpPr>
          <p:cNvPr id="377860" name="Text Box 4"/>
          <p:cNvSpPr txBox="1">
            <a:spLocks noChangeArrowheads="1"/>
          </p:cNvSpPr>
          <p:nvPr/>
        </p:nvSpPr>
        <p:spPr bwMode="auto">
          <a:xfrm>
            <a:off x="457200" y="2147888"/>
            <a:ext cx="487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What provides the centripetal force?   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sp>
        <p:nvSpPr>
          <p:cNvPr id="377861" name="Text Box 5"/>
          <p:cNvSpPr txBox="1">
            <a:spLocks noChangeArrowheads="1"/>
          </p:cNvSpPr>
          <p:nvPr/>
        </p:nvSpPr>
        <p:spPr bwMode="auto">
          <a:xfrm>
            <a:off x="457200" y="2681288"/>
            <a:ext cx="563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So we can obtain the speed of the electron from</a:t>
            </a:r>
          </a:p>
        </p:txBody>
      </p:sp>
      <p:sp>
        <p:nvSpPr>
          <p:cNvPr id="377862" name="Text Box 6"/>
          <p:cNvSpPr txBox="1">
            <a:spLocks noChangeArrowheads="1"/>
          </p:cNvSpPr>
          <p:nvPr/>
        </p:nvSpPr>
        <p:spPr bwMode="auto">
          <a:xfrm>
            <a:off x="381000" y="4295775"/>
            <a:ext cx="6781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Since the electric current is the charge that passes through the given point per unit time, we can obtain the current </a:t>
            </a:r>
            <a:endParaRPr lang="en-US" baseline="-2500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377863" name="Object 7"/>
          <p:cNvGraphicFramePr>
            <a:graphicFrameLocks noChangeAspect="1"/>
          </p:cNvGraphicFramePr>
          <p:nvPr/>
        </p:nvGraphicFramePr>
        <p:xfrm>
          <a:off x="6096000" y="2667000"/>
          <a:ext cx="496888" cy="28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610" name="Equation" r:id="rId3" imgW="266400" imgH="152280" progId="Equation.DSMT4">
                  <p:embed/>
                </p:oleObj>
              </mc:Choice>
              <mc:Fallback>
                <p:oleObj name="Equation" r:id="rId3" imgW="266400" imgH="152280" progId="Equation.DSMT4">
                  <p:embed/>
                  <p:pic>
                    <p:nvPicPr>
                      <p:cNvPr id="37786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2667000"/>
                        <a:ext cx="496888" cy="282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7864" name="Object 8"/>
          <p:cNvGraphicFramePr>
            <a:graphicFrameLocks noChangeAspect="1"/>
          </p:cNvGraphicFramePr>
          <p:nvPr/>
        </p:nvGraphicFramePr>
        <p:xfrm>
          <a:off x="7318375" y="4557713"/>
          <a:ext cx="454025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611" name="Equation" r:id="rId5" imgW="228600" imgH="152280" progId="Equation.DSMT4">
                  <p:embed/>
                </p:oleObj>
              </mc:Choice>
              <mc:Fallback>
                <p:oleObj name="Equation" r:id="rId5" imgW="228600" imgH="152280" progId="Equation.DSMT4">
                  <p:embed/>
                  <p:pic>
                    <p:nvPicPr>
                      <p:cNvPr id="37786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8375" y="4557713"/>
                        <a:ext cx="454025" cy="303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7865" name="Text Box 9"/>
          <p:cNvSpPr txBox="1">
            <a:spLocks noChangeArrowheads="1"/>
          </p:cNvSpPr>
          <p:nvPr/>
        </p:nvSpPr>
        <p:spPr bwMode="auto">
          <a:xfrm>
            <a:off x="4724400" y="2133600"/>
            <a:ext cx="2438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00"/>
                </a:solidFill>
                <a:latin typeface="Arial Narrow" charset="0"/>
              </a:rPr>
              <a:t>The Coulomb force</a:t>
            </a:r>
          </a:p>
        </p:txBody>
      </p:sp>
      <p:graphicFrame>
        <p:nvGraphicFramePr>
          <p:cNvPr id="377866" name="Object 10"/>
          <p:cNvGraphicFramePr>
            <a:graphicFrameLocks noChangeAspect="1"/>
          </p:cNvGraphicFramePr>
          <p:nvPr/>
        </p:nvGraphicFramePr>
        <p:xfrm>
          <a:off x="1828800" y="3751263"/>
          <a:ext cx="360363" cy="211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612" name="Equation" r:id="rId7" imgW="215640" imgH="126720" progId="Equation.DSMT4">
                  <p:embed/>
                </p:oleObj>
              </mc:Choice>
              <mc:Fallback>
                <p:oleObj name="Equation" r:id="rId7" imgW="215640" imgH="126720" progId="Equation.DSMT4">
                  <p:embed/>
                  <p:pic>
                    <p:nvPicPr>
                      <p:cNvPr id="37786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751263"/>
                        <a:ext cx="360363" cy="211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7867" name="Text Box 11"/>
          <p:cNvSpPr txBox="1">
            <a:spLocks noChangeArrowheads="1"/>
          </p:cNvSpPr>
          <p:nvPr/>
        </p:nvSpPr>
        <p:spPr bwMode="auto">
          <a:xfrm>
            <a:off x="228600" y="5045075"/>
            <a:ext cx="891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C00CC"/>
                </a:solidFill>
                <a:latin typeface="Arial Narrow" charset="0"/>
              </a:rPr>
              <a:t>Since the area of the orbit is A=</a:t>
            </a:r>
            <a:r>
              <a:rPr lang="en-US" dirty="0">
                <a:solidFill>
                  <a:srgbClr val="CC00CC"/>
                </a:solidFill>
                <a:latin typeface="Symbol" charset="2"/>
              </a:rPr>
              <a:t>π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r</a:t>
            </a:r>
            <a:r>
              <a:rPr lang="en-US" baseline="30000" dirty="0">
                <a:solidFill>
                  <a:srgbClr val="CC00CC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, we obtain the hydrogen magnetic moment </a:t>
            </a:r>
            <a:endParaRPr lang="en-US" baseline="-25000" dirty="0">
              <a:solidFill>
                <a:srgbClr val="CC00CC"/>
              </a:solidFill>
              <a:latin typeface="Arial Narrow" charset="0"/>
            </a:endParaRPr>
          </a:p>
        </p:txBody>
      </p:sp>
      <p:graphicFrame>
        <p:nvGraphicFramePr>
          <p:cNvPr id="377868" name="Object 12"/>
          <p:cNvGraphicFramePr>
            <a:graphicFrameLocks noChangeAspect="1"/>
          </p:cNvGraphicFramePr>
          <p:nvPr/>
        </p:nvGraphicFramePr>
        <p:xfrm>
          <a:off x="1066800" y="5884862"/>
          <a:ext cx="57467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613" name="Equation" r:id="rId9" imgW="253800" imgH="152280" progId="Equation.DSMT4">
                  <p:embed/>
                </p:oleObj>
              </mc:Choice>
              <mc:Fallback>
                <p:oleObj name="Equation" r:id="rId9" imgW="253800" imgH="152280" progId="Equation.DSMT4">
                  <p:embed/>
                  <p:pic>
                    <p:nvPicPr>
                      <p:cNvPr id="37786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5884862"/>
                        <a:ext cx="574675" cy="3429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7869" name="Object 13"/>
          <p:cNvGraphicFramePr>
            <a:graphicFrameLocks noChangeAspect="1"/>
          </p:cNvGraphicFramePr>
          <p:nvPr/>
        </p:nvGraphicFramePr>
        <p:xfrm>
          <a:off x="7702550" y="2416175"/>
          <a:ext cx="639763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614" name="Equation" r:id="rId11" imgW="342900" imgH="419100" progId="Equation.DSMT4">
                  <p:embed/>
                </p:oleObj>
              </mc:Choice>
              <mc:Fallback>
                <p:oleObj name="Equation" r:id="rId11" imgW="342900" imgH="419100" progId="Equation.DSMT4">
                  <p:embed/>
                  <p:pic>
                    <p:nvPicPr>
                      <p:cNvPr id="37786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02550" y="2416175"/>
                        <a:ext cx="639763" cy="77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7870" name="Object 14"/>
          <p:cNvGraphicFramePr>
            <a:graphicFrameLocks noChangeAspect="1"/>
          </p:cNvGraphicFramePr>
          <p:nvPr/>
        </p:nvGraphicFramePr>
        <p:xfrm>
          <a:off x="6553200" y="2438400"/>
          <a:ext cx="1087438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615" name="Equation" r:id="rId13" imgW="583920" imgH="444240" progId="Equation.DSMT4">
                  <p:embed/>
                </p:oleObj>
              </mc:Choice>
              <mc:Fallback>
                <p:oleObj name="Equation" r:id="rId13" imgW="583920" imgH="444240" progId="Equation.DSMT4">
                  <p:embed/>
                  <p:pic>
                    <p:nvPicPr>
                      <p:cNvPr id="37787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2438400"/>
                        <a:ext cx="1087438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7871" name="AutoShape 15"/>
          <p:cNvSpPr>
            <a:spLocks noChangeArrowheads="1"/>
          </p:cNvSpPr>
          <p:nvPr/>
        </p:nvSpPr>
        <p:spPr bwMode="auto">
          <a:xfrm>
            <a:off x="236538" y="3505200"/>
            <a:ext cx="1363662" cy="609600"/>
          </a:xfrm>
          <a:prstGeom prst="rightArrow">
            <a:avLst>
              <a:gd name="adj1" fmla="val 50000"/>
              <a:gd name="adj2" fmla="val 55924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Solving for v</a:t>
            </a:r>
          </a:p>
        </p:txBody>
      </p:sp>
      <p:graphicFrame>
        <p:nvGraphicFramePr>
          <p:cNvPr id="377872" name="Object 16"/>
          <p:cNvGraphicFramePr>
            <a:graphicFrameLocks noChangeAspect="1"/>
          </p:cNvGraphicFramePr>
          <p:nvPr/>
        </p:nvGraphicFramePr>
        <p:xfrm>
          <a:off x="2112963" y="3408363"/>
          <a:ext cx="1271587" cy="82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616" name="Equation" r:id="rId15" imgW="762000" imgH="495300" progId="Equation.DSMT4">
                  <p:embed/>
                </p:oleObj>
              </mc:Choice>
              <mc:Fallback>
                <p:oleObj name="Equation" r:id="rId15" imgW="762000" imgH="495300" progId="Equation.DSMT4">
                  <p:embed/>
                  <p:pic>
                    <p:nvPicPr>
                      <p:cNvPr id="377872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2963" y="3408363"/>
                        <a:ext cx="1271587" cy="82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7873" name="Object 17"/>
          <p:cNvGraphicFramePr>
            <a:graphicFrameLocks noChangeAspect="1"/>
          </p:cNvGraphicFramePr>
          <p:nvPr/>
        </p:nvGraphicFramePr>
        <p:xfrm>
          <a:off x="3325813" y="3276600"/>
          <a:ext cx="5513387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617" name="Equation" r:id="rId17" imgW="3301920" imgH="622080" progId="Equation.DSMT4">
                  <p:embed/>
                </p:oleObj>
              </mc:Choice>
              <mc:Fallback>
                <p:oleObj name="Equation" r:id="rId17" imgW="3301920" imgH="622080" progId="Equation.DSMT4">
                  <p:embed/>
                  <p:pic>
                    <p:nvPicPr>
                      <p:cNvPr id="377873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5813" y="3276600"/>
                        <a:ext cx="5513387" cy="103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7874" name="Object 18"/>
          <p:cNvGraphicFramePr>
            <a:graphicFrameLocks noChangeAspect="1"/>
          </p:cNvGraphicFramePr>
          <p:nvPr/>
        </p:nvGraphicFramePr>
        <p:xfrm>
          <a:off x="7775575" y="4343400"/>
          <a:ext cx="530225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618" name="Equation" r:id="rId19" imgW="266400" imgH="368280" progId="Equation.DSMT4">
                  <p:embed/>
                </p:oleObj>
              </mc:Choice>
              <mc:Fallback>
                <p:oleObj name="Equation" r:id="rId19" imgW="266400" imgH="368280" progId="Equation.DSMT4">
                  <p:embed/>
                  <p:pic>
                    <p:nvPicPr>
                      <p:cNvPr id="377874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5575" y="4343400"/>
                        <a:ext cx="530225" cy="731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7875" name="Object 19"/>
          <p:cNvGraphicFramePr>
            <a:graphicFrameLocks noChangeAspect="1"/>
          </p:cNvGraphicFramePr>
          <p:nvPr/>
        </p:nvGraphicFramePr>
        <p:xfrm>
          <a:off x="8232775" y="4343400"/>
          <a:ext cx="606425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619" name="Equation" r:id="rId21" imgW="304560" imgH="368280" progId="Equation.DSMT4">
                  <p:embed/>
                </p:oleObj>
              </mc:Choice>
              <mc:Fallback>
                <p:oleObj name="Equation" r:id="rId21" imgW="304560" imgH="368280" progId="Equation.DSMT4">
                  <p:embed/>
                  <p:pic>
                    <p:nvPicPr>
                      <p:cNvPr id="377875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2775" y="4343400"/>
                        <a:ext cx="606425" cy="731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7876" name="Object 20"/>
          <p:cNvGraphicFramePr>
            <a:graphicFrameLocks noChangeAspect="1"/>
          </p:cNvGraphicFramePr>
          <p:nvPr/>
        </p:nvGraphicFramePr>
        <p:xfrm>
          <a:off x="1641475" y="5824537"/>
          <a:ext cx="6604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620" name="Equation" r:id="rId23" imgW="291960" imgH="152280" progId="Equation.DSMT4">
                  <p:embed/>
                </p:oleObj>
              </mc:Choice>
              <mc:Fallback>
                <p:oleObj name="Equation" r:id="rId23" imgW="291960" imgH="152280" progId="Equation.DSMT4">
                  <p:embed/>
                  <p:pic>
                    <p:nvPicPr>
                      <p:cNvPr id="377876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1475" y="5824537"/>
                        <a:ext cx="660400" cy="3429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7877" name="Object 21"/>
          <p:cNvGraphicFramePr>
            <a:graphicFrameLocks noChangeAspect="1"/>
          </p:cNvGraphicFramePr>
          <p:nvPr/>
        </p:nvGraphicFramePr>
        <p:xfrm>
          <a:off x="2301875" y="5580062"/>
          <a:ext cx="1465263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621" name="Equation" r:id="rId25" imgW="647640" imgH="368280" progId="Equation.DSMT4">
                  <p:embed/>
                </p:oleObj>
              </mc:Choice>
              <mc:Fallback>
                <p:oleObj name="Equation" r:id="rId25" imgW="647640" imgH="368280" progId="Equation.DSMT4">
                  <p:embed/>
                  <p:pic>
                    <p:nvPicPr>
                      <p:cNvPr id="377877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75" y="5580062"/>
                        <a:ext cx="1465263" cy="8302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7878" name="Object 22"/>
          <p:cNvGraphicFramePr>
            <a:graphicFrameLocks noChangeAspect="1"/>
          </p:cNvGraphicFramePr>
          <p:nvPr/>
        </p:nvGraphicFramePr>
        <p:xfrm>
          <a:off x="3767138" y="5580062"/>
          <a:ext cx="833437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622" name="Equation" r:id="rId27" imgW="368280" imgH="368280" progId="Equation.DSMT4">
                  <p:embed/>
                </p:oleObj>
              </mc:Choice>
              <mc:Fallback>
                <p:oleObj name="Equation" r:id="rId27" imgW="368280" imgH="368280" progId="Equation.DSMT4">
                  <p:embed/>
                  <p:pic>
                    <p:nvPicPr>
                      <p:cNvPr id="377878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7138" y="5580062"/>
                        <a:ext cx="833437" cy="8302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7879" name="Object 23"/>
          <p:cNvGraphicFramePr>
            <a:graphicFrameLocks noChangeAspect="1"/>
          </p:cNvGraphicFramePr>
          <p:nvPr/>
        </p:nvGraphicFramePr>
        <p:xfrm>
          <a:off x="4557713" y="5437187"/>
          <a:ext cx="2098675" cy="1116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623" name="Equation" r:id="rId29" imgW="927100" imgH="495300" progId="Equation.DSMT4">
                  <p:embed/>
                </p:oleObj>
              </mc:Choice>
              <mc:Fallback>
                <p:oleObj name="Equation" r:id="rId29" imgW="927100" imgH="495300" progId="Equation.DSMT4">
                  <p:embed/>
                  <p:pic>
                    <p:nvPicPr>
                      <p:cNvPr id="377879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7713" y="5437187"/>
                        <a:ext cx="2098675" cy="11160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7880" name="Object 24"/>
          <p:cNvGraphicFramePr>
            <a:graphicFrameLocks noChangeAspect="1"/>
          </p:cNvGraphicFramePr>
          <p:nvPr/>
        </p:nvGraphicFramePr>
        <p:xfrm>
          <a:off x="6567488" y="5453062"/>
          <a:ext cx="1552575" cy="108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624" name="Equation" r:id="rId31" imgW="685800" imgH="482600" progId="Equation.DSMT4">
                  <p:embed/>
                </p:oleObj>
              </mc:Choice>
              <mc:Fallback>
                <p:oleObj name="Equation" r:id="rId31" imgW="685800" imgH="482600" progId="Equation.DSMT4">
                  <p:embed/>
                  <p:pic>
                    <p:nvPicPr>
                      <p:cNvPr id="37788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7488" y="5453062"/>
                        <a:ext cx="1552575" cy="10874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67182175"/>
      </p:ext>
    </p:extLst>
  </p:cSld>
  <p:clrMapOvr>
    <a:masterClrMapping/>
  </p:clrMapOvr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31149</TotalTime>
  <Words>1322</Words>
  <Application>Microsoft Macintosh PowerPoint</Application>
  <PresentationFormat>On-screen Show (4:3)</PresentationFormat>
  <Paragraphs>136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 Narrow</vt:lpstr>
      <vt:lpstr>Monotype Corsiva</vt:lpstr>
      <vt:lpstr>Symbol</vt:lpstr>
      <vt:lpstr>Times New Roman</vt:lpstr>
      <vt:lpstr>phys1443-spring02</vt:lpstr>
      <vt:lpstr>Equation</vt:lpstr>
      <vt:lpstr>PHYS 1441 – Section 001 Lecture #15</vt:lpstr>
      <vt:lpstr>Announcements</vt:lpstr>
      <vt:lpstr>Reminder: Special Project #5 – COVID-19</vt:lpstr>
      <vt:lpstr>SP5 spreadsheet</vt:lpstr>
      <vt:lpstr> Torque on a Current Loop</vt:lpstr>
      <vt:lpstr> Torque on a Current Loop</vt:lpstr>
      <vt:lpstr> Magnetic Dipole Moment</vt:lpstr>
      <vt:lpstr> Magnetic Dipole Potential Energy</vt:lpstr>
      <vt:lpstr>Example 27 – 12 </vt:lpstr>
      <vt:lpstr> The Hall Effect</vt:lpstr>
      <vt:lpstr> The Hall Effect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Yu, Jaehoon</cp:lastModifiedBy>
  <cp:revision>857</cp:revision>
  <dcterms:created xsi:type="dcterms:W3CDTF">2012-01-19T04:21:20Z</dcterms:created>
  <dcterms:modified xsi:type="dcterms:W3CDTF">2020-07-01T17:43:49Z</dcterms:modified>
</cp:coreProperties>
</file>