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91" r:id="rId2"/>
    <p:sldId id="481" r:id="rId3"/>
    <p:sldId id="715" r:id="rId4"/>
    <p:sldId id="759" r:id="rId5"/>
    <p:sldId id="736" r:id="rId6"/>
    <p:sldId id="737" r:id="rId7"/>
    <p:sldId id="738" r:id="rId8"/>
    <p:sldId id="739" r:id="rId9"/>
    <p:sldId id="740" r:id="rId10"/>
    <p:sldId id="741" r:id="rId11"/>
    <p:sldId id="742" r:id="rId1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660066"/>
    <a:srgbClr val="99FFCC"/>
    <a:srgbClr val="FFFFCC"/>
    <a:srgbClr val="CC6600"/>
    <a:srgbClr val="FF0066"/>
    <a:srgbClr val="CC00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3"/>
    <p:restoredTop sz="94660"/>
  </p:normalViewPr>
  <p:slideViewPr>
    <p:cSldViewPr>
      <p:cViewPr varScale="1">
        <p:scale>
          <a:sx n="138" d="100"/>
          <a:sy n="138" d="100"/>
        </p:scale>
        <p:origin x="8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3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3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png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3" Type="http://schemas.openxmlformats.org/officeDocument/2006/relationships/image" Target="../media/image27.wmf"/><Relationship Id="rId7" Type="http://schemas.openxmlformats.org/officeDocument/2006/relationships/image" Target="../media/image31.png"/><Relationship Id="rId12" Type="http://schemas.openxmlformats.org/officeDocument/2006/relationships/image" Target="../media/image36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png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3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27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41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0.bin"/><Relationship Id="rId12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wmf"/><Relationship Id="rId11" Type="http://schemas.openxmlformats.org/officeDocument/2006/relationships/image" Target="../media/image40.wmf"/><Relationship Id="rId5" Type="http://schemas.openxmlformats.org/officeDocument/2006/relationships/oleObject" Target="../embeddings/oleObject49.bin"/><Relationship Id="rId10" Type="http://schemas.openxmlformats.org/officeDocument/2006/relationships/oleObject" Target="../embeddings/oleObject53.bin"/><Relationship Id="rId4" Type="http://schemas.openxmlformats.org/officeDocument/2006/relationships/image" Target="../media/image42.jpeg"/><Relationship Id="rId9" Type="http://schemas.openxmlformats.org/officeDocument/2006/relationships/oleObject" Target="../embeddings/oleObject5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oleObject" Target="../embeddings/oleObject61.bin"/><Relationship Id="rId18" Type="http://schemas.openxmlformats.org/officeDocument/2006/relationships/image" Target="../media/image47.wmf"/><Relationship Id="rId3" Type="http://schemas.openxmlformats.org/officeDocument/2006/relationships/image" Target="../media/image42.jpeg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6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6.bin"/><Relationship Id="rId11" Type="http://schemas.openxmlformats.org/officeDocument/2006/relationships/oleObject" Target="../embeddings/oleObject60.bin"/><Relationship Id="rId5" Type="http://schemas.openxmlformats.org/officeDocument/2006/relationships/image" Target="../media/image3.wmf"/><Relationship Id="rId15" Type="http://schemas.openxmlformats.org/officeDocument/2006/relationships/oleObject" Target="../embeddings/oleObject62.bin"/><Relationship Id="rId10" Type="http://schemas.openxmlformats.org/officeDocument/2006/relationships/image" Target="../media/image43.wmf"/><Relationship Id="rId4" Type="http://schemas.openxmlformats.org/officeDocument/2006/relationships/oleObject" Target="../embeddings/oleObject55.bin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4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ronaboard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12.bin"/><Relationship Id="rId3" Type="http://schemas.openxmlformats.org/officeDocument/2006/relationships/image" Target="../media/image12.jpeg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9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15.jpeg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0.bin"/><Relationship Id="rId5" Type="http://schemas.openxmlformats.org/officeDocument/2006/relationships/image" Target="../media/image3.wmf"/><Relationship Id="rId10" Type="http://schemas.openxmlformats.org/officeDocument/2006/relationships/image" Target="../media/image13.png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30.bin"/><Relationship Id="rId3" Type="http://schemas.openxmlformats.org/officeDocument/2006/relationships/oleObject" Target="../embeddings/oleObject21.bin"/><Relationship Id="rId21" Type="http://schemas.openxmlformats.org/officeDocument/2006/relationships/image" Target="../media/image22.wmf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20.wmf"/><Relationship Id="rId25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.bin"/><Relationship Id="rId20" Type="http://schemas.openxmlformats.org/officeDocument/2006/relationships/oleObject" Target="../embeddings/oleObject3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17.wmf"/><Relationship Id="rId24" Type="http://schemas.openxmlformats.org/officeDocument/2006/relationships/oleObject" Target="../embeddings/oleObject33.bin"/><Relationship Id="rId5" Type="http://schemas.openxmlformats.org/officeDocument/2006/relationships/oleObject" Target="../embeddings/oleObject22.bin"/><Relationship Id="rId15" Type="http://schemas.openxmlformats.org/officeDocument/2006/relationships/image" Target="../media/image19.wmf"/><Relationship Id="rId23" Type="http://schemas.openxmlformats.org/officeDocument/2006/relationships/image" Target="../media/image23.png"/><Relationship Id="rId10" Type="http://schemas.openxmlformats.org/officeDocument/2006/relationships/oleObject" Target="../embeddings/oleObject26.bin"/><Relationship Id="rId19" Type="http://schemas.openxmlformats.org/officeDocument/2006/relationships/image" Target="../media/image21.wmf"/><Relationship Id="rId4" Type="http://schemas.openxmlformats.org/officeDocument/2006/relationships/image" Target="../media/image3.wmf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28.bin"/><Relationship Id="rId22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32.wmf"/><Relationship Id="rId26" Type="http://schemas.openxmlformats.org/officeDocument/2006/relationships/image" Target="../media/image36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43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29.png"/><Relationship Id="rId17" Type="http://schemas.openxmlformats.org/officeDocument/2006/relationships/oleObject" Target="../embeddings/oleObject41.bin"/><Relationship Id="rId25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png"/><Relationship Id="rId20" Type="http://schemas.openxmlformats.org/officeDocument/2006/relationships/image" Target="../media/image33.wmf"/><Relationship Id="rId29" Type="http://schemas.openxmlformats.org/officeDocument/2006/relationships/oleObject" Target="../embeddings/oleObject47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8.bin"/><Relationship Id="rId24" Type="http://schemas.openxmlformats.org/officeDocument/2006/relationships/image" Target="../media/image35.wmf"/><Relationship Id="rId32" Type="http://schemas.openxmlformats.org/officeDocument/2006/relationships/image" Target="../media/image39.png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23" Type="http://schemas.openxmlformats.org/officeDocument/2006/relationships/oleObject" Target="../embeddings/oleObject44.bin"/><Relationship Id="rId28" Type="http://schemas.openxmlformats.org/officeDocument/2006/relationships/image" Target="../media/image37.wmf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42.bin"/><Relationship Id="rId31" Type="http://schemas.openxmlformats.org/officeDocument/2006/relationships/oleObject" Target="../embeddings/oleObject48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Relationship Id="rId27" Type="http://schemas.openxmlformats.org/officeDocument/2006/relationships/oleObject" Target="../embeddings/oleObject46.bin"/><Relationship Id="rId30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PHYS 1444-001, Summer 2020                    Dr. Jaehoon Yu</a:t>
            </a:r>
            <a:endParaRPr lang="en-US" dirty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1441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#15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69546" y="1447800"/>
            <a:ext cx="28969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July 1, 2020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68E5067-8848-1B49-B060-6086C43DB2F4}"/>
              </a:ext>
            </a:extLst>
          </p:cNvPr>
          <p:cNvSpPr txBox="1">
            <a:spLocks/>
          </p:cNvSpPr>
          <p:nvPr/>
        </p:nvSpPr>
        <p:spPr bwMode="auto">
          <a:xfrm>
            <a:off x="990600" y="2265963"/>
            <a:ext cx="6667500" cy="328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en-US" sz="2800" dirty="0">
                <a:latin typeface="Arial Narrow" charset="0"/>
              </a:rPr>
              <a:t>CH 27: Magnetism and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Torque on a Current Loop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Dipole Moment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The Hall Effect</a:t>
            </a:r>
          </a:p>
          <a:p>
            <a:pPr algn="l">
              <a:buNone/>
            </a:pPr>
            <a:r>
              <a:rPr lang="en-US" sz="2800" dirty="0">
                <a:latin typeface="Arial Narrow" charset="0"/>
              </a:rPr>
              <a:t>CH 28: Sources of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Sources of Magnetic Field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68608AA0-36FE-E947-9D78-4D876F18B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014" y="6248400"/>
            <a:ext cx="7478009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#8, due 11pm, Monday, July 6!!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225" end="2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charRg st="225" end="2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5F06-27C0-ED40-AD0D-A40A25F58A62}" type="slidenum">
              <a:rPr lang="en-US"/>
              <a:pPr/>
              <a:t>10</a:t>
            </a:fld>
            <a:endParaRPr lang="en-US"/>
          </a:p>
        </p:txBody>
      </p:sp>
      <p:pic>
        <p:nvPicPr>
          <p:cNvPr id="378882" name="Picture 2" descr="FG27_03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3657600"/>
            <a:ext cx="4953000" cy="3124200"/>
          </a:xfrm>
          <a:prstGeom prst="rect">
            <a:avLst/>
          </a:prstGeom>
          <a:noFill/>
        </p:spPr>
      </p:pic>
      <p:sp>
        <p:nvSpPr>
          <p:cNvPr id="378883" name="Rectangle 3"/>
          <p:cNvSpPr>
            <a:spLocks noChangeArrowheads="1"/>
          </p:cNvSpPr>
          <p:nvPr/>
        </p:nvSpPr>
        <p:spPr bwMode="auto">
          <a:xfrm>
            <a:off x="152400" y="4038600"/>
            <a:ext cx="6096000" cy="259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This is called the </a:t>
            </a:r>
            <a:r>
              <a:rPr lang="en-US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Hall Effect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potential difference produced is called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CC0000"/>
                </a:solidFill>
                <a:latin typeface="Arial Narrow" charset="0"/>
                <a:ea typeface="ＭＳ Ｐゴシック" charset="-128"/>
              </a:rPr>
              <a:t>The Hall </a:t>
            </a:r>
            <a:r>
              <a:rPr lang="en-US" sz="2000" dirty="0" err="1">
                <a:solidFill>
                  <a:srgbClr val="CC0000"/>
                </a:solidFill>
                <a:latin typeface="Arial Narrow" charset="0"/>
                <a:ea typeface="ＭＳ Ｐゴシック" charset="-128"/>
              </a:rPr>
              <a:t>emf</a:t>
            </a:r>
            <a:endParaRPr lang="en-US" sz="2000" dirty="0">
              <a:solidFill>
                <a:srgbClr val="CC0000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field due to the separation of charge is called the Hall field, </a:t>
            </a:r>
            <a:r>
              <a:rPr lang="en-US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and it points to the direction opposite to the magnetic force</a:t>
            </a:r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The Hall Effect</a:t>
            </a:r>
          </a:p>
        </p:txBody>
      </p:sp>
      <p:graphicFrame>
        <p:nvGraphicFramePr>
          <p:cNvPr id="37888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43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37888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886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44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7888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88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45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37888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8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What do you think will happen to the electrons flowing through a conductor immersed in a magnetic field?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Magnetic force will push the electrons toward one side of the conductor.  Then what happens?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potential difference will be created due to continued accumulation of electrons on one side. Till when? Forever?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Nope.  Till the electric force inside the conductor is equal and opposite to the magnetic force</a:t>
            </a:r>
          </a:p>
        </p:txBody>
      </p:sp>
      <p:graphicFrame>
        <p:nvGraphicFramePr>
          <p:cNvPr id="378889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46" name="Equation" r:id="rId9" imgW="914400" imgH="190080" progId="Equation.DSMT4">
                  <p:embed/>
                </p:oleObj>
              </mc:Choice>
              <mc:Fallback>
                <p:oleObj name="Equation" r:id="rId9" imgW="914400" imgH="190080" progId="Equation.DSMT4">
                  <p:embed/>
                  <p:pic>
                    <p:nvPicPr>
                      <p:cNvPr id="37888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890" name="Object 10"/>
          <p:cNvGraphicFramePr>
            <a:graphicFrameLocks noChangeAspect="1"/>
          </p:cNvGraphicFramePr>
          <p:nvPr/>
        </p:nvGraphicFramePr>
        <p:xfrm>
          <a:off x="1600200" y="2057400"/>
          <a:ext cx="73183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47" name="Equation" r:id="rId10" imgW="317160" imgH="228600" progId="Equation.DSMT4">
                  <p:embed/>
                </p:oleObj>
              </mc:Choice>
              <mc:Fallback>
                <p:oleObj name="Equation" r:id="rId10" imgW="317160" imgH="228600" progId="Equation.DSMT4">
                  <p:embed/>
                  <p:pic>
                    <p:nvPicPr>
                      <p:cNvPr id="3788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057400"/>
                        <a:ext cx="731838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891" name="Object 11"/>
          <p:cNvGraphicFramePr>
            <a:graphicFrameLocks noChangeAspect="1"/>
          </p:cNvGraphicFramePr>
          <p:nvPr/>
        </p:nvGraphicFramePr>
        <p:xfrm>
          <a:off x="2286000" y="2057400"/>
          <a:ext cx="125888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48" name="Equation" r:id="rId12" imgW="545760" imgH="228600" progId="Equation.DSMT4">
                  <p:embed/>
                </p:oleObj>
              </mc:Choice>
              <mc:Fallback>
                <p:oleObj name="Equation" r:id="rId12" imgW="545760" imgH="228600" progId="Equation.DSMT4">
                  <p:embed/>
                  <p:pic>
                    <p:nvPicPr>
                      <p:cNvPr id="37889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057400"/>
                        <a:ext cx="1258888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523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88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88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8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88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88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3" grpId="0" build="p"/>
      <p:bldP spid="37888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534400" cy="5791200"/>
          </a:xfrm>
        </p:spPr>
        <p:txBody>
          <a:bodyPr/>
          <a:lstStyle/>
          <a:p>
            <a:r>
              <a:rPr lang="en-US" sz="2800" dirty="0"/>
              <a:t>In an equilibrium, the force due to Hall field is balanced by the magnetic force </a:t>
            </a:r>
            <a:r>
              <a:rPr lang="en-US" sz="2800" dirty="0" err="1">
                <a:latin typeface="Monotype Corsiva" charset="0"/>
              </a:rPr>
              <a:t>ev</a:t>
            </a:r>
            <a:r>
              <a:rPr lang="en-US" sz="2800" baseline="-25000" dirty="0" err="1">
                <a:latin typeface="Monotype Corsiva" charset="0"/>
              </a:rPr>
              <a:t>d</a:t>
            </a:r>
            <a:r>
              <a:rPr lang="en-US" sz="2800" dirty="0" err="1">
                <a:latin typeface="Monotype Corsiva" charset="0"/>
              </a:rPr>
              <a:t>B</a:t>
            </a:r>
            <a:r>
              <a:rPr lang="en-US" sz="2800" dirty="0">
                <a:latin typeface="Monotype Corsiva" charset="0"/>
              </a:rPr>
              <a:t>, </a:t>
            </a:r>
            <a:r>
              <a:rPr lang="en-US" sz="2800" dirty="0"/>
              <a:t>so we obtain</a:t>
            </a:r>
            <a:endParaRPr lang="en-US" sz="2800" dirty="0">
              <a:latin typeface="Monotype Corsiva" charset="0"/>
            </a:endParaRPr>
          </a:p>
          <a:p>
            <a:r>
              <a:rPr lang="en-US" sz="2800" dirty="0"/>
              <a:t>                     and</a:t>
            </a:r>
          </a:p>
          <a:p>
            <a:r>
              <a:rPr lang="en-US" sz="2800" dirty="0"/>
              <a:t>The Hall </a:t>
            </a:r>
            <a:r>
              <a:rPr lang="en-US" sz="2800" dirty="0" err="1"/>
              <a:t>emf</a:t>
            </a:r>
            <a:r>
              <a:rPr lang="en-US" sz="2800" dirty="0"/>
              <a:t> is then</a:t>
            </a:r>
          </a:p>
          <a:p>
            <a:pPr lvl="1"/>
            <a:r>
              <a:rPr lang="en-US" sz="2400" dirty="0"/>
              <a:t>Where </a:t>
            </a:r>
            <a:r>
              <a:rPr lang="en-US" sz="2400" dirty="0" err="1">
                <a:latin typeface="Monotype Corsiva" charset="0"/>
              </a:rPr>
              <a:t>l</a:t>
            </a:r>
            <a:r>
              <a:rPr lang="en-US" sz="2400" dirty="0"/>
              <a:t> is the width of the conductor</a:t>
            </a:r>
          </a:p>
          <a:p>
            <a:r>
              <a:rPr lang="en-US" sz="2800" dirty="0"/>
              <a:t>What do we use the Hall effect for?</a:t>
            </a:r>
          </a:p>
          <a:p>
            <a:pPr lvl="1"/>
            <a:r>
              <a:rPr lang="en-US" sz="2400" dirty="0"/>
              <a:t>The current of negative charge moving to right is equivalent to the positive charge moving to the left</a:t>
            </a:r>
          </a:p>
          <a:p>
            <a:pPr lvl="1"/>
            <a:r>
              <a:rPr lang="en-US" sz="2400" dirty="0"/>
              <a:t>The Hall effect can distinguish these since the direction of the Hall field or direction of the Hall </a:t>
            </a:r>
            <a:r>
              <a:rPr lang="en-US" sz="2400" dirty="0" err="1"/>
              <a:t>emf</a:t>
            </a:r>
            <a:r>
              <a:rPr lang="en-US" sz="2400" dirty="0"/>
              <a:t> is opposite</a:t>
            </a:r>
          </a:p>
          <a:p>
            <a:pPr lvl="1"/>
            <a:r>
              <a:rPr lang="en-US" sz="2400" dirty="0"/>
              <a:t>Since the magnitude of the Hall </a:t>
            </a:r>
            <a:r>
              <a:rPr lang="en-US" sz="2400" dirty="0" err="1"/>
              <a:t>emf</a:t>
            </a:r>
            <a:r>
              <a:rPr lang="en-US" sz="2400" dirty="0"/>
              <a:t> is proportional to the magnetic field strength </a:t>
            </a:r>
            <a:r>
              <a:rPr lang="en-US" sz="2400" dirty="0" err="1">
                <a:sym typeface="Wingdings" charset="2"/>
              </a:rPr>
              <a:t></a:t>
            </a:r>
            <a:r>
              <a:rPr lang="en-US" sz="2400" dirty="0">
                <a:sym typeface="Wingdings" charset="2"/>
              </a:rPr>
              <a:t> can measure the B-field strength</a:t>
            </a:r>
          </a:p>
          <a:p>
            <a:pPr lvl="2"/>
            <a:r>
              <a:rPr lang="en-US" sz="2000" dirty="0"/>
              <a:t>Hall probe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992F-8461-9B48-8207-A7355EB42F88}" type="slidenum">
              <a:rPr lang="en-US"/>
              <a:pPr/>
              <a:t>11</a:t>
            </a:fld>
            <a:endParaRPr lang="en-US"/>
          </a:p>
        </p:txBody>
      </p:sp>
      <p:pic>
        <p:nvPicPr>
          <p:cNvPr id="379906" name="Picture 2" descr="FG27_0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066800"/>
            <a:ext cx="3886200" cy="2452688"/>
          </a:xfrm>
          <a:prstGeom prst="rect">
            <a:avLst/>
          </a:prstGeom>
          <a:noFill/>
        </p:spPr>
      </p:pic>
      <p:sp>
        <p:nvSpPr>
          <p:cNvPr id="37990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The Hall Effect</a:t>
            </a:r>
          </a:p>
        </p:txBody>
      </p:sp>
      <p:graphicFrame>
        <p:nvGraphicFramePr>
          <p:cNvPr id="379908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38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799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09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39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3799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0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40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799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2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41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3799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3" name="Object 9"/>
          <p:cNvGraphicFramePr>
            <a:graphicFrameLocks noChangeAspect="1"/>
          </p:cNvGraphicFramePr>
          <p:nvPr/>
        </p:nvGraphicFramePr>
        <p:xfrm>
          <a:off x="762000" y="1609725"/>
          <a:ext cx="17526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42" name="Equation" r:id="rId9" imgW="711000" imgH="203040" progId="Equation.DSMT4">
                  <p:embed/>
                </p:oleObj>
              </mc:Choice>
              <mc:Fallback>
                <p:oleObj name="Equation" r:id="rId9" imgW="711000" imgH="203040" progId="Equation.DSMT4">
                  <p:embed/>
                  <p:pic>
                    <p:nvPicPr>
                      <p:cNvPr id="37991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09725"/>
                        <a:ext cx="175260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4" name="Object 10"/>
          <p:cNvGraphicFramePr>
            <a:graphicFrameLocks noChangeAspect="1"/>
          </p:cNvGraphicFramePr>
          <p:nvPr/>
        </p:nvGraphicFramePr>
        <p:xfrm>
          <a:off x="3200400" y="1617663"/>
          <a:ext cx="1528763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43" name="Equation" r:id="rId11" imgW="596880" imgH="203040" progId="Equation.DSMT4">
                  <p:embed/>
                </p:oleObj>
              </mc:Choice>
              <mc:Fallback>
                <p:oleObj name="Equation" r:id="rId11" imgW="596880" imgH="203040" progId="Equation.DSMT4">
                  <p:embed/>
                  <p:pic>
                    <p:nvPicPr>
                      <p:cNvPr id="37991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617663"/>
                        <a:ext cx="1528763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5" name="Object 11"/>
          <p:cNvGraphicFramePr>
            <a:graphicFrameLocks noChangeAspect="1"/>
          </p:cNvGraphicFramePr>
          <p:nvPr/>
        </p:nvGraphicFramePr>
        <p:xfrm>
          <a:off x="3581400" y="2057400"/>
          <a:ext cx="8445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44" name="Equation" r:id="rId13" imgW="330120" imgH="203040" progId="Equation.DSMT4">
                  <p:embed/>
                </p:oleObj>
              </mc:Choice>
              <mc:Fallback>
                <p:oleObj name="Equation" r:id="rId13" imgW="330120" imgH="203040" progId="Equation.DSMT4">
                  <p:embed/>
                  <p:pic>
                    <p:nvPicPr>
                      <p:cNvPr id="37991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057400"/>
                        <a:ext cx="84455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6" name="Object 12"/>
          <p:cNvGraphicFramePr>
            <a:graphicFrameLocks noChangeAspect="1"/>
          </p:cNvGraphicFramePr>
          <p:nvPr/>
        </p:nvGraphicFramePr>
        <p:xfrm>
          <a:off x="4357688" y="2057400"/>
          <a:ext cx="976312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45" name="Equation" r:id="rId15" imgW="380880" imgH="203040" progId="Equation.DSMT4">
                  <p:embed/>
                </p:oleObj>
              </mc:Choice>
              <mc:Fallback>
                <p:oleObj name="Equation" r:id="rId15" imgW="380880" imgH="203040" progId="Equation.DSMT4">
                  <p:embed/>
                  <p:pic>
                    <p:nvPicPr>
                      <p:cNvPr id="3799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2057400"/>
                        <a:ext cx="976312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7" name="Object 13"/>
          <p:cNvGraphicFramePr>
            <a:graphicFrameLocks noChangeAspect="1"/>
          </p:cNvGraphicFramePr>
          <p:nvPr/>
        </p:nvGraphicFramePr>
        <p:xfrm>
          <a:off x="5314950" y="2057400"/>
          <a:ext cx="7810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46" name="Equation" r:id="rId17" imgW="304560" imgH="203040" progId="Equation.DSMT4">
                  <p:embed/>
                </p:oleObj>
              </mc:Choice>
              <mc:Fallback>
                <p:oleObj name="Equation" r:id="rId17" imgW="304560" imgH="203040" progId="Equation.DSMT4">
                  <p:embed/>
                  <p:pic>
                    <p:nvPicPr>
                      <p:cNvPr id="37991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2057400"/>
                        <a:ext cx="78105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172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79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99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99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9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79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99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99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799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799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799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799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Wednesday, July 1, 2020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2020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22671" y="4916"/>
            <a:ext cx="7772400" cy="4572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839200" cy="5519584"/>
          </a:xfrm>
        </p:spPr>
        <p:txBody>
          <a:bodyPr/>
          <a:lstStyle/>
          <a:p>
            <a:r>
              <a:rPr lang="en-US" dirty="0"/>
              <a:t>Reading Assignments: CH27.6 – 8 and CH28.6 – 10</a:t>
            </a:r>
            <a:r>
              <a:rPr lang="en-US" sz="2800" dirty="0"/>
              <a:t> </a:t>
            </a:r>
            <a:endParaRPr lang="en-US" dirty="0"/>
          </a:p>
          <a:p>
            <a:r>
              <a:rPr lang="en-US" dirty="0"/>
              <a:t>Course feedback survey</a:t>
            </a:r>
          </a:p>
          <a:p>
            <a:pPr lvl="1"/>
            <a:r>
              <a:rPr lang="en-US" dirty="0"/>
              <a:t>Starts today and continues to July 8</a:t>
            </a:r>
          </a:p>
          <a:p>
            <a:pPr lvl="1"/>
            <a:r>
              <a:rPr lang="en-US" dirty="0"/>
              <a:t>Please fill in the survey ASAP!</a:t>
            </a:r>
          </a:p>
          <a:p>
            <a:r>
              <a:rPr lang="en-US" dirty="0"/>
              <a:t>Special seminar on COVID–19 Monday, July 6</a:t>
            </a:r>
          </a:p>
          <a:p>
            <a:pPr lvl="1"/>
            <a:r>
              <a:rPr lang="en-US" dirty="0"/>
              <a:t>Dr. Linda Lee, a frontline doctor</a:t>
            </a:r>
          </a:p>
          <a:p>
            <a:pPr lvl="1"/>
            <a:r>
              <a:rPr lang="en-US" dirty="0"/>
              <a:t>The second hour of the class (11:30 – 12:30)</a:t>
            </a:r>
          </a:p>
          <a:p>
            <a:pPr lvl="2"/>
            <a:r>
              <a:rPr lang="en-US" dirty="0"/>
              <a:t>Extra credit for attending the seminar</a:t>
            </a:r>
          </a:p>
          <a:p>
            <a:pPr lvl="1"/>
            <a:r>
              <a:rPr lang="en-US" dirty="0"/>
              <a:t>Questions will earn additional extra credit points</a:t>
            </a:r>
          </a:p>
        </p:txBody>
      </p:sp>
    </p:spTree>
    <p:extLst>
      <p:ext uri="{BB962C8B-B14F-4D97-AF65-F5344CB8AC3E}">
        <p14:creationId xmlns:p14="http://schemas.microsoft.com/office/powerpoint/2010/main" val="103436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09600"/>
          </a:xfrm>
        </p:spPr>
        <p:txBody>
          <a:bodyPr/>
          <a:lstStyle/>
          <a:p>
            <a:r>
              <a:rPr lang="en-US" sz="4000" dirty="0"/>
              <a:t>Reminder: Special Project #5 – COVID-19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15400" cy="5486400"/>
          </a:xfrm>
        </p:spPr>
        <p:txBody>
          <a:bodyPr/>
          <a:lstStyle/>
          <a:p>
            <a:r>
              <a:rPr lang="en-US" sz="2000" dirty="0"/>
              <a:t>Make comparisons of COVID-19 statistics between the U.S., South Korea, Italy and Texas from </a:t>
            </a:r>
            <a:r>
              <a:rPr lang="en-US" sz="2000" dirty="0">
                <a:hlinkClick r:id="rId3"/>
              </a:rPr>
              <a:t>https://coronaboard.com</a:t>
            </a:r>
            <a:r>
              <a:rPr lang="en-US" sz="2000" dirty="0"/>
              <a:t> on spreadsheet </a:t>
            </a:r>
          </a:p>
          <a:p>
            <a:pPr lvl="1"/>
            <a:r>
              <a:rPr lang="en-US" sz="1800" dirty="0"/>
              <a:t>Total 36 points: 1 point for each of the top 20 cells and 2 points for each of the 8 cells for testing</a:t>
            </a:r>
          </a:p>
          <a:p>
            <a:r>
              <a:rPr lang="en-US" sz="2000" dirty="0"/>
              <a:t>What are the 3 fundamental requirements for opening up (</a:t>
            </a:r>
            <a:r>
              <a:rPr lang="en-US" sz="2000" dirty="0">
                <a:sym typeface="Wingdings" pitchFamily="2" charset="2"/>
              </a:rPr>
              <a:t>2 points each, total 6 points)?  </a:t>
            </a:r>
          </a:p>
          <a:p>
            <a:pPr lvl="1"/>
            <a:r>
              <a:rPr lang="en-US" sz="1600" b="1" u="sng" dirty="0">
                <a:solidFill>
                  <a:srgbClr val="FF0000"/>
                </a:solidFill>
                <a:sym typeface="Wingdings" pitchFamily="2" charset="2"/>
              </a:rPr>
              <a:t>Must be quantitative! (e.g. how many tests per capita per day for the present situation of pandemic)</a:t>
            </a:r>
            <a:endParaRPr lang="en-US" sz="1600" dirty="0">
              <a:sym typeface="Wingdings" pitchFamily="2" charset="2"/>
            </a:endParaRPr>
          </a:p>
          <a:p>
            <a:r>
              <a:rPr lang="en-US" sz="2000" dirty="0">
                <a:sym typeface="Wingdings" pitchFamily="2" charset="2"/>
              </a:rPr>
              <a:t>Assess the readiness of the three fundamental requirements U.S. (2 point each, total 6 points; </a:t>
            </a:r>
            <a:r>
              <a:rPr lang="en-US" sz="2000" dirty="0">
                <a:solidFill>
                  <a:srgbClr val="C00000"/>
                </a:solidFill>
                <a:sym typeface="Wingdings" pitchFamily="2" charset="2"/>
              </a:rPr>
              <a:t>do NOT just take politician’s words</a:t>
            </a:r>
            <a:r>
              <a:rPr lang="en-US" sz="2000" dirty="0">
                <a:sym typeface="Wingdings" pitchFamily="2" charset="2"/>
              </a:rPr>
              <a:t>!). Must provide the independent scientific entity’s reference you took the information from. </a:t>
            </a:r>
          </a:p>
          <a:p>
            <a:r>
              <a:rPr lang="en-US" sz="2000" dirty="0"/>
              <a:t>Evaluate quantitatively the success/failure of the US responses to COVID-19 in 5 sentences. </a:t>
            </a:r>
            <a:r>
              <a:rPr lang="en-US" sz="2000" b="1" u="sng" dirty="0">
                <a:solidFill>
                  <a:srgbClr val="FF0000"/>
                </a:solidFill>
                <a:sym typeface="Wingdings" pitchFamily="2" charset="2"/>
              </a:rPr>
              <a:t>Must provide quantitative reasons behind your conclusion! </a:t>
            </a:r>
            <a:r>
              <a:rPr lang="en-US" sz="2000" dirty="0"/>
              <a:t>(10 points)</a:t>
            </a:r>
          </a:p>
          <a:p>
            <a:r>
              <a:rPr lang="en-US" sz="2000" dirty="0"/>
              <a:t>Assess quantitatively the effectiveness of wearing masks (4 points) and at least 4 reasons for it being effective (1 point each, 0.5 point extra after the first 4).</a:t>
            </a:r>
          </a:p>
          <a:p>
            <a:r>
              <a:rPr lang="en-US" sz="2000" dirty="0"/>
              <a:t>Due: the beginning of the class Tuesday, July 7</a:t>
            </a:r>
          </a:p>
          <a:p>
            <a:pPr lvl="1"/>
            <a:r>
              <a:rPr lang="en-US" sz="1800" dirty="0"/>
              <a:t>Scan all pages of your special project into the pdf format, including the spreadsheet</a:t>
            </a:r>
          </a:p>
          <a:p>
            <a:pPr lvl="1"/>
            <a:r>
              <a:rPr lang="en-US" sz="1800" dirty="0"/>
              <a:t>Save all pages into </a:t>
            </a:r>
            <a:r>
              <a:rPr lang="en-US" sz="1800" b="1" u="sng" dirty="0">
                <a:solidFill>
                  <a:srgbClr val="C00000"/>
                </a:solidFill>
              </a:rPr>
              <a:t>one file</a:t>
            </a:r>
            <a:r>
              <a:rPr lang="en-US" sz="1800" dirty="0"/>
              <a:t> with the filename SP5-YourLastName-YourFirstName.pdf</a:t>
            </a:r>
          </a:p>
          <a:p>
            <a:r>
              <a:rPr lang="en-US" sz="2000" dirty="0"/>
              <a:t>Spreadsheet has been posted on the class web page.  Download ASAP.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F5045A-67A3-CB41-ACA1-E4F4BDA5A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74F07F-2F91-8E41-B659-45A069F19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E34DF0-36FF-8F4A-8D98-9D294E232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9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8FA4A-4921-794E-9884-1A539A7E9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SP5 spreadsheet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8AA71-2DDC-4B4C-A776-0ED067DA4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6811C-76F8-6440-AEAB-4D27AAF68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A2334-75D7-F640-8831-A5516E237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31F2BE-F73A-2D41-921B-FF02F9DED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6700" y="685800"/>
            <a:ext cx="9677400" cy="71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98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D1D1-B6D7-A34F-B5BC-DAEB3E8C4A23}" type="slidenum">
              <a:rPr lang="en-US"/>
              <a:pPr/>
              <a:t>5</a:t>
            </a:fld>
            <a:endParaRPr lang="en-US"/>
          </a:p>
        </p:txBody>
      </p:sp>
      <p:sp>
        <p:nvSpPr>
          <p:cNvPr id="373762" name="Rectangle 2"/>
          <p:cNvSpPr>
            <a:spLocks noChangeArrowheads="1"/>
          </p:cNvSpPr>
          <p:nvPr/>
        </p:nvSpPr>
        <p:spPr bwMode="auto">
          <a:xfrm>
            <a:off x="228600" y="2590800"/>
            <a:ext cx="8610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magnetic field exerts force on both vertical sections of wire.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Where is this principle used in?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Ammeters, motors, volt-meters, speedometers, etc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two forces on the different sections of the wire exerts net torque in the same direction about the rotational axis along the symmetry axis of the wire.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happens when the wire turns 90 degrees?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 will not turn unless the direction of the current changes</a:t>
            </a:r>
          </a:p>
        </p:txBody>
      </p:sp>
      <p:pic>
        <p:nvPicPr>
          <p:cNvPr id="373763" name="Picture 3" descr="FG27_021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381000"/>
            <a:ext cx="4038600" cy="2286000"/>
          </a:xfrm>
          <a:prstGeom prst="rect">
            <a:avLst/>
          </a:prstGeom>
          <a:noFill/>
        </p:spPr>
      </p:pic>
      <p:sp>
        <p:nvSpPr>
          <p:cNvPr id="37376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Torque on a Current Loop</a:t>
            </a:r>
          </a:p>
        </p:txBody>
      </p:sp>
      <p:graphicFrame>
        <p:nvGraphicFramePr>
          <p:cNvPr id="37376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94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737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3766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95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3737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376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96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7376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37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6400800" cy="1828800"/>
          </a:xfrm>
        </p:spPr>
        <p:txBody>
          <a:bodyPr/>
          <a:lstStyle/>
          <a:p>
            <a:r>
              <a:rPr lang="en-US" sz="2800" dirty="0"/>
              <a:t>What do you think will happen to a closed rectangular loop of wire with an electric current as shown in the figure?</a:t>
            </a:r>
          </a:p>
          <a:p>
            <a:pPr lvl="1"/>
            <a:r>
              <a:rPr lang="en-US" sz="2400" dirty="0"/>
              <a:t>It will rotate!  Why?</a:t>
            </a:r>
          </a:p>
        </p:txBody>
      </p:sp>
    </p:spTree>
    <p:extLst>
      <p:ext uri="{BB962C8B-B14F-4D97-AF65-F5344CB8AC3E}">
        <p14:creationId xmlns:p14="http://schemas.microsoft.com/office/powerpoint/2010/main" val="110836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37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37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3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3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73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2" grpId="0" build="p"/>
      <p:bldP spid="37376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A188-A418-B545-BD28-07B0B2B8A04B}" type="slidenum">
              <a:rPr lang="en-US"/>
              <a:pPr/>
              <a:t>6</a:t>
            </a:fld>
            <a:endParaRPr lang="en-US"/>
          </a:p>
        </p:txBody>
      </p:sp>
      <p:pic>
        <p:nvPicPr>
          <p:cNvPr id="374786" name="Picture 2" descr="FG27_021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2209800"/>
            <a:ext cx="2057400" cy="1371600"/>
          </a:xfrm>
          <a:prstGeom prst="rect">
            <a:avLst/>
          </a:prstGeom>
          <a:noFill/>
        </p:spPr>
      </p:pic>
      <p:pic>
        <p:nvPicPr>
          <p:cNvPr id="374787" name="Picture 3" descr="FG27_021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381000"/>
            <a:ext cx="4038600" cy="1905000"/>
          </a:xfrm>
          <a:prstGeom prst="rect">
            <a:avLst/>
          </a:prstGeom>
          <a:noFill/>
        </p:spPr>
      </p:pic>
      <p:sp>
        <p:nvSpPr>
          <p:cNvPr id="37478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Torque on a Current Loop</a:t>
            </a:r>
          </a:p>
        </p:txBody>
      </p:sp>
      <p:graphicFrame>
        <p:nvGraphicFramePr>
          <p:cNvPr id="374789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16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3747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0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17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747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1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18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37479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47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382000" cy="3581400"/>
          </a:xfrm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en-US" sz="2000" dirty="0" err="1"/>
              <a:t>F</a:t>
            </a:r>
            <a:r>
              <a:rPr lang="en-US" sz="2000" baseline="-25000" dirty="0" err="1"/>
              <a:t>a</a:t>
            </a:r>
            <a:r>
              <a:rPr lang="en-US" sz="2000" dirty="0"/>
              <a:t>=</a:t>
            </a:r>
            <a:r>
              <a:rPr lang="en-US" sz="2000" dirty="0" err="1">
                <a:latin typeface="Monotype Corsiva" charset="0"/>
              </a:rPr>
              <a:t>IaB</a:t>
            </a:r>
            <a:endParaRPr lang="en-US" sz="2000" dirty="0">
              <a:latin typeface="Monotype Corsiva" charset="0"/>
            </a:endParaRPr>
          </a:p>
          <a:p>
            <a:pPr lvl="2">
              <a:lnSpc>
                <a:spcPct val="90000"/>
              </a:lnSpc>
            </a:pPr>
            <a:r>
              <a:rPr lang="en-US" sz="2000" dirty="0"/>
              <a:t>The moment arm of the coil is </a:t>
            </a:r>
            <a:r>
              <a:rPr lang="en-US" sz="2000" dirty="0">
                <a:latin typeface="Monotype Corsiva" charset="0"/>
              </a:rPr>
              <a:t>b</a:t>
            </a:r>
            <a:r>
              <a:rPr lang="en-US" sz="2000" dirty="0"/>
              <a:t>/2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 the total torque is the sum of the torques by each of the forces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dirty="0"/>
              <a:t> </a:t>
            </a:r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Where </a:t>
            </a:r>
            <a:r>
              <a:rPr lang="en-US" sz="2000" dirty="0">
                <a:latin typeface="Monotype Corsiva" charset="0"/>
              </a:rPr>
              <a:t>A=ab</a:t>
            </a:r>
            <a:r>
              <a:rPr lang="en-US" sz="2000" dirty="0"/>
              <a:t> is the area of the coil loop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What is the total net torque if the coil consists of N loops of wire?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If the coil makes an angle </a:t>
            </a:r>
            <a:r>
              <a:rPr lang="en-US" sz="2400" dirty="0" err="1">
                <a:latin typeface="Symbol" charset="2"/>
              </a:rPr>
              <a:t>θ</a:t>
            </a:r>
            <a:r>
              <a:rPr lang="en-US" sz="2400" dirty="0"/>
              <a:t> </a:t>
            </a:r>
            <a:r>
              <a:rPr lang="en-US" sz="2400" dirty="0" err="1"/>
              <a:t>w</a:t>
            </a:r>
            <a:r>
              <a:rPr lang="en-US" sz="2400" dirty="0"/>
              <a:t>/ the field</a:t>
            </a:r>
          </a:p>
        </p:txBody>
      </p:sp>
      <p:sp>
        <p:nvSpPr>
          <p:cNvPr id="374793" name="Rectangle 9"/>
          <p:cNvSpPr>
            <a:spLocks noChangeArrowheads="1"/>
          </p:cNvSpPr>
          <p:nvPr/>
        </p:nvSpPr>
        <p:spPr bwMode="auto">
          <a:xfrm>
            <a:off x="381000" y="685800"/>
            <a:ext cx="670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So what would be the magnitude of this torque?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magnitude of the force on the section of the wire with length </a:t>
            </a:r>
            <a:r>
              <a:rPr lang="en-US" sz="280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?</a:t>
            </a:r>
          </a:p>
        </p:txBody>
      </p:sp>
      <p:graphicFrame>
        <p:nvGraphicFramePr>
          <p:cNvPr id="374794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19" name="Equation" r:id="rId9" imgW="914400" imgH="190080" progId="Equation.DSMT4">
                  <p:embed/>
                </p:oleObj>
              </mc:Choice>
              <mc:Fallback>
                <p:oleObj name="Equation" r:id="rId9" imgW="914400" imgH="190080" progId="Equation.DSMT4">
                  <p:embed/>
                  <p:pic>
                    <p:nvPicPr>
                      <p:cNvPr id="37479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5" name="Object 11"/>
          <p:cNvGraphicFramePr>
            <a:graphicFrameLocks noChangeAspect="1"/>
          </p:cNvGraphicFramePr>
          <p:nvPr/>
        </p:nvGraphicFramePr>
        <p:xfrm>
          <a:off x="1447800" y="3948113"/>
          <a:ext cx="5080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20" name="Equation" r:id="rId10" imgW="228600" imgH="126720" progId="Equation.DSMT4">
                  <p:embed/>
                </p:oleObj>
              </mc:Choice>
              <mc:Fallback>
                <p:oleObj name="Equation" r:id="rId10" imgW="228600" imgH="126720" progId="Equation.DSMT4">
                  <p:embed/>
                  <p:pic>
                    <p:nvPicPr>
                      <p:cNvPr id="37479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48113"/>
                        <a:ext cx="508000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6" name="Object 12"/>
          <p:cNvGraphicFramePr>
            <a:graphicFrameLocks noChangeAspect="1"/>
          </p:cNvGraphicFramePr>
          <p:nvPr/>
        </p:nvGraphicFramePr>
        <p:xfrm>
          <a:off x="1981200" y="5181600"/>
          <a:ext cx="14478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21" name="Equation" r:id="rId12" imgW="571320" imgH="164880" progId="Equation.DSMT4">
                  <p:embed/>
                </p:oleObj>
              </mc:Choice>
              <mc:Fallback>
                <p:oleObj name="Equation" r:id="rId12" imgW="571320" imgH="164880" progId="Equation.DSMT4">
                  <p:embed/>
                  <p:pic>
                    <p:nvPicPr>
                      <p:cNvPr id="37479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181600"/>
                        <a:ext cx="1447800" cy="415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7" name="Object 13"/>
          <p:cNvGraphicFramePr>
            <a:graphicFrameLocks noChangeAspect="1"/>
          </p:cNvGraphicFramePr>
          <p:nvPr/>
        </p:nvGraphicFramePr>
        <p:xfrm>
          <a:off x="5791200" y="5562600"/>
          <a:ext cx="19573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22" name="Equation" r:id="rId14" imgW="863280" imgH="164880" progId="Equation.DSMT4">
                  <p:embed/>
                </p:oleObj>
              </mc:Choice>
              <mc:Fallback>
                <p:oleObj name="Equation" r:id="rId14" imgW="863280" imgH="164880" progId="Equation.DSMT4">
                  <p:embed/>
                  <p:pic>
                    <p:nvPicPr>
                      <p:cNvPr id="37479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562600"/>
                        <a:ext cx="1957388" cy="37147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8" name="Object 14"/>
          <p:cNvGraphicFramePr>
            <a:graphicFrameLocks noChangeAspect="1"/>
          </p:cNvGraphicFramePr>
          <p:nvPr/>
        </p:nvGraphicFramePr>
        <p:xfrm>
          <a:off x="1916113" y="3683000"/>
          <a:ext cx="8191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23" name="Equation" r:id="rId16" imgW="368280" imgH="368280" progId="Equation.DSMT4">
                  <p:embed/>
                </p:oleObj>
              </mc:Choice>
              <mc:Fallback>
                <p:oleObj name="Equation" r:id="rId16" imgW="368280" imgH="368280" progId="Equation.DSMT4">
                  <p:embed/>
                  <p:pic>
                    <p:nvPicPr>
                      <p:cNvPr id="37479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113" y="3683000"/>
                        <a:ext cx="81915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9" name="Object 15"/>
          <p:cNvGraphicFramePr>
            <a:graphicFrameLocks noChangeAspect="1"/>
          </p:cNvGraphicFramePr>
          <p:nvPr/>
        </p:nvGraphicFramePr>
        <p:xfrm>
          <a:off x="2693988" y="3683000"/>
          <a:ext cx="124301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24" name="Equation" r:id="rId18" imgW="558720" imgH="368280" progId="Equation.DSMT4">
                  <p:embed/>
                </p:oleObj>
              </mc:Choice>
              <mc:Fallback>
                <p:oleObj name="Equation" r:id="rId18" imgW="558720" imgH="368280" progId="Equation.DSMT4">
                  <p:embed/>
                  <p:pic>
                    <p:nvPicPr>
                      <p:cNvPr id="37479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3988" y="3683000"/>
                        <a:ext cx="1243012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800" name="Object 16"/>
          <p:cNvGraphicFramePr>
            <a:graphicFrameLocks noChangeAspect="1"/>
          </p:cNvGraphicFramePr>
          <p:nvPr/>
        </p:nvGraphicFramePr>
        <p:xfrm>
          <a:off x="3897313" y="3906838"/>
          <a:ext cx="979487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25" name="Equation" r:id="rId20" imgW="431640" imgH="164880" progId="Equation.DSMT4">
                  <p:embed/>
                </p:oleObj>
              </mc:Choice>
              <mc:Fallback>
                <p:oleObj name="Equation" r:id="rId20" imgW="431640" imgH="164880" progId="Equation.DSMT4">
                  <p:embed/>
                  <p:pic>
                    <p:nvPicPr>
                      <p:cNvPr id="37480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3" y="3906838"/>
                        <a:ext cx="979487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801" name="Object 17"/>
          <p:cNvGraphicFramePr>
            <a:graphicFrameLocks noChangeAspect="1"/>
          </p:cNvGraphicFramePr>
          <p:nvPr/>
        </p:nvGraphicFramePr>
        <p:xfrm>
          <a:off x="4800600" y="3921125"/>
          <a:ext cx="59372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26" name="Equation" r:id="rId22" imgW="266400" imgH="152280" progId="Equation.DSMT4">
                  <p:embed/>
                </p:oleObj>
              </mc:Choice>
              <mc:Fallback>
                <p:oleObj name="Equation" r:id="rId22" imgW="266400" imgH="152280" progId="Equation.DSMT4">
                  <p:embed/>
                  <p:pic>
                    <p:nvPicPr>
                      <p:cNvPr id="37480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921125"/>
                        <a:ext cx="593725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4802" name="Oval 18"/>
          <p:cNvSpPr>
            <a:spLocks noChangeArrowheads="1"/>
          </p:cNvSpPr>
          <p:nvPr/>
        </p:nvSpPr>
        <p:spPr bwMode="auto">
          <a:xfrm>
            <a:off x="4038600" y="3886200"/>
            <a:ext cx="381000" cy="381000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5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4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47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4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4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4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4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74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4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4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74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4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4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4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74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747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747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74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747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74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92" grpId="0" build="p"/>
      <p:bldP spid="374793" grpId="0" build="p"/>
      <p:bldP spid="37480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DBAF-88D1-AF45-9390-CA3B14442D0A}" type="slidenum">
              <a:rPr lang="en-US"/>
              <a:pPr/>
              <a:t>7</a:t>
            </a:fld>
            <a:endParaRPr lang="en-US"/>
          </a:p>
        </p:txBody>
      </p:sp>
      <p:pic>
        <p:nvPicPr>
          <p:cNvPr id="375810" name="Picture 2" descr="FG27_021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7225" y="533400"/>
            <a:ext cx="2136775" cy="2438400"/>
          </a:xfrm>
          <a:prstGeom prst="rect">
            <a:avLst/>
          </a:prstGeom>
          <a:noFill/>
        </p:spPr>
      </p:pic>
      <p:sp>
        <p:nvSpPr>
          <p:cNvPr id="37581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Magnetic Dipole Moment</a:t>
            </a:r>
          </a:p>
        </p:txBody>
      </p:sp>
      <p:graphicFrame>
        <p:nvGraphicFramePr>
          <p:cNvPr id="3758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5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758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5813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56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3758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5814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57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758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58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00050" y="2882900"/>
            <a:ext cx="8534400" cy="3962400"/>
          </a:xfrm>
        </p:spPr>
        <p:txBody>
          <a:bodyPr/>
          <a:lstStyle/>
          <a:p>
            <a:pPr lvl="1"/>
            <a:r>
              <a:rPr lang="en-US" sz="2400" dirty="0"/>
              <a:t>It is a vector quantity                      </a:t>
            </a:r>
            <a:r>
              <a:rPr lang="en-US" sz="2400" dirty="0">
                <a:solidFill>
                  <a:srgbClr val="C00000"/>
                </a:solidFill>
              </a:rPr>
              <a:t>(Poll 1)</a:t>
            </a:r>
          </a:p>
          <a:p>
            <a:pPr lvl="2"/>
            <a:r>
              <a:rPr lang="en-US" sz="2000" dirty="0"/>
              <a:t>Its direction is the same as that of the area vector </a:t>
            </a:r>
            <a:r>
              <a:rPr lang="en-US" sz="2000" b="1" dirty="0"/>
              <a:t>A</a:t>
            </a:r>
            <a:r>
              <a:rPr lang="en-US" sz="2000" dirty="0"/>
              <a:t> and is perpendicular to the plane of the coil consistent with the right-hand rule</a:t>
            </a:r>
          </a:p>
          <a:p>
            <a:pPr lvl="3"/>
            <a:r>
              <a:rPr lang="en-US" sz="1800" dirty="0"/>
              <a:t>Your thumb points to the direction of the magnetic moment when your fingers cup around the loop in the same direction of the current</a:t>
            </a:r>
          </a:p>
          <a:p>
            <a:pPr lvl="1"/>
            <a:r>
              <a:rPr lang="en-US" sz="2400" dirty="0"/>
              <a:t>The tendency of an object to interact with an external magnetic field</a:t>
            </a:r>
          </a:p>
          <a:p>
            <a:pPr lvl="1"/>
            <a:r>
              <a:rPr lang="en-US" sz="2400" dirty="0"/>
              <a:t>Using the definition of magnetic moment, the torque can be rewritten in vector form</a:t>
            </a:r>
          </a:p>
        </p:txBody>
      </p:sp>
      <p:sp>
        <p:nvSpPr>
          <p:cNvPr id="375816" name="Rectangle 8"/>
          <p:cNvSpPr>
            <a:spLocks noChangeArrowheads="1"/>
          </p:cNvSpPr>
          <p:nvPr/>
        </p:nvSpPr>
        <p:spPr bwMode="auto">
          <a:xfrm>
            <a:off x="228600" y="751912"/>
            <a:ext cx="670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formula derived in the previous page for a rectangular coil is valid for any shape of the coil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quantity N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sz="2800" dirty="0">
                <a:solidFill>
                  <a:schemeClr val="accent2"/>
                </a:solidFill>
                <a:latin typeface="Monotype Corsiva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called the </a:t>
            </a:r>
            <a:r>
              <a:rPr lang="en-US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magnetic dipole moment of the coil</a:t>
            </a:r>
          </a:p>
        </p:txBody>
      </p:sp>
      <p:graphicFrame>
        <p:nvGraphicFramePr>
          <p:cNvPr id="375817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58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37581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5818" name="Object 10"/>
          <p:cNvGraphicFramePr>
            <a:graphicFrameLocks noChangeAspect="1"/>
          </p:cNvGraphicFramePr>
          <p:nvPr/>
        </p:nvGraphicFramePr>
        <p:xfrm>
          <a:off x="3871914" y="2857064"/>
          <a:ext cx="1083204" cy="444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59" name="Equation" r:id="rId9" imgW="584200" imgH="241300" progId="Equation.DSMT4">
                  <p:embed/>
                </p:oleObj>
              </mc:Choice>
              <mc:Fallback>
                <p:oleObj name="Equation" r:id="rId9" imgW="584200" imgH="241300" progId="Equation.DSMT4">
                  <p:embed/>
                  <p:pic>
                    <p:nvPicPr>
                      <p:cNvPr id="37581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914" y="2857064"/>
                        <a:ext cx="1083204" cy="44493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5819" name="Object 11"/>
          <p:cNvGraphicFramePr>
            <a:graphicFrameLocks noChangeAspect="1"/>
          </p:cNvGraphicFramePr>
          <p:nvPr/>
        </p:nvGraphicFramePr>
        <p:xfrm>
          <a:off x="3657600" y="5503863"/>
          <a:ext cx="31527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60" name="Equation" r:id="rId11" imgW="1244600" imgH="241300" progId="Equation.DSMT4">
                  <p:embed/>
                </p:oleObj>
              </mc:Choice>
              <mc:Fallback>
                <p:oleObj name="Equation" r:id="rId11" imgW="1244600" imgH="241300" progId="Equation.DSMT4">
                  <p:embed/>
                  <p:pic>
                    <p:nvPicPr>
                      <p:cNvPr id="3758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503863"/>
                        <a:ext cx="3152775" cy="608012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256088" y="5486400"/>
            <a:ext cx="2097087" cy="609600"/>
            <a:chOff x="3360" y="3504"/>
            <a:chExt cx="1152" cy="384"/>
          </a:xfrm>
        </p:grpSpPr>
        <p:sp>
          <p:nvSpPr>
            <p:cNvPr id="375821" name="Oval 13"/>
            <p:cNvSpPr>
              <a:spLocks noChangeArrowheads="1"/>
            </p:cNvSpPr>
            <p:nvPr/>
          </p:nvSpPr>
          <p:spPr bwMode="auto">
            <a:xfrm>
              <a:off x="3360" y="3504"/>
              <a:ext cx="384" cy="336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75822" name="Oval 14"/>
            <p:cNvSpPr>
              <a:spLocks noChangeArrowheads="1"/>
            </p:cNvSpPr>
            <p:nvPr/>
          </p:nvSpPr>
          <p:spPr bwMode="auto">
            <a:xfrm>
              <a:off x="4176" y="3600"/>
              <a:ext cx="336" cy="288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cxnSp>
          <p:nvCxnSpPr>
            <p:cNvPr id="375823" name="AutoShape 15"/>
            <p:cNvCxnSpPr>
              <a:cxnSpLocks noChangeShapeType="1"/>
              <a:stCxn id="375821" idx="4"/>
              <a:endCxn id="375822" idx="4"/>
            </p:cNvCxnSpPr>
            <p:nvPr/>
          </p:nvCxnSpPr>
          <p:spPr bwMode="auto">
            <a:xfrm rot="16200000" flipH="1">
              <a:off x="3924" y="3468"/>
              <a:ext cx="48" cy="792"/>
            </a:xfrm>
            <a:prstGeom prst="curvedConnector3">
              <a:avLst>
                <a:gd name="adj1" fmla="val 400000"/>
              </a:avLst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6951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5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58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5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5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5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75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5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758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75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5" grpId="0" build="p"/>
      <p:bldP spid="3758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434FA-9E98-2C45-ABE6-2CDCF55FD4A7}" type="slidenum">
              <a:rPr lang="en-US"/>
              <a:pPr/>
              <a:t>8</a:t>
            </a:fld>
            <a:endParaRPr 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Magnetic Dipole Potential Energy</a:t>
            </a:r>
          </a:p>
        </p:txBody>
      </p:sp>
      <p:graphicFrame>
        <p:nvGraphicFramePr>
          <p:cNvPr id="37683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1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7683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3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19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3768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3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20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3768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68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534400" cy="5638800"/>
          </a:xfrm>
        </p:spPr>
        <p:txBody>
          <a:bodyPr/>
          <a:lstStyle/>
          <a:p>
            <a:r>
              <a:rPr lang="en-US" dirty="0"/>
              <a:t>Where else did you see the same form of the torque?</a:t>
            </a:r>
          </a:p>
          <a:p>
            <a:pPr lvl="1"/>
            <a:r>
              <a:rPr lang="en-US" dirty="0"/>
              <a:t>Remember the torque due to electric field on an electric dipole?  </a:t>
            </a:r>
          </a:p>
          <a:p>
            <a:pPr lvl="1"/>
            <a:r>
              <a:rPr lang="en-US" dirty="0"/>
              <a:t>The potential energy of the electric dipole is </a:t>
            </a:r>
          </a:p>
          <a:p>
            <a:pPr lvl="1"/>
            <a:r>
              <a:rPr lang="en-US" dirty="0"/>
              <a:t> </a:t>
            </a:r>
          </a:p>
          <a:p>
            <a:r>
              <a:rPr lang="en-US" dirty="0"/>
              <a:t>How about the potential energy of a magnetic dipole?</a:t>
            </a:r>
          </a:p>
          <a:p>
            <a:pPr lvl="1"/>
            <a:r>
              <a:rPr lang="en-US" dirty="0"/>
              <a:t>The work done by the torque is</a:t>
            </a:r>
          </a:p>
          <a:p>
            <a:pPr lvl="1"/>
            <a:r>
              <a:rPr lang="en-US" dirty="0"/>
              <a:t> </a:t>
            </a:r>
          </a:p>
          <a:p>
            <a:pPr lvl="1"/>
            <a:r>
              <a:rPr lang="en-US" dirty="0"/>
              <a:t>If we chose U=0 at </a:t>
            </a:r>
            <a:r>
              <a:rPr lang="en-US" dirty="0" err="1">
                <a:latin typeface="Symbol" charset="2"/>
              </a:rPr>
              <a:t>θ</a:t>
            </a:r>
            <a:r>
              <a:rPr lang="en-US" dirty="0">
                <a:latin typeface="Symbol" charset="2"/>
              </a:rPr>
              <a:t>=π</a:t>
            </a:r>
            <a:r>
              <a:rPr lang="en-US" dirty="0"/>
              <a:t>/2, then C=0</a:t>
            </a:r>
          </a:p>
          <a:p>
            <a:pPr lvl="1"/>
            <a:r>
              <a:rPr lang="en-US" dirty="0"/>
              <a:t>Thus the potential energy is</a:t>
            </a:r>
          </a:p>
          <a:p>
            <a:pPr lvl="2"/>
            <a:r>
              <a:rPr lang="en-US" dirty="0"/>
              <a:t>Very similar to the electric dipole</a:t>
            </a:r>
          </a:p>
        </p:txBody>
      </p:sp>
      <p:graphicFrame>
        <p:nvGraphicFramePr>
          <p:cNvPr id="37683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21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768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0" name="Object 8"/>
          <p:cNvGraphicFramePr>
            <a:graphicFrameLocks noChangeAspect="1"/>
          </p:cNvGraphicFramePr>
          <p:nvPr/>
        </p:nvGraphicFramePr>
        <p:xfrm>
          <a:off x="5016500" y="5257800"/>
          <a:ext cx="34417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22" name="Equation" r:id="rId8" imgW="1358640" imgH="228600" progId="Equation.DSMT4">
                  <p:embed/>
                </p:oleObj>
              </mc:Choice>
              <mc:Fallback>
                <p:oleObj name="Equation" r:id="rId8" imgW="1358640" imgH="228600" progId="Equation.DSMT4">
                  <p:embed/>
                  <p:pic>
                    <p:nvPicPr>
                      <p:cNvPr id="3768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5257800"/>
                        <a:ext cx="3441700" cy="5762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1" name="Object 9"/>
          <p:cNvGraphicFramePr>
            <a:graphicFrameLocks noChangeAspect="1"/>
          </p:cNvGraphicFramePr>
          <p:nvPr/>
        </p:nvGraphicFramePr>
        <p:xfrm>
          <a:off x="2438400" y="1755775"/>
          <a:ext cx="5270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23" name="Equation" r:id="rId10" imgW="228600" imgH="164880" progId="Equation.DSMT4">
                  <p:embed/>
                </p:oleObj>
              </mc:Choice>
              <mc:Fallback>
                <p:oleObj name="Equation" r:id="rId10" imgW="228600" imgH="164880" progId="Equation.DSMT4">
                  <p:embed/>
                  <p:pic>
                    <p:nvPicPr>
                      <p:cNvPr id="3768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55775"/>
                        <a:ext cx="5270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2" name="Object 10"/>
          <p:cNvGraphicFramePr>
            <a:graphicFrameLocks noChangeAspect="1"/>
          </p:cNvGraphicFramePr>
          <p:nvPr/>
        </p:nvGraphicFramePr>
        <p:xfrm>
          <a:off x="1524000" y="2749550"/>
          <a:ext cx="6159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24" name="Equation" r:id="rId12" imgW="266400" imgH="164880" progId="Equation.DSMT4">
                  <p:embed/>
                </p:oleObj>
              </mc:Choice>
              <mc:Fallback>
                <p:oleObj name="Equation" r:id="rId12" imgW="266400" imgH="164880" progId="Equation.DSMT4">
                  <p:embed/>
                  <p:pic>
                    <p:nvPicPr>
                      <p:cNvPr id="37684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749550"/>
                        <a:ext cx="6159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3" name="Object 11"/>
          <p:cNvGraphicFramePr>
            <a:graphicFrameLocks noChangeAspect="1"/>
          </p:cNvGraphicFramePr>
          <p:nvPr/>
        </p:nvGraphicFramePr>
        <p:xfrm>
          <a:off x="1371600" y="4335463"/>
          <a:ext cx="614363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25" name="Equation" r:id="rId14" imgW="266400" imgH="164880" progId="Equation.DSMT4">
                  <p:embed/>
                </p:oleObj>
              </mc:Choice>
              <mc:Fallback>
                <p:oleObj name="Equation" r:id="rId14" imgW="266400" imgH="164880" progId="Equation.DSMT4">
                  <p:embed/>
                  <p:pic>
                    <p:nvPicPr>
                      <p:cNvPr id="37684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35463"/>
                        <a:ext cx="614363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4" name="Object 12"/>
          <p:cNvGraphicFramePr>
            <a:graphicFrameLocks noChangeAspect="1"/>
          </p:cNvGraphicFramePr>
          <p:nvPr/>
        </p:nvGraphicFramePr>
        <p:xfrm>
          <a:off x="2990850" y="1676400"/>
          <a:ext cx="8191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26" name="Equation" r:id="rId16" imgW="355320" imgH="228600" progId="Equation.DSMT4">
                  <p:embed/>
                </p:oleObj>
              </mc:Choice>
              <mc:Fallback>
                <p:oleObj name="Equation" r:id="rId16" imgW="355320" imgH="228600" progId="Equation.DSMT4">
                  <p:embed/>
                  <p:pic>
                    <p:nvPicPr>
                      <p:cNvPr id="37684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0850" y="1676400"/>
                        <a:ext cx="81915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5" name="Object 13"/>
          <p:cNvGraphicFramePr>
            <a:graphicFrameLocks noChangeAspect="1"/>
          </p:cNvGraphicFramePr>
          <p:nvPr/>
        </p:nvGraphicFramePr>
        <p:xfrm>
          <a:off x="2111375" y="2667000"/>
          <a:ext cx="9366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27" name="Equation" r:id="rId18" imgW="406080" imgH="228600" progId="Equation.DSMT4">
                  <p:embed/>
                </p:oleObj>
              </mc:Choice>
              <mc:Fallback>
                <p:oleObj name="Equation" r:id="rId18" imgW="406080" imgH="228600" progId="Equation.DSMT4">
                  <p:embed/>
                  <p:pic>
                    <p:nvPicPr>
                      <p:cNvPr id="37684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75" y="2667000"/>
                        <a:ext cx="936625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6" name="Object 14"/>
          <p:cNvGraphicFramePr>
            <a:graphicFrameLocks noChangeAspect="1"/>
          </p:cNvGraphicFramePr>
          <p:nvPr/>
        </p:nvGraphicFramePr>
        <p:xfrm>
          <a:off x="1935163" y="4191000"/>
          <a:ext cx="1112837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28" name="Equation" r:id="rId20" imgW="482400" imgH="291960" progId="Equation.DSMT4">
                  <p:embed/>
                </p:oleObj>
              </mc:Choice>
              <mc:Fallback>
                <p:oleObj name="Equation" r:id="rId20" imgW="482400" imgH="291960" progId="Equation.DSMT4">
                  <p:embed/>
                  <p:pic>
                    <p:nvPicPr>
                      <p:cNvPr id="37684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163" y="4191000"/>
                        <a:ext cx="1112837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7" name="Object 15"/>
          <p:cNvGraphicFramePr>
            <a:graphicFrameLocks noChangeAspect="1"/>
          </p:cNvGraphicFramePr>
          <p:nvPr/>
        </p:nvGraphicFramePr>
        <p:xfrm>
          <a:off x="2990850" y="4176713"/>
          <a:ext cx="23431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29" name="Equation" r:id="rId22" imgW="1016000" imgH="304800" progId="Equation.DSMT4">
                  <p:embed/>
                </p:oleObj>
              </mc:Choice>
              <mc:Fallback>
                <p:oleObj name="Equation" r:id="rId22" imgW="1016000" imgH="304800" progId="Equation.DSMT4">
                  <p:embed/>
                  <p:pic>
                    <p:nvPicPr>
                      <p:cNvPr id="37684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0850" y="4176713"/>
                        <a:ext cx="234315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8" name="Object 16"/>
          <p:cNvGraphicFramePr>
            <a:graphicFrameLocks noChangeAspect="1"/>
          </p:cNvGraphicFramePr>
          <p:nvPr/>
        </p:nvGraphicFramePr>
        <p:xfrm>
          <a:off x="5324475" y="4308475"/>
          <a:ext cx="19907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30" name="Equation" r:id="rId24" imgW="863280" imgH="190440" progId="Equation.DSMT4">
                  <p:embed/>
                </p:oleObj>
              </mc:Choice>
              <mc:Fallback>
                <p:oleObj name="Equation" r:id="rId24" imgW="863280" imgH="190440" progId="Equation.DSMT4">
                  <p:embed/>
                  <p:pic>
                    <p:nvPicPr>
                      <p:cNvPr id="37684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4475" y="4308475"/>
                        <a:ext cx="19907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329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6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68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6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68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768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68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68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76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7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7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76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768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768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768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615A-2325-4B44-8F11-7EC06FE320FC}" type="slidenum">
              <a:rPr lang="en-US"/>
              <a:pPr/>
              <a:t>9</a:t>
            </a:fld>
            <a:endParaRPr 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27 – 12 </a:t>
            </a:r>
          </a:p>
        </p:txBody>
      </p:sp>
      <p:sp>
        <p:nvSpPr>
          <p:cNvPr id="377859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6106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Magnetic moment of a hydrogen atom.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Determine the magnetic dipole moment of the electron orbiting the proton of a hydrogen atom, assuming (in the Bohr model) it is in its ground state with a circular orbit of radius 0.529x10</a:t>
            </a:r>
            <a:r>
              <a:rPr lang="en-US" baseline="30000">
                <a:solidFill>
                  <a:schemeClr val="accent2"/>
                </a:solidFill>
                <a:latin typeface="Arial Narrow" charset="0"/>
              </a:rPr>
              <a:t>-10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m. </a:t>
            </a:r>
          </a:p>
        </p:txBody>
      </p:sp>
      <p:sp>
        <p:nvSpPr>
          <p:cNvPr id="377860" name="Text Box 4"/>
          <p:cNvSpPr txBox="1">
            <a:spLocks noChangeArrowheads="1"/>
          </p:cNvSpPr>
          <p:nvPr/>
        </p:nvSpPr>
        <p:spPr bwMode="auto">
          <a:xfrm>
            <a:off x="457200" y="21478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provides the centripetal force?  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77861" name="Text Box 5"/>
          <p:cNvSpPr txBox="1">
            <a:spLocks noChangeArrowheads="1"/>
          </p:cNvSpPr>
          <p:nvPr/>
        </p:nvSpPr>
        <p:spPr bwMode="auto">
          <a:xfrm>
            <a:off x="457200" y="2681288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we can obtain the speed of the electron from</a:t>
            </a:r>
          </a:p>
        </p:txBody>
      </p:sp>
      <p:sp>
        <p:nvSpPr>
          <p:cNvPr id="377862" name="Text Box 6"/>
          <p:cNvSpPr txBox="1">
            <a:spLocks noChangeArrowheads="1"/>
          </p:cNvSpPr>
          <p:nvPr/>
        </p:nvSpPr>
        <p:spPr bwMode="auto">
          <a:xfrm>
            <a:off x="381000" y="4295775"/>
            <a:ext cx="678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Since the electric current is the charge that passes through the given point per unit time, we can obtain the current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77863" name="Object 7"/>
          <p:cNvGraphicFramePr>
            <a:graphicFrameLocks noChangeAspect="1"/>
          </p:cNvGraphicFramePr>
          <p:nvPr/>
        </p:nvGraphicFramePr>
        <p:xfrm>
          <a:off x="6096000" y="2667000"/>
          <a:ext cx="496888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0" name="Equation" r:id="rId3" imgW="266400" imgH="152280" progId="Equation.DSMT4">
                  <p:embed/>
                </p:oleObj>
              </mc:Choice>
              <mc:Fallback>
                <p:oleObj name="Equation" r:id="rId3" imgW="266400" imgH="152280" progId="Equation.DSMT4">
                  <p:embed/>
                  <p:pic>
                    <p:nvPicPr>
                      <p:cNvPr id="3778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667000"/>
                        <a:ext cx="496888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64" name="Object 8"/>
          <p:cNvGraphicFramePr>
            <a:graphicFrameLocks noChangeAspect="1"/>
          </p:cNvGraphicFramePr>
          <p:nvPr/>
        </p:nvGraphicFramePr>
        <p:xfrm>
          <a:off x="7318375" y="4557713"/>
          <a:ext cx="45402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1" name="Equation" r:id="rId5" imgW="228600" imgH="152280" progId="Equation.DSMT4">
                  <p:embed/>
                </p:oleObj>
              </mc:Choice>
              <mc:Fallback>
                <p:oleObj name="Equation" r:id="rId5" imgW="228600" imgH="152280" progId="Equation.DSMT4">
                  <p:embed/>
                  <p:pic>
                    <p:nvPicPr>
                      <p:cNvPr id="3778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75" y="4557713"/>
                        <a:ext cx="454025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7865" name="Text Box 9"/>
          <p:cNvSpPr txBox="1">
            <a:spLocks noChangeArrowheads="1"/>
          </p:cNvSpPr>
          <p:nvPr/>
        </p:nvSpPr>
        <p:spPr bwMode="auto">
          <a:xfrm>
            <a:off x="4724400" y="2133600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00"/>
                </a:solidFill>
                <a:latin typeface="Arial Narrow" charset="0"/>
              </a:rPr>
              <a:t>The Coulomb force</a:t>
            </a:r>
          </a:p>
        </p:txBody>
      </p:sp>
      <p:graphicFrame>
        <p:nvGraphicFramePr>
          <p:cNvPr id="377866" name="Object 10"/>
          <p:cNvGraphicFramePr>
            <a:graphicFrameLocks noChangeAspect="1"/>
          </p:cNvGraphicFramePr>
          <p:nvPr/>
        </p:nvGraphicFramePr>
        <p:xfrm>
          <a:off x="1828800" y="3751263"/>
          <a:ext cx="360363" cy="21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2" name="Equation" r:id="rId7" imgW="215640" imgH="126720" progId="Equation.DSMT4">
                  <p:embed/>
                </p:oleObj>
              </mc:Choice>
              <mc:Fallback>
                <p:oleObj name="Equation" r:id="rId7" imgW="215640" imgH="126720" progId="Equation.DSMT4">
                  <p:embed/>
                  <p:pic>
                    <p:nvPicPr>
                      <p:cNvPr id="37786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751263"/>
                        <a:ext cx="360363" cy="21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7867" name="Text Box 11"/>
          <p:cNvSpPr txBox="1">
            <a:spLocks noChangeArrowheads="1"/>
          </p:cNvSpPr>
          <p:nvPr/>
        </p:nvSpPr>
        <p:spPr bwMode="auto">
          <a:xfrm>
            <a:off x="228600" y="5045075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area of the orbit is A=</a:t>
            </a:r>
            <a:r>
              <a:rPr lang="en-US" dirty="0">
                <a:solidFill>
                  <a:srgbClr val="CC00CC"/>
                </a:solidFill>
                <a:latin typeface="Symbol" charset="2"/>
              </a:rPr>
              <a:t>π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30000" dirty="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, we obtain the hydrogen magnetic moment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77868" name="Object 12"/>
          <p:cNvGraphicFramePr>
            <a:graphicFrameLocks noChangeAspect="1"/>
          </p:cNvGraphicFramePr>
          <p:nvPr/>
        </p:nvGraphicFramePr>
        <p:xfrm>
          <a:off x="1066800" y="5884862"/>
          <a:ext cx="5746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3" name="Equation" r:id="rId9" imgW="253800" imgH="152280" progId="Equation.DSMT4">
                  <p:embed/>
                </p:oleObj>
              </mc:Choice>
              <mc:Fallback>
                <p:oleObj name="Equation" r:id="rId9" imgW="253800" imgH="152280" progId="Equation.DSMT4">
                  <p:embed/>
                  <p:pic>
                    <p:nvPicPr>
                      <p:cNvPr id="37786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884862"/>
                        <a:ext cx="574675" cy="342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69" name="Object 13"/>
          <p:cNvGraphicFramePr>
            <a:graphicFrameLocks noChangeAspect="1"/>
          </p:cNvGraphicFramePr>
          <p:nvPr/>
        </p:nvGraphicFramePr>
        <p:xfrm>
          <a:off x="7702550" y="2416175"/>
          <a:ext cx="63976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4" name="Equation" r:id="rId11" imgW="342900" imgH="419100" progId="Equation.DSMT4">
                  <p:embed/>
                </p:oleObj>
              </mc:Choice>
              <mc:Fallback>
                <p:oleObj name="Equation" r:id="rId11" imgW="342900" imgH="419100" progId="Equation.DSMT4">
                  <p:embed/>
                  <p:pic>
                    <p:nvPicPr>
                      <p:cNvPr id="37786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2550" y="2416175"/>
                        <a:ext cx="639763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0" name="Object 14"/>
          <p:cNvGraphicFramePr>
            <a:graphicFrameLocks noChangeAspect="1"/>
          </p:cNvGraphicFramePr>
          <p:nvPr/>
        </p:nvGraphicFramePr>
        <p:xfrm>
          <a:off x="6553200" y="2438400"/>
          <a:ext cx="1087438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5" name="Equation" r:id="rId13" imgW="583920" imgH="444240" progId="Equation.DSMT4">
                  <p:embed/>
                </p:oleObj>
              </mc:Choice>
              <mc:Fallback>
                <p:oleObj name="Equation" r:id="rId13" imgW="583920" imgH="444240" progId="Equation.DSMT4">
                  <p:embed/>
                  <p:pic>
                    <p:nvPicPr>
                      <p:cNvPr id="37787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438400"/>
                        <a:ext cx="1087438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7871" name="AutoShape 15"/>
          <p:cNvSpPr>
            <a:spLocks noChangeArrowheads="1"/>
          </p:cNvSpPr>
          <p:nvPr/>
        </p:nvSpPr>
        <p:spPr bwMode="auto">
          <a:xfrm>
            <a:off x="236538" y="3505200"/>
            <a:ext cx="1363662" cy="609600"/>
          </a:xfrm>
          <a:prstGeom prst="rightArrow">
            <a:avLst>
              <a:gd name="adj1" fmla="val 50000"/>
              <a:gd name="adj2" fmla="val 55924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Solving for v</a:t>
            </a:r>
          </a:p>
        </p:txBody>
      </p:sp>
      <p:graphicFrame>
        <p:nvGraphicFramePr>
          <p:cNvPr id="377872" name="Object 16"/>
          <p:cNvGraphicFramePr>
            <a:graphicFrameLocks noChangeAspect="1"/>
          </p:cNvGraphicFramePr>
          <p:nvPr/>
        </p:nvGraphicFramePr>
        <p:xfrm>
          <a:off x="2112963" y="3408363"/>
          <a:ext cx="1271587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6" name="Equation" r:id="rId15" imgW="762000" imgH="495300" progId="Equation.DSMT4">
                  <p:embed/>
                </p:oleObj>
              </mc:Choice>
              <mc:Fallback>
                <p:oleObj name="Equation" r:id="rId15" imgW="762000" imgH="495300" progId="Equation.DSMT4">
                  <p:embed/>
                  <p:pic>
                    <p:nvPicPr>
                      <p:cNvPr id="37787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963" y="3408363"/>
                        <a:ext cx="1271587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3" name="Object 17"/>
          <p:cNvGraphicFramePr>
            <a:graphicFrameLocks noChangeAspect="1"/>
          </p:cNvGraphicFramePr>
          <p:nvPr/>
        </p:nvGraphicFramePr>
        <p:xfrm>
          <a:off x="3325813" y="3276600"/>
          <a:ext cx="5513387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7" name="Equation" r:id="rId17" imgW="3301920" imgH="622080" progId="Equation.DSMT4">
                  <p:embed/>
                </p:oleObj>
              </mc:Choice>
              <mc:Fallback>
                <p:oleObj name="Equation" r:id="rId17" imgW="3301920" imgH="622080" progId="Equation.DSMT4">
                  <p:embed/>
                  <p:pic>
                    <p:nvPicPr>
                      <p:cNvPr id="37787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13" y="3276600"/>
                        <a:ext cx="5513387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4" name="Object 18"/>
          <p:cNvGraphicFramePr>
            <a:graphicFrameLocks noChangeAspect="1"/>
          </p:cNvGraphicFramePr>
          <p:nvPr/>
        </p:nvGraphicFramePr>
        <p:xfrm>
          <a:off x="7775575" y="4343400"/>
          <a:ext cx="5302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8" name="Equation" r:id="rId19" imgW="266400" imgH="368280" progId="Equation.DSMT4">
                  <p:embed/>
                </p:oleObj>
              </mc:Choice>
              <mc:Fallback>
                <p:oleObj name="Equation" r:id="rId19" imgW="266400" imgH="368280" progId="Equation.DSMT4">
                  <p:embed/>
                  <p:pic>
                    <p:nvPicPr>
                      <p:cNvPr id="37787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5575" y="4343400"/>
                        <a:ext cx="530225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5" name="Object 19"/>
          <p:cNvGraphicFramePr>
            <a:graphicFrameLocks noChangeAspect="1"/>
          </p:cNvGraphicFramePr>
          <p:nvPr/>
        </p:nvGraphicFramePr>
        <p:xfrm>
          <a:off x="8232775" y="4343400"/>
          <a:ext cx="6064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9" name="Equation" r:id="rId21" imgW="304560" imgH="368280" progId="Equation.DSMT4">
                  <p:embed/>
                </p:oleObj>
              </mc:Choice>
              <mc:Fallback>
                <p:oleObj name="Equation" r:id="rId21" imgW="304560" imgH="368280" progId="Equation.DSMT4">
                  <p:embed/>
                  <p:pic>
                    <p:nvPicPr>
                      <p:cNvPr id="37787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775" y="4343400"/>
                        <a:ext cx="606425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6" name="Object 20"/>
          <p:cNvGraphicFramePr>
            <a:graphicFrameLocks noChangeAspect="1"/>
          </p:cNvGraphicFramePr>
          <p:nvPr/>
        </p:nvGraphicFramePr>
        <p:xfrm>
          <a:off x="1641475" y="5824537"/>
          <a:ext cx="660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90" name="Equation" r:id="rId23" imgW="291960" imgH="152280" progId="Equation.DSMT4">
                  <p:embed/>
                </p:oleObj>
              </mc:Choice>
              <mc:Fallback>
                <p:oleObj name="Equation" r:id="rId23" imgW="291960" imgH="152280" progId="Equation.DSMT4">
                  <p:embed/>
                  <p:pic>
                    <p:nvPicPr>
                      <p:cNvPr id="37787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475" y="5824537"/>
                        <a:ext cx="660400" cy="342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7" name="Object 21"/>
          <p:cNvGraphicFramePr>
            <a:graphicFrameLocks noChangeAspect="1"/>
          </p:cNvGraphicFramePr>
          <p:nvPr/>
        </p:nvGraphicFramePr>
        <p:xfrm>
          <a:off x="2301875" y="5580062"/>
          <a:ext cx="1465263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91" name="Equation" r:id="rId25" imgW="647640" imgH="368280" progId="Equation.DSMT4">
                  <p:embed/>
                </p:oleObj>
              </mc:Choice>
              <mc:Fallback>
                <p:oleObj name="Equation" r:id="rId25" imgW="647640" imgH="368280" progId="Equation.DSMT4">
                  <p:embed/>
                  <p:pic>
                    <p:nvPicPr>
                      <p:cNvPr id="37787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5580062"/>
                        <a:ext cx="1465263" cy="8302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8" name="Object 22"/>
          <p:cNvGraphicFramePr>
            <a:graphicFrameLocks noChangeAspect="1"/>
          </p:cNvGraphicFramePr>
          <p:nvPr/>
        </p:nvGraphicFramePr>
        <p:xfrm>
          <a:off x="3767138" y="5580062"/>
          <a:ext cx="833437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92" name="Equation" r:id="rId27" imgW="368280" imgH="368280" progId="Equation.DSMT4">
                  <p:embed/>
                </p:oleObj>
              </mc:Choice>
              <mc:Fallback>
                <p:oleObj name="Equation" r:id="rId27" imgW="368280" imgH="368280" progId="Equation.DSMT4">
                  <p:embed/>
                  <p:pic>
                    <p:nvPicPr>
                      <p:cNvPr id="37787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138" y="5580062"/>
                        <a:ext cx="833437" cy="8302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9" name="Object 23"/>
          <p:cNvGraphicFramePr>
            <a:graphicFrameLocks noChangeAspect="1"/>
          </p:cNvGraphicFramePr>
          <p:nvPr/>
        </p:nvGraphicFramePr>
        <p:xfrm>
          <a:off x="4557713" y="5437187"/>
          <a:ext cx="2098675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93" name="Equation" r:id="rId29" imgW="927100" imgH="495300" progId="Equation.DSMT4">
                  <p:embed/>
                </p:oleObj>
              </mc:Choice>
              <mc:Fallback>
                <p:oleObj name="Equation" r:id="rId29" imgW="927100" imgH="495300" progId="Equation.DSMT4">
                  <p:embed/>
                  <p:pic>
                    <p:nvPicPr>
                      <p:cNvPr id="37787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713" y="5437187"/>
                        <a:ext cx="2098675" cy="11160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80" name="Object 24"/>
          <p:cNvGraphicFramePr>
            <a:graphicFrameLocks noChangeAspect="1"/>
          </p:cNvGraphicFramePr>
          <p:nvPr/>
        </p:nvGraphicFramePr>
        <p:xfrm>
          <a:off x="6567488" y="5453062"/>
          <a:ext cx="155257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94" name="Equation" r:id="rId31" imgW="685800" imgH="482600" progId="Equation.DSMT4">
                  <p:embed/>
                </p:oleObj>
              </mc:Choice>
              <mc:Fallback>
                <p:oleObj name="Equation" r:id="rId31" imgW="685800" imgH="482600" progId="Equation.DSMT4">
                  <p:embed/>
                  <p:pic>
                    <p:nvPicPr>
                      <p:cNvPr id="37788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7488" y="5453062"/>
                        <a:ext cx="1552575" cy="10874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718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7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7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7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7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7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7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7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7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7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7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77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77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7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7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7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77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77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/>
      <p:bldP spid="377860" grpId="0"/>
      <p:bldP spid="377861" grpId="0"/>
      <p:bldP spid="377862" grpId="0"/>
      <p:bldP spid="377865" grpId="0"/>
      <p:bldP spid="377867" grpId="0"/>
      <p:bldP spid="377871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31148</TotalTime>
  <Words>1322</Words>
  <Application>Microsoft Macintosh PowerPoint</Application>
  <PresentationFormat>On-screen Show (4:3)</PresentationFormat>
  <Paragraphs>136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1441 – Section 001 Lecture #15</vt:lpstr>
      <vt:lpstr>Announcements</vt:lpstr>
      <vt:lpstr>Reminder: Special Project #5 – COVID-19</vt:lpstr>
      <vt:lpstr>SP5 spreadsheet</vt:lpstr>
      <vt:lpstr> Torque on a Current Loop</vt:lpstr>
      <vt:lpstr> Torque on a Current Loop</vt:lpstr>
      <vt:lpstr> Magnetic Dipole Moment</vt:lpstr>
      <vt:lpstr> Magnetic Dipole Potential Energy</vt:lpstr>
      <vt:lpstr>Example 27 – 12 </vt:lpstr>
      <vt:lpstr> The Hall Effect</vt:lpstr>
      <vt:lpstr> The Hall Effect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856</cp:revision>
  <dcterms:created xsi:type="dcterms:W3CDTF">2012-01-19T04:21:20Z</dcterms:created>
  <dcterms:modified xsi:type="dcterms:W3CDTF">2020-07-01T17:42:37Z</dcterms:modified>
</cp:coreProperties>
</file>