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1" r:id="rId2"/>
    <p:sldId id="481" r:id="rId3"/>
    <p:sldId id="715" r:id="rId4"/>
    <p:sldId id="759" r:id="rId5"/>
    <p:sldId id="736" r:id="rId6"/>
    <p:sldId id="737" r:id="rId7"/>
    <p:sldId id="738" r:id="rId8"/>
    <p:sldId id="739" r:id="rId9"/>
    <p:sldId id="740" r:id="rId10"/>
    <p:sldId id="741" r:id="rId11"/>
    <p:sldId id="742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99FFCC"/>
    <a:srgbClr val="FFFFCC"/>
    <a:srgbClr val="CC6600"/>
    <a:srgbClr val="FF0066"/>
    <a:srgbClr val="CC00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3"/>
    <p:restoredTop sz="94660"/>
  </p:normalViewPr>
  <p:slideViewPr>
    <p:cSldViewPr>
      <p:cViewPr varScale="1">
        <p:scale>
          <a:sx n="138" d="100"/>
          <a:sy n="138" d="100"/>
        </p:scale>
        <p:origin x="8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3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png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png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27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11" Type="http://schemas.openxmlformats.org/officeDocument/2006/relationships/image" Target="../media/image40.wmf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3.bin"/><Relationship Id="rId4" Type="http://schemas.openxmlformats.org/officeDocument/2006/relationships/image" Target="../media/image42.jpeg"/><Relationship Id="rId9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47.wmf"/><Relationship Id="rId3" Type="http://schemas.openxmlformats.org/officeDocument/2006/relationships/image" Target="../media/image42.jpeg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0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43.wmf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board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12.jpeg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9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5.jpe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3.w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21.bin"/><Relationship Id="rId21" Type="http://schemas.openxmlformats.org/officeDocument/2006/relationships/image" Target="../media/image22.wmf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33.bin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19.wmf"/><Relationship Id="rId23" Type="http://schemas.openxmlformats.org/officeDocument/2006/relationships/image" Target="../media/image23.png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21.wmf"/><Relationship Id="rId4" Type="http://schemas.openxmlformats.org/officeDocument/2006/relationships/image" Target="../media/image3.wmf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9.png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png"/><Relationship Id="rId20" Type="http://schemas.openxmlformats.org/officeDocument/2006/relationships/image" Target="../media/image33.wmf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35.wmf"/><Relationship Id="rId32" Type="http://schemas.openxmlformats.org/officeDocument/2006/relationships/image" Target="../media/image39.png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37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42.bin"/><Relationship Id="rId31" Type="http://schemas.openxmlformats.org/officeDocument/2006/relationships/oleObject" Target="../embeddings/oleObject48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46.bin"/><Relationship Id="rId30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PHYS 1444-001, Summer 2020                    Dr. Jaehoon 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#15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69546" y="1447800"/>
            <a:ext cx="28969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July 1, 2020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68E5067-8848-1B49-B060-6086C43DB2F4}"/>
              </a:ext>
            </a:extLst>
          </p:cNvPr>
          <p:cNvSpPr txBox="1">
            <a:spLocks/>
          </p:cNvSpPr>
          <p:nvPr/>
        </p:nvSpPr>
        <p:spPr bwMode="auto">
          <a:xfrm>
            <a:off x="990600" y="2265963"/>
            <a:ext cx="6667500" cy="328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sz="2800" dirty="0">
                <a:latin typeface="Arial Narrow" charset="0"/>
              </a:rPr>
              <a:t>CH 27: Magnetism and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Torque on a Current Loop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Dipole Moment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The Hall Effect</a:t>
            </a:r>
          </a:p>
          <a:p>
            <a:pPr algn="l">
              <a:buNone/>
            </a:pPr>
            <a:r>
              <a:rPr lang="en-US" sz="2800" dirty="0">
                <a:latin typeface="Arial Narrow" charset="0"/>
              </a:rPr>
              <a:t>CH 28: Sources of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Sources of Magnetic Field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68608AA0-36FE-E947-9D78-4D876F18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014" y="6248400"/>
            <a:ext cx="7478009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#8, due 11pm, Monday, July 6!!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22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charRg st="225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F06-27C0-ED40-AD0D-A40A25F58A62}" type="slidenum">
              <a:rPr lang="en-US"/>
              <a:pPr/>
              <a:t>10</a:t>
            </a:fld>
            <a:endParaRPr lang="en-US"/>
          </a:p>
        </p:txBody>
      </p:sp>
      <p:pic>
        <p:nvPicPr>
          <p:cNvPr id="378882" name="Picture 2" descr="FG27_0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657600"/>
            <a:ext cx="4953000" cy="3124200"/>
          </a:xfrm>
          <a:prstGeom prst="rect">
            <a:avLst/>
          </a:prstGeom>
          <a:noFill/>
        </p:spPr>
      </p:pic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152400" y="4038600"/>
            <a:ext cx="6096000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called the </a:t>
            </a:r>
            <a:r>
              <a:rPr lang="en-US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Hall Effect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potential difference produced is called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CC0000"/>
                </a:solidFill>
                <a:latin typeface="Arial Narrow" charset="0"/>
                <a:ea typeface="ＭＳ Ｐゴシック" charset="-128"/>
              </a:rPr>
              <a:t>The Hall </a:t>
            </a:r>
            <a:r>
              <a:rPr lang="en-US" sz="2000" dirty="0" err="1">
                <a:solidFill>
                  <a:srgbClr val="CC0000"/>
                </a:solidFill>
                <a:latin typeface="Arial Narrow" charset="0"/>
                <a:ea typeface="ＭＳ Ｐゴシック" charset="-128"/>
              </a:rPr>
              <a:t>emf</a:t>
            </a:r>
            <a:endParaRPr lang="en-US" sz="2000" dirty="0">
              <a:solidFill>
                <a:srgbClr val="CC0000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field due to the separation of charge is called the Hall field, </a:t>
            </a:r>
            <a:r>
              <a:rPr lang="en-US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and it points to the direction opposite to the magnetic force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The Hall Effect</a:t>
            </a:r>
          </a:p>
        </p:txBody>
      </p:sp>
      <p:graphicFrame>
        <p:nvGraphicFramePr>
          <p:cNvPr id="37888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43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3788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86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4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88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8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45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3788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8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do you think will happen to the electrons flowing through a conductor immersed in a magnetic field?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Magnetic force will push the electrons toward one side of the conductor.  Then what happens?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potential difference will be created due to continued accumulation of electrons on one side. Till when? Forever?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Nope.  Till the electric force inside the conductor is equal and opposite to the magnetic force</a:t>
            </a:r>
          </a:p>
        </p:txBody>
      </p:sp>
      <p:graphicFrame>
        <p:nvGraphicFramePr>
          <p:cNvPr id="378889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46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3788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90" name="Object 10"/>
          <p:cNvGraphicFramePr>
            <a:graphicFrameLocks noChangeAspect="1"/>
          </p:cNvGraphicFramePr>
          <p:nvPr/>
        </p:nvGraphicFramePr>
        <p:xfrm>
          <a:off x="1600200" y="2057400"/>
          <a:ext cx="7318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47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3788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57400"/>
                        <a:ext cx="73183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91" name="Object 11"/>
          <p:cNvGraphicFramePr>
            <a:graphicFrameLocks noChangeAspect="1"/>
          </p:cNvGraphicFramePr>
          <p:nvPr/>
        </p:nvGraphicFramePr>
        <p:xfrm>
          <a:off x="2286000" y="2057400"/>
          <a:ext cx="12588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48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3788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12588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23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8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8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88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88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/>
      <p:bldP spid="37888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791200"/>
          </a:xfrm>
        </p:spPr>
        <p:txBody>
          <a:bodyPr/>
          <a:lstStyle/>
          <a:p>
            <a:r>
              <a:rPr lang="en-US" sz="2800" dirty="0"/>
              <a:t>In an equilibrium, the force due to Hall field is balanced by the magnetic force </a:t>
            </a:r>
            <a:r>
              <a:rPr lang="en-US" sz="2800" dirty="0" err="1">
                <a:latin typeface="Monotype Corsiva" charset="0"/>
              </a:rPr>
              <a:t>ev</a:t>
            </a:r>
            <a:r>
              <a:rPr lang="en-US" sz="2800" baseline="-25000" dirty="0" err="1">
                <a:latin typeface="Monotype Corsiva" charset="0"/>
              </a:rPr>
              <a:t>d</a:t>
            </a:r>
            <a:r>
              <a:rPr lang="en-US" sz="2800" dirty="0" err="1">
                <a:latin typeface="Monotype Corsiva" charset="0"/>
              </a:rPr>
              <a:t>B</a:t>
            </a:r>
            <a:r>
              <a:rPr lang="en-US" sz="2800" dirty="0">
                <a:latin typeface="Monotype Corsiva" charset="0"/>
              </a:rPr>
              <a:t>, </a:t>
            </a:r>
            <a:r>
              <a:rPr lang="en-US" sz="2800" dirty="0"/>
              <a:t>so we obtain</a:t>
            </a:r>
            <a:endParaRPr lang="en-US" sz="2800" dirty="0">
              <a:latin typeface="Monotype Corsiva" charset="0"/>
            </a:endParaRPr>
          </a:p>
          <a:p>
            <a:r>
              <a:rPr lang="en-US" sz="2800" dirty="0"/>
              <a:t>                     and</a:t>
            </a:r>
          </a:p>
          <a:p>
            <a:r>
              <a:rPr lang="en-US" sz="2800" dirty="0"/>
              <a:t>The Hall </a:t>
            </a:r>
            <a:r>
              <a:rPr lang="en-US" sz="2800" dirty="0" err="1"/>
              <a:t>emf</a:t>
            </a:r>
            <a:r>
              <a:rPr lang="en-US" sz="2800" dirty="0"/>
              <a:t> is then</a:t>
            </a:r>
          </a:p>
          <a:p>
            <a:pPr lvl="1"/>
            <a:r>
              <a:rPr lang="en-US" sz="2400" dirty="0"/>
              <a:t>Where 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/>
              <a:t> is the width of the conductor</a:t>
            </a:r>
          </a:p>
          <a:p>
            <a:r>
              <a:rPr lang="en-US" sz="2800" dirty="0"/>
              <a:t>What do we use the Hall effect for?</a:t>
            </a:r>
          </a:p>
          <a:p>
            <a:pPr lvl="1"/>
            <a:r>
              <a:rPr lang="en-US" sz="2400" dirty="0"/>
              <a:t>The current of negative charge moving to right is equivalent to the positive charge moving to the left</a:t>
            </a:r>
          </a:p>
          <a:p>
            <a:pPr lvl="1"/>
            <a:r>
              <a:rPr lang="en-US" sz="2400" dirty="0"/>
              <a:t>The Hall effect can distinguish these since the direction of the Hall field or direction of the Hall </a:t>
            </a:r>
            <a:r>
              <a:rPr lang="en-US" sz="2400" dirty="0" err="1"/>
              <a:t>emf</a:t>
            </a:r>
            <a:r>
              <a:rPr lang="en-US" sz="2400" dirty="0"/>
              <a:t> is opposite</a:t>
            </a:r>
          </a:p>
          <a:p>
            <a:pPr lvl="1"/>
            <a:r>
              <a:rPr lang="en-US" sz="2400" dirty="0"/>
              <a:t>Since the magnitude of the Hall </a:t>
            </a:r>
            <a:r>
              <a:rPr lang="en-US" sz="2400" dirty="0" err="1"/>
              <a:t>emf</a:t>
            </a:r>
            <a:r>
              <a:rPr lang="en-US" sz="2400" dirty="0"/>
              <a:t> is proportional to the magnetic field strength </a:t>
            </a:r>
            <a:r>
              <a:rPr lang="en-US" sz="2400" dirty="0" err="1">
                <a:sym typeface="Wingdings" charset="2"/>
              </a:rPr>
              <a:t></a:t>
            </a:r>
            <a:r>
              <a:rPr lang="en-US" sz="2400" dirty="0">
                <a:sym typeface="Wingdings" charset="2"/>
              </a:rPr>
              <a:t> can measure the B-field strength</a:t>
            </a:r>
          </a:p>
          <a:p>
            <a:pPr lvl="2"/>
            <a:r>
              <a:rPr lang="en-US" sz="2000" dirty="0"/>
              <a:t>Hall probe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92F-8461-9B48-8207-A7355EB42F88}" type="slidenum">
              <a:rPr lang="en-US"/>
              <a:pPr/>
              <a:t>11</a:t>
            </a:fld>
            <a:endParaRPr lang="en-US"/>
          </a:p>
        </p:txBody>
      </p:sp>
      <p:pic>
        <p:nvPicPr>
          <p:cNvPr id="379906" name="Picture 2" descr="FG27_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066800"/>
            <a:ext cx="3886200" cy="2452688"/>
          </a:xfrm>
          <a:prstGeom prst="rect">
            <a:avLst/>
          </a:prstGeom>
          <a:noFill/>
        </p:spPr>
      </p:pic>
      <p:sp>
        <p:nvSpPr>
          <p:cNvPr id="3799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The Hall Effect</a:t>
            </a: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3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799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09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3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799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4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99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2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41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3799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3" name="Object 9"/>
          <p:cNvGraphicFramePr>
            <a:graphicFrameLocks noChangeAspect="1"/>
          </p:cNvGraphicFramePr>
          <p:nvPr/>
        </p:nvGraphicFramePr>
        <p:xfrm>
          <a:off x="762000" y="1609725"/>
          <a:ext cx="1752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42" name="Equation" r:id="rId9" imgW="711000" imgH="203040" progId="Equation.DSMT4">
                  <p:embed/>
                </p:oleObj>
              </mc:Choice>
              <mc:Fallback>
                <p:oleObj name="Equation" r:id="rId9" imgW="711000" imgH="203040" progId="Equation.DSMT4">
                  <p:embed/>
                  <p:pic>
                    <p:nvPicPr>
                      <p:cNvPr id="3799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9725"/>
                        <a:ext cx="17526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4" name="Object 10"/>
          <p:cNvGraphicFramePr>
            <a:graphicFrameLocks noChangeAspect="1"/>
          </p:cNvGraphicFramePr>
          <p:nvPr/>
        </p:nvGraphicFramePr>
        <p:xfrm>
          <a:off x="3200400" y="1617663"/>
          <a:ext cx="152876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43" name="Equation" r:id="rId11" imgW="596880" imgH="203040" progId="Equation.DSMT4">
                  <p:embed/>
                </p:oleObj>
              </mc:Choice>
              <mc:Fallback>
                <p:oleObj name="Equation" r:id="rId11" imgW="596880" imgH="203040" progId="Equation.DSMT4">
                  <p:embed/>
                  <p:pic>
                    <p:nvPicPr>
                      <p:cNvPr id="3799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617663"/>
                        <a:ext cx="152876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5" name="Object 11"/>
          <p:cNvGraphicFramePr>
            <a:graphicFrameLocks noChangeAspect="1"/>
          </p:cNvGraphicFramePr>
          <p:nvPr/>
        </p:nvGraphicFramePr>
        <p:xfrm>
          <a:off x="3581400" y="2057400"/>
          <a:ext cx="8445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44" name="Equation" r:id="rId13" imgW="330120" imgH="203040" progId="Equation.DSMT4">
                  <p:embed/>
                </p:oleObj>
              </mc:Choice>
              <mc:Fallback>
                <p:oleObj name="Equation" r:id="rId13" imgW="330120" imgH="203040" progId="Equation.DSMT4">
                  <p:embed/>
                  <p:pic>
                    <p:nvPicPr>
                      <p:cNvPr id="37991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057400"/>
                        <a:ext cx="8445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6" name="Object 12"/>
          <p:cNvGraphicFramePr>
            <a:graphicFrameLocks noChangeAspect="1"/>
          </p:cNvGraphicFramePr>
          <p:nvPr/>
        </p:nvGraphicFramePr>
        <p:xfrm>
          <a:off x="4357688" y="2057400"/>
          <a:ext cx="9763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45" name="Equation" r:id="rId15" imgW="380880" imgH="203040" progId="Equation.DSMT4">
                  <p:embed/>
                </p:oleObj>
              </mc:Choice>
              <mc:Fallback>
                <p:oleObj name="Equation" r:id="rId15" imgW="380880" imgH="203040" progId="Equation.DSMT4">
                  <p:embed/>
                  <p:pic>
                    <p:nvPicPr>
                      <p:cNvPr id="3799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2057400"/>
                        <a:ext cx="976312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7" name="Object 13"/>
          <p:cNvGraphicFramePr>
            <a:graphicFrameLocks noChangeAspect="1"/>
          </p:cNvGraphicFramePr>
          <p:nvPr/>
        </p:nvGraphicFramePr>
        <p:xfrm>
          <a:off x="5314950" y="2057400"/>
          <a:ext cx="7810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46" name="Equation" r:id="rId17" imgW="304560" imgH="203040" progId="Equation.DSMT4">
                  <p:embed/>
                </p:oleObj>
              </mc:Choice>
              <mc:Fallback>
                <p:oleObj name="Equation" r:id="rId17" imgW="304560" imgH="203040" progId="Equation.DSMT4">
                  <p:embed/>
                  <p:pic>
                    <p:nvPicPr>
                      <p:cNvPr id="37991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2057400"/>
                        <a:ext cx="7810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172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9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9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9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9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99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799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99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799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Wednesday, July 1, 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22671" y="4916"/>
            <a:ext cx="7772400" cy="457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5519584"/>
          </a:xfrm>
        </p:spPr>
        <p:txBody>
          <a:bodyPr/>
          <a:lstStyle/>
          <a:p>
            <a:r>
              <a:rPr lang="en-US" dirty="0"/>
              <a:t>Reading Assignments: CH27.6 – 8 and CH28.6 – 10</a:t>
            </a:r>
            <a:r>
              <a:rPr lang="en-US" sz="2800" dirty="0"/>
              <a:t> </a:t>
            </a:r>
            <a:endParaRPr lang="en-US" dirty="0"/>
          </a:p>
          <a:p>
            <a:r>
              <a:rPr lang="en-US" dirty="0"/>
              <a:t>Course feedback survey</a:t>
            </a:r>
          </a:p>
          <a:p>
            <a:pPr lvl="1"/>
            <a:r>
              <a:rPr lang="en-US" dirty="0"/>
              <a:t>Starts today and continues to July 8</a:t>
            </a:r>
          </a:p>
          <a:p>
            <a:pPr lvl="1"/>
            <a:r>
              <a:rPr lang="en-US" dirty="0"/>
              <a:t>Please fill in the survey ASAP!</a:t>
            </a:r>
          </a:p>
          <a:p>
            <a:r>
              <a:rPr lang="en-US" dirty="0"/>
              <a:t>Special seminar on COVID–19 Monday, July 6</a:t>
            </a:r>
          </a:p>
          <a:p>
            <a:pPr lvl="1"/>
            <a:r>
              <a:rPr lang="en-US" dirty="0"/>
              <a:t>Dr. Linda Lee, a frontline doctor</a:t>
            </a:r>
          </a:p>
          <a:p>
            <a:pPr lvl="1"/>
            <a:r>
              <a:rPr lang="en-US" dirty="0"/>
              <a:t>The second hour of the class (11:30 – 12:30)</a:t>
            </a:r>
          </a:p>
          <a:p>
            <a:pPr lvl="2"/>
            <a:r>
              <a:rPr lang="en-US" dirty="0"/>
              <a:t>Extra credit for attending the seminar</a:t>
            </a:r>
          </a:p>
          <a:p>
            <a:pPr lvl="1"/>
            <a:r>
              <a:rPr lang="en-US" dirty="0"/>
              <a:t>Questions will earn additional extra credit points</a:t>
            </a:r>
          </a:p>
        </p:txBody>
      </p:sp>
    </p:spTree>
    <p:extLst>
      <p:ext uri="{BB962C8B-B14F-4D97-AF65-F5344CB8AC3E}">
        <p14:creationId xmlns:p14="http://schemas.microsoft.com/office/powerpoint/2010/main" val="103436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09600"/>
          </a:xfrm>
        </p:spPr>
        <p:txBody>
          <a:bodyPr/>
          <a:lstStyle/>
          <a:p>
            <a:r>
              <a:rPr lang="en-US" sz="4000" dirty="0"/>
              <a:t>Reminder: Special Project #5 – COVID-19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15400" cy="5486400"/>
          </a:xfrm>
        </p:spPr>
        <p:txBody>
          <a:bodyPr/>
          <a:lstStyle/>
          <a:p>
            <a:r>
              <a:rPr lang="en-US" sz="2000" dirty="0"/>
              <a:t>Make comparisons of COVID-19 statistics between the U.S., South Korea, Italy and Texas from </a:t>
            </a:r>
            <a:r>
              <a:rPr lang="en-US" sz="2000" dirty="0">
                <a:hlinkClick r:id="rId3"/>
              </a:rPr>
              <a:t>https://coronaboard.com</a:t>
            </a:r>
            <a:r>
              <a:rPr lang="en-US" sz="2000" dirty="0"/>
              <a:t> on spreadsheet </a:t>
            </a:r>
          </a:p>
          <a:p>
            <a:pPr lvl="1"/>
            <a:r>
              <a:rPr lang="en-US" sz="1800" dirty="0"/>
              <a:t>Total 36 points: 1 point for each of the top 20 cells and 2 points for each of the 8 cells for testing</a:t>
            </a:r>
          </a:p>
          <a:p>
            <a:r>
              <a:rPr lang="en-US" sz="2000" dirty="0"/>
              <a:t>What are the 3 fundamental requirements for opening up (</a:t>
            </a:r>
            <a:r>
              <a:rPr lang="en-US" sz="2000" dirty="0">
                <a:sym typeface="Wingdings" pitchFamily="2" charset="2"/>
              </a:rPr>
              <a:t>2 points each, total 6 points)?  </a:t>
            </a:r>
          </a:p>
          <a:p>
            <a:pPr lvl="1"/>
            <a:r>
              <a:rPr lang="en-US" sz="1600" b="1" u="sng" dirty="0">
                <a:solidFill>
                  <a:srgbClr val="FF0000"/>
                </a:solidFill>
                <a:sym typeface="Wingdings" pitchFamily="2" charset="2"/>
              </a:rPr>
              <a:t>Must be quantitative! (e.g. how many tests per capita per day for the present situation of pandemic)</a:t>
            </a:r>
            <a:endParaRPr lang="en-US" sz="1600" dirty="0">
              <a:sym typeface="Wingdings" pitchFamily="2" charset="2"/>
            </a:endParaRPr>
          </a:p>
          <a:p>
            <a:r>
              <a:rPr lang="en-US" sz="2000" dirty="0">
                <a:sym typeface="Wingdings" pitchFamily="2" charset="2"/>
              </a:rPr>
              <a:t>Assess the readiness of the three fundamental requirements U.S. (2 point each, total 6 points; </a:t>
            </a:r>
            <a:r>
              <a:rPr lang="en-US" sz="2000" dirty="0">
                <a:solidFill>
                  <a:srgbClr val="C00000"/>
                </a:solidFill>
                <a:sym typeface="Wingdings" pitchFamily="2" charset="2"/>
              </a:rPr>
              <a:t>do NOT just take politician’s words</a:t>
            </a:r>
            <a:r>
              <a:rPr lang="en-US" sz="2000" dirty="0">
                <a:sym typeface="Wingdings" pitchFamily="2" charset="2"/>
              </a:rPr>
              <a:t>!). Must provide the independent scientific entity’s reference you took the information from. </a:t>
            </a:r>
          </a:p>
          <a:p>
            <a:r>
              <a:rPr lang="en-US" sz="2000" dirty="0"/>
              <a:t>Evaluate quantitatively the success/failure of the US responses to COVID-19 in 5 sentences. </a:t>
            </a:r>
            <a:r>
              <a:rPr lang="en-US" sz="2000" b="1" u="sng" dirty="0">
                <a:solidFill>
                  <a:srgbClr val="FF0000"/>
                </a:solidFill>
                <a:sym typeface="Wingdings" pitchFamily="2" charset="2"/>
              </a:rPr>
              <a:t>Must provide quantitative reasons behind your conclusion! </a:t>
            </a:r>
            <a:r>
              <a:rPr lang="en-US" sz="2000" dirty="0"/>
              <a:t>(10 points)</a:t>
            </a:r>
          </a:p>
          <a:p>
            <a:r>
              <a:rPr lang="en-US" sz="2000" dirty="0"/>
              <a:t>Assess quantitatively the effectiveness of wearing masks (4 points) and at least 4 reasons for it being effective (1 point each, 0.5 point extra after the first 4).</a:t>
            </a:r>
          </a:p>
          <a:p>
            <a:r>
              <a:rPr lang="en-US" sz="2000" dirty="0"/>
              <a:t>Due: the beginning of the class Tuesday, July 7</a:t>
            </a:r>
          </a:p>
          <a:p>
            <a:pPr lvl="1"/>
            <a:r>
              <a:rPr lang="en-US" sz="1800" dirty="0"/>
              <a:t>Scan all pages of your special project into the pdf format, including the spreadsheet</a:t>
            </a:r>
          </a:p>
          <a:p>
            <a:pPr lvl="1"/>
            <a:r>
              <a:rPr lang="en-US" sz="1800" dirty="0"/>
              <a:t>Save all pages into </a:t>
            </a:r>
            <a:r>
              <a:rPr lang="en-US" sz="1800" b="1" u="sng" dirty="0">
                <a:solidFill>
                  <a:srgbClr val="C00000"/>
                </a:solidFill>
              </a:rPr>
              <a:t>one file</a:t>
            </a:r>
            <a:r>
              <a:rPr lang="en-US" sz="1800" dirty="0"/>
              <a:t> with the filename SP5-YourLastName-YourFirstName.pdf</a:t>
            </a:r>
          </a:p>
          <a:p>
            <a:r>
              <a:rPr lang="en-US" sz="2000" dirty="0"/>
              <a:t>Spreadsheet has been posted on the class web page.  Download ASAP.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5045A-67A3-CB41-ACA1-E4F4BDA5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4F07F-2F91-8E41-B659-45A069F1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34DF0-36FF-8F4A-8D98-9D294E23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9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FA4A-4921-794E-9884-1A539A7E9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SP5 spreadsheet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8AA71-2DDC-4B4C-A776-0ED067DA4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July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6811C-76F8-6440-AEAB-4D27AAF6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A2334-75D7-F640-8831-A5516E23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31F2BE-F73A-2D41-921B-FF02F9DED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6700" y="685800"/>
            <a:ext cx="9677400" cy="71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8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D1D1-B6D7-A34F-B5BC-DAEB3E8C4A23}" type="slidenum">
              <a:rPr lang="en-US"/>
              <a:pPr/>
              <a:t>5</a:t>
            </a:fld>
            <a:endParaRPr lang="en-US"/>
          </a:p>
        </p:txBody>
      </p:sp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228600" y="25908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magnetic field exerts force on both vertical sections of wire.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Where is this principle used 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Ammeters, motors, volt-meters, speedometers, etc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two forces on the different sections of the wire exerts net torque in the same direction about the rotational axis along the symmetry axis of the wire.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happens when the wire turns 90 degrees?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will not turn unless the direction of the current changes</a:t>
            </a:r>
          </a:p>
        </p:txBody>
      </p:sp>
      <p:pic>
        <p:nvPicPr>
          <p:cNvPr id="373763" name="Picture 3" descr="FG27_02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1000"/>
            <a:ext cx="4038600" cy="2286000"/>
          </a:xfrm>
          <a:prstGeom prst="rect">
            <a:avLst/>
          </a:prstGeom>
          <a:noFill/>
        </p:spPr>
      </p:pic>
      <p:sp>
        <p:nvSpPr>
          <p:cNvPr id="37376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Torque on a Current Loop</a:t>
            </a:r>
          </a:p>
        </p:txBody>
      </p:sp>
      <p:graphicFrame>
        <p:nvGraphicFramePr>
          <p:cNvPr id="3737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737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766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5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737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76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37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7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400800" cy="1828800"/>
          </a:xfrm>
        </p:spPr>
        <p:txBody>
          <a:bodyPr/>
          <a:lstStyle/>
          <a:p>
            <a:r>
              <a:rPr lang="en-US" sz="2800" dirty="0"/>
              <a:t>What do you think will happen to a closed rectangular loop of wire with an electric current as shown in the figure?</a:t>
            </a:r>
          </a:p>
          <a:p>
            <a:pPr lvl="1"/>
            <a:r>
              <a:rPr lang="en-US" sz="2400" dirty="0"/>
              <a:t>It will rotate!  Why?</a:t>
            </a:r>
          </a:p>
        </p:txBody>
      </p:sp>
    </p:spTree>
    <p:extLst>
      <p:ext uri="{BB962C8B-B14F-4D97-AF65-F5344CB8AC3E}">
        <p14:creationId xmlns:p14="http://schemas.microsoft.com/office/powerpoint/2010/main" val="110836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3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build="p"/>
      <p:bldP spid="37376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A188-A418-B545-BD28-07B0B2B8A04B}" type="slidenum">
              <a:rPr lang="en-US"/>
              <a:pPr/>
              <a:t>6</a:t>
            </a:fld>
            <a:endParaRPr lang="en-US"/>
          </a:p>
        </p:txBody>
      </p:sp>
      <p:pic>
        <p:nvPicPr>
          <p:cNvPr id="374786" name="Picture 2" descr="FG27_02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209800"/>
            <a:ext cx="2057400" cy="1371600"/>
          </a:xfrm>
          <a:prstGeom prst="rect">
            <a:avLst/>
          </a:prstGeom>
          <a:noFill/>
        </p:spPr>
      </p:pic>
      <p:pic>
        <p:nvPicPr>
          <p:cNvPr id="374787" name="Picture 3" descr="FG27_021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81000"/>
            <a:ext cx="4038600" cy="1905000"/>
          </a:xfrm>
          <a:prstGeom prst="rect">
            <a:avLst/>
          </a:prstGeom>
          <a:noFill/>
        </p:spPr>
      </p:pic>
      <p:sp>
        <p:nvSpPr>
          <p:cNvPr id="3747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Torque on a Current Loop</a:t>
            </a:r>
          </a:p>
        </p:txBody>
      </p:sp>
      <p:graphicFrame>
        <p:nvGraphicFramePr>
          <p:cNvPr id="37478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16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3747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0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17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47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18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3747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4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35814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sz="2000" dirty="0" err="1"/>
              <a:t>F</a:t>
            </a:r>
            <a:r>
              <a:rPr lang="en-US" sz="2000" baseline="-25000" dirty="0" err="1"/>
              <a:t>a</a:t>
            </a:r>
            <a:r>
              <a:rPr lang="en-US" sz="2000" dirty="0"/>
              <a:t>=</a:t>
            </a:r>
            <a:r>
              <a:rPr lang="en-US" sz="2000" dirty="0" err="1">
                <a:latin typeface="Monotype Corsiva" charset="0"/>
              </a:rPr>
              <a:t>IaB</a:t>
            </a:r>
            <a:endParaRPr lang="en-US" sz="2000" dirty="0">
              <a:latin typeface="Monotype Corsiva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/>
              <a:t>The moment arm of the coil is </a:t>
            </a:r>
            <a:r>
              <a:rPr lang="en-US" sz="2000" dirty="0">
                <a:latin typeface="Monotype Corsiva" charset="0"/>
              </a:rPr>
              <a:t>b</a:t>
            </a:r>
            <a:r>
              <a:rPr lang="en-US" sz="2000" dirty="0"/>
              <a:t>/2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the total torque is the sum of the torques by each of the forces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 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Where </a:t>
            </a:r>
            <a:r>
              <a:rPr lang="en-US" sz="2000" dirty="0">
                <a:latin typeface="Monotype Corsiva" charset="0"/>
              </a:rPr>
              <a:t>A=ab</a:t>
            </a:r>
            <a:r>
              <a:rPr lang="en-US" sz="2000" dirty="0"/>
              <a:t> is the area of the coil loop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the total net torque if the coil consists of N loops of wire?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If the coil makes an angle </a:t>
            </a:r>
            <a:r>
              <a:rPr lang="en-US" sz="2400" dirty="0" err="1">
                <a:latin typeface="Symbol" charset="2"/>
              </a:rPr>
              <a:t>θ</a:t>
            </a:r>
            <a:r>
              <a:rPr lang="en-US" sz="2400" dirty="0"/>
              <a:t> </a:t>
            </a:r>
            <a:r>
              <a:rPr lang="en-US" sz="2400" dirty="0" err="1"/>
              <a:t>w</a:t>
            </a:r>
            <a:r>
              <a:rPr lang="en-US" sz="2400" dirty="0"/>
              <a:t>/ the field</a:t>
            </a:r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381000" y="685800"/>
            <a:ext cx="670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So what would be the magnitude of this torque?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magnitude of the force on the section of the wire with length </a:t>
            </a:r>
            <a:r>
              <a:rPr lang="en-US" sz="280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</p:txBody>
      </p:sp>
      <p:graphicFrame>
        <p:nvGraphicFramePr>
          <p:cNvPr id="374794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19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3747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5" name="Object 11"/>
          <p:cNvGraphicFramePr>
            <a:graphicFrameLocks noChangeAspect="1"/>
          </p:cNvGraphicFramePr>
          <p:nvPr/>
        </p:nvGraphicFramePr>
        <p:xfrm>
          <a:off x="1447800" y="3948113"/>
          <a:ext cx="5080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20" name="Equation" r:id="rId10" imgW="228600" imgH="126720" progId="Equation.DSMT4">
                  <p:embed/>
                </p:oleObj>
              </mc:Choice>
              <mc:Fallback>
                <p:oleObj name="Equation" r:id="rId10" imgW="228600" imgH="126720" progId="Equation.DSMT4">
                  <p:embed/>
                  <p:pic>
                    <p:nvPicPr>
                      <p:cNvPr id="3747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48113"/>
                        <a:ext cx="50800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6" name="Object 12"/>
          <p:cNvGraphicFramePr>
            <a:graphicFrameLocks noChangeAspect="1"/>
          </p:cNvGraphicFramePr>
          <p:nvPr/>
        </p:nvGraphicFramePr>
        <p:xfrm>
          <a:off x="1981200" y="5181600"/>
          <a:ext cx="14478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21" name="Equation" r:id="rId12" imgW="571320" imgH="164880" progId="Equation.DSMT4">
                  <p:embed/>
                </p:oleObj>
              </mc:Choice>
              <mc:Fallback>
                <p:oleObj name="Equation" r:id="rId12" imgW="571320" imgH="164880" progId="Equation.DSMT4">
                  <p:embed/>
                  <p:pic>
                    <p:nvPicPr>
                      <p:cNvPr id="37479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1600"/>
                        <a:ext cx="1447800" cy="415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7" name="Object 13"/>
          <p:cNvGraphicFramePr>
            <a:graphicFrameLocks noChangeAspect="1"/>
          </p:cNvGraphicFramePr>
          <p:nvPr/>
        </p:nvGraphicFramePr>
        <p:xfrm>
          <a:off x="5791200" y="5562600"/>
          <a:ext cx="19573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22" name="Equation" r:id="rId14" imgW="863280" imgH="164880" progId="Equation.DSMT4">
                  <p:embed/>
                </p:oleObj>
              </mc:Choice>
              <mc:Fallback>
                <p:oleObj name="Equation" r:id="rId14" imgW="863280" imgH="164880" progId="Equation.DSMT4">
                  <p:embed/>
                  <p:pic>
                    <p:nvPicPr>
                      <p:cNvPr id="3747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562600"/>
                        <a:ext cx="1957388" cy="3714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8" name="Object 14"/>
          <p:cNvGraphicFramePr>
            <a:graphicFrameLocks noChangeAspect="1"/>
          </p:cNvGraphicFramePr>
          <p:nvPr/>
        </p:nvGraphicFramePr>
        <p:xfrm>
          <a:off x="1916113" y="3683000"/>
          <a:ext cx="8191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23" name="Equation" r:id="rId16" imgW="368280" imgH="368280" progId="Equation.DSMT4">
                  <p:embed/>
                </p:oleObj>
              </mc:Choice>
              <mc:Fallback>
                <p:oleObj name="Equation" r:id="rId16" imgW="368280" imgH="368280" progId="Equation.DSMT4">
                  <p:embed/>
                  <p:pic>
                    <p:nvPicPr>
                      <p:cNvPr id="37479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3683000"/>
                        <a:ext cx="8191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9" name="Object 15"/>
          <p:cNvGraphicFramePr>
            <a:graphicFrameLocks noChangeAspect="1"/>
          </p:cNvGraphicFramePr>
          <p:nvPr/>
        </p:nvGraphicFramePr>
        <p:xfrm>
          <a:off x="2693988" y="3683000"/>
          <a:ext cx="12430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24" name="Equation" r:id="rId18" imgW="558720" imgH="368280" progId="Equation.DSMT4">
                  <p:embed/>
                </p:oleObj>
              </mc:Choice>
              <mc:Fallback>
                <p:oleObj name="Equation" r:id="rId18" imgW="558720" imgH="368280" progId="Equation.DSMT4">
                  <p:embed/>
                  <p:pic>
                    <p:nvPicPr>
                      <p:cNvPr id="3747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3683000"/>
                        <a:ext cx="12430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800" name="Object 16"/>
          <p:cNvGraphicFramePr>
            <a:graphicFrameLocks noChangeAspect="1"/>
          </p:cNvGraphicFramePr>
          <p:nvPr/>
        </p:nvGraphicFramePr>
        <p:xfrm>
          <a:off x="3897313" y="3906838"/>
          <a:ext cx="9794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25" name="Equation" r:id="rId20" imgW="431640" imgH="164880" progId="Equation.DSMT4">
                  <p:embed/>
                </p:oleObj>
              </mc:Choice>
              <mc:Fallback>
                <p:oleObj name="Equation" r:id="rId20" imgW="431640" imgH="164880" progId="Equation.DSMT4">
                  <p:embed/>
                  <p:pic>
                    <p:nvPicPr>
                      <p:cNvPr id="37480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3906838"/>
                        <a:ext cx="97948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801" name="Object 17"/>
          <p:cNvGraphicFramePr>
            <a:graphicFrameLocks noChangeAspect="1"/>
          </p:cNvGraphicFramePr>
          <p:nvPr/>
        </p:nvGraphicFramePr>
        <p:xfrm>
          <a:off x="4800600" y="3921125"/>
          <a:ext cx="5937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26" name="Equation" r:id="rId22" imgW="266400" imgH="152280" progId="Equation.DSMT4">
                  <p:embed/>
                </p:oleObj>
              </mc:Choice>
              <mc:Fallback>
                <p:oleObj name="Equation" r:id="rId22" imgW="266400" imgH="152280" progId="Equation.DSMT4">
                  <p:embed/>
                  <p:pic>
                    <p:nvPicPr>
                      <p:cNvPr id="37480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921125"/>
                        <a:ext cx="59372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4802" name="Oval 18"/>
          <p:cNvSpPr>
            <a:spLocks noChangeArrowheads="1"/>
          </p:cNvSpPr>
          <p:nvPr/>
        </p:nvSpPr>
        <p:spPr bwMode="auto">
          <a:xfrm>
            <a:off x="4038600" y="3886200"/>
            <a:ext cx="381000" cy="3810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4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4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4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4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4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4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4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2" grpId="0" build="p"/>
      <p:bldP spid="374793" grpId="0" build="p"/>
      <p:bldP spid="3748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DBAF-88D1-AF45-9390-CA3B14442D0A}" type="slidenum">
              <a:rPr lang="en-US"/>
              <a:pPr/>
              <a:t>7</a:t>
            </a:fld>
            <a:endParaRPr lang="en-US"/>
          </a:p>
        </p:txBody>
      </p:sp>
      <p:pic>
        <p:nvPicPr>
          <p:cNvPr id="375810" name="Picture 2" descr="FG27_021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7225" y="533400"/>
            <a:ext cx="2136775" cy="2438400"/>
          </a:xfrm>
          <a:prstGeom prst="rect">
            <a:avLst/>
          </a:prstGeom>
          <a:noFill/>
        </p:spPr>
      </p:pic>
      <p:sp>
        <p:nvSpPr>
          <p:cNvPr id="3758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Dipole Moment</a:t>
            </a:r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5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758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56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758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57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58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58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00050" y="2882900"/>
            <a:ext cx="8534400" cy="3962400"/>
          </a:xfrm>
        </p:spPr>
        <p:txBody>
          <a:bodyPr/>
          <a:lstStyle/>
          <a:p>
            <a:pPr lvl="1"/>
            <a:r>
              <a:rPr lang="en-US" sz="2400" dirty="0"/>
              <a:t>It is a vector quantity                      </a:t>
            </a:r>
            <a:r>
              <a:rPr lang="en-US" sz="2400" dirty="0">
                <a:solidFill>
                  <a:srgbClr val="C00000"/>
                </a:solidFill>
              </a:rPr>
              <a:t>(Poll 1)</a:t>
            </a:r>
          </a:p>
          <a:p>
            <a:pPr lvl="2"/>
            <a:r>
              <a:rPr lang="en-US" sz="2000" dirty="0"/>
              <a:t>Its direction is the same as that of the area vector </a:t>
            </a:r>
            <a:r>
              <a:rPr lang="en-US" sz="2000" b="1" dirty="0"/>
              <a:t>A</a:t>
            </a:r>
            <a:r>
              <a:rPr lang="en-US" sz="2000" dirty="0"/>
              <a:t> and is perpendicular to the plane of the coil consistent with the right-hand rule</a:t>
            </a:r>
          </a:p>
          <a:p>
            <a:pPr lvl="3"/>
            <a:r>
              <a:rPr lang="en-US" sz="1800" dirty="0"/>
              <a:t>Your thumb points to the direction of the magnetic moment when your fingers cup around the loop in the same direction of the current</a:t>
            </a:r>
          </a:p>
          <a:p>
            <a:pPr lvl="1"/>
            <a:r>
              <a:rPr lang="en-US" sz="2400" dirty="0"/>
              <a:t>The tendency of an object to interact with an external magnetic field</a:t>
            </a:r>
          </a:p>
          <a:p>
            <a:pPr lvl="1"/>
            <a:r>
              <a:rPr lang="en-US" sz="2400" dirty="0"/>
              <a:t>Using the definition of magnetic moment, the torque can be rewritten in vector form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228600" y="751912"/>
            <a:ext cx="670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formula derived in the previous page for a rectangular coil is valid for any shape of the coil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quantity N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2800" dirty="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magnetic dipole moment of the coil</a:t>
            </a:r>
          </a:p>
        </p:txBody>
      </p:sp>
      <p:graphicFrame>
        <p:nvGraphicFramePr>
          <p:cNvPr id="375817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58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3758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8" name="Object 10"/>
          <p:cNvGraphicFramePr>
            <a:graphicFrameLocks noChangeAspect="1"/>
          </p:cNvGraphicFramePr>
          <p:nvPr/>
        </p:nvGraphicFramePr>
        <p:xfrm>
          <a:off x="3871914" y="2857064"/>
          <a:ext cx="1083204" cy="444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59" name="Equation" r:id="rId9" imgW="584200" imgH="241300" progId="Equation.DSMT4">
                  <p:embed/>
                </p:oleObj>
              </mc:Choice>
              <mc:Fallback>
                <p:oleObj name="Equation" r:id="rId9" imgW="584200" imgH="241300" progId="Equation.DSMT4">
                  <p:embed/>
                  <p:pic>
                    <p:nvPicPr>
                      <p:cNvPr id="3758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4" y="2857064"/>
                        <a:ext cx="1083204" cy="44493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9" name="Object 11"/>
          <p:cNvGraphicFramePr>
            <a:graphicFrameLocks noChangeAspect="1"/>
          </p:cNvGraphicFramePr>
          <p:nvPr/>
        </p:nvGraphicFramePr>
        <p:xfrm>
          <a:off x="3657600" y="5503863"/>
          <a:ext cx="31527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60" name="Equation" r:id="rId11" imgW="1244600" imgH="241300" progId="Equation.DSMT4">
                  <p:embed/>
                </p:oleObj>
              </mc:Choice>
              <mc:Fallback>
                <p:oleObj name="Equation" r:id="rId11" imgW="1244600" imgH="241300" progId="Equation.DSMT4">
                  <p:embed/>
                  <p:pic>
                    <p:nvPicPr>
                      <p:cNvPr id="3758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503863"/>
                        <a:ext cx="3152775" cy="60801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256088" y="5486400"/>
            <a:ext cx="2097087" cy="609600"/>
            <a:chOff x="3360" y="3504"/>
            <a:chExt cx="1152" cy="384"/>
          </a:xfrm>
        </p:grpSpPr>
        <p:sp>
          <p:nvSpPr>
            <p:cNvPr id="375821" name="Oval 13"/>
            <p:cNvSpPr>
              <a:spLocks noChangeArrowheads="1"/>
            </p:cNvSpPr>
            <p:nvPr/>
          </p:nvSpPr>
          <p:spPr bwMode="auto">
            <a:xfrm>
              <a:off x="3360" y="3504"/>
              <a:ext cx="384" cy="336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5822" name="Oval 14"/>
            <p:cNvSpPr>
              <a:spLocks noChangeArrowheads="1"/>
            </p:cNvSpPr>
            <p:nvPr/>
          </p:nvSpPr>
          <p:spPr bwMode="auto">
            <a:xfrm>
              <a:off x="4176" y="3600"/>
              <a:ext cx="336" cy="288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375823" name="AutoShape 15"/>
            <p:cNvCxnSpPr>
              <a:cxnSpLocks noChangeShapeType="1"/>
              <a:stCxn id="375821" idx="4"/>
              <a:endCxn id="375822" idx="4"/>
            </p:cNvCxnSpPr>
            <p:nvPr/>
          </p:nvCxnSpPr>
          <p:spPr bwMode="auto">
            <a:xfrm rot="16200000" flipH="1">
              <a:off x="3924" y="3468"/>
              <a:ext cx="48" cy="792"/>
            </a:xfrm>
            <a:prstGeom prst="curvedConnector3">
              <a:avLst>
                <a:gd name="adj1" fmla="val 400000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69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5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58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5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5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5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5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5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5" grpId="0" build="p"/>
      <p:bldP spid="3758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34FA-9E98-2C45-ABE6-2CDCF55FD4A7}" type="slidenum">
              <a:rPr lang="en-US"/>
              <a:pPr/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Dipole Potential Energy</a:t>
            </a:r>
          </a:p>
        </p:txBody>
      </p:sp>
      <p:graphicFrame>
        <p:nvGraphicFramePr>
          <p:cNvPr id="37683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1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768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19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3768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0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768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638800"/>
          </a:xfrm>
        </p:spPr>
        <p:txBody>
          <a:bodyPr/>
          <a:lstStyle/>
          <a:p>
            <a:r>
              <a:rPr lang="en-US" dirty="0"/>
              <a:t>Where else did you see the same form of the torque?</a:t>
            </a:r>
          </a:p>
          <a:p>
            <a:pPr lvl="1"/>
            <a:r>
              <a:rPr lang="en-US" dirty="0"/>
              <a:t>Remember the torque due to electric field on an electric dipole?  </a:t>
            </a:r>
          </a:p>
          <a:p>
            <a:pPr lvl="1"/>
            <a:r>
              <a:rPr lang="en-US" dirty="0"/>
              <a:t>The potential energy of the electric dipole is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How about the potential energy of a magnetic dipole?</a:t>
            </a:r>
          </a:p>
          <a:p>
            <a:pPr lvl="1"/>
            <a:r>
              <a:rPr lang="en-US" dirty="0"/>
              <a:t>The work done by the torque is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If we chose U=0 at </a:t>
            </a:r>
            <a:r>
              <a:rPr lang="en-US" dirty="0" err="1">
                <a:latin typeface="Symbol" charset="2"/>
              </a:rPr>
              <a:t>θ</a:t>
            </a:r>
            <a:r>
              <a:rPr lang="en-US" dirty="0">
                <a:latin typeface="Symbol" charset="2"/>
              </a:rPr>
              <a:t>=π</a:t>
            </a:r>
            <a:r>
              <a:rPr lang="en-US" dirty="0"/>
              <a:t>/2, then C=0</a:t>
            </a:r>
          </a:p>
          <a:p>
            <a:pPr lvl="1"/>
            <a:r>
              <a:rPr lang="en-US" dirty="0"/>
              <a:t>Thus the potential energy is</a:t>
            </a:r>
          </a:p>
          <a:p>
            <a:pPr lvl="2"/>
            <a:r>
              <a:rPr lang="en-US" dirty="0"/>
              <a:t>Very similar to the electric dipole</a:t>
            </a:r>
          </a:p>
        </p:txBody>
      </p:sp>
      <p:graphicFrame>
        <p:nvGraphicFramePr>
          <p:cNvPr id="37683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1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768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0" name="Object 8"/>
          <p:cNvGraphicFramePr>
            <a:graphicFrameLocks noChangeAspect="1"/>
          </p:cNvGraphicFramePr>
          <p:nvPr/>
        </p:nvGraphicFramePr>
        <p:xfrm>
          <a:off x="5016500" y="5257800"/>
          <a:ext cx="34417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2" name="Equation" r:id="rId8" imgW="1358640" imgH="228600" progId="Equation.DSMT4">
                  <p:embed/>
                </p:oleObj>
              </mc:Choice>
              <mc:Fallback>
                <p:oleObj name="Equation" r:id="rId8" imgW="1358640" imgH="228600" progId="Equation.DSMT4">
                  <p:embed/>
                  <p:pic>
                    <p:nvPicPr>
                      <p:cNvPr id="3768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5257800"/>
                        <a:ext cx="3441700" cy="5762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1" name="Object 9"/>
          <p:cNvGraphicFramePr>
            <a:graphicFrameLocks noChangeAspect="1"/>
          </p:cNvGraphicFramePr>
          <p:nvPr/>
        </p:nvGraphicFramePr>
        <p:xfrm>
          <a:off x="2438400" y="1755775"/>
          <a:ext cx="5270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3" name="Equation" r:id="rId10" imgW="228600" imgH="164880" progId="Equation.DSMT4">
                  <p:embed/>
                </p:oleObj>
              </mc:Choice>
              <mc:Fallback>
                <p:oleObj name="Equation" r:id="rId10" imgW="228600" imgH="164880" progId="Equation.DSMT4">
                  <p:embed/>
                  <p:pic>
                    <p:nvPicPr>
                      <p:cNvPr id="3768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5775"/>
                        <a:ext cx="5270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2" name="Object 10"/>
          <p:cNvGraphicFramePr>
            <a:graphicFrameLocks noChangeAspect="1"/>
          </p:cNvGraphicFramePr>
          <p:nvPr/>
        </p:nvGraphicFramePr>
        <p:xfrm>
          <a:off x="1524000" y="2749550"/>
          <a:ext cx="6159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4" name="Equation" r:id="rId12" imgW="266400" imgH="164880" progId="Equation.DSMT4">
                  <p:embed/>
                </p:oleObj>
              </mc:Choice>
              <mc:Fallback>
                <p:oleObj name="Equation" r:id="rId12" imgW="266400" imgH="164880" progId="Equation.DSMT4">
                  <p:embed/>
                  <p:pic>
                    <p:nvPicPr>
                      <p:cNvPr id="3768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9550"/>
                        <a:ext cx="6159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3" name="Object 11"/>
          <p:cNvGraphicFramePr>
            <a:graphicFrameLocks noChangeAspect="1"/>
          </p:cNvGraphicFramePr>
          <p:nvPr/>
        </p:nvGraphicFramePr>
        <p:xfrm>
          <a:off x="1371600" y="4335463"/>
          <a:ext cx="614363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5" name="Equation" r:id="rId14" imgW="266400" imgH="164880" progId="Equation.DSMT4">
                  <p:embed/>
                </p:oleObj>
              </mc:Choice>
              <mc:Fallback>
                <p:oleObj name="Equation" r:id="rId14" imgW="266400" imgH="164880" progId="Equation.DSMT4">
                  <p:embed/>
                  <p:pic>
                    <p:nvPicPr>
                      <p:cNvPr id="3768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35463"/>
                        <a:ext cx="614363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4" name="Object 12"/>
          <p:cNvGraphicFramePr>
            <a:graphicFrameLocks noChangeAspect="1"/>
          </p:cNvGraphicFramePr>
          <p:nvPr/>
        </p:nvGraphicFramePr>
        <p:xfrm>
          <a:off x="2990850" y="1676400"/>
          <a:ext cx="8191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6" name="Equation" r:id="rId16" imgW="355320" imgH="228600" progId="Equation.DSMT4">
                  <p:embed/>
                </p:oleObj>
              </mc:Choice>
              <mc:Fallback>
                <p:oleObj name="Equation" r:id="rId16" imgW="355320" imgH="228600" progId="Equation.DSMT4">
                  <p:embed/>
                  <p:pic>
                    <p:nvPicPr>
                      <p:cNvPr id="37684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1676400"/>
                        <a:ext cx="8191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5" name="Object 13"/>
          <p:cNvGraphicFramePr>
            <a:graphicFrameLocks noChangeAspect="1"/>
          </p:cNvGraphicFramePr>
          <p:nvPr/>
        </p:nvGraphicFramePr>
        <p:xfrm>
          <a:off x="2111375" y="2667000"/>
          <a:ext cx="9366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7" name="Equation" r:id="rId18" imgW="406080" imgH="228600" progId="Equation.DSMT4">
                  <p:embed/>
                </p:oleObj>
              </mc:Choice>
              <mc:Fallback>
                <p:oleObj name="Equation" r:id="rId18" imgW="406080" imgH="228600" progId="Equation.DSMT4">
                  <p:embed/>
                  <p:pic>
                    <p:nvPicPr>
                      <p:cNvPr id="3768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2667000"/>
                        <a:ext cx="9366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6" name="Object 14"/>
          <p:cNvGraphicFramePr>
            <a:graphicFrameLocks noChangeAspect="1"/>
          </p:cNvGraphicFramePr>
          <p:nvPr/>
        </p:nvGraphicFramePr>
        <p:xfrm>
          <a:off x="1935163" y="4191000"/>
          <a:ext cx="11128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8" name="Equation" r:id="rId20" imgW="482400" imgH="291960" progId="Equation.DSMT4">
                  <p:embed/>
                </p:oleObj>
              </mc:Choice>
              <mc:Fallback>
                <p:oleObj name="Equation" r:id="rId20" imgW="482400" imgH="291960" progId="Equation.DSMT4">
                  <p:embed/>
                  <p:pic>
                    <p:nvPicPr>
                      <p:cNvPr id="3768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4191000"/>
                        <a:ext cx="111283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7" name="Object 15"/>
          <p:cNvGraphicFramePr>
            <a:graphicFrameLocks noChangeAspect="1"/>
          </p:cNvGraphicFramePr>
          <p:nvPr/>
        </p:nvGraphicFramePr>
        <p:xfrm>
          <a:off x="2990850" y="4176713"/>
          <a:ext cx="23431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29" name="Equation" r:id="rId22" imgW="1016000" imgH="304800" progId="Equation.DSMT4">
                  <p:embed/>
                </p:oleObj>
              </mc:Choice>
              <mc:Fallback>
                <p:oleObj name="Equation" r:id="rId22" imgW="1016000" imgH="304800" progId="Equation.DSMT4">
                  <p:embed/>
                  <p:pic>
                    <p:nvPicPr>
                      <p:cNvPr id="3768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4176713"/>
                        <a:ext cx="23431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48" name="Object 16"/>
          <p:cNvGraphicFramePr>
            <a:graphicFrameLocks noChangeAspect="1"/>
          </p:cNvGraphicFramePr>
          <p:nvPr/>
        </p:nvGraphicFramePr>
        <p:xfrm>
          <a:off x="5324475" y="4308475"/>
          <a:ext cx="1990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30" name="Equation" r:id="rId24" imgW="863280" imgH="190440" progId="Equation.DSMT4">
                  <p:embed/>
                </p:oleObj>
              </mc:Choice>
              <mc:Fallback>
                <p:oleObj name="Equation" r:id="rId24" imgW="863280" imgH="190440" progId="Equation.DSMT4">
                  <p:embed/>
                  <p:pic>
                    <p:nvPicPr>
                      <p:cNvPr id="37684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4308475"/>
                        <a:ext cx="19907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29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6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6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6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68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6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7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7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768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6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768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July 1, 2020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615A-2325-4B44-8F11-7EC06FE320FC}" type="slidenum">
              <a:rPr lang="en-US"/>
              <a:pPr/>
              <a:t>9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27 – 12 </a:t>
            </a:r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6106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Magnetic moment of a hydrogen atom.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Determine the magnetic dipole moment of the electron orbiting the proton of a hydrogen atom, assuming (in the Bohr model) it is in its ground state with a circular orbit of radius 0.529x10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</a:rPr>
              <a:t>-10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m. </a:t>
            </a:r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457200" y="21478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provides the centripetal force?  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457200" y="2681288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we can obtain the speed of the electron from</a:t>
            </a: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381000" y="4295775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the electric current is the charge that passes through the given point per unit time, we can obtain the current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77863" name="Object 7"/>
          <p:cNvGraphicFramePr>
            <a:graphicFrameLocks noChangeAspect="1"/>
          </p:cNvGraphicFramePr>
          <p:nvPr/>
        </p:nvGraphicFramePr>
        <p:xfrm>
          <a:off x="6096000" y="2667000"/>
          <a:ext cx="49688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0" name="Equation" r:id="rId3" imgW="266400" imgH="152280" progId="Equation.DSMT4">
                  <p:embed/>
                </p:oleObj>
              </mc:Choice>
              <mc:Fallback>
                <p:oleObj name="Equation" r:id="rId3" imgW="266400" imgH="152280" progId="Equation.DSMT4">
                  <p:embed/>
                  <p:pic>
                    <p:nvPicPr>
                      <p:cNvPr id="3778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667000"/>
                        <a:ext cx="49688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4" name="Object 8"/>
          <p:cNvGraphicFramePr>
            <a:graphicFrameLocks noChangeAspect="1"/>
          </p:cNvGraphicFramePr>
          <p:nvPr/>
        </p:nvGraphicFramePr>
        <p:xfrm>
          <a:off x="7318375" y="4557713"/>
          <a:ext cx="45402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1" name="Equation" r:id="rId5" imgW="228600" imgH="152280" progId="Equation.DSMT4">
                  <p:embed/>
                </p:oleObj>
              </mc:Choice>
              <mc:Fallback>
                <p:oleObj name="Equation" r:id="rId5" imgW="228600" imgH="152280" progId="Equation.DSMT4">
                  <p:embed/>
                  <p:pic>
                    <p:nvPicPr>
                      <p:cNvPr id="3778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4557713"/>
                        <a:ext cx="454025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4724400" y="21336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Arial Narrow" charset="0"/>
              </a:rPr>
              <a:t>The Coulomb force</a:t>
            </a:r>
          </a:p>
        </p:txBody>
      </p:sp>
      <p:graphicFrame>
        <p:nvGraphicFramePr>
          <p:cNvPr id="377866" name="Object 10"/>
          <p:cNvGraphicFramePr>
            <a:graphicFrameLocks noChangeAspect="1"/>
          </p:cNvGraphicFramePr>
          <p:nvPr/>
        </p:nvGraphicFramePr>
        <p:xfrm>
          <a:off x="1828800" y="3751263"/>
          <a:ext cx="360363" cy="21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2" name="Equation" r:id="rId7" imgW="215640" imgH="126720" progId="Equation.DSMT4">
                  <p:embed/>
                </p:oleObj>
              </mc:Choice>
              <mc:Fallback>
                <p:oleObj name="Equation" r:id="rId7" imgW="215640" imgH="126720" progId="Equation.DSMT4">
                  <p:embed/>
                  <p:pic>
                    <p:nvPicPr>
                      <p:cNvPr id="3778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51263"/>
                        <a:ext cx="360363" cy="21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67" name="Text Box 11"/>
          <p:cNvSpPr txBox="1">
            <a:spLocks noChangeArrowheads="1"/>
          </p:cNvSpPr>
          <p:nvPr/>
        </p:nvSpPr>
        <p:spPr bwMode="auto">
          <a:xfrm>
            <a:off x="228600" y="5045075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area of the orbit is A=</a:t>
            </a:r>
            <a:r>
              <a:rPr lang="en-US" dirty="0">
                <a:solidFill>
                  <a:srgbClr val="CC00CC"/>
                </a:solidFill>
                <a:latin typeface="Symbol" charset="2"/>
              </a:rPr>
              <a:t>π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30000" dirty="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we obtain the hydrogen magnetic moment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77868" name="Object 12"/>
          <p:cNvGraphicFramePr>
            <a:graphicFrameLocks noChangeAspect="1"/>
          </p:cNvGraphicFramePr>
          <p:nvPr/>
        </p:nvGraphicFramePr>
        <p:xfrm>
          <a:off x="1066800" y="5884862"/>
          <a:ext cx="5746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3" name="Equation" r:id="rId9" imgW="253800" imgH="152280" progId="Equation.DSMT4">
                  <p:embed/>
                </p:oleObj>
              </mc:Choice>
              <mc:Fallback>
                <p:oleObj name="Equation" r:id="rId9" imgW="253800" imgH="152280" progId="Equation.DSMT4">
                  <p:embed/>
                  <p:pic>
                    <p:nvPicPr>
                      <p:cNvPr id="3778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884862"/>
                        <a:ext cx="574675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9" name="Object 13"/>
          <p:cNvGraphicFramePr>
            <a:graphicFrameLocks noChangeAspect="1"/>
          </p:cNvGraphicFramePr>
          <p:nvPr/>
        </p:nvGraphicFramePr>
        <p:xfrm>
          <a:off x="7702550" y="2416175"/>
          <a:ext cx="6397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4" name="Equation" r:id="rId11" imgW="342900" imgH="419100" progId="Equation.DSMT4">
                  <p:embed/>
                </p:oleObj>
              </mc:Choice>
              <mc:Fallback>
                <p:oleObj name="Equation" r:id="rId11" imgW="342900" imgH="419100" progId="Equation.DSMT4">
                  <p:embed/>
                  <p:pic>
                    <p:nvPicPr>
                      <p:cNvPr id="3778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2550" y="2416175"/>
                        <a:ext cx="6397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0" name="Object 14"/>
          <p:cNvGraphicFramePr>
            <a:graphicFrameLocks noChangeAspect="1"/>
          </p:cNvGraphicFramePr>
          <p:nvPr/>
        </p:nvGraphicFramePr>
        <p:xfrm>
          <a:off x="6553200" y="2438400"/>
          <a:ext cx="10874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5" name="Equation" r:id="rId13" imgW="583920" imgH="444240" progId="Equation.DSMT4">
                  <p:embed/>
                </p:oleObj>
              </mc:Choice>
              <mc:Fallback>
                <p:oleObj name="Equation" r:id="rId13" imgW="583920" imgH="444240" progId="Equation.DSMT4">
                  <p:embed/>
                  <p:pic>
                    <p:nvPicPr>
                      <p:cNvPr id="3778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438400"/>
                        <a:ext cx="10874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71" name="AutoShape 15"/>
          <p:cNvSpPr>
            <a:spLocks noChangeArrowheads="1"/>
          </p:cNvSpPr>
          <p:nvPr/>
        </p:nvSpPr>
        <p:spPr bwMode="auto">
          <a:xfrm>
            <a:off x="236538" y="3505200"/>
            <a:ext cx="1363662" cy="609600"/>
          </a:xfrm>
          <a:prstGeom prst="rightArrow">
            <a:avLst>
              <a:gd name="adj1" fmla="val 50000"/>
              <a:gd name="adj2" fmla="val 55924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Solving for v</a:t>
            </a:r>
          </a:p>
        </p:txBody>
      </p:sp>
      <p:graphicFrame>
        <p:nvGraphicFramePr>
          <p:cNvPr id="377872" name="Object 16"/>
          <p:cNvGraphicFramePr>
            <a:graphicFrameLocks noChangeAspect="1"/>
          </p:cNvGraphicFramePr>
          <p:nvPr/>
        </p:nvGraphicFramePr>
        <p:xfrm>
          <a:off x="2112963" y="3408363"/>
          <a:ext cx="12715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6" name="Equation" r:id="rId15" imgW="762000" imgH="495300" progId="Equation.DSMT4">
                  <p:embed/>
                </p:oleObj>
              </mc:Choice>
              <mc:Fallback>
                <p:oleObj name="Equation" r:id="rId15" imgW="762000" imgH="495300" progId="Equation.DSMT4">
                  <p:embed/>
                  <p:pic>
                    <p:nvPicPr>
                      <p:cNvPr id="3778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3408363"/>
                        <a:ext cx="127158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3" name="Object 17"/>
          <p:cNvGraphicFramePr>
            <a:graphicFrameLocks noChangeAspect="1"/>
          </p:cNvGraphicFramePr>
          <p:nvPr/>
        </p:nvGraphicFramePr>
        <p:xfrm>
          <a:off x="3325813" y="3276600"/>
          <a:ext cx="55133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7" name="Equation" r:id="rId17" imgW="3301920" imgH="622080" progId="Equation.DSMT4">
                  <p:embed/>
                </p:oleObj>
              </mc:Choice>
              <mc:Fallback>
                <p:oleObj name="Equation" r:id="rId17" imgW="3301920" imgH="622080" progId="Equation.DSMT4">
                  <p:embed/>
                  <p:pic>
                    <p:nvPicPr>
                      <p:cNvPr id="3778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3276600"/>
                        <a:ext cx="551338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4" name="Object 18"/>
          <p:cNvGraphicFramePr>
            <a:graphicFrameLocks noChangeAspect="1"/>
          </p:cNvGraphicFramePr>
          <p:nvPr/>
        </p:nvGraphicFramePr>
        <p:xfrm>
          <a:off x="7775575" y="4343400"/>
          <a:ext cx="5302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8" name="Equation" r:id="rId19" imgW="266400" imgH="368280" progId="Equation.DSMT4">
                  <p:embed/>
                </p:oleObj>
              </mc:Choice>
              <mc:Fallback>
                <p:oleObj name="Equation" r:id="rId19" imgW="266400" imgH="368280" progId="Equation.DSMT4">
                  <p:embed/>
                  <p:pic>
                    <p:nvPicPr>
                      <p:cNvPr id="37787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5575" y="4343400"/>
                        <a:ext cx="53022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5" name="Object 19"/>
          <p:cNvGraphicFramePr>
            <a:graphicFrameLocks noChangeAspect="1"/>
          </p:cNvGraphicFramePr>
          <p:nvPr/>
        </p:nvGraphicFramePr>
        <p:xfrm>
          <a:off x="8232775" y="4343400"/>
          <a:ext cx="6064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89" name="Equation" r:id="rId21" imgW="304560" imgH="368280" progId="Equation.DSMT4">
                  <p:embed/>
                </p:oleObj>
              </mc:Choice>
              <mc:Fallback>
                <p:oleObj name="Equation" r:id="rId21" imgW="304560" imgH="368280" progId="Equation.DSMT4">
                  <p:embed/>
                  <p:pic>
                    <p:nvPicPr>
                      <p:cNvPr id="3778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4343400"/>
                        <a:ext cx="60642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6" name="Object 20"/>
          <p:cNvGraphicFramePr>
            <a:graphicFrameLocks noChangeAspect="1"/>
          </p:cNvGraphicFramePr>
          <p:nvPr/>
        </p:nvGraphicFramePr>
        <p:xfrm>
          <a:off x="1641475" y="5824537"/>
          <a:ext cx="660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90" name="Equation" r:id="rId23" imgW="291960" imgH="152280" progId="Equation.DSMT4">
                  <p:embed/>
                </p:oleObj>
              </mc:Choice>
              <mc:Fallback>
                <p:oleObj name="Equation" r:id="rId23" imgW="291960" imgH="152280" progId="Equation.DSMT4">
                  <p:embed/>
                  <p:pic>
                    <p:nvPicPr>
                      <p:cNvPr id="37787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5824537"/>
                        <a:ext cx="660400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7" name="Object 21"/>
          <p:cNvGraphicFramePr>
            <a:graphicFrameLocks noChangeAspect="1"/>
          </p:cNvGraphicFramePr>
          <p:nvPr/>
        </p:nvGraphicFramePr>
        <p:xfrm>
          <a:off x="2301875" y="5580062"/>
          <a:ext cx="146526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91" name="Equation" r:id="rId25" imgW="647640" imgH="368280" progId="Equation.DSMT4">
                  <p:embed/>
                </p:oleObj>
              </mc:Choice>
              <mc:Fallback>
                <p:oleObj name="Equation" r:id="rId25" imgW="647640" imgH="368280" progId="Equation.DSMT4">
                  <p:embed/>
                  <p:pic>
                    <p:nvPicPr>
                      <p:cNvPr id="37787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5580062"/>
                        <a:ext cx="1465263" cy="830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8" name="Object 22"/>
          <p:cNvGraphicFramePr>
            <a:graphicFrameLocks noChangeAspect="1"/>
          </p:cNvGraphicFramePr>
          <p:nvPr/>
        </p:nvGraphicFramePr>
        <p:xfrm>
          <a:off x="3767138" y="5580062"/>
          <a:ext cx="83343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92" name="Equation" r:id="rId27" imgW="368280" imgH="368280" progId="Equation.DSMT4">
                  <p:embed/>
                </p:oleObj>
              </mc:Choice>
              <mc:Fallback>
                <p:oleObj name="Equation" r:id="rId27" imgW="368280" imgH="368280" progId="Equation.DSMT4">
                  <p:embed/>
                  <p:pic>
                    <p:nvPicPr>
                      <p:cNvPr id="37787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5580062"/>
                        <a:ext cx="833437" cy="830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9" name="Object 23"/>
          <p:cNvGraphicFramePr>
            <a:graphicFrameLocks noChangeAspect="1"/>
          </p:cNvGraphicFramePr>
          <p:nvPr/>
        </p:nvGraphicFramePr>
        <p:xfrm>
          <a:off x="4557713" y="5437187"/>
          <a:ext cx="209867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93" name="Equation" r:id="rId29" imgW="927100" imgH="495300" progId="Equation.DSMT4">
                  <p:embed/>
                </p:oleObj>
              </mc:Choice>
              <mc:Fallback>
                <p:oleObj name="Equation" r:id="rId29" imgW="927100" imgH="495300" progId="Equation.DSMT4">
                  <p:embed/>
                  <p:pic>
                    <p:nvPicPr>
                      <p:cNvPr id="37787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5437187"/>
                        <a:ext cx="2098675" cy="1116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80" name="Object 24"/>
          <p:cNvGraphicFramePr>
            <a:graphicFrameLocks noChangeAspect="1"/>
          </p:cNvGraphicFramePr>
          <p:nvPr/>
        </p:nvGraphicFramePr>
        <p:xfrm>
          <a:off x="6567488" y="5453062"/>
          <a:ext cx="155257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94" name="Equation" r:id="rId31" imgW="685800" imgH="482600" progId="Equation.DSMT4">
                  <p:embed/>
                </p:oleObj>
              </mc:Choice>
              <mc:Fallback>
                <p:oleObj name="Equation" r:id="rId31" imgW="685800" imgH="482600" progId="Equation.DSMT4">
                  <p:embed/>
                  <p:pic>
                    <p:nvPicPr>
                      <p:cNvPr id="37788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5453062"/>
                        <a:ext cx="1552575" cy="1087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18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/>
      <p:bldP spid="377860" grpId="0"/>
      <p:bldP spid="377861" grpId="0"/>
      <p:bldP spid="377862" grpId="0"/>
      <p:bldP spid="377865" grpId="0"/>
      <p:bldP spid="377867" grpId="0"/>
      <p:bldP spid="377871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31148</TotalTime>
  <Words>1322</Words>
  <Application>Microsoft Macintosh PowerPoint</Application>
  <PresentationFormat>On-screen Show (4:3)</PresentationFormat>
  <Paragraphs>136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001 Lecture #15</vt:lpstr>
      <vt:lpstr>Announcements</vt:lpstr>
      <vt:lpstr>Reminder: Special Project #5 – COVID-19</vt:lpstr>
      <vt:lpstr>SP5 spreadsheet</vt:lpstr>
      <vt:lpstr> Torque on a Current Loop</vt:lpstr>
      <vt:lpstr> Torque on a Current Loop</vt:lpstr>
      <vt:lpstr> Magnetic Dipole Moment</vt:lpstr>
      <vt:lpstr> Magnetic Dipole Potential Energy</vt:lpstr>
      <vt:lpstr>Example 27 – 12 </vt:lpstr>
      <vt:lpstr> The Hall Effect</vt:lpstr>
      <vt:lpstr> The Hall Effect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856</cp:revision>
  <dcterms:created xsi:type="dcterms:W3CDTF">2012-01-19T04:21:20Z</dcterms:created>
  <dcterms:modified xsi:type="dcterms:W3CDTF">2020-07-01T17:42:37Z</dcterms:modified>
</cp:coreProperties>
</file>