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391" r:id="rId2"/>
    <p:sldId id="481" r:id="rId3"/>
    <p:sldId id="715" r:id="rId4"/>
    <p:sldId id="759" r:id="rId5"/>
    <p:sldId id="743" r:id="rId6"/>
    <p:sldId id="744" r:id="rId7"/>
    <p:sldId id="748" r:id="rId8"/>
    <p:sldId id="746" r:id="rId9"/>
    <p:sldId id="749" r:id="rId10"/>
    <p:sldId id="750" r:id="rId11"/>
    <p:sldId id="751" r:id="rId12"/>
    <p:sldId id="752" r:id="rId13"/>
    <p:sldId id="753" r:id="rId14"/>
    <p:sldId id="754" r:id="rId15"/>
    <p:sldId id="755" r:id="rId16"/>
    <p:sldId id="756" r:id="rId17"/>
    <p:sldId id="757" r:id="rId18"/>
    <p:sldId id="758" r:id="rId19"/>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660066"/>
    <a:srgbClr val="99FFCC"/>
    <a:srgbClr val="FFFFCC"/>
    <a:srgbClr val="CC6600"/>
    <a:srgbClr val="FF0066"/>
    <a:srgbClr val="CC00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93"/>
    <p:restoredTop sz="94660"/>
  </p:normalViewPr>
  <p:slideViewPr>
    <p:cSldViewPr>
      <p:cViewPr varScale="1">
        <p:scale>
          <a:sx n="133" d="100"/>
          <a:sy n="133" d="100"/>
        </p:scale>
        <p:origin x="32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wmf"/><Relationship Id="rId6" Type="http://schemas.openxmlformats.org/officeDocument/2006/relationships/image" Target="../media/image41.wmf"/><Relationship Id="rId5" Type="http://schemas.openxmlformats.org/officeDocument/2006/relationships/image" Target="../media/image40.wmf"/><Relationship Id="rId4"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48.wmf"/><Relationship Id="rId1" Type="http://schemas.openxmlformats.org/officeDocument/2006/relationships/image" Target="../media/image47.wmf"/><Relationship Id="rId4" Type="http://schemas.openxmlformats.org/officeDocument/2006/relationships/image" Target="../media/image49.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57.wmf"/><Relationship Id="rId3" Type="http://schemas.openxmlformats.org/officeDocument/2006/relationships/image" Target="../media/image39.wmf"/><Relationship Id="rId7" Type="http://schemas.openxmlformats.org/officeDocument/2006/relationships/image" Target="../media/image56.wmf"/><Relationship Id="rId2" Type="http://schemas.openxmlformats.org/officeDocument/2006/relationships/image" Target="../media/image52.wmf"/><Relationship Id="rId1" Type="http://schemas.openxmlformats.org/officeDocument/2006/relationships/image" Target="../media/image51.wmf"/><Relationship Id="rId6" Type="http://schemas.openxmlformats.org/officeDocument/2006/relationships/image" Target="../media/image55.wmf"/><Relationship Id="rId5" Type="http://schemas.openxmlformats.org/officeDocument/2006/relationships/image" Target="../media/image54.wmf"/><Relationship Id="rId10" Type="http://schemas.openxmlformats.org/officeDocument/2006/relationships/image" Target="../media/image49.wmf"/><Relationship Id="rId4" Type="http://schemas.openxmlformats.org/officeDocument/2006/relationships/image" Target="../media/image53.wmf"/><Relationship Id="rId9" Type="http://schemas.openxmlformats.org/officeDocument/2006/relationships/image" Target="../media/image58.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 Id="rId4" Type="http://schemas.openxmlformats.org/officeDocument/2006/relationships/image" Target="../media/image6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5.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6.wmf"/><Relationship Id="rId1" Type="http://schemas.openxmlformats.org/officeDocument/2006/relationships/image" Target="../media/image3.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671527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8</a:t>
            </a:fld>
            <a:endParaRPr lang="en-US"/>
          </a:p>
        </p:txBody>
      </p:sp>
    </p:spTree>
    <p:extLst>
      <p:ext uri="{BB962C8B-B14F-4D97-AF65-F5344CB8AC3E}">
        <p14:creationId xmlns:p14="http://schemas.microsoft.com/office/powerpoint/2010/main" val="2464211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13</a:t>
            </a:fld>
            <a:endParaRPr lang="en-US"/>
          </a:p>
        </p:txBody>
      </p:sp>
    </p:spTree>
    <p:extLst>
      <p:ext uri="{BB962C8B-B14F-4D97-AF65-F5344CB8AC3E}">
        <p14:creationId xmlns:p14="http://schemas.microsoft.com/office/powerpoint/2010/main" val="3588602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16</a:t>
            </a:fld>
            <a:endParaRPr lang="en-US"/>
          </a:p>
        </p:txBody>
      </p:sp>
    </p:spTree>
    <p:extLst>
      <p:ext uri="{BB962C8B-B14F-4D97-AF65-F5344CB8AC3E}">
        <p14:creationId xmlns:p14="http://schemas.microsoft.com/office/powerpoint/2010/main" val="2666602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Thursday, July 2, 2020</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1444-001, Summer 2020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Thursday, July 2,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Thursday, July 2,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Thursday, July 2, 2020</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r>
              <a:rPr lang="en-US"/>
              <a:t>Thursday, July 2,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Thursday, July 2,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Thursday, July 2,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Thursday, July 2, 2020</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Thursday, July 2, 2020</a:t>
            </a:r>
          </a:p>
        </p:txBody>
      </p:sp>
      <p:sp>
        <p:nvSpPr>
          <p:cNvPr id="4" name="Footer Placeholder 3"/>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Thursday, July 2, 2020</a:t>
            </a:r>
          </a:p>
        </p:txBody>
      </p:sp>
      <p:sp>
        <p:nvSpPr>
          <p:cNvPr id="3" name="Footer Placeholder 2"/>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Thursday, July 2,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Thursday, July 2,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Thursday, July 2,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1444-001, Summer 2020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2" name="Picture 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26.wmf"/><Relationship Id="rId3" Type="http://schemas.openxmlformats.org/officeDocument/2006/relationships/image" Target="../media/image29.jpeg"/><Relationship Id="rId7" Type="http://schemas.openxmlformats.org/officeDocument/2006/relationships/image" Target="../media/image23.wmf"/><Relationship Id="rId12" Type="http://schemas.openxmlformats.org/officeDocument/2006/relationships/oleObject" Target="../embeddings/oleObject37.bin"/><Relationship Id="rId17" Type="http://schemas.openxmlformats.org/officeDocument/2006/relationships/image" Target="../media/image28.wmf"/><Relationship Id="rId2" Type="http://schemas.openxmlformats.org/officeDocument/2006/relationships/slideLayout" Target="../slideLayouts/slideLayout2.xml"/><Relationship Id="rId16" Type="http://schemas.openxmlformats.org/officeDocument/2006/relationships/oleObject" Target="../embeddings/oleObject39.bin"/><Relationship Id="rId1" Type="http://schemas.openxmlformats.org/officeDocument/2006/relationships/vmlDrawing" Target="../drawings/vmlDrawing6.vml"/><Relationship Id="rId6" Type="http://schemas.openxmlformats.org/officeDocument/2006/relationships/oleObject" Target="../embeddings/oleObject34.bin"/><Relationship Id="rId11" Type="http://schemas.openxmlformats.org/officeDocument/2006/relationships/image" Target="../media/image25.wmf"/><Relationship Id="rId5" Type="http://schemas.openxmlformats.org/officeDocument/2006/relationships/image" Target="../media/image22.wmf"/><Relationship Id="rId15" Type="http://schemas.openxmlformats.org/officeDocument/2006/relationships/image" Target="../media/image27.wmf"/><Relationship Id="rId10" Type="http://schemas.openxmlformats.org/officeDocument/2006/relationships/oleObject" Target="../embeddings/oleObject36.bin"/><Relationship Id="rId4" Type="http://schemas.openxmlformats.org/officeDocument/2006/relationships/oleObject" Target="../embeddings/oleObject33.bin"/><Relationship Id="rId9" Type="http://schemas.openxmlformats.org/officeDocument/2006/relationships/image" Target="../media/image24.wmf"/><Relationship Id="rId14" Type="http://schemas.openxmlformats.org/officeDocument/2006/relationships/oleObject" Target="../embeddings/oleObject38.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4.bin"/><Relationship Id="rId13" Type="http://schemas.openxmlformats.org/officeDocument/2006/relationships/image" Target="../media/image31.wmf"/><Relationship Id="rId3" Type="http://schemas.openxmlformats.org/officeDocument/2006/relationships/oleObject" Target="../embeddings/oleObject40.bin"/><Relationship Id="rId7" Type="http://schemas.openxmlformats.org/officeDocument/2006/relationships/oleObject" Target="../embeddings/oleObject43.bin"/><Relationship Id="rId12" Type="http://schemas.openxmlformats.org/officeDocument/2006/relationships/oleObject" Target="../embeddings/oleObject46.bin"/><Relationship Id="rId17" Type="http://schemas.openxmlformats.org/officeDocument/2006/relationships/image" Target="../media/image33.wmf"/><Relationship Id="rId2" Type="http://schemas.openxmlformats.org/officeDocument/2006/relationships/slideLayout" Target="../slideLayouts/slideLayout2.xml"/><Relationship Id="rId16" Type="http://schemas.openxmlformats.org/officeDocument/2006/relationships/oleObject" Target="../embeddings/oleObject48.bin"/><Relationship Id="rId1" Type="http://schemas.openxmlformats.org/officeDocument/2006/relationships/vmlDrawing" Target="../drawings/vmlDrawing7.vml"/><Relationship Id="rId6" Type="http://schemas.openxmlformats.org/officeDocument/2006/relationships/oleObject" Target="../embeddings/oleObject42.bin"/><Relationship Id="rId11" Type="http://schemas.openxmlformats.org/officeDocument/2006/relationships/image" Target="../media/image30.wmf"/><Relationship Id="rId5" Type="http://schemas.openxmlformats.org/officeDocument/2006/relationships/oleObject" Target="../embeddings/oleObject41.bin"/><Relationship Id="rId15" Type="http://schemas.openxmlformats.org/officeDocument/2006/relationships/image" Target="../media/image32.wmf"/><Relationship Id="rId10" Type="http://schemas.openxmlformats.org/officeDocument/2006/relationships/oleObject" Target="../embeddings/oleObject45.bin"/><Relationship Id="rId4" Type="http://schemas.openxmlformats.org/officeDocument/2006/relationships/image" Target="../media/image3.wmf"/><Relationship Id="rId9" Type="http://schemas.openxmlformats.org/officeDocument/2006/relationships/image" Target="../media/image6.wmf"/><Relationship Id="rId14" Type="http://schemas.openxmlformats.org/officeDocument/2006/relationships/oleObject" Target="../embeddings/oleObject47.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oleObject" Target="../embeddings/oleObject49.bin"/><Relationship Id="rId7"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51.bin"/><Relationship Id="rId5" Type="http://schemas.openxmlformats.org/officeDocument/2006/relationships/oleObject" Target="../embeddings/oleObject50.bin"/><Relationship Id="rId4" Type="http://schemas.openxmlformats.org/officeDocument/2006/relationships/image" Target="../media/image3.wmf"/><Relationship Id="rId9" Type="http://schemas.openxmlformats.org/officeDocument/2006/relationships/image" Target="../media/image5.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57.bin"/><Relationship Id="rId3" Type="http://schemas.openxmlformats.org/officeDocument/2006/relationships/notesSlide" Target="../notesSlides/notesSlide3.xml"/><Relationship Id="rId7" Type="http://schemas.openxmlformats.org/officeDocument/2006/relationships/oleObject" Target="../embeddings/oleObject56.bin"/><Relationship Id="rId12" Type="http://schemas.openxmlformats.org/officeDocument/2006/relationships/image" Target="../media/image36.e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55.bin"/><Relationship Id="rId11" Type="http://schemas.openxmlformats.org/officeDocument/2006/relationships/image" Target="../media/image34.wmf"/><Relationship Id="rId5" Type="http://schemas.openxmlformats.org/officeDocument/2006/relationships/image" Target="../media/image3.wmf"/><Relationship Id="rId10" Type="http://schemas.openxmlformats.org/officeDocument/2006/relationships/oleObject" Target="../embeddings/oleObject58.bin"/><Relationship Id="rId4" Type="http://schemas.openxmlformats.org/officeDocument/2006/relationships/oleObject" Target="../embeddings/oleObject54.bin"/><Relationship Id="rId9" Type="http://schemas.openxmlformats.org/officeDocument/2006/relationships/image" Target="../media/image35.jpeg"/></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62.bin"/><Relationship Id="rId13" Type="http://schemas.openxmlformats.org/officeDocument/2006/relationships/oleObject" Target="../embeddings/oleObject65.bin"/><Relationship Id="rId18" Type="http://schemas.openxmlformats.org/officeDocument/2006/relationships/image" Target="../media/image41.wmf"/><Relationship Id="rId3" Type="http://schemas.openxmlformats.org/officeDocument/2006/relationships/image" Target="../media/image42.jpeg"/><Relationship Id="rId21" Type="http://schemas.openxmlformats.org/officeDocument/2006/relationships/image" Target="../media/image45.emf"/><Relationship Id="rId7" Type="http://schemas.openxmlformats.org/officeDocument/2006/relationships/oleObject" Target="../embeddings/oleObject61.bin"/><Relationship Id="rId12" Type="http://schemas.openxmlformats.org/officeDocument/2006/relationships/image" Target="../media/image38.wmf"/><Relationship Id="rId17" Type="http://schemas.openxmlformats.org/officeDocument/2006/relationships/oleObject" Target="../embeddings/oleObject67.bin"/><Relationship Id="rId2" Type="http://schemas.openxmlformats.org/officeDocument/2006/relationships/slideLayout" Target="../slideLayouts/slideLayout2.xml"/><Relationship Id="rId16" Type="http://schemas.openxmlformats.org/officeDocument/2006/relationships/image" Target="../media/image40.wmf"/><Relationship Id="rId20" Type="http://schemas.openxmlformats.org/officeDocument/2006/relationships/image" Target="../media/image44.emf"/><Relationship Id="rId1" Type="http://schemas.openxmlformats.org/officeDocument/2006/relationships/vmlDrawing" Target="../drawings/vmlDrawing10.vml"/><Relationship Id="rId6" Type="http://schemas.openxmlformats.org/officeDocument/2006/relationships/oleObject" Target="../embeddings/oleObject60.bin"/><Relationship Id="rId11" Type="http://schemas.openxmlformats.org/officeDocument/2006/relationships/oleObject" Target="../embeddings/oleObject64.bin"/><Relationship Id="rId5" Type="http://schemas.openxmlformats.org/officeDocument/2006/relationships/image" Target="../media/image3.wmf"/><Relationship Id="rId15" Type="http://schemas.openxmlformats.org/officeDocument/2006/relationships/oleObject" Target="../embeddings/oleObject66.bin"/><Relationship Id="rId10" Type="http://schemas.openxmlformats.org/officeDocument/2006/relationships/image" Target="../media/image37.wmf"/><Relationship Id="rId19" Type="http://schemas.openxmlformats.org/officeDocument/2006/relationships/image" Target="../media/image43.emf"/><Relationship Id="rId4" Type="http://schemas.openxmlformats.org/officeDocument/2006/relationships/oleObject" Target="../embeddings/oleObject59.bin"/><Relationship Id="rId9" Type="http://schemas.openxmlformats.org/officeDocument/2006/relationships/oleObject" Target="../embeddings/oleObject63.bin"/><Relationship Id="rId14" Type="http://schemas.openxmlformats.org/officeDocument/2006/relationships/image" Target="../media/image39.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71.bin"/><Relationship Id="rId3" Type="http://schemas.openxmlformats.org/officeDocument/2006/relationships/image" Target="../media/image46.jpeg"/><Relationship Id="rId7" Type="http://schemas.openxmlformats.org/officeDocument/2006/relationships/oleObject" Target="../embeddings/oleObject70.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69.bin"/><Relationship Id="rId5" Type="http://schemas.openxmlformats.org/officeDocument/2006/relationships/image" Target="../media/image3.wmf"/><Relationship Id="rId4" Type="http://schemas.openxmlformats.org/officeDocument/2006/relationships/oleObject" Target="../embeddings/oleObject68.bin"/></Relationships>
</file>

<file path=ppt/slides/_rels/slide16.xml.rels><?xml version="1.0" encoding="UTF-8" standalone="yes"?>
<Relationships xmlns="http://schemas.openxmlformats.org/package/2006/relationships"><Relationship Id="rId8" Type="http://schemas.openxmlformats.org/officeDocument/2006/relationships/image" Target="../media/image48.wmf"/><Relationship Id="rId13" Type="http://schemas.openxmlformats.org/officeDocument/2006/relationships/image" Target="../media/image43.emf"/><Relationship Id="rId3" Type="http://schemas.openxmlformats.org/officeDocument/2006/relationships/notesSlide" Target="../notesSlides/notesSlide4.xml"/><Relationship Id="rId7" Type="http://schemas.openxmlformats.org/officeDocument/2006/relationships/oleObject" Target="../embeddings/oleObject73.bin"/><Relationship Id="rId12" Type="http://schemas.openxmlformats.org/officeDocument/2006/relationships/image" Target="../media/image49.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7.wmf"/><Relationship Id="rId11" Type="http://schemas.openxmlformats.org/officeDocument/2006/relationships/oleObject" Target="../embeddings/oleObject75.bin"/><Relationship Id="rId5" Type="http://schemas.openxmlformats.org/officeDocument/2006/relationships/oleObject" Target="../embeddings/oleObject72.bin"/><Relationship Id="rId10" Type="http://schemas.openxmlformats.org/officeDocument/2006/relationships/image" Target="../media/image39.wmf"/><Relationship Id="rId4" Type="http://schemas.openxmlformats.org/officeDocument/2006/relationships/image" Target="../media/image50.jpeg"/><Relationship Id="rId9" Type="http://schemas.openxmlformats.org/officeDocument/2006/relationships/oleObject" Target="../embeddings/oleObject74.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78.bin"/><Relationship Id="rId13" Type="http://schemas.openxmlformats.org/officeDocument/2006/relationships/image" Target="../media/image54.wmf"/><Relationship Id="rId18" Type="http://schemas.openxmlformats.org/officeDocument/2006/relationships/oleObject" Target="../embeddings/oleObject83.bin"/><Relationship Id="rId3" Type="http://schemas.openxmlformats.org/officeDocument/2006/relationships/image" Target="../media/image50.jpeg"/><Relationship Id="rId21" Type="http://schemas.openxmlformats.org/officeDocument/2006/relationships/image" Target="../media/image58.emf"/><Relationship Id="rId7" Type="http://schemas.openxmlformats.org/officeDocument/2006/relationships/image" Target="../media/image52.wmf"/><Relationship Id="rId12" Type="http://schemas.openxmlformats.org/officeDocument/2006/relationships/oleObject" Target="../embeddings/oleObject80.bin"/><Relationship Id="rId17" Type="http://schemas.openxmlformats.org/officeDocument/2006/relationships/image" Target="../media/image56.wmf"/><Relationship Id="rId2" Type="http://schemas.openxmlformats.org/officeDocument/2006/relationships/slideLayout" Target="../slideLayouts/slideLayout2.xml"/><Relationship Id="rId16" Type="http://schemas.openxmlformats.org/officeDocument/2006/relationships/oleObject" Target="../embeddings/oleObject82.bin"/><Relationship Id="rId20" Type="http://schemas.openxmlformats.org/officeDocument/2006/relationships/oleObject" Target="../embeddings/oleObject84.bin"/><Relationship Id="rId1" Type="http://schemas.openxmlformats.org/officeDocument/2006/relationships/vmlDrawing" Target="../drawings/vmlDrawing13.vml"/><Relationship Id="rId6" Type="http://schemas.openxmlformats.org/officeDocument/2006/relationships/oleObject" Target="../embeddings/oleObject77.bin"/><Relationship Id="rId11" Type="http://schemas.openxmlformats.org/officeDocument/2006/relationships/image" Target="../media/image53.wmf"/><Relationship Id="rId24" Type="http://schemas.openxmlformats.org/officeDocument/2006/relationships/image" Target="../media/image43.emf"/><Relationship Id="rId5" Type="http://schemas.openxmlformats.org/officeDocument/2006/relationships/image" Target="../media/image51.wmf"/><Relationship Id="rId15" Type="http://schemas.openxmlformats.org/officeDocument/2006/relationships/image" Target="../media/image55.wmf"/><Relationship Id="rId23" Type="http://schemas.openxmlformats.org/officeDocument/2006/relationships/image" Target="../media/image49.wmf"/><Relationship Id="rId10" Type="http://schemas.openxmlformats.org/officeDocument/2006/relationships/oleObject" Target="../embeddings/oleObject79.bin"/><Relationship Id="rId19" Type="http://schemas.openxmlformats.org/officeDocument/2006/relationships/image" Target="../media/image57.wmf"/><Relationship Id="rId4" Type="http://schemas.openxmlformats.org/officeDocument/2006/relationships/oleObject" Target="../embeddings/oleObject76.bin"/><Relationship Id="rId9" Type="http://schemas.openxmlformats.org/officeDocument/2006/relationships/image" Target="../media/image39.wmf"/><Relationship Id="rId14" Type="http://schemas.openxmlformats.org/officeDocument/2006/relationships/oleObject" Target="../embeddings/oleObject81.bin"/><Relationship Id="rId22" Type="http://schemas.openxmlformats.org/officeDocument/2006/relationships/oleObject" Target="../embeddings/oleObject85.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88.bin"/><Relationship Id="rId3" Type="http://schemas.openxmlformats.org/officeDocument/2006/relationships/image" Target="../media/image63.jpeg"/><Relationship Id="rId7" Type="http://schemas.openxmlformats.org/officeDocument/2006/relationships/image" Target="../media/image60.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87.bin"/><Relationship Id="rId11" Type="http://schemas.openxmlformats.org/officeDocument/2006/relationships/image" Target="../media/image62.wmf"/><Relationship Id="rId5" Type="http://schemas.openxmlformats.org/officeDocument/2006/relationships/image" Target="../media/image59.wmf"/><Relationship Id="rId10" Type="http://schemas.openxmlformats.org/officeDocument/2006/relationships/oleObject" Target="../embeddings/oleObject89.bin"/><Relationship Id="rId4" Type="http://schemas.openxmlformats.org/officeDocument/2006/relationships/oleObject" Target="../embeddings/oleObject86.bin"/><Relationship Id="rId9" Type="http://schemas.openxmlformats.org/officeDocument/2006/relationships/image" Target="../media/image6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oronaboard.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6.wmf"/><Relationship Id="rId3" Type="http://schemas.openxmlformats.org/officeDocument/2006/relationships/oleObject" Target="../embeddings/oleObject5.bin"/><Relationship Id="rId7" Type="http://schemas.openxmlformats.org/officeDocument/2006/relationships/oleObject" Target="../embeddings/oleObject8.bin"/><Relationship Id="rId12"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image" Target="../media/image5.wmf"/><Relationship Id="rId5" Type="http://schemas.openxmlformats.org/officeDocument/2006/relationships/oleObject" Target="../embeddings/oleObject6.bin"/><Relationship Id="rId15" Type="http://schemas.openxmlformats.org/officeDocument/2006/relationships/image" Target="../media/image7.wmf"/><Relationship Id="rId10" Type="http://schemas.openxmlformats.org/officeDocument/2006/relationships/oleObject" Target="../embeddings/oleObject10.bin"/><Relationship Id="rId4" Type="http://schemas.openxmlformats.org/officeDocument/2006/relationships/image" Target="../media/image3.wmf"/><Relationship Id="rId9" Type="http://schemas.openxmlformats.org/officeDocument/2006/relationships/image" Target="../media/image4.wmf"/><Relationship Id="rId14"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image" Target="../media/image11.jpeg"/><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4.bin"/><Relationship Id="rId11" Type="http://schemas.openxmlformats.org/officeDocument/2006/relationships/image" Target="../media/image10.wmf"/><Relationship Id="rId5" Type="http://schemas.openxmlformats.org/officeDocument/2006/relationships/image" Target="../media/image5.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9.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2.xml"/><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wmf"/><Relationship Id="rId11" Type="http://schemas.openxmlformats.org/officeDocument/2006/relationships/image" Target="../media/image12.wmf"/><Relationship Id="rId5" Type="http://schemas.openxmlformats.org/officeDocument/2006/relationships/oleObject" Target="../embeddings/oleObject17.bin"/><Relationship Id="rId10" Type="http://schemas.openxmlformats.org/officeDocument/2006/relationships/oleObject" Target="../embeddings/oleObject21.bin"/><Relationship Id="rId4" Type="http://schemas.openxmlformats.org/officeDocument/2006/relationships/image" Target="../media/image13.jpeg"/><Relationship Id="rId9" Type="http://schemas.openxmlformats.org/officeDocument/2006/relationships/oleObject" Target="../embeddings/oleObject20.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oleObject" Target="../embeddings/oleObject28.bin"/><Relationship Id="rId18" Type="http://schemas.openxmlformats.org/officeDocument/2006/relationships/image" Target="../media/image18.wmf"/><Relationship Id="rId3" Type="http://schemas.openxmlformats.org/officeDocument/2006/relationships/image" Target="../media/image21.jpeg"/><Relationship Id="rId21" Type="http://schemas.openxmlformats.org/officeDocument/2006/relationships/oleObject" Target="../embeddings/oleObject32.bin"/><Relationship Id="rId7" Type="http://schemas.openxmlformats.org/officeDocument/2006/relationships/oleObject" Target="../embeddings/oleObject24.bin"/><Relationship Id="rId12" Type="http://schemas.openxmlformats.org/officeDocument/2006/relationships/image" Target="../media/image15.wmf"/><Relationship Id="rId17" Type="http://schemas.openxmlformats.org/officeDocument/2006/relationships/oleObject" Target="../embeddings/oleObject30.bin"/><Relationship Id="rId2" Type="http://schemas.openxmlformats.org/officeDocument/2006/relationships/slideLayout" Target="../slideLayouts/slideLayout2.xml"/><Relationship Id="rId16" Type="http://schemas.openxmlformats.org/officeDocument/2006/relationships/image" Target="../media/image17.wmf"/><Relationship Id="rId20" Type="http://schemas.openxmlformats.org/officeDocument/2006/relationships/image" Target="../media/image19.wmf"/><Relationship Id="rId1" Type="http://schemas.openxmlformats.org/officeDocument/2006/relationships/vmlDrawing" Target="../drawings/vmlDrawing5.vml"/><Relationship Id="rId6" Type="http://schemas.openxmlformats.org/officeDocument/2006/relationships/oleObject" Target="../embeddings/oleObject23.bin"/><Relationship Id="rId11" Type="http://schemas.openxmlformats.org/officeDocument/2006/relationships/oleObject" Target="../embeddings/oleObject27.bin"/><Relationship Id="rId5" Type="http://schemas.openxmlformats.org/officeDocument/2006/relationships/image" Target="../media/image3.wmf"/><Relationship Id="rId15" Type="http://schemas.openxmlformats.org/officeDocument/2006/relationships/oleObject" Target="../embeddings/oleObject29.bin"/><Relationship Id="rId10" Type="http://schemas.openxmlformats.org/officeDocument/2006/relationships/image" Target="../media/image14.wmf"/><Relationship Id="rId19" Type="http://schemas.openxmlformats.org/officeDocument/2006/relationships/oleObject" Target="../embeddings/oleObject31.bin"/><Relationship Id="rId4" Type="http://schemas.openxmlformats.org/officeDocument/2006/relationships/oleObject" Target="../embeddings/oleObject22.bin"/><Relationship Id="rId9" Type="http://schemas.openxmlformats.org/officeDocument/2006/relationships/oleObject" Target="../embeddings/oleObject26.bin"/><Relationship Id="rId14" Type="http://schemas.openxmlformats.org/officeDocument/2006/relationships/image" Target="../media/image16.wmf"/><Relationship Id="rId22"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Thursday, July 2, 2020</a:t>
            </a:r>
          </a:p>
        </p:txBody>
      </p:sp>
      <p:sp>
        <p:nvSpPr>
          <p:cNvPr id="7" name="Rectangle 5"/>
          <p:cNvSpPr>
            <a:spLocks noGrp="1" noChangeArrowheads="1"/>
          </p:cNvSpPr>
          <p:nvPr>
            <p:ph type="ftr" sz="quarter" idx="11"/>
          </p:nvPr>
        </p:nvSpPr>
        <p:spPr/>
        <p:txBody>
          <a:bodyPr/>
          <a:lstStyle/>
          <a:p>
            <a:pPr>
              <a:defRPr/>
            </a:pPr>
            <a:r>
              <a:rPr lang="de-DE" dirty="0"/>
              <a:t>PHYS 1444-001, Summer 2020                    Dr. Jaehoon Yu</a:t>
            </a:r>
            <a:endParaRPr lang="en-US" dirty="0"/>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dirty="0">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1441 –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#16</a:t>
            </a:r>
          </a:p>
        </p:txBody>
      </p:sp>
      <p:sp>
        <p:nvSpPr>
          <p:cNvPr id="18438" name="Text Box 4"/>
          <p:cNvSpPr txBox="1">
            <a:spLocks noChangeArrowheads="1"/>
          </p:cNvSpPr>
          <p:nvPr/>
        </p:nvSpPr>
        <p:spPr bwMode="auto">
          <a:xfrm>
            <a:off x="3085764" y="1447800"/>
            <a:ext cx="2664512"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Thursday, July 2, 2020</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Content Placeholder 2">
            <a:extLst>
              <a:ext uri="{FF2B5EF4-FFF2-40B4-BE49-F238E27FC236}">
                <a16:creationId xmlns:a16="http://schemas.microsoft.com/office/drawing/2014/main" id="{868E5067-8848-1B49-B060-6086C43DB2F4}"/>
              </a:ext>
            </a:extLst>
          </p:cNvPr>
          <p:cNvSpPr txBox="1">
            <a:spLocks/>
          </p:cNvSpPr>
          <p:nvPr/>
        </p:nvSpPr>
        <p:spPr bwMode="auto">
          <a:xfrm>
            <a:off x="990600" y="2439134"/>
            <a:ext cx="6667500" cy="30894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algn="l">
              <a:buNone/>
            </a:pPr>
            <a:r>
              <a:rPr lang="en-US" sz="2800" dirty="0">
                <a:latin typeface="Arial Narrow" charset="0"/>
              </a:rPr>
              <a:t>CH 28: Sources of Magnetic Field</a:t>
            </a:r>
          </a:p>
          <a:p>
            <a:pPr marL="1352550" lvl="1" indent="-609600"/>
            <a:r>
              <a:rPr lang="en-US" sz="2400" dirty="0">
                <a:latin typeface="Arial Narrow" charset="0"/>
              </a:rPr>
              <a:t>Sources of Magnetic Field</a:t>
            </a:r>
          </a:p>
          <a:p>
            <a:pPr marL="1352550" lvl="1" indent="-609600"/>
            <a:r>
              <a:rPr lang="en-US" sz="2400" dirty="0">
                <a:latin typeface="Arial Narrow" charset="0"/>
              </a:rPr>
              <a:t>Magnetic Field Due to Straight Wire</a:t>
            </a:r>
          </a:p>
          <a:p>
            <a:pPr marL="1352550" lvl="1" indent="-609600"/>
            <a:r>
              <a:rPr lang="en-US" sz="2400" dirty="0">
                <a:latin typeface="Arial Narrow" charset="0"/>
              </a:rPr>
              <a:t>Magnetic Materials</a:t>
            </a:r>
          </a:p>
          <a:p>
            <a:pPr marL="1352550" lvl="1" indent="-609600"/>
            <a:r>
              <a:rPr lang="en-US" sz="2400" dirty="0">
                <a:latin typeface="Arial Narrow" charset="0"/>
              </a:rPr>
              <a:t>Hysteresis</a:t>
            </a:r>
          </a:p>
          <a:p>
            <a:pPr algn="l">
              <a:buNone/>
            </a:pPr>
            <a:r>
              <a:rPr lang="en-US" sz="2800" dirty="0">
                <a:latin typeface="Arial Narrow" charset="0"/>
              </a:rPr>
              <a:t>Chapter 29:EM Induction &amp; Faraday’s Law</a:t>
            </a:r>
          </a:p>
          <a:p>
            <a:pPr marL="1352550" lvl="1" indent="-609600"/>
            <a:r>
              <a:rPr lang="en-US" dirty="0">
                <a:latin typeface="Arial Narrow" charset="0"/>
              </a:rPr>
              <a:t>Induced EMF and EM Induction</a:t>
            </a:r>
          </a:p>
          <a:p>
            <a:pPr marL="1352550" lvl="1" indent="-609600"/>
            <a:endParaRPr lang="en-US" dirty="0">
              <a:latin typeface="Arial Narrow" charset="0"/>
            </a:endParaRPr>
          </a:p>
        </p:txBody>
      </p:sp>
    </p:spTree>
    <p:extLst>
      <p:ext uri="{BB962C8B-B14F-4D97-AF65-F5344CB8AC3E}">
        <p14:creationId xmlns:p14="http://schemas.microsoft.com/office/powerpoint/2010/main" val="26049757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a:t>Thursday, July 2, 2020</a:t>
            </a:r>
          </a:p>
        </p:txBody>
      </p:sp>
      <p:sp>
        <p:nvSpPr>
          <p:cNvPr id="17" name="Footer Placeholder 4"/>
          <p:cNvSpPr>
            <a:spLocks noGrp="1"/>
          </p:cNvSpPr>
          <p:nvPr>
            <p:ph type="ftr" sz="quarter" idx="11"/>
          </p:nvPr>
        </p:nvSpPr>
        <p:spPr/>
        <p:txBody>
          <a:bodyPr/>
          <a:lstStyle/>
          <a:p>
            <a:r>
              <a:rPr lang="de-DE"/>
              <a:t>PHYS 1444-001, Summer 2020                    Dr. Jaehoon Yu</a:t>
            </a:r>
            <a:endParaRPr lang="en-US"/>
          </a:p>
        </p:txBody>
      </p:sp>
      <p:sp>
        <p:nvSpPr>
          <p:cNvPr id="18" name="Slide Number Placeholder 5"/>
          <p:cNvSpPr>
            <a:spLocks noGrp="1"/>
          </p:cNvSpPr>
          <p:nvPr>
            <p:ph type="sldNum" sz="quarter" idx="12"/>
          </p:nvPr>
        </p:nvSpPr>
        <p:spPr/>
        <p:txBody>
          <a:bodyPr/>
          <a:lstStyle/>
          <a:p>
            <a:fld id="{D4CC0813-488B-2245-B715-9B380EC238D5}" type="slidenum">
              <a:rPr lang="en-US"/>
              <a:pPr/>
              <a:t>10</a:t>
            </a:fld>
            <a:endParaRPr lang="en-US"/>
          </a:p>
        </p:txBody>
      </p:sp>
      <p:sp>
        <p:nvSpPr>
          <p:cNvPr id="386050" name="Rectangle 2"/>
          <p:cNvSpPr>
            <a:spLocks noGrp="1" noChangeArrowheads="1"/>
          </p:cNvSpPr>
          <p:nvPr>
            <p:ph type="title"/>
          </p:nvPr>
        </p:nvSpPr>
        <p:spPr>
          <a:xfrm>
            <a:off x="228600" y="-76200"/>
            <a:ext cx="8686800" cy="762000"/>
          </a:xfrm>
        </p:spPr>
        <p:txBody>
          <a:bodyPr/>
          <a:lstStyle/>
          <a:p>
            <a:r>
              <a:rPr lang="en-US" dirty="0"/>
              <a:t>Example 28 – 5 </a:t>
            </a:r>
          </a:p>
        </p:txBody>
      </p:sp>
      <p:sp>
        <p:nvSpPr>
          <p:cNvPr id="386051" name="Text Box 3"/>
          <p:cNvSpPr txBox="1">
            <a:spLocks noChangeArrowheads="1"/>
          </p:cNvSpPr>
          <p:nvPr/>
        </p:nvSpPr>
        <p:spPr bwMode="auto">
          <a:xfrm>
            <a:off x="381000" y="457200"/>
            <a:ext cx="6705600" cy="1917700"/>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Suspending a wire with current. </a:t>
            </a:r>
            <a:r>
              <a:rPr lang="en-US" dirty="0">
                <a:solidFill>
                  <a:schemeClr val="accent2"/>
                </a:solidFill>
                <a:latin typeface="Arial Narrow" charset="0"/>
              </a:rPr>
              <a:t>A horizontal wire carries a current </a:t>
            </a:r>
            <a:r>
              <a:rPr lang="en-US" dirty="0">
                <a:solidFill>
                  <a:schemeClr val="accent2"/>
                </a:solidFill>
                <a:latin typeface="Monotype Corsiva" charset="0"/>
              </a:rPr>
              <a:t>I</a:t>
            </a:r>
            <a:r>
              <a:rPr lang="en-US" baseline="-25000" dirty="0">
                <a:solidFill>
                  <a:schemeClr val="accent2"/>
                </a:solidFill>
                <a:latin typeface="Arial Narrow" charset="0"/>
              </a:rPr>
              <a:t>1</a:t>
            </a:r>
            <a:r>
              <a:rPr lang="en-US" dirty="0">
                <a:solidFill>
                  <a:schemeClr val="accent2"/>
                </a:solidFill>
                <a:latin typeface="Arial Narrow" charset="0"/>
              </a:rPr>
              <a:t>=80A DC.  A second parallel wire 20cm below it must carry how much current </a:t>
            </a:r>
            <a:r>
              <a:rPr lang="en-US" dirty="0">
                <a:solidFill>
                  <a:schemeClr val="accent2"/>
                </a:solidFill>
                <a:latin typeface="Monotype Corsiva" charset="0"/>
              </a:rPr>
              <a:t>I</a:t>
            </a:r>
            <a:r>
              <a:rPr lang="en-US" baseline="-25000" dirty="0">
                <a:solidFill>
                  <a:schemeClr val="accent2"/>
                </a:solidFill>
                <a:latin typeface="Arial Narrow" charset="0"/>
              </a:rPr>
              <a:t>2</a:t>
            </a:r>
            <a:r>
              <a:rPr lang="en-US" dirty="0">
                <a:solidFill>
                  <a:schemeClr val="accent2"/>
                </a:solidFill>
                <a:latin typeface="Arial Narrow" charset="0"/>
              </a:rPr>
              <a:t> so that it doesn’t fall due to the gravity?  The lower has a mass of 0.12g per meter of length. </a:t>
            </a:r>
          </a:p>
        </p:txBody>
      </p:sp>
      <p:sp>
        <p:nvSpPr>
          <p:cNvPr id="386052" name="Text Box 4"/>
          <p:cNvSpPr txBox="1">
            <a:spLocks noChangeArrowheads="1"/>
          </p:cNvSpPr>
          <p:nvPr/>
        </p:nvSpPr>
        <p:spPr bwMode="auto">
          <a:xfrm>
            <a:off x="457200" y="2362200"/>
            <a:ext cx="5181600" cy="830997"/>
          </a:xfrm>
          <a:prstGeom prst="rect">
            <a:avLst/>
          </a:prstGeom>
          <a:noFill/>
          <a:ln w="9525">
            <a:noFill/>
            <a:miter lim="800000"/>
            <a:headEnd/>
            <a:tailEnd/>
          </a:ln>
          <a:effectLst/>
        </p:spPr>
        <p:txBody>
          <a:bodyPr wrap="square">
            <a:prstTxWarp prst="textNoShape">
              <a:avLst/>
            </a:prstTxWarp>
            <a:spAutoFit/>
          </a:bodyPr>
          <a:lstStyle/>
          <a:p>
            <a:r>
              <a:rPr lang="en-US" dirty="0">
                <a:solidFill>
                  <a:srgbClr val="CC00CC"/>
                </a:solidFill>
                <a:latin typeface="Arial Narrow" charset="0"/>
              </a:rPr>
              <a:t>Which direction is the gravitational force? </a:t>
            </a:r>
            <a:r>
              <a:rPr lang="en-US" dirty="0">
                <a:solidFill>
                  <a:srgbClr val="C00000"/>
                </a:solidFill>
                <a:latin typeface="Arial Narrow" charset="0"/>
              </a:rPr>
              <a:t>(poll 15) </a:t>
            </a:r>
            <a:endParaRPr lang="en-US" baseline="-25000" dirty="0">
              <a:solidFill>
                <a:srgbClr val="C00000"/>
              </a:solidFill>
              <a:latin typeface="Arial Narrow" charset="0"/>
            </a:endParaRPr>
          </a:p>
        </p:txBody>
      </p:sp>
      <p:sp>
        <p:nvSpPr>
          <p:cNvPr id="386053" name="Text Box 5"/>
          <p:cNvSpPr txBox="1">
            <a:spLocks noChangeArrowheads="1"/>
          </p:cNvSpPr>
          <p:nvPr/>
        </p:nvSpPr>
        <p:spPr bwMode="auto">
          <a:xfrm>
            <a:off x="457200" y="3048000"/>
            <a:ext cx="83820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This force must be balanced by the magnetic force exerted on the wire by the first wire.</a:t>
            </a:r>
          </a:p>
        </p:txBody>
      </p:sp>
      <p:pic>
        <p:nvPicPr>
          <p:cNvPr id="386054" name="Picture 6" descr="FG28_005"/>
          <p:cNvPicPr>
            <a:picLocks noChangeAspect="1" noChangeArrowheads="1"/>
          </p:cNvPicPr>
          <p:nvPr/>
        </p:nvPicPr>
        <p:blipFill>
          <a:blip r:embed="rId3"/>
          <a:srcRect/>
          <a:stretch>
            <a:fillRect/>
          </a:stretch>
        </p:blipFill>
        <p:spPr bwMode="auto">
          <a:xfrm>
            <a:off x="7010400" y="381000"/>
            <a:ext cx="2057400" cy="2000250"/>
          </a:xfrm>
          <a:prstGeom prst="rect">
            <a:avLst/>
          </a:prstGeom>
          <a:noFill/>
        </p:spPr>
      </p:pic>
      <p:sp>
        <p:nvSpPr>
          <p:cNvPr id="386055" name="Text Box 7"/>
          <p:cNvSpPr txBox="1">
            <a:spLocks noChangeArrowheads="1"/>
          </p:cNvSpPr>
          <p:nvPr/>
        </p:nvSpPr>
        <p:spPr bwMode="auto">
          <a:xfrm>
            <a:off x="5257800" y="2510135"/>
            <a:ext cx="3733800" cy="461665"/>
          </a:xfrm>
          <a:prstGeom prst="rect">
            <a:avLst/>
          </a:prstGeom>
          <a:noFill/>
          <a:ln w="9525">
            <a:noFill/>
            <a:miter lim="800000"/>
            <a:headEnd/>
            <a:tailEnd/>
          </a:ln>
          <a:effectLst/>
        </p:spPr>
        <p:txBody>
          <a:bodyPr wrap="square">
            <a:prstTxWarp prst="textNoShape">
              <a:avLst/>
            </a:prstTxWarp>
            <a:spAutoFit/>
          </a:bodyPr>
          <a:lstStyle/>
          <a:p>
            <a:r>
              <a:rPr lang="en-US" dirty="0">
                <a:solidFill>
                  <a:srgbClr val="CC0000"/>
                </a:solidFill>
                <a:latin typeface="Arial Narrow" charset="0"/>
              </a:rPr>
              <a:t>Down to the center of the Earth </a:t>
            </a:r>
            <a:endParaRPr lang="en-US" baseline="-25000" dirty="0">
              <a:solidFill>
                <a:srgbClr val="CC0000"/>
              </a:solidFill>
              <a:latin typeface="Arial Narrow" charset="0"/>
            </a:endParaRPr>
          </a:p>
        </p:txBody>
      </p:sp>
      <p:graphicFrame>
        <p:nvGraphicFramePr>
          <p:cNvPr id="386056" name="Object 8"/>
          <p:cNvGraphicFramePr>
            <a:graphicFrameLocks noChangeAspect="1"/>
          </p:cNvGraphicFramePr>
          <p:nvPr/>
        </p:nvGraphicFramePr>
        <p:xfrm>
          <a:off x="1981200" y="3416300"/>
          <a:ext cx="741363" cy="850900"/>
        </p:xfrm>
        <a:graphic>
          <a:graphicData uri="http://schemas.openxmlformats.org/presentationml/2006/ole">
            <mc:AlternateContent xmlns:mc="http://schemas.openxmlformats.org/markup-compatibility/2006">
              <mc:Choice xmlns:v="urn:schemas-microsoft-com:vml" Requires="v">
                <p:oleObj spid="_x0000_s221892" name="Equation" r:id="rId4" imgW="342720" imgH="393480" progId="Equation.DSMT4">
                  <p:embed/>
                </p:oleObj>
              </mc:Choice>
              <mc:Fallback>
                <p:oleObj name="Equation" r:id="rId4" imgW="342720" imgH="393480" progId="Equation.DSMT4">
                  <p:embed/>
                  <p:pic>
                    <p:nvPicPr>
                      <p:cNvPr id="386056"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3416300"/>
                        <a:ext cx="741363" cy="8509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57" name="Object 9"/>
          <p:cNvGraphicFramePr>
            <a:graphicFrameLocks noChangeAspect="1"/>
          </p:cNvGraphicFramePr>
          <p:nvPr/>
        </p:nvGraphicFramePr>
        <p:xfrm>
          <a:off x="2514600" y="4572000"/>
          <a:ext cx="650875" cy="473075"/>
        </p:xfrm>
        <a:graphic>
          <a:graphicData uri="http://schemas.openxmlformats.org/presentationml/2006/ole">
            <mc:AlternateContent xmlns:mc="http://schemas.openxmlformats.org/markup-compatibility/2006">
              <mc:Choice xmlns:v="urn:schemas-microsoft-com:vml" Requires="v">
                <p:oleObj spid="_x0000_s221893" name="Equation" r:id="rId6" imgW="279360" imgH="203040" progId="Equation.DSMT4">
                  <p:embed/>
                </p:oleObj>
              </mc:Choice>
              <mc:Fallback>
                <p:oleObj name="Equation" r:id="rId6" imgW="279360" imgH="203040" progId="Equation.DSMT4">
                  <p:embed/>
                  <p:pic>
                    <p:nvPicPr>
                      <p:cNvPr id="386057"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4572000"/>
                        <a:ext cx="650875" cy="4730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86058" name="AutoShape 10"/>
          <p:cNvSpPr>
            <a:spLocks noChangeArrowheads="1"/>
          </p:cNvSpPr>
          <p:nvPr/>
        </p:nvSpPr>
        <p:spPr bwMode="auto">
          <a:xfrm>
            <a:off x="396875" y="4359275"/>
            <a:ext cx="1736725" cy="850900"/>
          </a:xfrm>
          <a:prstGeom prst="rightArrow">
            <a:avLst>
              <a:gd name="adj1" fmla="val 50000"/>
              <a:gd name="adj2" fmla="val 51026"/>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Solving for </a:t>
            </a:r>
            <a:r>
              <a:rPr lang="en-US" b="1">
                <a:solidFill>
                  <a:srgbClr val="CC0000"/>
                </a:solidFill>
                <a:latin typeface="Monotype Corsiva" charset="0"/>
              </a:rPr>
              <a:t>I</a:t>
            </a:r>
            <a:r>
              <a:rPr lang="en-US" sz="2000" b="1" baseline="-25000">
                <a:solidFill>
                  <a:srgbClr val="CC0000"/>
                </a:solidFill>
                <a:latin typeface="Arial Narrow" charset="0"/>
              </a:rPr>
              <a:t>2</a:t>
            </a:r>
          </a:p>
        </p:txBody>
      </p:sp>
      <p:graphicFrame>
        <p:nvGraphicFramePr>
          <p:cNvPr id="386059" name="Object 11"/>
          <p:cNvGraphicFramePr>
            <a:graphicFrameLocks noChangeAspect="1"/>
          </p:cNvGraphicFramePr>
          <p:nvPr/>
        </p:nvGraphicFramePr>
        <p:xfrm>
          <a:off x="3275013" y="5326063"/>
          <a:ext cx="5259387" cy="1074737"/>
        </p:xfrm>
        <a:graphic>
          <a:graphicData uri="http://schemas.openxmlformats.org/presentationml/2006/ole">
            <mc:AlternateContent xmlns:mc="http://schemas.openxmlformats.org/markup-compatibility/2006">
              <mc:Choice xmlns:v="urn:schemas-microsoft-com:vml" Requires="v">
                <p:oleObj spid="_x0000_s221894" name="Equation" r:id="rId8" imgW="2666880" imgH="545760" progId="Equation.DSMT4">
                  <p:embed/>
                </p:oleObj>
              </mc:Choice>
              <mc:Fallback>
                <p:oleObj name="Equation" r:id="rId8" imgW="2666880" imgH="545760" progId="Equation.DSMT4">
                  <p:embed/>
                  <p:pic>
                    <p:nvPicPr>
                      <p:cNvPr id="386059"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5013" y="5326063"/>
                        <a:ext cx="5259387" cy="107473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60" name="Object 12"/>
          <p:cNvGraphicFramePr>
            <a:graphicFrameLocks noChangeAspect="1"/>
          </p:cNvGraphicFramePr>
          <p:nvPr/>
        </p:nvGraphicFramePr>
        <p:xfrm>
          <a:off x="2708275" y="3471863"/>
          <a:ext cx="796925" cy="795337"/>
        </p:xfrm>
        <a:graphic>
          <a:graphicData uri="http://schemas.openxmlformats.org/presentationml/2006/ole">
            <mc:AlternateContent xmlns:mc="http://schemas.openxmlformats.org/markup-compatibility/2006">
              <mc:Choice xmlns:v="urn:schemas-microsoft-com:vml" Requires="v">
                <p:oleObj spid="_x0000_s221895" name="Equation" r:id="rId10" imgW="368280" imgH="368280" progId="Equation.DSMT4">
                  <p:embed/>
                </p:oleObj>
              </mc:Choice>
              <mc:Fallback>
                <p:oleObj name="Equation" r:id="rId10" imgW="368280" imgH="368280" progId="Equation.DSMT4">
                  <p:embed/>
                  <p:pic>
                    <p:nvPicPr>
                      <p:cNvPr id="38606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08275" y="3471863"/>
                        <a:ext cx="796925" cy="7953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61" name="Object 13"/>
          <p:cNvGraphicFramePr>
            <a:graphicFrameLocks noChangeAspect="1"/>
          </p:cNvGraphicFramePr>
          <p:nvPr/>
        </p:nvGraphicFramePr>
        <p:xfrm>
          <a:off x="3470275" y="3471863"/>
          <a:ext cx="796925" cy="795337"/>
        </p:xfrm>
        <a:graphic>
          <a:graphicData uri="http://schemas.openxmlformats.org/presentationml/2006/ole">
            <mc:AlternateContent xmlns:mc="http://schemas.openxmlformats.org/markup-compatibility/2006">
              <mc:Choice xmlns:v="urn:schemas-microsoft-com:vml" Requires="v">
                <p:oleObj spid="_x0000_s221896" name="Equation" r:id="rId12" imgW="368280" imgH="368280" progId="Equation.DSMT4">
                  <p:embed/>
                </p:oleObj>
              </mc:Choice>
              <mc:Fallback>
                <p:oleObj name="Equation" r:id="rId12" imgW="368280" imgH="368280" progId="Equation.DSMT4">
                  <p:embed/>
                  <p:pic>
                    <p:nvPicPr>
                      <p:cNvPr id="386061"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70275" y="3471863"/>
                        <a:ext cx="796925" cy="7953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62" name="Object 14"/>
          <p:cNvGraphicFramePr>
            <a:graphicFrameLocks noChangeAspect="1"/>
          </p:cNvGraphicFramePr>
          <p:nvPr/>
        </p:nvGraphicFramePr>
        <p:xfrm>
          <a:off x="4235450" y="3471863"/>
          <a:ext cx="1098550" cy="795337"/>
        </p:xfrm>
        <a:graphic>
          <a:graphicData uri="http://schemas.openxmlformats.org/presentationml/2006/ole">
            <mc:AlternateContent xmlns:mc="http://schemas.openxmlformats.org/markup-compatibility/2006">
              <mc:Choice xmlns:v="urn:schemas-microsoft-com:vml" Requires="v">
                <p:oleObj spid="_x0000_s221897" name="Equation" r:id="rId14" imgW="507960" imgH="368280" progId="Equation.DSMT4">
                  <p:embed/>
                </p:oleObj>
              </mc:Choice>
              <mc:Fallback>
                <p:oleObj name="Equation" r:id="rId14" imgW="507960" imgH="368280" progId="Equation.DSMT4">
                  <p:embed/>
                  <p:pic>
                    <p:nvPicPr>
                      <p:cNvPr id="386062"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35450" y="3471863"/>
                        <a:ext cx="1098550" cy="7953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63" name="Object 15"/>
          <p:cNvGraphicFramePr>
            <a:graphicFrameLocks noChangeAspect="1"/>
          </p:cNvGraphicFramePr>
          <p:nvPr/>
        </p:nvGraphicFramePr>
        <p:xfrm>
          <a:off x="3182938" y="4343400"/>
          <a:ext cx="1541462" cy="946150"/>
        </p:xfrm>
        <a:graphic>
          <a:graphicData uri="http://schemas.openxmlformats.org/presentationml/2006/ole">
            <mc:AlternateContent xmlns:mc="http://schemas.openxmlformats.org/markup-compatibility/2006">
              <mc:Choice xmlns:v="urn:schemas-microsoft-com:vml" Requires="v">
                <p:oleObj spid="_x0000_s221898" name="Equation" r:id="rId16" imgW="660240" imgH="406080" progId="Equation.DSMT4">
                  <p:embed/>
                </p:oleObj>
              </mc:Choice>
              <mc:Fallback>
                <p:oleObj name="Equation" r:id="rId16" imgW="660240" imgH="406080" progId="Equation.DSMT4">
                  <p:embed/>
                  <p:pic>
                    <p:nvPicPr>
                      <p:cNvPr id="386063" name="Object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82938" y="4343400"/>
                        <a:ext cx="1541462" cy="946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42106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a:t>Thursday, July 2, 2020</a:t>
            </a:r>
          </a:p>
        </p:txBody>
      </p:sp>
      <p:sp>
        <p:nvSpPr>
          <p:cNvPr id="14" name="Footer Placeholder 4"/>
          <p:cNvSpPr>
            <a:spLocks noGrp="1"/>
          </p:cNvSpPr>
          <p:nvPr>
            <p:ph type="ftr" sz="quarter" idx="11"/>
          </p:nvPr>
        </p:nvSpPr>
        <p:spPr/>
        <p:txBody>
          <a:bodyPr/>
          <a:lstStyle/>
          <a:p>
            <a:r>
              <a:rPr lang="de-DE"/>
              <a:t>PHYS 1444-001, Summer 2020                    Dr. Jaehoon Yu</a:t>
            </a:r>
            <a:endParaRPr lang="en-US"/>
          </a:p>
        </p:txBody>
      </p:sp>
      <p:sp>
        <p:nvSpPr>
          <p:cNvPr id="15" name="Slide Number Placeholder 5"/>
          <p:cNvSpPr>
            <a:spLocks noGrp="1"/>
          </p:cNvSpPr>
          <p:nvPr>
            <p:ph type="sldNum" sz="quarter" idx="12"/>
          </p:nvPr>
        </p:nvSpPr>
        <p:spPr/>
        <p:txBody>
          <a:bodyPr/>
          <a:lstStyle/>
          <a:p>
            <a:fld id="{06EEB2DC-03CD-724F-AD4E-FF23A2951299}" type="slidenum">
              <a:rPr lang="en-US"/>
              <a:pPr/>
              <a:t>11</a:t>
            </a:fld>
            <a:endParaRPr lang="en-US"/>
          </a:p>
        </p:txBody>
      </p:sp>
      <p:sp>
        <p:nvSpPr>
          <p:cNvPr id="390146" name="Rectangle 2"/>
          <p:cNvSpPr>
            <a:spLocks noGrp="1" noChangeArrowheads="1"/>
          </p:cNvSpPr>
          <p:nvPr>
            <p:ph type="title"/>
          </p:nvPr>
        </p:nvSpPr>
        <p:spPr>
          <a:xfrm>
            <a:off x="76200" y="0"/>
            <a:ext cx="9067800" cy="609600"/>
          </a:xfrm>
        </p:spPr>
        <p:txBody>
          <a:bodyPr/>
          <a:lstStyle/>
          <a:p>
            <a:r>
              <a:rPr lang="en-US" sz="3600" dirty="0"/>
              <a:t>Operational Definition of Units: Ampere and Coulomb</a:t>
            </a:r>
          </a:p>
        </p:txBody>
      </p:sp>
      <p:graphicFrame>
        <p:nvGraphicFramePr>
          <p:cNvPr id="390147"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23118" name="Equation" r:id="rId3" imgW="914400" imgH="190080" progId="Equation.DSMT4">
                  <p:embed/>
                </p:oleObj>
              </mc:Choice>
              <mc:Fallback>
                <p:oleObj name="Equation" r:id="rId3" imgW="914400" imgH="190080" progId="Equation.DSMT4">
                  <p:embed/>
                  <p:pic>
                    <p:nvPicPr>
                      <p:cNvPr id="390147"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0148"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23119" name="Equation" r:id="rId5" imgW="914400" imgH="190080" progId="Equation.DSMT4">
                  <p:embed/>
                </p:oleObj>
              </mc:Choice>
              <mc:Fallback>
                <p:oleObj name="Equation" r:id="rId5" imgW="914400" imgH="190080" progId="Equation.DSMT4">
                  <p:embed/>
                  <p:pic>
                    <p:nvPicPr>
                      <p:cNvPr id="39014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0149"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3120" name="Equation" r:id="rId6" imgW="914400" imgH="190080" progId="Equation.DSMT4">
                  <p:embed/>
                </p:oleObj>
              </mc:Choice>
              <mc:Fallback>
                <p:oleObj name="Equation" r:id="rId6" imgW="914400" imgH="190080" progId="Equation.DSMT4">
                  <p:embed/>
                  <p:pic>
                    <p:nvPicPr>
                      <p:cNvPr id="390149"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0150" name="Rectangle 6"/>
          <p:cNvSpPr>
            <a:spLocks noGrp="1" noChangeArrowheads="1"/>
          </p:cNvSpPr>
          <p:nvPr>
            <p:ph type="body" idx="1"/>
          </p:nvPr>
        </p:nvSpPr>
        <p:spPr>
          <a:xfrm>
            <a:off x="304800" y="685800"/>
            <a:ext cx="8686800" cy="5943600"/>
          </a:xfrm>
        </p:spPr>
        <p:txBody>
          <a:bodyPr/>
          <a:lstStyle/>
          <a:p>
            <a:r>
              <a:rPr lang="en-US" sz="2800" dirty="0"/>
              <a:t>The  permeability of free space is defined to be exactly </a:t>
            </a:r>
          </a:p>
          <a:p>
            <a:endParaRPr lang="en-US" sz="2800" dirty="0"/>
          </a:p>
          <a:p>
            <a:r>
              <a:rPr lang="en-US" sz="2800" dirty="0"/>
              <a:t>The unit of the current, ampere, is defined using the definition of the force between two wires each carrying 1A of current and separated by 1m </a:t>
            </a:r>
          </a:p>
          <a:p>
            <a:endParaRPr lang="en-US" sz="2800" dirty="0"/>
          </a:p>
          <a:p>
            <a:pPr lvl="1"/>
            <a:endParaRPr lang="en-US" sz="2400" dirty="0"/>
          </a:p>
          <a:p>
            <a:pPr lvl="1"/>
            <a:r>
              <a:rPr lang="en-US" sz="2400" dirty="0"/>
              <a:t>So 1A is defined as: the current flowing each of two long parallel conductors 1m apart, which results in a force of exactly  2x10</a:t>
            </a:r>
            <a:r>
              <a:rPr lang="en-US" sz="2400" baseline="30000" dirty="0"/>
              <a:t>-7</a:t>
            </a:r>
            <a:r>
              <a:rPr lang="en-US" sz="2400" dirty="0"/>
              <a:t>N/m.</a:t>
            </a:r>
          </a:p>
          <a:p>
            <a:r>
              <a:rPr lang="en-US" sz="2800" dirty="0"/>
              <a:t>Coulomb is then defined as exactly 1C=1A </a:t>
            </a:r>
            <a:r>
              <a:rPr lang="en-US" sz="2800" dirty="0" err="1"/>
              <a:t>s</a:t>
            </a:r>
            <a:r>
              <a:rPr lang="en-US" sz="2800" dirty="0"/>
              <a:t>.</a:t>
            </a:r>
          </a:p>
          <a:p>
            <a:r>
              <a:rPr lang="en-US" sz="2800" dirty="0"/>
              <a:t>We do it this way since the electric current can be measured more accurately and controlled more easily than the charge.</a:t>
            </a:r>
          </a:p>
        </p:txBody>
      </p:sp>
      <p:graphicFrame>
        <p:nvGraphicFramePr>
          <p:cNvPr id="390151"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3121" name="Equation" r:id="rId7" imgW="914400" imgH="190080" progId="Equation.DSMT4">
                  <p:embed/>
                </p:oleObj>
              </mc:Choice>
              <mc:Fallback>
                <p:oleObj name="Equation" r:id="rId7" imgW="914400" imgH="190080" progId="Equation.DSMT4">
                  <p:embed/>
                  <p:pic>
                    <p:nvPicPr>
                      <p:cNvPr id="390151"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0152" name="Object 8"/>
          <p:cNvGraphicFramePr>
            <a:graphicFrameLocks noChangeAspect="1"/>
          </p:cNvGraphicFramePr>
          <p:nvPr/>
        </p:nvGraphicFramePr>
        <p:xfrm>
          <a:off x="2057400" y="1127125"/>
          <a:ext cx="3429000" cy="600075"/>
        </p:xfrm>
        <a:graphic>
          <a:graphicData uri="http://schemas.openxmlformats.org/presentationml/2006/ole">
            <mc:AlternateContent xmlns:mc="http://schemas.openxmlformats.org/markup-compatibility/2006">
              <mc:Choice xmlns:v="urn:schemas-microsoft-com:vml" Requires="v">
                <p:oleObj spid="_x0000_s223122" name="Equation" r:id="rId8" imgW="1307880" imgH="228600" progId="Equation.DSMT4">
                  <p:embed/>
                </p:oleObj>
              </mc:Choice>
              <mc:Fallback>
                <p:oleObj name="Equation" r:id="rId8" imgW="1307880" imgH="228600" progId="Equation.DSMT4">
                  <p:embed/>
                  <p:pic>
                    <p:nvPicPr>
                      <p:cNvPr id="390152"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7400" y="1127125"/>
                        <a:ext cx="3429000" cy="6000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0153" name="Object 9"/>
          <p:cNvGraphicFramePr>
            <a:graphicFrameLocks noChangeAspect="1"/>
          </p:cNvGraphicFramePr>
          <p:nvPr/>
        </p:nvGraphicFramePr>
        <p:xfrm>
          <a:off x="804863" y="3100388"/>
          <a:ext cx="719137" cy="906462"/>
        </p:xfrm>
        <a:graphic>
          <a:graphicData uri="http://schemas.openxmlformats.org/presentationml/2006/ole">
            <mc:AlternateContent xmlns:mc="http://schemas.openxmlformats.org/markup-compatibility/2006">
              <mc:Choice xmlns:v="urn:schemas-microsoft-com:vml" Requires="v">
                <p:oleObj spid="_x0000_s223123" name="Equation" r:id="rId10" imgW="291960" imgH="368280" progId="Equation.DSMT4">
                  <p:embed/>
                </p:oleObj>
              </mc:Choice>
              <mc:Fallback>
                <p:oleObj name="Equation" r:id="rId10" imgW="291960" imgH="368280" progId="Equation.DSMT4">
                  <p:embed/>
                  <p:pic>
                    <p:nvPicPr>
                      <p:cNvPr id="390153"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04863" y="3100388"/>
                        <a:ext cx="719137" cy="9064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0154" name="Object 10"/>
          <p:cNvGraphicFramePr>
            <a:graphicFrameLocks noChangeAspect="1"/>
          </p:cNvGraphicFramePr>
          <p:nvPr/>
        </p:nvGraphicFramePr>
        <p:xfrm>
          <a:off x="1581150" y="3100388"/>
          <a:ext cx="1500188" cy="906462"/>
        </p:xfrm>
        <a:graphic>
          <a:graphicData uri="http://schemas.openxmlformats.org/presentationml/2006/ole">
            <mc:AlternateContent xmlns:mc="http://schemas.openxmlformats.org/markup-compatibility/2006">
              <mc:Choice xmlns:v="urn:schemas-microsoft-com:vml" Requires="v">
                <p:oleObj spid="_x0000_s223124" name="Equation" r:id="rId12" imgW="609480" imgH="368280" progId="Equation.DSMT4">
                  <p:embed/>
                </p:oleObj>
              </mc:Choice>
              <mc:Fallback>
                <p:oleObj name="Equation" r:id="rId12" imgW="609480" imgH="368280" progId="Equation.DSMT4">
                  <p:embed/>
                  <p:pic>
                    <p:nvPicPr>
                      <p:cNvPr id="390154"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1150" y="3100388"/>
                        <a:ext cx="1500188" cy="9064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0155" name="Object 11"/>
          <p:cNvGraphicFramePr>
            <a:graphicFrameLocks noChangeAspect="1"/>
          </p:cNvGraphicFramePr>
          <p:nvPr/>
        </p:nvGraphicFramePr>
        <p:xfrm>
          <a:off x="3081338" y="3068638"/>
          <a:ext cx="3844925" cy="969962"/>
        </p:xfrm>
        <a:graphic>
          <a:graphicData uri="http://schemas.openxmlformats.org/presentationml/2006/ole">
            <mc:AlternateContent xmlns:mc="http://schemas.openxmlformats.org/markup-compatibility/2006">
              <mc:Choice xmlns:v="urn:schemas-microsoft-com:vml" Requires="v">
                <p:oleObj spid="_x0000_s223125" name="Equation" r:id="rId14" imgW="1562040" imgH="393480" progId="Equation.DSMT4">
                  <p:embed/>
                </p:oleObj>
              </mc:Choice>
              <mc:Fallback>
                <p:oleObj name="Equation" r:id="rId14" imgW="1562040" imgH="393480" progId="Equation.DSMT4">
                  <p:embed/>
                  <p:pic>
                    <p:nvPicPr>
                      <p:cNvPr id="390155"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81338" y="3068638"/>
                        <a:ext cx="3844925" cy="9699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0156" name="Object 12"/>
          <p:cNvGraphicFramePr>
            <a:graphicFrameLocks noChangeAspect="1"/>
          </p:cNvGraphicFramePr>
          <p:nvPr/>
        </p:nvGraphicFramePr>
        <p:xfrm>
          <a:off x="6891338" y="3271838"/>
          <a:ext cx="1905000" cy="561975"/>
        </p:xfrm>
        <a:graphic>
          <a:graphicData uri="http://schemas.openxmlformats.org/presentationml/2006/ole">
            <mc:AlternateContent xmlns:mc="http://schemas.openxmlformats.org/markup-compatibility/2006">
              <mc:Choice xmlns:v="urn:schemas-microsoft-com:vml" Requires="v">
                <p:oleObj spid="_x0000_s223126" name="Equation" r:id="rId16" imgW="774360" imgH="228600" progId="Equation.DSMT4">
                  <p:embed/>
                </p:oleObj>
              </mc:Choice>
              <mc:Fallback>
                <p:oleObj name="Equation" r:id="rId16" imgW="774360" imgH="228600" progId="Equation.DSMT4">
                  <p:embed/>
                  <p:pic>
                    <p:nvPicPr>
                      <p:cNvPr id="390156" name="Object 1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891338" y="3271838"/>
                        <a:ext cx="1905000" cy="561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0189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a:t>Thursday, July 2, 2020</a:t>
            </a:r>
          </a:p>
        </p:txBody>
      </p:sp>
      <p:sp>
        <p:nvSpPr>
          <p:cNvPr id="10" name="Footer Placeholder 4"/>
          <p:cNvSpPr>
            <a:spLocks noGrp="1"/>
          </p:cNvSpPr>
          <p:nvPr>
            <p:ph type="ftr" sz="quarter" idx="11"/>
          </p:nvPr>
        </p:nvSpPr>
        <p:spPr/>
        <p:txBody>
          <a:bodyPr/>
          <a:lstStyle/>
          <a:p>
            <a:r>
              <a:rPr lang="de-DE"/>
              <a:t>PHYS 1444-001, Summer 2020                    Dr. Jaehoon Yu</a:t>
            </a:r>
            <a:endParaRPr lang="en-US"/>
          </a:p>
        </p:txBody>
      </p:sp>
      <p:sp>
        <p:nvSpPr>
          <p:cNvPr id="11" name="Slide Number Placeholder 5"/>
          <p:cNvSpPr>
            <a:spLocks noGrp="1"/>
          </p:cNvSpPr>
          <p:nvPr>
            <p:ph type="sldNum" sz="quarter" idx="12"/>
          </p:nvPr>
        </p:nvSpPr>
        <p:spPr/>
        <p:txBody>
          <a:bodyPr/>
          <a:lstStyle/>
          <a:p>
            <a:fld id="{45264407-EC3A-9B4F-A43A-31437387C4FF}" type="slidenum">
              <a:rPr lang="en-US"/>
              <a:pPr/>
              <a:t>12</a:t>
            </a:fld>
            <a:endParaRPr lang="en-US"/>
          </a:p>
        </p:txBody>
      </p:sp>
      <p:sp>
        <p:nvSpPr>
          <p:cNvPr id="391170" name="Rectangle 2"/>
          <p:cNvSpPr>
            <a:spLocks noGrp="1" noChangeArrowheads="1"/>
          </p:cNvSpPr>
          <p:nvPr>
            <p:ph type="title"/>
          </p:nvPr>
        </p:nvSpPr>
        <p:spPr>
          <a:xfrm>
            <a:off x="0" y="76200"/>
            <a:ext cx="9144000" cy="609600"/>
          </a:xfrm>
        </p:spPr>
        <p:txBody>
          <a:bodyPr/>
          <a:lstStyle/>
          <a:p>
            <a:r>
              <a:rPr lang="en-US" dirty="0" err="1"/>
              <a:t>Ampére’s</a:t>
            </a:r>
            <a:r>
              <a:rPr lang="en-US" dirty="0"/>
              <a:t> Law</a:t>
            </a:r>
          </a:p>
        </p:txBody>
      </p:sp>
      <p:graphicFrame>
        <p:nvGraphicFramePr>
          <p:cNvPr id="391171"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23738" name="Equation" r:id="rId3" imgW="914400" imgH="190080" progId="Equation.DSMT4">
                  <p:embed/>
                </p:oleObj>
              </mc:Choice>
              <mc:Fallback>
                <p:oleObj name="Equation" r:id="rId3" imgW="914400" imgH="190080" progId="Equation.DSMT4">
                  <p:embed/>
                  <p:pic>
                    <p:nvPicPr>
                      <p:cNvPr id="39117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1172"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23739" name="Equation" r:id="rId5" imgW="914400" imgH="190080" progId="Equation.DSMT4">
                  <p:embed/>
                </p:oleObj>
              </mc:Choice>
              <mc:Fallback>
                <p:oleObj name="Equation" r:id="rId5" imgW="914400" imgH="190080" progId="Equation.DSMT4">
                  <p:embed/>
                  <p:pic>
                    <p:nvPicPr>
                      <p:cNvPr id="39117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1173"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3740" name="Equation" r:id="rId6" imgW="914400" imgH="190080" progId="Equation.DSMT4">
                  <p:embed/>
                </p:oleObj>
              </mc:Choice>
              <mc:Fallback>
                <p:oleObj name="Equation" r:id="rId6" imgW="914400" imgH="190080" progId="Equation.DSMT4">
                  <p:embed/>
                  <p:pic>
                    <p:nvPicPr>
                      <p:cNvPr id="391173"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1174" name="Rectangle 6"/>
          <p:cNvSpPr>
            <a:spLocks noGrp="1" noChangeArrowheads="1"/>
          </p:cNvSpPr>
          <p:nvPr>
            <p:ph type="body" idx="1"/>
          </p:nvPr>
        </p:nvSpPr>
        <p:spPr>
          <a:xfrm>
            <a:off x="381000" y="685800"/>
            <a:ext cx="8382000" cy="5486400"/>
          </a:xfrm>
        </p:spPr>
        <p:txBody>
          <a:bodyPr/>
          <a:lstStyle/>
          <a:p>
            <a:r>
              <a:rPr lang="en-US" dirty="0"/>
              <a:t>What is the relationship between the magnetic field strength and the current?</a:t>
            </a:r>
          </a:p>
          <a:p>
            <a:pPr lvl="1"/>
            <a:r>
              <a:rPr lang="en-US" dirty="0"/>
              <a:t>Does this work in all cases?</a:t>
            </a:r>
          </a:p>
          <a:p>
            <a:pPr lvl="2"/>
            <a:r>
              <a:rPr lang="en-US" dirty="0"/>
              <a:t>Nope!  </a:t>
            </a:r>
          </a:p>
          <a:p>
            <a:pPr lvl="2"/>
            <a:r>
              <a:rPr lang="en-US" dirty="0"/>
              <a:t>OK, then when?</a:t>
            </a:r>
          </a:p>
          <a:p>
            <a:pPr lvl="2"/>
            <a:r>
              <a:rPr lang="en-US" dirty="0"/>
              <a:t>Only valid for a long straight wire</a:t>
            </a:r>
          </a:p>
          <a:p>
            <a:r>
              <a:rPr lang="en-US" dirty="0"/>
              <a:t>Then what would be the more generalized relationship between the current and the magnetic field for any shapes of the wire?</a:t>
            </a:r>
          </a:p>
          <a:p>
            <a:pPr lvl="1"/>
            <a:r>
              <a:rPr lang="en-US" dirty="0"/>
              <a:t>French scientist André Marie </a:t>
            </a:r>
            <a:r>
              <a:rPr lang="en-US" dirty="0" err="1"/>
              <a:t>Ampére</a:t>
            </a:r>
            <a:r>
              <a:rPr lang="en-US" dirty="0"/>
              <a:t> proposed such a relationship soon after </a:t>
            </a:r>
            <a:r>
              <a:rPr lang="en-US" dirty="0" err="1"/>
              <a:t>Oersted’s</a:t>
            </a:r>
            <a:r>
              <a:rPr lang="en-US" dirty="0"/>
              <a:t> discovery</a:t>
            </a:r>
          </a:p>
        </p:txBody>
      </p:sp>
      <p:graphicFrame>
        <p:nvGraphicFramePr>
          <p:cNvPr id="391175"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3741" name="Equation" r:id="rId7" imgW="914400" imgH="190080" progId="Equation.DSMT4">
                  <p:embed/>
                </p:oleObj>
              </mc:Choice>
              <mc:Fallback>
                <p:oleObj name="Equation" r:id="rId7" imgW="914400" imgH="190080" progId="Equation.DSMT4">
                  <p:embed/>
                  <p:pic>
                    <p:nvPicPr>
                      <p:cNvPr id="391175"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1176" name="Object 8"/>
          <p:cNvGraphicFramePr>
            <a:graphicFrameLocks noChangeAspect="1"/>
          </p:cNvGraphicFramePr>
          <p:nvPr/>
        </p:nvGraphicFramePr>
        <p:xfrm>
          <a:off x="4967288" y="1254125"/>
          <a:ext cx="1052512" cy="727075"/>
        </p:xfrm>
        <a:graphic>
          <a:graphicData uri="http://schemas.openxmlformats.org/presentationml/2006/ole">
            <mc:AlternateContent xmlns:mc="http://schemas.openxmlformats.org/markup-compatibility/2006">
              <mc:Choice xmlns:v="urn:schemas-microsoft-com:vml" Requires="v">
                <p:oleObj spid="_x0000_s223742" name="Equation" r:id="rId8" imgW="533160" imgH="368280" progId="Equation.DSMT4">
                  <p:embed/>
                </p:oleObj>
              </mc:Choice>
              <mc:Fallback>
                <p:oleObj name="Equation" r:id="rId8" imgW="533160" imgH="368280" progId="Equation.DSMT4">
                  <p:embed/>
                  <p:pic>
                    <p:nvPicPr>
                      <p:cNvPr id="391176"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67288" y="1254125"/>
                        <a:ext cx="1052512" cy="727075"/>
                      </a:xfrm>
                      <a:prstGeom prst="rect">
                        <a:avLst/>
                      </a:prstGeom>
                      <a:solidFill>
                        <a:srgbClr val="99FFCC"/>
                      </a:solidFill>
                      <a:ln w="28575">
                        <a:solidFill>
                          <a:srgbClr val="CC0000"/>
                        </a:solidFill>
                        <a:miter lim="800000"/>
                        <a:headEnd/>
                        <a:tailEnd/>
                      </a:ln>
                    </p:spPr>
                  </p:pic>
                </p:oleObj>
              </mc:Fallback>
            </mc:AlternateContent>
          </a:graphicData>
        </a:graphic>
      </p:graphicFrame>
    </p:spTree>
    <p:extLst>
      <p:ext uri="{BB962C8B-B14F-4D97-AF65-F5344CB8AC3E}">
        <p14:creationId xmlns:p14="http://schemas.microsoft.com/office/powerpoint/2010/main" val="424379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Thursday, July 2, 2020</a:t>
            </a:r>
          </a:p>
        </p:txBody>
      </p:sp>
      <p:sp>
        <p:nvSpPr>
          <p:cNvPr id="16" name="Footer Placeholder 4"/>
          <p:cNvSpPr>
            <a:spLocks noGrp="1"/>
          </p:cNvSpPr>
          <p:nvPr>
            <p:ph type="ftr" sz="quarter" idx="11"/>
          </p:nvPr>
        </p:nvSpPr>
        <p:spPr/>
        <p:txBody>
          <a:bodyPr/>
          <a:lstStyle/>
          <a:p>
            <a:r>
              <a:rPr lang="de-DE"/>
              <a:t>PHYS 1444-001, Summer 2020                    Dr. Jaehoon Yu</a:t>
            </a:r>
            <a:endParaRPr lang="en-US"/>
          </a:p>
        </p:txBody>
      </p:sp>
      <p:sp>
        <p:nvSpPr>
          <p:cNvPr id="17" name="Slide Number Placeholder 5"/>
          <p:cNvSpPr>
            <a:spLocks noGrp="1"/>
          </p:cNvSpPr>
          <p:nvPr>
            <p:ph type="sldNum" sz="quarter" idx="12"/>
          </p:nvPr>
        </p:nvSpPr>
        <p:spPr/>
        <p:txBody>
          <a:bodyPr/>
          <a:lstStyle/>
          <a:p>
            <a:fld id="{2B316B03-D141-394E-9707-698C4CCDA9DA}" type="slidenum">
              <a:rPr lang="en-US"/>
              <a:pPr/>
              <a:t>13</a:t>
            </a:fld>
            <a:endParaRPr lang="en-US"/>
          </a:p>
        </p:txBody>
      </p:sp>
      <p:sp>
        <p:nvSpPr>
          <p:cNvPr id="392194" name="Rectangle 2"/>
          <p:cNvSpPr>
            <a:spLocks noGrp="1" noChangeArrowheads="1"/>
          </p:cNvSpPr>
          <p:nvPr>
            <p:ph type="title"/>
          </p:nvPr>
        </p:nvSpPr>
        <p:spPr>
          <a:xfrm>
            <a:off x="0" y="76200"/>
            <a:ext cx="9144000" cy="609600"/>
          </a:xfrm>
        </p:spPr>
        <p:txBody>
          <a:bodyPr/>
          <a:lstStyle/>
          <a:p>
            <a:r>
              <a:rPr lang="en-US" dirty="0" err="1"/>
              <a:t>Ampére’s</a:t>
            </a:r>
            <a:r>
              <a:rPr lang="en-US" dirty="0"/>
              <a:t> Law</a:t>
            </a:r>
          </a:p>
        </p:txBody>
      </p:sp>
      <p:graphicFrame>
        <p:nvGraphicFramePr>
          <p:cNvPr id="392195"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24762" name="Equation" r:id="rId4" imgW="914400" imgH="190080" progId="Equation.DSMT4">
                  <p:embed/>
                </p:oleObj>
              </mc:Choice>
              <mc:Fallback>
                <p:oleObj name="Equation" r:id="rId4" imgW="914400" imgH="190080" progId="Equation.DSMT4">
                  <p:embed/>
                  <p:pic>
                    <p:nvPicPr>
                      <p:cNvPr id="39219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2196"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24763" name="Equation" r:id="rId6" imgW="914400" imgH="190080" progId="Equation.DSMT4">
                  <p:embed/>
                </p:oleObj>
              </mc:Choice>
              <mc:Fallback>
                <p:oleObj name="Equation" r:id="rId6" imgW="914400" imgH="190080" progId="Equation.DSMT4">
                  <p:embed/>
                  <p:pic>
                    <p:nvPicPr>
                      <p:cNvPr id="392196"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2197"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4764" name="Equation" r:id="rId7" imgW="914400" imgH="190080" progId="Equation.DSMT4">
                  <p:embed/>
                </p:oleObj>
              </mc:Choice>
              <mc:Fallback>
                <p:oleObj name="Equation" r:id="rId7" imgW="914400" imgH="190080" progId="Equation.DSMT4">
                  <p:embed/>
                  <p:pic>
                    <p:nvPicPr>
                      <p:cNvPr id="392197"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2198" name="Rectangle 6"/>
          <p:cNvSpPr>
            <a:spLocks noGrp="1" noChangeArrowheads="1"/>
          </p:cNvSpPr>
          <p:nvPr>
            <p:ph type="body" idx="1"/>
          </p:nvPr>
        </p:nvSpPr>
        <p:spPr>
          <a:xfrm>
            <a:off x="304800" y="2590800"/>
            <a:ext cx="8153400" cy="3886200"/>
          </a:xfrm>
        </p:spPr>
        <p:txBody>
          <a:bodyPr/>
          <a:lstStyle/>
          <a:p>
            <a:pPr lvl="1"/>
            <a:r>
              <a:rPr lang="en-US" dirty="0"/>
              <a:t>The sum of all the products of the length of each segment and the component of B parallel to that segment is equal to </a:t>
            </a:r>
            <a:r>
              <a:rPr lang="en-US" dirty="0">
                <a:latin typeface="Symbol" charset="2"/>
              </a:rPr>
              <a:t>μ</a:t>
            </a:r>
            <a:r>
              <a:rPr lang="en-US" baseline="-25000" dirty="0"/>
              <a:t>0</a:t>
            </a:r>
            <a:r>
              <a:rPr lang="en-US" dirty="0"/>
              <a:t> times the net current </a:t>
            </a:r>
            <a:r>
              <a:rPr lang="en-US" dirty="0" err="1">
                <a:latin typeface="Monotype Corsiva" charset="0"/>
              </a:rPr>
              <a:t>I</a:t>
            </a:r>
            <a:r>
              <a:rPr lang="en-US" baseline="-25000" dirty="0" err="1"/>
              <a:t>encl</a:t>
            </a:r>
            <a:r>
              <a:rPr lang="en-US" baseline="-25000" dirty="0"/>
              <a:t> </a:t>
            </a:r>
            <a:r>
              <a:rPr lang="en-US" dirty="0"/>
              <a:t>that passes through the surface enclosed by the path</a:t>
            </a:r>
          </a:p>
          <a:p>
            <a:pPr lvl="1"/>
            <a:r>
              <a:rPr lang="en-US" dirty="0"/>
              <a:t> </a:t>
            </a:r>
          </a:p>
          <a:p>
            <a:pPr lvl="1"/>
            <a:r>
              <a:rPr lang="en-US" dirty="0"/>
              <a:t>In the limit </a:t>
            </a:r>
            <a:r>
              <a:rPr lang="en-US" dirty="0" err="1">
                <a:latin typeface="Symbol" charset="2"/>
              </a:rPr>
              <a:t>Δ</a:t>
            </a:r>
            <a:r>
              <a:rPr lang="en-US" dirty="0" err="1">
                <a:latin typeface="Monotype Corsiva" charset="0"/>
              </a:rPr>
              <a:t>l</a:t>
            </a:r>
            <a:r>
              <a:rPr lang="en-US" dirty="0"/>
              <a:t> </a:t>
            </a:r>
            <a:r>
              <a:rPr lang="en-US" dirty="0">
                <a:sym typeface="Wingdings" charset="2"/>
              </a:rPr>
              <a:t>0, this relation becomes</a:t>
            </a:r>
          </a:p>
          <a:p>
            <a:pPr lvl="1"/>
            <a:r>
              <a:rPr lang="en-US" dirty="0">
                <a:sym typeface="Wingdings" charset="2"/>
              </a:rPr>
              <a:t> </a:t>
            </a:r>
          </a:p>
        </p:txBody>
      </p:sp>
      <p:graphicFrame>
        <p:nvGraphicFramePr>
          <p:cNvPr id="392199"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4765" name="Equation" r:id="rId8" imgW="914400" imgH="190080" progId="Equation.DSMT4">
                  <p:embed/>
                </p:oleObj>
              </mc:Choice>
              <mc:Fallback>
                <p:oleObj name="Equation" r:id="rId8" imgW="914400" imgH="190080" progId="Equation.DSMT4">
                  <p:embed/>
                  <p:pic>
                    <p:nvPicPr>
                      <p:cNvPr id="392199"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392200" name="Picture 8" descr="FG28_006"/>
          <p:cNvPicPr>
            <a:picLocks noChangeAspect="1" noChangeArrowheads="1"/>
          </p:cNvPicPr>
          <p:nvPr/>
        </p:nvPicPr>
        <p:blipFill>
          <a:blip r:embed="rId9"/>
          <a:srcRect/>
          <a:stretch>
            <a:fillRect/>
          </a:stretch>
        </p:blipFill>
        <p:spPr bwMode="auto">
          <a:xfrm>
            <a:off x="6553200" y="304800"/>
            <a:ext cx="3048000" cy="2286000"/>
          </a:xfrm>
          <a:prstGeom prst="rect">
            <a:avLst/>
          </a:prstGeom>
          <a:noFill/>
        </p:spPr>
      </p:pic>
      <p:graphicFrame>
        <p:nvGraphicFramePr>
          <p:cNvPr id="392201" name="Object 9"/>
          <p:cNvGraphicFramePr>
            <a:graphicFrameLocks noChangeAspect="1"/>
          </p:cNvGraphicFramePr>
          <p:nvPr/>
        </p:nvGraphicFramePr>
        <p:xfrm>
          <a:off x="1295400" y="4343400"/>
          <a:ext cx="2197100" cy="569913"/>
        </p:xfrm>
        <a:graphic>
          <a:graphicData uri="http://schemas.openxmlformats.org/presentationml/2006/ole">
            <mc:AlternateContent xmlns:mc="http://schemas.openxmlformats.org/markup-compatibility/2006">
              <mc:Choice xmlns:v="urn:schemas-microsoft-com:vml" Requires="v">
                <p:oleObj spid="_x0000_s224766" name="Equation" r:id="rId10" imgW="977760" imgH="253800" progId="Equation.DSMT4">
                  <p:embed/>
                </p:oleObj>
              </mc:Choice>
              <mc:Fallback>
                <p:oleObj name="Equation" r:id="rId10" imgW="977760" imgH="253800" progId="Equation.DSMT4">
                  <p:embed/>
                  <p:pic>
                    <p:nvPicPr>
                      <p:cNvPr id="392201"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95400" y="4343400"/>
                        <a:ext cx="2197100" cy="569913"/>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92203" name="AutoShape 11"/>
          <p:cNvSpPr>
            <a:spLocks noChangeArrowheads="1"/>
          </p:cNvSpPr>
          <p:nvPr/>
        </p:nvSpPr>
        <p:spPr bwMode="auto">
          <a:xfrm flipH="1">
            <a:off x="3733800" y="5486400"/>
            <a:ext cx="1981200" cy="730250"/>
          </a:xfrm>
          <a:prstGeom prst="rightArrow">
            <a:avLst>
              <a:gd name="adj1" fmla="val 50000"/>
              <a:gd name="adj2" fmla="val 67826"/>
            </a:avLst>
          </a:prstGeom>
          <a:solidFill>
            <a:srgbClr val="FFFF66"/>
          </a:solidFill>
          <a:ln w="28575">
            <a:solidFill>
              <a:srgbClr val="CC0000"/>
            </a:solidFill>
            <a:miter lim="800000"/>
            <a:headEnd/>
            <a:tailEnd/>
          </a:ln>
          <a:effectLst/>
        </p:spPr>
        <p:txBody>
          <a:bodyPr anchor="ctr">
            <a:prstTxWarp prst="textNoShape">
              <a:avLst/>
            </a:prstTxWarp>
            <a:spAutoFit/>
          </a:bodyPr>
          <a:lstStyle/>
          <a:p>
            <a:pPr algn="ctr"/>
            <a:r>
              <a:rPr lang="en-US" sz="2000" b="1">
                <a:solidFill>
                  <a:srgbClr val="CC0000"/>
                </a:solidFill>
                <a:latin typeface="Arial Narrow" charset="0"/>
              </a:rPr>
              <a:t>Ampére’s Law</a:t>
            </a:r>
            <a:endParaRPr lang="en-US" sz="2000" b="1" baseline="-25000">
              <a:solidFill>
                <a:srgbClr val="CC0000"/>
              </a:solidFill>
              <a:latin typeface="Arial Narrow" charset="0"/>
            </a:endParaRPr>
          </a:p>
        </p:txBody>
      </p:sp>
      <p:sp>
        <p:nvSpPr>
          <p:cNvPr id="392204" name="Rectangle 12"/>
          <p:cNvSpPr>
            <a:spLocks noChangeArrowheads="1"/>
          </p:cNvSpPr>
          <p:nvPr/>
        </p:nvSpPr>
        <p:spPr bwMode="auto">
          <a:xfrm>
            <a:off x="381000" y="685800"/>
            <a:ext cx="6858000"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Let’s consider an arbitrary closed path around the current as shown in the figure.</a:t>
            </a:r>
          </a:p>
          <a:p>
            <a:pPr marL="742950" lvl="1" indent="-285750">
              <a:spcBef>
                <a:spcPct val="20000"/>
              </a:spcBef>
              <a:buFontTx/>
              <a:buChar char="–"/>
            </a:pPr>
            <a:r>
              <a:rPr lang="en-US" sz="2800" dirty="0">
                <a:solidFill>
                  <a:srgbClr val="660066"/>
                </a:solidFill>
                <a:latin typeface="Arial Narrow" charset="0"/>
                <a:ea typeface="ＭＳ Ｐゴシック" charset="-128"/>
              </a:rPr>
              <a:t>Let’s split this path in small segments each of </a:t>
            </a:r>
            <a:r>
              <a:rPr lang="en-US" sz="2800" dirty="0" err="1">
                <a:solidFill>
                  <a:srgbClr val="660066"/>
                </a:solidFill>
                <a:latin typeface="Symbol" charset="2"/>
                <a:ea typeface="ＭＳ Ｐゴシック" charset="-128"/>
              </a:rPr>
              <a:t>Δ</a:t>
            </a:r>
            <a:r>
              <a:rPr lang="en-US" sz="2800" dirty="0" err="1">
                <a:solidFill>
                  <a:srgbClr val="660066"/>
                </a:solidFill>
                <a:latin typeface="Monotype Corsiva" charset="0"/>
                <a:ea typeface="ＭＳ Ｐゴシック" charset="-128"/>
              </a:rPr>
              <a:t>l</a:t>
            </a:r>
            <a:r>
              <a:rPr lang="en-US" sz="2800" dirty="0">
                <a:solidFill>
                  <a:srgbClr val="660066"/>
                </a:solidFill>
                <a:latin typeface="Arial Narrow" charset="0"/>
                <a:ea typeface="ＭＳ Ｐゴシック" charset="-128"/>
              </a:rPr>
              <a:t> long.</a:t>
            </a:r>
          </a:p>
        </p:txBody>
      </p:sp>
      <p:sp>
        <p:nvSpPr>
          <p:cNvPr id="392205" name="Text Box 13"/>
          <p:cNvSpPr txBox="1">
            <a:spLocks noChangeArrowheads="1"/>
          </p:cNvSpPr>
          <p:nvPr/>
        </p:nvSpPr>
        <p:spPr bwMode="auto">
          <a:xfrm>
            <a:off x="5867400" y="5486400"/>
            <a:ext cx="3124200" cy="646331"/>
          </a:xfrm>
          <a:prstGeom prst="rect">
            <a:avLst/>
          </a:prstGeom>
          <a:solidFill>
            <a:srgbClr val="FFFF66"/>
          </a:solidFill>
          <a:ln w="9525">
            <a:noFill/>
            <a:miter lim="800000"/>
            <a:headEnd/>
            <a:tailEnd/>
          </a:ln>
          <a:effectLst/>
        </p:spPr>
        <p:txBody>
          <a:bodyPr wrap="square">
            <a:prstTxWarp prst="textNoShape">
              <a:avLst/>
            </a:prstTxWarp>
            <a:spAutoFit/>
          </a:bodyPr>
          <a:lstStyle/>
          <a:p>
            <a:r>
              <a:rPr lang="en-US" sz="1800" dirty="0">
                <a:solidFill>
                  <a:srgbClr val="CC0000"/>
                </a:solidFill>
                <a:latin typeface="Arial Narrow" charset="0"/>
              </a:rPr>
              <a:t>Looks very similar to a law in the electricity.  Which law is it? (Poll13)</a:t>
            </a:r>
          </a:p>
        </p:txBody>
      </p:sp>
      <p:sp>
        <p:nvSpPr>
          <p:cNvPr id="392206" name="Text Box 14"/>
          <p:cNvSpPr txBox="1">
            <a:spLocks noChangeArrowheads="1"/>
          </p:cNvSpPr>
          <p:nvPr/>
        </p:nvSpPr>
        <p:spPr bwMode="auto">
          <a:xfrm>
            <a:off x="6248400" y="6248400"/>
            <a:ext cx="1295400" cy="404812"/>
          </a:xfrm>
          <a:prstGeom prst="rect">
            <a:avLst/>
          </a:prstGeom>
          <a:solidFill>
            <a:srgbClr val="FFFF66"/>
          </a:solidFill>
          <a:ln w="38100">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Gauss’ Law</a:t>
            </a:r>
          </a:p>
        </p:txBody>
      </p:sp>
      <p:pic>
        <p:nvPicPr>
          <p:cNvPr id="2" name="Picture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200978" y="5363835"/>
            <a:ext cx="2304222" cy="679450"/>
          </a:xfrm>
          <a:prstGeom prst="rect">
            <a:avLst/>
          </a:prstGeom>
          <a:ln w="38100">
            <a:solidFill>
              <a:srgbClr val="C00000"/>
            </a:solidFill>
          </a:ln>
        </p:spPr>
      </p:pic>
    </p:spTree>
    <p:extLst>
      <p:ext uri="{BB962C8B-B14F-4D97-AF65-F5344CB8AC3E}">
        <p14:creationId xmlns:p14="http://schemas.microsoft.com/office/powerpoint/2010/main" val="2638633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a:t>Thursday, July 2, 2020</a:t>
            </a:r>
          </a:p>
        </p:txBody>
      </p:sp>
      <p:sp>
        <p:nvSpPr>
          <p:cNvPr id="20" name="Footer Placeholder 4"/>
          <p:cNvSpPr>
            <a:spLocks noGrp="1"/>
          </p:cNvSpPr>
          <p:nvPr>
            <p:ph type="ftr" sz="quarter" idx="11"/>
          </p:nvPr>
        </p:nvSpPr>
        <p:spPr/>
        <p:txBody>
          <a:bodyPr/>
          <a:lstStyle/>
          <a:p>
            <a:r>
              <a:rPr lang="de-DE"/>
              <a:t>PHYS 1444-001, Summer 2020                    Dr. Jaehoon Yu</a:t>
            </a:r>
            <a:endParaRPr lang="en-US"/>
          </a:p>
        </p:txBody>
      </p:sp>
      <p:sp>
        <p:nvSpPr>
          <p:cNvPr id="21" name="Slide Number Placeholder 5"/>
          <p:cNvSpPr>
            <a:spLocks noGrp="1"/>
          </p:cNvSpPr>
          <p:nvPr>
            <p:ph type="sldNum" sz="quarter" idx="12"/>
          </p:nvPr>
        </p:nvSpPr>
        <p:spPr/>
        <p:txBody>
          <a:bodyPr/>
          <a:lstStyle/>
          <a:p>
            <a:fld id="{41879950-A83E-4641-82AF-32848199E9BE}" type="slidenum">
              <a:rPr lang="en-US"/>
              <a:pPr/>
              <a:t>14</a:t>
            </a:fld>
            <a:endParaRPr lang="en-US"/>
          </a:p>
        </p:txBody>
      </p:sp>
      <p:pic>
        <p:nvPicPr>
          <p:cNvPr id="393218" name="Picture 2" descr="FG28_007"/>
          <p:cNvPicPr>
            <a:picLocks noChangeAspect="1" noChangeArrowheads="1"/>
          </p:cNvPicPr>
          <p:nvPr/>
        </p:nvPicPr>
        <p:blipFill>
          <a:blip r:embed="rId3"/>
          <a:srcRect/>
          <a:stretch>
            <a:fillRect/>
          </a:stretch>
        </p:blipFill>
        <p:spPr bwMode="auto">
          <a:xfrm>
            <a:off x="6705600" y="571500"/>
            <a:ext cx="2743200" cy="2057400"/>
          </a:xfrm>
          <a:prstGeom prst="rect">
            <a:avLst/>
          </a:prstGeom>
          <a:noFill/>
        </p:spPr>
      </p:pic>
      <p:sp>
        <p:nvSpPr>
          <p:cNvPr id="393219" name="Rectangle 3"/>
          <p:cNvSpPr>
            <a:spLocks noGrp="1" noChangeArrowheads="1"/>
          </p:cNvSpPr>
          <p:nvPr>
            <p:ph type="title"/>
          </p:nvPr>
        </p:nvSpPr>
        <p:spPr>
          <a:xfrm>
            <a:off x="0" y="152400"/>
            <a:ext cx="9144000" cy="609600"/>
          </a:xfrm>
        </p:spPr>
        <p:txBody>
          <a:bodyPr/>
          <a:lstStyle/>
          <a:p>
            <a:r>
              <a:rPr lang="en-US" dirty="0"/>
              <a:t>Verification of </a:t>
            </a:r>
            <a:r>
              <a:rPr lang="en-US" dirty="0" err="1"/>
              <a:t>Ampére’s</a:t>
            </a:r>
            <a:r>
              <a:rPr lang="en-US" dirty="0"/>
              <a:t> Law</a:t>
            </a:r>
          </a:p>
        </p:txBody>
      </p:sp>
      <p:graphicFrame>
        <p:nvGraphicFramePr>
          <p:cNvPr id="393220"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26190" name="Equation" r:id="rId4" imgW="914400" imgH="190080" progId="Equation.DSMT4">
                  <p:embed/>
                </p:oleObj>
              </mc:Choice>
              <mc:Fallback>
                <p:oleObj name="Equation" r:id="rId4" imgW="914400" imgH="190080" progId="Equation.DSMT4">
                  <p:embed/>
                  <p:pic>
                    <p:nvPicPr>
                      <p:cNvPr id="39322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3221"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26191" name="Equation" r:id="rId6" imgW="914400" imgH="190080" progId="Equation.DSMT4">
                  <p:embed/>
                </p:oleObj>
              </mc:Choice>
              <mc:Fallback>
                <p:oleObj name="Equation" r:id="rId6" imgW="914400" imgH="190080" progId="Equation.DSMT4">
                  <p:embed/>
                  <p:pic>
                    <p:nvPicPr>
                      <p:cNvPr id="393221"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3222"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6192" name="Equation" r:id="rId7" imgW="914400" imgH="190080" progId="Equation.DSMT4">
                  <p:embed/>
                </p:oleObj>
              </mc:Choice>
              <mc:Fallback>
                <p:oleObj name="Equation" r:id="rId7" imgW="914400" imgH="190080" progId="Equation.DSMT4">
                  <p:embed/>
                  <p:pic>
                    <p:nvPicPr>
                      <p:cNvPr id="393222"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3223" name="Rectangle 7"/>
          <p:cNvSpPr>
            <a:spLocks noGrp="1" noChangeArrowheads="1"/>
          </p:cNvSpPr>
          <p:nvPr>
            <p:ph type="body" idx="1"/>
          </p:nvPr>
        </p:nvSpPr>
        <p:spPr>
          <a:xfrm>
            <a:off x="381000" y="4724400"/>
            <a:ext cx="8534400" cy="1981200"/>
          </a:xfrm>
          <a:solidFill>
            <a:schemeClr val="bg1"/>
          </a:solidFill>
        </p:spPr>
        <p:txBody>
          <a:bodyPr/>
          <a:lstStyle/>
          <a:p>
            <a:pPr lvl="1"/>
            <a:r>
              <a:rPr lang="en-US" dirty="0"/>
              <a:t>We just verified that Ampere’s law works in a simple case</a:t>
            </a:r>
          </a:p>
          <a:p>
            <a:pPr lvl="1"/>
            <a:r>
              <a:rPr lang="en-US" dirty="0"/>
              <a:t>Experiments verified that it works for other cases too </a:t>
            </a:r>
          </a:p>
          <a:p>
            <a:pPr lvl="1"/>
            <a:r>
              <a:rPr lang="en-US" dirty="0"/>
              <a:t>The importance of this formula, however, is that it provides means to relate magnetic field to current </a:t>
            </a:r>
          </a:p>
        </p:txBody>
      </p:sp>
      <p:graphicFrame>
        <p:nvGraphicFramePr>
          <p:cNvPr id="393224"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6193" name="Equation" r:id="rId8" imgW="914400" imgH="190080" progId="Equation.DSMT4">
                  <p:embed/>
                </p:oleObj>
              </mc:Choice>
              <mc:Fallback>
                <p:oleObj name="Equation" r:id="rId8" imgW="914400" imgH="190080" progId="Equation.DSMT4">
                  <p:embed/>
                  <p:pic>
                    <p:nvPicPr>
                      <p:cNvPr id="393224"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3225" name="Object 9"/>
          <p:cNvGraphicFramePr>
            <a:graphicFrameLocks noChangeAspect="1"/>
          </p:cNvGraphicFramePr>
          <p:nvPr/>
        </p:nvGraphicFramePr>
        <p:xfrm>
          <a:off x="1295400" y="3278188"/>
          <a:ext cx="1198563" cy="455612"/>
        </p:xfrm>
        <a:graphic>
          <a:graphicData uri="http://schemas.openxmlformats.org/presentationml/2006/ole">
            <mc:AlternateContent xmlns:mc="http://schemas.openxmlformats.org/markup-compatibility/2006">
              <mc:Choice xmlns:v="urn:schemas-microsoft-com:vml" Requires="v">
                <p:oleObj spid="_x0000_s226194" name="Equation" r:id="rId9" imgW="533160" imgH="203040" progId="Equation.DSMT4">
                  <p:embed/>
                </p:oleObj>
              </mc:Choice>
              <mc:Fallback>
                <p:oleObj name="Equation" r:id="rId9" imgW="533160" imgH="203040" progId="Equation.DSMT4">
                  <p:embed/>
                  <p:pic>
                    <p:nvPicPr>
                      <p:cNvPr id="393225"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3278188"/>
                        <a:ext cx="1198563"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93226" name="Rectangle 10"/>
          <p:cNvSpPr>
            <a:spLocks noChangeArrowheads="1"/>
          </p:cNvSpPr>
          <p:nvPr/>
        </p:nvSpPr>
        <p:spPr bwMode="auto">
          <a:xfrm>
            <a:off x="381000" y="838200"/>
            <a:ext cx="7086600" cy="2362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Let’s find the magnitude of B at a distance </a:t>
            </a:r>
            <a:r>
              <a:rPr lang="en-US" sz="3200" dirty="0" err="1">
                <a:solidFill>
                  <a:schemeClr val="accent2"/>
                </a:solidFill>
                <a:latin typeface="Arial Narrow" charset="0"/>
              </a:rPr>
              <a:t>r</a:t>
            </a:r>
            <a:r>
              <a:rPr lang="en-US" sz="3200" dirty="0">
                <a:solidFill>
                  <a:schemeClr val="accent2"/>
                </a:solidFill>
                <a:latin typeface="Arial Narrow" charset="0"/>
              </a:rPr>
              <a:t> away from a long straight wire </a:t>
            </a:r>
            <a:r>
              <a:rPr lang="en-US" sz="3200" dirty="0" err="1">
                <a:solidFill>
                  <a:schemeClr val="accent2"/>
                </a:solidFill>
                <a:latin typeface="Arial Narrow" charset="0"/>
              </a:rPr>
              <a:t>w</a:t>
            </a:r>
            <a:r>
              <a:rPr lang="en-US" sz="3200" dirty="0">
                <a:solidFill>
                  <a:schemeClr val="accent2"/>
                </a:solidFill>
                <a:latin typeface="Arial Narrow" charset="0"/>
              </a:rPr>
              <a:t>/ current </a:t>
            </a:r>
            <a:r>
              <a:rPr lang="en-US" sz="3200" dirty="0">
                <a:solidFill>
                  <a:schemeClr val="accent2"/>
                </a:solidFill>
                <a:latin typeface="Monotype Corsiva" charset="0"/>
              </a:rPr>
              <a:t>I</a:t>
            </a:r>
          </a:p>
          <a:p>
            <a:pPr marL="742950" lvl="1" indent="-285750">
              <a:spcBef>
                <a:spcPct val="20000"/>
              </a:spcBef>
              <a:buFontTx/>
              <a:buChar char="–"/>
            </a:pPr>
            <a:r>
              <a:rPr lang="en-US" sz="2800" dirty="0">
                <a:solidFill>
                  <a:srgbClr val="660066"/>
                </a:solidFill>
                <a:latin typeface="Arial Narrow" charset="0"/>
                <a:ea typeface="ＭＳ Ｐゴシック" charset="-128"/>
              </a:rPr>
              <a:t>This is a verification of Ampere’s Law</a:t>
            </a:r>
          </a:p>
          <a:p>
            <a:pPr marL="742950" lvl="1" indent="-285750">
              <a:spcBef>
                <a:spcPct val="20000"/>
              </a:spcBef>
              <a:buFontTx/>
              <a:buChar char="–"/>
            </a:pPr>
            <a:r>
              <a:rPr lang="en-US" sz="2800" dirty="0">
                <a:solidFill>
                  <a:srgbClr val="660066"/>
                </a:solidFill>
                <a:latin typeface="Arial Narrow" charset="0"/>
                <a:ea typeface="ＭＳ Ｐゴシック" charset="-128"/>
              </a:rPr>
              <a:t>We can apply Ampere’s law to a circular path of radius </a:t>
            </a:r>
            <a:r>
              <a:rPr lang="en-US" sz="2800" dirty="0" err="1">
                <a:solidFill>
                  <a:srgbClr val="660066"/>
                </a:solidFill>
                <a:latin typeface="Monotype Corsiva" charset="0"/>
                <a:ea typeface="ＭＳ Ｐゴシック" charset="-128"/>
              </a:rPr>
              <a:t>r</a:t>
            </a:r>
            <a:r>
              <a:rPr lang="en-US" sz="2800" dirty="0">
                <a:solidFill>
                  <a:srgbClr val="660066"/>
                </a:solidFill>
                <a:latin typeface="Arial Narrow" charset="0"/>
                <a:ea typeface="ＭＳ Ｐゴシック" charset="-128"/>
              </a:rPr>
              <a:t>.</a:t>
            </a:r>
          </a:p>
        </p:txBody>
      </p:sp>
      <p:graphicFrame>
        <p:nvGraphicFramePr>
          <p:cNvPr id="393227" name="Object 11"/>
          <p:cNvGraphicFramePr>
            <a:graphicFrameLocks noChangeAspect="1"/>
          </p:cNvGraphicFramePr>
          <p:nvPr/>
        </p:nvGraphicFramePr>
        <p:xfrm>
          <a:off x="3352800" y="4046538"/>
          <a:ext cx="623888" cy="373062"/>
        </p:xfrm>
        <a:graphic>
          <a:graphicData uri="http://schemas.openxmlformats.org/presentationml/2006/ole">
            <mc:AlternateContent xmlns:mc="http://schemas.openxmlformats.org/markup-compatibility/2006">
              <mc:Choice xmlns:v="urn:schemas-microsoft-com:vml" Requires="v">
                <p:oleObj spid="_x0000_s226195" name="Equation" r:id="rId11" imgW="253800" imgH="152280" progId="Equation.DSMT4">
                  <p:embed/>
                </p:oleObj>
              </mc:Choice>
              <mc:Fallback>
                <p:oleObj name="Equation" r:id="rId11" imgW="253800" imgH="152280" progId="Equation.DSMT4">
                  <p:embed/>
                  <p:pic>
                    <p:nvPicPr>
                      <p:cNvPr id="393227"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52800" y="4046538"/>
                        <a:ext cx="623888" cy="3730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93228" name="AutoShape 12"/>
          <p:cNvSpPr>
            <a:spLocks noChangeArrowheads="1"/>
          </p:cNvSpPr>
          <p:nvPr/>
        </p:nvSpPr>
        <p:spPr bwMode="auto">
          <a:xfrm>
            <a:off x="1466850" y="3854450"/>
            <a:ext cx="1728788" cy="850900"/>
          </a:xfrm>
          <a:prstGeom prst="rightArrow">
            <a:avLst>
              <a:gd name="adj1" fmla="val 50000"/>
              <a:gd name="adj2" fmla="val 50793"/>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Solving for </a:t>
            </a:r>
            <a:r>
              <a:rPr lang="en-US" b="1">
                <a:solidFill>
                  <a:srgbClr val="CC0000"/>
                </a:solidFill>
                <a:latin typeface="Monotype Corsiva" charset="0"/>
              </a:rPr>
              <a:t>B</a:t>
            </a:r>
            <a:endParaRPr lang="en-US" sz="2000" b="1" baseline="-25000">
              <a:solidFill>
                <a:srgbClr val="CC0000"/>
              </a:solidFill>
              <a:latin typeface="Arial Narrow" charset="0"/>
            </a:endParaRPr>
          </a:p>
        </p:txBody>
      </p:sp>
      <p:graphicFrame>
        <p:nvGraphicFramePr>
          <p:cNvPr id="393232" name="Object 16"/>
          <p:cNvGraphicFramePr>
            <a:graphicFrameLocks noChangeAspect="1"/>
          </p:cNvGraphicFramePr>
          <p:nvPr/>
        </p:nvGraphicFramePr>
        <p:xfrm>
          <a:off x="5983288" y="3352800"/>
          <a:ext cx="798512" cy="368300"/>
        </p:xfrm>
        <a:graphic>
          <a:graphicData uri="http://schemas.openxmlformats.org/presentationml/2006/ole">
            <mc:AlternateContent xmlns:mc="http://schemas.openxmlformats.org/markup-compatibility/2006">
              <mc:Choice xmlns:v="urn:schemas-microsoft-com:vml" Requires="v">
                <p:oleObj spid="_x0000_s226196" name="Equation" r:id="rId13" imgW="355320" imgH="164880" progId="Equation.DSMT4">
                  <p:embed/>
                </p:oleObj>
              </mc:Choice>
              <mc:Fallback>
                <p:oleObj name="Equation" r:id="rId13" imgW="355320" imgH="164880" progId="Equation.DSMT4">
                  <p:embed/>
                  <p:pic>
                    <p:nvPicPr>
                      <p:cNvPr id="393232"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83288" y="3352800"/>
                        <a:ext cx="798512" cy="3683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3233" name="Object 17"/>
          <p:cNvGraphicFramePr>
            <a:graphicFrameLocks noChangeAspect="1"/>
          </p:cNvGraphicFramePr>
          <p:nvPr/>
        </p:nvGraphicFramePr>
        <p:xfrm>
          <a:off x="3886200" y="3810000"/>
          <a:ext cx="1371600" cy="901700"/>
        </p:xfrm>
        <a:graphic>
          <a:graphicData uri="http://schemas.openxmlformats.org/presentationml/2006/ole">
            <mc:AlternateContent xmlns:mc="http://schemas.openxmlformats.org/markup-compatibility/2006">
              <mc:Choice xmlns:v="urn:schemas-microsoft-com:vml" Requires="v">
                <p:oleObj spid="_x0000_s226197" name="Equation" r:id="rId15" imgW="558720" imgH="368280" progId="Equation.DSMT4">
                  <p:embed/>
                </p:oleObj>
              </mc:Choice>
              <mc:Fallback>
                <p:oleObj name="Equation" r:id="rId15" imgW="558720" imgH="368280" progId="Equation.DSMT4">
                  <p:embed/>
                  <p:pic>
                    <p:nvPicPr>
                      <p:cNvPr id="393233"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86200" y="3810000"/>
                        <a:ext cx="1371600" cy="9017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3234" name="Object 18"/>
          <p:cNvGraphicFramePr>
            <a:graphicFrameLocks noChangeAspect="1"/>
          </p:cNvGraphicFramePr>
          <p:nvPr/>
        </p:nvGraphicFramePr>
        <p:xfrm>
          <a:off x="5254625" y="3746500"/>
          <a:ext cx="841375" cy="901700"/>
        </p:xfrm>
        <a:graphic>
          <a:graphicData uri="http://schemas.openxmlformats.org/presentationml/2006/ole">
            <mc:AlternateContent xmlns:mc="http://schemas.openxmlformats.org/markup-compatibility/2006">
              <mc:Choice xmlns:v="urn:schemas-microsoft-com:vml" Requires="v">
                <p:oleObj spid="_x0000_s226198" name="Equation" r:id="rId17" imgW="342720" imgH="368280" progId="Equation.DSMT4">
                  <p:embed/>
                </p:oleObj>
              </mc:Choice>
              <mc:Fallback>
                <p:oleObj name="Equation" r:id="rId17" imgW="342720" imgH="368280" progId="Equation.DSMT4">
                  <p:embed/>
                  <p:pic>
                    <p:nvPicPr>
                      <p:cNvPr id="393234" name="Object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54625" y="3746500"/>
                        <a:ext cx="841375" cy="9017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pic>
        <p:nvPicPr>
          <p:cNvPr id="4" name="Picture 3"/>
          <p:cNvPicPr>
            <a:picLocks noChangeAspect="1"/>
          </p:cNvPicPr>
          <p:nvPr/>
        </p:nvPicPr>
        <p:blipFill>
          <a:blip r:embed="rId19"/>
          <a:stretch>
            <a:fillRect/>
          </a:stretch>
        </p:blipFill>
        <p:spPr>
          <a:xfrm>
            <a:off x="2524126" y="3211099"/>
            <a:ext cx="1293812" cy="619952"/>
          </a:xfrm>
          <a:prstGeom prst="rect">
            <a:avLst/>
          </a:prstGeom>
        </p:spPr>
      </p:pic>
      <p:pic>
        <p:nvPicPr>
          <p:cNvPr id="5" name="Picture 4"/>
          <p:cNvPicPr>
            <a:picLocks noChangeAspect="1"/>
          </p:cNvPicPr>
          <p:nvPr/>
        </p:nvPicPr>
        <p:blipFill>
          <a:blip r:embed="rId20"/>
          <a:stretch>
            <a:fillRect/>
          </a:stretch>
        </p:blipFill>
        <p:spPr>
          <a:xfrm>
            <a:off x="3771900" y="3184618"/>
            <a:ext cx="1170819" cy="641163"/>
          </a:xfrm>
          <a:prstGeom prst="rect">
            <a:avLst/>
          </a:prstGeom>
        </p:spPr>
      </p:pic>
      <p:pic>
        <p:nvPicPr>
          <p:cNvPr id="6" name="Picture 5"/>
          <p:cNvPicPr>
            <a:picLocks noChangeAspect="1"/>
          </p:cNvPicPr>
          <p:nvPr/>
        </p:nvPicPr>
        <p:blipFill>
          <a:blip r:embed="rId21"/>
          <a:stretch>
            <a:fillRect/>
          </a:stretch>
        </p:blipFill>
        <p:spPr>
          <a:xfrm>
            <a:off x="4894610" y="3194578"/>
            <a:ext cx="1125190" cy="631204"/>
          </a:xfrm>
          <a:prstGeom prst="rect">
            <a:avLst/>
          </a:prstGeom>
        </p:spPr>
      </p:pic>
    </p:spTree>
    <p:extLst>
      <p:ext uri="{BB962C8B-B14F-4D97-AF65-F5344CB8AC3E}">
        <p14:creationId xmlns:p14="http://schemas.microsoft.com/office/powerpoint/2010/main" val="180063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a:t>Thursday, July 2, 2020</a:t>
            </a:r>
          </a:p>
        </p:txBody>
      </p:sp>
      <p:sp>
        <p:nvSpPr>
          <p:cNvPr id="11" name="Footer Placeholder 4"/>
          <p:cNvSpPr>
            <a:spLocks noGrp="1"/>
          </p:cNvSpPr>
          <p:nvPr>
            <p:ph type="ftr" sz="quarter" idx="11"/>
          </p:nvPr>
        </p:nvSpPr>
        <p:spPr/>
        <p:txBody>
          <a:bodyPr/>
          <a:lstStyle/>
          <a:p>
            <a:r>
              <a:rPr lang="de-DE"/>
              <a:t>PHYS 1444-001, Summer 2020                    Dr. Jaehoon Yu</a:t>
            </a:r>
            <a:endParaRPr lang="en-US"/>
          </a:p>
        </p:txBody>
      </p:sp>
      <p:sp>
        <p:nvSpPr>
          <p:cNvPr id="12" name="Slide Number Placeholder 5"/>
          <p:cNvSpPr>
            <a:spLocks noGrp="1"/>
          </p:cNvSpPr>
          <p:nvPr>
            <p:ph type="sldNum" sz="quarter" idx="12"/>
          </p:nvPr>
        </p:nvSpPr>
        <p:spPr/>
        <p:txBody>
          <a:bodyPr/>
          <a:lstStyle/>
          <a:p>
            <a:fld id="{AC34B25D-7F4C-9747-AD9B-ADD11A8F32DF}" type="slidenum">
              <a:rPr lang="en-US"/>
              <a:pPr/>
              <a:t>15</a:t>
            </a:fld>
            <a:endParaRPr lang="en-US"/>
          </a:p>
        </p:txBody>
      </p:sp>
      <p:pic>
        <p:nvPicPr>
          <p:cNvPr id="394242" name="Picture 2" descr="FG28_008"/>
          <p:cNvPicPr>
            <a:picLocks noChangeAspect="1" noChangeArrowheads="1"/>
          </p:cNvPicPr>
          <p:nvPr/>
        </p:nvPicPr>
        <p:blipFill>
          <a:blip r:embed="rId3"/>
          <a:srcRect/>
          <a:stretch>
            <a:fillRect/>
          </a:stretch>
        </p:blipFill>
        <p:spPr bwMode="auto">
          <a:xfrm>
            <a:off x="6553200" y="3581400"/>
            <a:ext cx="3429000" cy="2571750"/>
          </a:xfrm>
          <a:prstGeom prst="rect">
            <a:avLst/>
          </a:prstGeom>
          <a:noFill/>
        </p:spPr>
      </p:pic>
      <p:sp>
        <p:nvSpPr>
          <p:cNvPr id="394243" name="Rectangle 3"/>
          <p:cNvSpPr>
            <a:spLocks noGrp="1" noChangeArrowheads="1"/>
          </p:cNvSpPr>
          <p:nvPr>
            <p:ph type="title"/>
          </p:nvPr>
        </p:nvSpPr>
        <p:spPr>
          <a:xfrm>
            <a:off x="0" y="76200"/>
            <a:ext cx="9144000" cy="609600"/>
          </a:xfrm>
        </p:spPr>
        <p:txBody>
          <a:bodyPr/>
          <a:lstStyle/>
          <a:p>
            <a:r>
              <a:rPr lang="en-US" dirty="0"/>
              <a:t>Verification of </a:t>
            </a:r>
            <a:r>
              <a:rPr lang="en-US" dirty="0" err="1"/>
              <a:t>Ampére’s</a:t>
            </a:r>
            <a:r>
              <a:rPr lang="en-US" dirty="0"/>
              <a:t> Law</a:t>
            </a:r>
          </a:p>
        </p:txBody>
      </p:sp>
      <p:graphicFrame>
        <p:nvGraphicFramePr>
          <p:cNvPr id="394244"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26709" name="Equation" r:id="rId4" imgW="914400" imgH="190080" progId="Equation.DSMT4">
                  <p:embed/>
                </p:oleObj>
              </mc:Choice>
              <mc:Fallback>
                <p:oleObj name="Equation" r:id="rId4" imgW="914400" imgH="190080" progId="Equation.DSMT4">
                  <p:embed/>
                  <p:pic>
                    <p:nvPicPr>
                      <p:cNvPr id="394244"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4245"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26710" name="Equation" r:id="rId6" imgW="914400" imgH="190080" progId="Equation.DSMT4">
                  <p:embed/>
                </p:oleObj>
              </mc:Choice>
              <mc:Fallback>
                <p:oleObj name="Equation" r:id="rId6" imgW="914400" imgH="190080" progId="Equation.DSMT4">
                  <p:embed/>
                  <p:pic>
                    <p:nvPicPr>
                      <p:cNvPr id="394245"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4246"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6711" name="Equation" r:id="rId7" imgW="914400" imgH="190080" progId="Equation.DSMT4">
                  <p:embed/>
                </p:oleObj>
              </mc:Choice>
              <mc:Fallback>
                <p:oleObj name="Equation" r:id="rId7" imgW="914400" imgH="190080" progId="Equation.DSMT4">
                  <p:embed/>
                  <p:pic>
                    <p:nvPicPr>
                      <p:cNvPr id="394246"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4247" name="Rectangle 7"/>
          <p:cNvSpPr>
            <a:spLocks noGrp="1" noChangeArrowheads="1"/>
          </p:cNvSpPr>
          <p:nvPr>
            <p:ph type="body" idx="1"/>
          </p:nvPr>
        </p:nvSpPr>
        <p:spPr>
          <a:xfrm>
            <a:off x="228600" y="3581400"/>
            <a:ext cx="7543800" cy="2743200"/>
          </a:xfrm>
          <a:noFill/>
        </p:spPr>
        <p:txBody>
          <a:bodyPr/>
          <a:lstStyle/>
          <a:p>
            <a:pPr lvl="1">
              <a:lnSpc>
                <a:spcPct val="90000"/>
              </a:lnSpc>
            </a:pPr>
            <a:r>
              <a:rPr lang="en-US" sz="2400" dirty="0"/>
              <a:t>How do you obtain B in the figure at any point?</a:t>
            </a:r>
          </a:p>
          <a:p>
            <a:pPr lvl="2">
              <a:lnSpc>
                <a:spcPct val="90000"/>
              </a:lnSpc>
            </a:pPr>
            <a:r>
              <a:rPr lang="en-US" sz="2000" dirty="0"/>
              <a:t>Vector sum of the field by the two currents</a:t>
            </a:r>
          </a:p>
          <a:p>
            <a:pPr lvl="1">
              <a:lnSpc>
                <a:spcPct val="90000"/>
              </a:lnSpc>
            </a:pPr>
            <a:r>
              <a:rPr lang="en-US" sz="2400" dirty="0"/>
              <a:t>The result of the closed path integral in Ampere’s law for green dashed path is still </a:t>
            </a:r>
            <a:r>
              <a:rPr lang="en-US" sz="2400" dirty="0">
                <a:latin typeface="Symbol" charset="2"/>
              </a:rPr>
              <a:t>μ</a:t>
            </a:r>
            <a:r>
              <a:rPr lang="en-US" sz="2400" baseline="-25000" dirty="0"/>
              <a:t>0</a:t>
            </a:r>
            <a:r>
              <a:rPr lang="en-US" sz="2400" dirty="0">
                <a:latin typeface="Monotype Corsiva" charset="0"/>
              </a:rPr>
              <a:t>I</a:t>
            </a:r>
            <a:r>
              <a:rPr lang="en-US" sz="2400" baseline="-25000" dirty="0"/>
              <a:t>1</a:t>
            </a:r>
            <a:r>
              <a:rPr lang="en-US" sz="2400" dirty="0"/>
              <a:t>. Why?</a:t>
            </a:r>
          </a:p>
          <a:p>
            <a:pPr lvl="1">
              <a:lnSpc>
                <a:spcPct val="90000"/>
              </a:lnSpc>
            </a:pPr>
            <a:r>
              <a:rPr lang="en-US" sz="2400" dirty="0"/>
              <a:t>While B in each point along the path varies, the integral over the closed path still comes out the same whether there is the second wire or not.</a:t>
            </a:r>
          </a:p>
        </p:txBody>
      </p:sp>
      <p:graphicFrame>
        <p:nvGraphicFramePr>
          <p:cNvPr id="39424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26712" name="Equation" r:id="rId8" imgW="914400" imgH="190080" progId="Equation.DSMT4">
                  <p:embed/>
                </p:oleObj>
              </mc:Choice>
              <mc:Fallback>
                <p:oleObj name="Equation" r:id="rId8" imgW="914400" imgH="190080" progId="Equation.DSMT4">
                  <p:embed/>
                  <p:pic>
                    <p:nvPicPr>
                      <p:cNvPr id="39424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4249" name="Rectangle 9"/>
          <p:cNvSpPr>
            <a:spLocks noChangeArrowheads="1"/>
          </p:cNvSpPr>
          <p:nvPr/>
        </p:nvSpPr>
        <p:spPr bwMode="auto">
          <a:xfrm>
            <a:off x="381000" y="838200"/>
            <a:ext cx="8458200" cy="2743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Since Ampere’s law is valid in general, B in Ampere’s law is not just due to the current </a:t>
            </a:r>
            <a:r>
              <a:rPr lang="en-US" sz="2800" dirty="0" err="1">
                <a:solidFill>
                  <a:schemeClr val="accent2"/>
                </a:solidFill>
                <a:latin typeface="Monotype Corsiva" charset="0"/>
              </a:rPr>
              <a:t>I</a:t>
            </a:r>
            <a:r>
              <a:rPr lang="en-US" sz="2800" baseline="-25000" dirty="0" err="1">
                <a:solidFill>
                  <a:schemeClr val="accent2"/>
                </a:solidFill>
                <a:latin typeface="Arial Narrow" charset="0"/>
              </a:rPr>
              <a:t>encl</a:t>
            </a:r>
            <a:r>
              <a:rPr lang="en-US" sz="2800" dirty="0">
                <a:solidFill>
                  <a:schemeClr val="accent2"/>
                </a:solidFill>
                <a:latin typeface="Arial Narrow" charset="0"/>
              </a:rPr>
              <a:t>.</a:t>
            </a:r>
          </a:p>
          <a:p>
            <a:pPr marL="342900" indent="-342900">
              <a:spcBef>
                <a:spcPct val="20000"/>
              </a:spcBef>
              <a:buFontTx/>
              <a:buChar char="•"/>
            </a:pPr>
            <a:r>
              <a:rPr lang="en-US" sz="2800" dirty="0">
                <a:solidFill>
                  <a:schemeClr val="accent2"/>
                </a:solidFill>
                <a:latin typeface="Arial Narrow" charset="0"/>
              </a:rPr>
              <a:t>B is the field at each point in space along the chosen path due to all sources</a:t>
            </a:r>
          </a:p>
          <a:p>
            <a:pPr marL="742950" lvl="1" indent="-285750">
              <a:spcBef>
                <a:spcPct val="20000"/>
              </a:spcBef>
              <a:buFontTx/>
              <a:buChar char="–"/>
            </a:pPr>
            <a:r>
              <a:rPr lang="en-US" dirty="0">
                <a:solidFill>
                  <a:srgbClr val="660066"/>
                </a:solidFill>
                <a:latin typeface="Arial Narrow" charset="0"/>
                <a:ea typeface="ＭＳ Ｐゴシック" charset="-128"/>
              </a:rPr>
              <a:t>Including the current </a:t>
            </a:r>
            <a:r>
              <a:rPr lang="en-US" dirty="0">
                <a:solidFill>
                  <a:srgbClr val="660066"/>
                </a:solidFill>
                <a:latin typeface="Monotype Corsiva" charset="0"/>
                <a:ea typeface="ＭＳ Ｐゴシック" charset="-128"/>
              </a:rPr>
              <a:t>I</a:t>
            </a:r>
            <a:r>
              <a:rPr lang="en-US" dirty="0">
                <a:solidFill>
                  <a:srgbClr val="660066"/>
                </a:solidFill>
                <a:latin typeface="Arial Narrow" charset="0"/>
                <a:ea typeface="ＭＳ Ｐゴシック" charset="-128"/>
              </a:rPr>
              <a:t> enclosed by the path but also due to any other sources</a:t>
            </a:r>
          </a:p>
        </p:txBody>
      </p:sp>
    </p:spTree>
    <p:extLst>
      <p:ext uri="{BB962C8B-B14F-4D97-AF65-F5344CB8AC3E}">
        <p14:creationId xmlns:p14="http://schemas.microsoft.com/office/powerpoint/2010/main" val="1233061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a:t>Thursday, July 2, 2020</a:t>
            </a:r>
          </a:p>
        </p:txBody>
      </p:sp>
      <p:sp>
        <p:nvSpPr>
          <p:cNvPr id="18" name="Footer Placeholder 4"/>
          <p:cNvSpPr>
            <a:spLocks noGrp="1"/>
          </p:cNvSpPr>
          <p:nvPr>
            <p:ph type="ftr" sz="quarter" idx="11"/>
          </p:nvPr>
        </p:nvSpPr>
        <p:spPr/>
        <p:txBody>
          <a:bodyPr/>
          <a:lstStyle/>
          <a:p>
            <a:r>
              <a:rPr lang="de-DE"/>
              <a:t>PHYS 1444-001, Summer 2020                    Dr. Jaehoon Yu</a:t>
            </a:r>
            <a:endParaRPr lang="en-US"/>
          </a:p>
        </p:txBody>
      </p:sp>
      <p:sp>
        <p:nvSpPr>
          <p:cNvPr id="19" name="Slide Number Placeholder 5"/>
          <p:cNvSpPr>
            <a:spLocks noGrp="1"/>
          </p:cNvSpPr>
          <p:nvPr>
            <p:ph type="sldNum" sz="quarter" idx="12"/>
          </p:nvPr>
        </p:nvSpPr>
        <p:spPr/>
        <p:txBody>
          <a:bodyPr/>
          <a:lstStyle/>
          <a:p>
            <a:fld id="{2D6018DF-D22B-5C48-9B13-919AA395DCB0}" type="slidenum">
              <a:rPr lang="en-US"/>
              <a:pPr/>
              <a:t>16</a:t>
            </a:fld>
            <a:endParaRPr lang="en-US"/>
          </a:p>
        </p:txBody>
      </p:sp>
      <p:grpSp>
        <p:nvGrpSpPr>
          <p:cNvPr id="2" name="Group 2"/>
          <p:cNvGrpSpPr>
            <a:grpSpLocks/>
          </p:cNvGrpSpPr>
          <p:nvPr/>
        </p:nvGrpSpPr>
        <p:grpSpPr bwMode="auto">
          <a:xfrm>
            <a:off x="6781800" y="76200"/>
            <a:ext cx="4191000" cy="3352800"/>
            <a:chOff x="2016" y="3360"/>
            <a:chExt cx="3264" cy="2448"/>
          </a:xfrm>
        </p:grpSpPr>
        <p:pic>
          <p:nvPicPr>
            <p:cNvPr id="395267" name="Picture 3" descr="FG28_009"/>
            <p:cNvPicPr>
              <a:picLocks noChangeAspect="1" noChangeArrowheads="1"/>
            </p:cNvPicPr>
            <p:nvPr/>
          </p:nvPicPr>
          <p:blipFill>
            <a:blip r:embed="rId4"/>
            <a:srcRect/>
            <a:stretch>
              <a:fillRect/>
            </a:stretch>
          </p:blipFill>
          <p:spPr bwMode="auto">
            <a:xfrm>
              <a:off x="2016" y="3360"/>
              <a:ext cx="3264" cy="2448"/>
            </a:xfrm>
            <a:prstGeom prst="rect">
              <a:avLst/>
            </a:prstGeom>
            <a:noFill/>
          </p:spPr>
        </p:pic>
        <p:sp>
          <p:nvSpPr>
            <p:cNvPr id="395268" name="Rectangle 4"/>
            <p:cNvSpPr>
              <a:spLocks noChangeArrowheads="1"/>
            </p:cNvSpPr>
            <p:nvPr/>
          </p:nvSpPr>
          <p:spPr bwMode="auto">
            <a:xfrm>
              <a:off x="3696" y="4080"/>
              <a:ext cx="1584" cy="153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395269" name="Rectangle 5"/>
            <p:cNvSpPr>
              <a:spLocks noChangeArrowheads="1"/>
            </p:cNvSpPr>
            <p:nvPr/>
          </p:nvSpPr>
          <p:spPr bwMode="auto">
            <a:xfrm>
              <a:off x="2784" y="5184"/>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395270" name="Rectangle 6"/>
          <p:cNvSpPr>
            <a:spLocks noGrp="1" noChangeArrowheads="1"/>
          </p:cNvSpPr>
          <p:nvPr>
            <p:ph type="title"/>
          </p:nvPr>
        </p:nvSpPr>
        <p:spPr>
          <a:xfrm>
            <a:off x="228600" y="-76200"/>
            <a:ext cx="8686800" cy="762000"/>
          </a:xfrm>
        </p:spPr>
        <p:txBody>
          <a:bodyPr/>
          <a:lstStyle/>
          <a:p>
            <a:r>
              <a:rPr lang="en-US" dirty="0"/>
              <a:t>Example 28 – 6 </a:t>
            </a:r>
          </a:p>
        </p:txBody>
      </p:sp>
      <p:sp>
        <p:nvSpPr>
          <p:cNvPr id="395271" name="Text Box 7"/>
          <p:cNvSpPr txBox="1">
            <a:spLocks noChangeArrowheads="1"/>
          </p:cNvSpPr>
          <p:nvPr/>
        </p:nvSpPr>
        <p:spPr bwMode="auto">
          <a:xfrm>
            <a:off x="381000" y="609600"/>
            <a:ext cx="6553200" cy="30130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Field inside and outside a wire. </a:t>
            </a:r>
            <a:r>
              <a:rPr lang="en-US">
                <a:solidFill>
                  <a:schemeClr val="accent2"/>
                </a:solidFill>
                <a:latin typeface="Arial Narrow" charset="0"/>
              </a:rPr>
              <a:t>A long straight cylindrical wire conductor of radius R carries current </a:t>
            </a:r>
            <a:r>
              <a:rPr lang="en-US">
                <a:solidFill>
                  <a:schemeClr val="accent2"/>
                </a:solidFill>
                <a:latin typeface="Monotype Corsiva" charset="0"/>
              </a:rPr>
              <a:t>I</a:t>
            </a:r>
            <a:r>
              <a:rPr lang="en-US">
                <a:solidFill>
                  <a:schemeClr val="accent2"/>
                </a:solidFill>
                <a:latin typeface="Arial Narrow" charset="0"/>
              </a:rPr>
              <a:t> of uniform density in the conductor.  Determine the magnetic field at (a) points outside the conductor (r&gt;R) and (b) points inside the conductor (r&lt;R).  Assume that r, the radial distance from the axis, is much less than the length of the wire.  (c) If R=2.0mm and </a:t>
            </a:r>
            <a:r>
              <a:rPr lang="en-US">
                <a:solidFill>
                  <a:schemeClr val="accent2"/>
                </a:solidFill>
                <a:latin typeface="Monotype Corsiva" charset="0"/>
              </a:rPr>
              <a:t>I</a:t>
            </a:r>
            <a:r>
              <a:rPr lang="en-US">
                <a:solidFill>
                  <a:schemeClr val="accent2"/>
                </a:solidFill>
                <a:latin typeface="Arial Narrow" charset="0"/>
              </a:rPr>
              <a:t>=60A, what is B at r=1.0mm, r=2.0mm and r=3.0mm?  </a:t>
            </a:r>
          </a:p>
        </p:txBody>
      </p:sp>
      <p:sp>
        <p:nvSpPr>
          <p:cNvPr id="395272" name="Text Box 8"/>
          <p:cNvSpPr txBox="1">
            <a:spLocks noChangeArrowheads="1"/>
          </p:cNvSpPr>
          <p:nvPr/>
        </p:nvSpPr>
        <p:spPr bwMode="auto">
          <a:xfrm>
            <a:off x="381000" y="3516313"/>
            <a:ext cx="87630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Since the wire is long, straight and symmetric,  the field should be the same at any point the same distance from the center of the wire.</a:t>
            </a:r>
            <a:endParaRPr lang="en-US" baseline="-25000" dirty="0">
              <a:solidFill>
                <a:srgbClr val="CC00CC"/>
              </a:solidFill>
              <a:latin typeface="Arial Narrow" charset="0"/>
            </a:endParaRPr>
          </a:p>
        </p:txBody>
      </p:sp>
      <p:sp>
        <p:nvSpPr>
          <p:cNvPr id="395273" name="Text Box 9"/>
          <p:cNvSpPr txBox="1">
            <a:spLocks noChangeArrowheads="1"/>
          </p:cNvSpPr>
          <p:nvPr/>
        </p:nvSpPr>
        <p:spPr bwMode="auto">
          <a:xfrm>
            <a:off x="304800" y="4324350"/>
            <a:ext cx="8686800" cy="830997"/>
          </a:xfrm>
          <a:prstGeom prst="rect">
            <a:avLst/>
          </a:prstGeom>
          <a:noFill/>
          <a:ln w="9525">
            <a:noFill/>
            <a:miter lim="800000"/>
            <a:headEnd/>
            <a:tailEnd/>
          </a:ln>
          <a:effectLst/>
        </p:spPr>
        <p:txBody>
          <a:bodyPr wrap="square">
            <a:prstTxWarp prst="textNoShape">
              <a:avLst/>
            </a:prstTxWarp>
            <a:spAutoFit/>
          </a:bodyPr>
          <a:lstStyle/>
          <a:p>
            <a:r>
              <a:rPr lang="en-US" dirty="0">
                <a:solidFill>
                  <a:srgbClr val="CC00CC"/>
                </a:solidFill>
                <a:latin typeface="Arial Narrow" charset="0"/>
              </a:rPr>
              <a:t>Since B must be tangential to circles around the wire, let’s choose a circular path of the closed-path integral outside the wire (</a:t>
            </a:r>
            <a:r>
              <a:rPr lang="en-US" dirty="0" err="1">
                <a:solidFill>
                  <a:srgbClr val="CC00CC"/>
                </a:solidFill>
                <a:latin typeface="Arial Narrow" charset="0"/>
              </a:rPr>
              <a:t>r</a:t>
            </a:r>
            <a:r>
              <a:rPr lang="en-US" dirty="0">
                <a:solidFill>
                  <a:srgbClr val="CC00CC"/>
                </a:solidFill>
                <a:latin typeface="Arial Narrow" charset="0"/>
              </a:rPr>
              <a:t>&gt;R). What is </a:t>
            </a:r>
            <a:r>
              <a:rPr lang="en-US" dirty="0" err="1">
                <a:solidFill>
                  <a:srgbClr val="CC00CC"/>
                </a:solidFill>
                <a:latin typeface="Monotype Corsiva" charset="0"/>
              </a:rPr>
              <a:t>I</a:t>
            </a:r>
            <a:r>
              <a:rPr lang="en-US" baseline="-25000" dirty="0" err="1">
                <a:solidFill>
                  <a:srgbClr val="CC00CC"/>
                </a:solidFill>
                <a:latin typeface="Arial Narrow" charset="0"/>
              </a:rPr>
              <a:t>encl</a:t>
            </a:r>
            <a:r>
              <a:rPr lang="en-US" dirty="0">
                <a:solidFill>
                  <a:srgbClr val="CC00CC"/>
                </a:solidFill>
                <a:latin typeface="Arial Narrow" charset="0"/>
              </a:rPr>
              <a:t>?</a:t>
            </a:r>
          </a:p>
        </p:txBody>
      </p:sp>
      <p:sp>
        <p:nvSpPr>
          <p:cNvPr id="395274" name="AutoShape 10"/>
          <p:cNvSpPr>
            <a:spLocks noChangeArrowheads="1"/>
          </p:cNvSpPr>
          <p:nvPr/>
        </p:nvSpPr>
        <p:spPr bwMode="auto">
          <a:xfrm>
            <a:off x="4419600" y="5573713"/>
            <a:ext cx="1397000" cy="609600"/>
          </a:xfrm>
          <a:prstGeom prst="rightArrow">
            <a:avLst>
              <a:gd name="adj1" fmla="val 50000"/>
              <a:gd name="adj2" fmla="val 5729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Solving for B</a:t>
            </a:r>
          </a:p>
        </p:txBody>
      </p:sp>
      <p:sp>
        <p:nvSpPr>
          <p:cNvPr id="395275" name="Text Box 11"/>
          <p:cNvSpPr txBox="1">
            <a:spLocks noChangeArrowheads="1"/>
          </p:cNvSpPr>
          <p:nvPr/>
        </p:nvSpPr>
        <p:spPr bwMode="auto">
          <a:xfrm>
            <a:off x="381000" y="5116513"/>
            <a:ext cx="2895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using Ampere’s law</a:t>
            </a:r>
          </a:p>
        </p:txBody>
      </p:sp>
      <p:graphicFrame>
        <p:nvGraphicFramePr>
          <p:cNvPr id="395276" name="Object 12"/>
          <p:cNvGraphicFramePr>
            <a:graphicFrameLocks noChangeAspect="1"/>
          </p:cNvGraphicFramePr>
          <p:nvPr/>
        </p:nvGraphicFramePr>
        <p:xfrm>
          <a:off x="7924800" y="4702175"/>
          <a:ext cx="1143000" cy="479425"/>
        </p:xfrm>
        <a:graphic>
          <a:graphicData uri="http://schemas.openxmlformats.org/presentationml/2006/ole">
            <mc:AlternateContent xmlns:mc="http://schemas.openxmlformats.org/markup-compatibility/2006">
              <mc:Choice xmlns:v="urn:schemas-microsoft-com:vml" Requires="v">
                <p:oleObj spid="_x0000_s227733" name="Equation" r:id="rId5" imgW="482400" imgH="203040" progId="Equation.DSMT4">
                  <p:embed/>
                </p:oleObj>
              </mc:Choice>
              <mc:Fallback>
                <p:oleObj name="Equation" r:id="rId5" imgW="482400" imgH="203040" progId="Equation.DSMT4">
                  <p:embed/>
                  <p:pic>
                    <p:nvPicPr>
                      <p:cNvPr id="395276"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4800" y="4702175"/>
                        <a:ext cx="1143000" cy="479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5277" name="Object 13"/>
          <p:cNvGraphicFramePr>
            <a:graphicFrameLocks noChangeAspect="1"/>
          </p:cNvGraphicFramePr>
          <p:nvPr/>
        </p:nvGraphicFramePr>
        <p:xfrm>
          <a:off x="1063625" y="5651500"/>
          <a:ext cx="827088" cy="455613"/>
        </p:xfrm>
        <a:graphic>
          <a:graphicData uri="http://schemas.openxmlformats.org/presentationml/2006/ole">
            <mc:AlternateContent xmlns:mc="http://schemas.openxmlformats.org/markup-compatibility/2006">
              <mc:Choice xmlns:v="urn:schemas-microsoft-com:vml" Requires="v">
                <p:oleObj spid="_x0000_s227734" name="Equation" r:id="rId7" imgW="368280" imgH="203040" progId="Equation.DSMT4">
                  <p:embed/>
                </p:oleObj>
              </mc:Choice>
              <mc:Fallback>
                <p:oleObj name="Equation" r:id="rId7" imgW="368280" imgH="203040" progId="Equation.DSMT4">
                  <p:embed/>
                  <p:pic>
                    <p:nvPicPr>
                      <p:cNvPr id="395277"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3625" y="5651500"/>
                        <a:ext cx="827088" cy="4556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5279" name="Object 15"/>
          <p:cNvGraphicFramePr>
            <a:graphicFrameLocks noChangeAspect="1"/>
          </p:cNvGraphicFramePr>
          <p:nvPr/>
        </p:nvGraphicFramePr>
        <p:xfrm>
          <a:off x="3316288" y="5662613"/>
          <a:ext cx="798512" cy="368300"/>
        </p:xfrm>
        <a:graphic>
          <a:graphicData uri="http://schemas.openxmlformats.org/presentationml/2006/ole">
            <mc:AlternateContent xmlns:mc="http://schemas.openxmlformats.org/markup-compatibility/2006">
              <mc:Choice xmlns:v="urn:schemas-microsoft-com:vml" Requires="v">
                <p:oleObj spid="_x0000_s227735" name="Equation" r:id="rId9" imgW="355320" imgH="164880" progId="Equation.DSMT4">
                  <p:embed/>
                </p:oleObj>
              </mc:Choice>
              <mc:Fallback>
                <p:oleObj name="Equation" r:id="rId9" imgW="355320" imgH="164880" progId="Equation.DSMT4">
                  <p:embed/>
                  <p:pic>
                    <p:nvPicPr>
                      <p:cNvPr id="395279"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16288" y="5662613"/>
                        <a:ext cx="798512" cy="3683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5280" name="Object 16"/>
          <p:cNvGraphicFramePr>
            <a:graphicFrameLocks noChangeAspect="1"/>
          </p:cNvGraphicFramePr>
          <p:nvPr/>
        </p:nvGraphicFramePr>
        <p:xfrm>
          <a:off x="6019800" y="5497513"/>
          <a:ext cx="1193800" cy="750887"/>
        </p:xfrm>
        <a:graphic>
          <a:graphicData uri="http://schemas.openxmlformats.org/presentationml/2006/ole">
            <mc:AlternateContent xmlns:mc="http://schemas.openxmlformats.org/markup-compatibility/2006">
              <mc:Choice xmlns:v="urn:schemas-microsoft-com:vml" Requires="v">
                <p:oleObj spid="_x0000_s227736" name="Equation" r:id="rId11" imgW="583920" imgH="368280" progId="Equation.DSMT4">
                  <p:embed/>
                </p:oleObj>
              </mc:Choice>
              <mc:Fallback>
                <p:oleObj name="Equation" r:id="rId11" imgW="583920" imgH="368280" progId="Equation.DSMT4">
                  <p:embed/>
                  <p:pic>
                    <p:nvPicPr>
                      <p:cNvPr id="39528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19800" y="5497513"/>
                        <a:ext cx="1193800" cy="7508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pic>
        <p:nvPicPr>
          <p:cNvPr id="20" name="Picture 19"/>
          <p:cNvPicPr>
            <a:picLocks noChangeAspect="1"/>
          </p:cNvPicPr>
          <p:nvPr/>
        </p:nvPicPr>
        <p:blipFill>
          <a:blip r:embed="rId13"/>
          <a:stretch>
            <a:fillRect/>
          </a:stretch>
        </p:blipFill>
        <p:spPr>
          <a:xfrm>
            <a:off x="1981200" y="5552248"/>
            <a:ext cx="1293812" cy="619952"/>
          </a:xfrm>
          <a:prstGeom prst="rect">
            <a:avLst/>
          </a:prstGeom>
        </p:spPr>
      </p:pic>
    </p:spTree>
    <p:extLst>
      <p:ext uri="{BB962C8B-B14F-4D97-AF65-F5344CB8AC3E}">
        <p14:creationId xmlns:p14="http://schemas.microsoft.com/office/powerpoint/2010/main" val="116922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iterate type="wd">
                                    <p:tmPct val="10000"/>
                                  </p:iterate>
                                  <p:childTnLst>
                                    <p:set>
                                      <p:cBhvr>
                                        <p:cTn id="6" dur="1" fill="hold">
                                          <p:stCondLst>
                                            <p:cond delay="0"/>
                                          </p:stCondLst>
                                        </p:cTn>
                                        <p:tgtEl>
                                          <p:spTgt spid="395280"/>
                                        </p:tgtEl>
                                        <p:attrNameLst>
                                          <p:attrName>style.visibility</p:attrName>
                                        </p:attrNameLst>
                                      </p:cBhvr>
                                      <p:to>
                                        <p:strVal val="visible"/>
                                      </p:to>
                                    </p:set>
                                    <p:animEffect transition="in" filter="wipe(left)">
                                      <p:cBhvr>
                                        <p:cTn id="7" dur="500"/>
                                        <p:tgtEl>
                                          <p:spTgt spid="395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3"/>
          <p:cNvSpPr>
            <a:spLocks noGrp="1"/>
          </p:cNvSpPr>
          <p:nvPr>
            <p:ph type="dt" sz="half" idx="10"/>
          </p:nvPr>
        </p:nvSpPr>
        <p:spPr/>
        <p:txBody>
          <a:bodyPr/>
          <a:lstStyle/>
          <a:p>
            <a:r>
              <a:rPr lang="en-US"/>
              <a:t>Thursday, July 2, 2020</a:t>
            </a:r>
          </a:p>
        </p:txBody>
      </p:sp>
      <p:sp>
        <p:nvSpPr>
          <p:cNvPr id="26" name="Footer Placeholder 4"/>
          <p:cNvSpPr>
            <a:spLocks noGrp="1"/>
          </p:cNvSpPr>
          <p:nvPr>
            <p:ph type="ftr" sz="quarter" idx="11"/>
          </p:nvPr>
        </p:nvSpPr>
        <p:spPr/>
        <p:txBody>
          <a:bodyPr/>
          <a:lstStyle/>
          <a:p>
            <a:r>
              <a:rPr lang="de-DE"/>
              <a:t>PHYS 1444-001, Summer 2020                    Dr. Jaehoon Yu</a:t>
            </a:r>
            <a:endParaRPr lang="en-US"/>
          </a:p>
        </p:txBody>
      </p:sp>
      <p:sp>
        <p:nvSpPr>
          <p:cNvPr id="27" name="Slide Number Placeholder 5"/>
          <p:cNvSpPr>
            <a:spLocks noGrp="1"/>
          </p:cNvSpPr>
          <p:nvPr>
            <p:ph type="sldNum" sz="quarter" idx="12"/>
          </p:nvPr>
        </p:nvSpPr>
        <p:spPr/>
        <p:txBody>
          <a:bodyPr/>
          <a:lstStyle/>
          <a:p>
            <a:fld id="{85D2F8D4-F19E-114A-98CD-2DD5AA17AA49}" type="slidenum">
              <a:rPr lang="en-US"/>
              <a:pPr/>
              <a:t>17</a:t>
            </a:fld>
            <a:endParaRPr lang="en-US"/>
          </a:p>
        </p:txBody>
      </p:sp>
      <p:grpSp>
        <p:nvGrpSpPr>
          <p:cNvPr id="2" name="Group 2"/>
          <p:cNvGrpSpPr>
            <a:grpSpLocks/>
          </p:cNvGrpSpPr>
          <p:nvPr/>
        </p:nvGrpSpPr>
        <p:grpSpPr bwMode="auto">
          <a:xfrm>
            <a:off x="2895600" y="2438400"/>
            <a:ext cx="5943600" cy="4876800"/>
            <a:chOff x="3072" y="2448"/>
            <a:chExt cx="2496" cy="1872"/>
          </a:xfrm>
        </p:grpSpPr>
        <p:pic>
          <p:nvPicPr>
            <p:cNvPr id="396291" name="Picture 3" descr="FG28_009"/>
            <p:cNvPicPr>
              <a:picLocks noChangeAspect="1" noChangeArrowheads="1"/>
            </p:cNvPicPr>
            <p:nvPr/>
          </p:nvPicPr>
          <p:blipFill>
            <a:blip r:embed="rId3"/>
            <a:srcRect/>
            <a:stretch>
              <a:fillRect/>
            </a:stretch>
          </p:blipFill>
          <p:spPr bwMode="auto">
            <a:xfrm>
              <a:off x="3072" y="2448"/>
              <a:ext cx="2496" cy="1872"/>
            </a:xfrm>
            <a:prstGeom prst="rect">
              <a:avLst/>
            </a:prstGeom>
            <a:noFill/>
          </p:spPr>
        </p:pic>
        <p:sp>
          <p:nvSpPr>
            <p:cNvPr id="396292" name="Rectangle 4"/>
            <p:cNvSpPr>
              <a:spLocks noChangeArrowheads="1"/>
            </p:cNvSpPr>
            <p:nvPr/>
          </p:nvSpPr>
          <p:spPr bwMode="auto">
            <a:xfrm>
              <a:off x="3072" y="2736"/>
              <a:ext cx="1296" cy="13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396293" name="Rectangle 5"/>
            <p:cNvSpPr>
              <a:spLocks noChangeArrowheads="1"/>
            </p:cNvSpPr>
            <p:nvPr/>
          </p:nvSpPr>
          <p:spPr bwMode="auto">
            <a:xfrm>
              <a:off x="4752" y="3840"/>
              <a:ext cx="384"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grpSp>
        <p:nvGrpSpPr>
          <p:cNvPr id="3" name="Group 6"/>
          <p:cNvGrpSpPr>
            <a:grpSpLocks/>
          </p:cNvGrpSpPr>
          <p:nvPr/>
        </p:nvGrpSpPr>
        <p:grpSpPr bwMode="auto">
          <a:xfrm>
            <a:off x="6781800" y="76200"/>
            <a:ext cx="4191000" cy="3352800"/>
            <a:chOff x="2016" y="3360"/>
            <a:chExt cx="3264" cy="2448"/>
          </a:xfrm>
        </p:grpSpPr>
        <p:pic>
          <p:nvPicPr>
            <p:cNvPr id="396295" name="Picture 7" descr="FG28_009"/>
            <p:cNvPicPr>
              <a:picLocks noChangeAspect="1" noChangeArrowheads="1"/>
            </p:cNvPicPr>
            <p:nvPr/>
          </p:nvPicPr>
          <p:blipFill>
            <a:blip r:embed="rId3"/>
            <a:srcRect/>
            <a:stretch>
              <a:fillRect/>
            </a:stretch>
          </p:blipFill>
          <p:spPr bwMode="auto">
            <a:xfrm>
              <a:off x="2016" y="3360"/>
              <a:ext cx="3264" cy="2448"/>
            </a:xfrm>
            <a:prstGeom prst="rect">
              <a:avLst/>
            </a:prstGeom>
            <a:noFill/>
          </p:spPr>
        </p:pic>
        <p:sp>
          <p:nvSpPr>
            <p:cNvPr id="396296" name="Rectangle 8"/>
            <p:cNvSpPr>
              <a:spLocks noChangeArrowheads="1"/>
            </p:cNvSpPr>
            <p:nvPr/>
          </p:nvSpPr>
          <p:spPr bwMode="auto">
            <a:xfrm>
              <a:off x="3696" y="4080"/>
              <a:ext cx="1584" cy="153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396297" name="Rectangle 9"/>
            <p:cNvSpPr>
              <a:spLocks noChangeArrowheads="1"/>
            </p:cNvSpPr>
            <p:nvPr/>
          </p:nvSpPr>
          <p:spPr bwMode="auto">
            <a:xfrm>
              <a:off x="2784" y="5184"/>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396298" name="Rectangle 10"/>
          <p:cNvSpPr>
            <a:spLocks noGrp="1" noChangeArrowheads="1"/>
          </p:cNvSpPr>
          <p:nvPr>
            <p:ph type="title"/>
          </p:nvPr>
        </p:nvSpPr>
        <p:spPr>
          <a:xfrm>
            <a:off x="228600" y="-76200"/>
            <a:ext cx="8686800" cy="762000"/>
          </a:xfrm>
        </p:spPr>
        <p:txBody>
          <a:bodyPr/>
          <a:lstStyle/>
          <a:p>
            <a:r>
              <a:rPr lang="en-US" dirty="0"/>
              <a:t>Example 28 – 6 cont’d </a:t>
            </a:r>
          </a:p>
        </p:txBody>
      </p:sp>
      <p:sp>
        <p:nvSpPr>
          <p:cNvPr id="396299" name="AutoShape 11"/>
          <p:cNvSpPr>
            <a:spLocks noChangeArrowheads="1"/>
          </p:cNvSpPr>
          <p:nvPr/>
        </p:nvSpPr>
        <p:spPr bwMode="auto">
          <a:xfrm>
            <a:off x="4324350" y="2667000"/>
            <a:ext cx="1397000" cy="609600"/>
          </a:xfrm>
          <a:prstGeom prst="rightArrow">
            <a:avLst>
              <a:gd name="adj1" fmla="val 50000"/>
              <a:gd name="adj2" fmla="val 5729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Solving for B</a:t>
            </a:r>
          </a:p>
        </p:txBody>
      </p:sp>
      <p:sp>
        <p:nvSpPr>
          <p:cNvPr id="396300" name="Text Box 12"/>
          <p:cNvSpPr txBox="1">
            <a:spLocks noChangeArrowheads="1"/>
          </p:cNvSpPr>
          <p:nvPr/>
        </p:nvSpPr>
        <p:spPr bwMode="auto">
          <a:xfrm>
            <a:off x="381000" y="2057400"/>
            <a:ext cx="28956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So using Ampere’s law</a:t>
            </a:r>
          </a:p>
        </p:txBody>
      </p:sp>
      <p:graphicFrame>
        <p:nvGraphicFramePr>
          <p:cNvPr id="396301" name="Object 13"/>
          <p:cNvGraphicFramePr>
            <a:graphicFrameLocks noChangeAspect="1"/>
          </p:cNvGraphicFramePr>
          <p:nvPr/>
        </p:nvGraphicFramePr>
        <p:xfrm>
          <a:off x="2573338" y="1487488"/>
          <a:ext cx="931862" cy="481012"/>
        </p:xfrm>
        <a:graphic>
          <a:graphicData uri="http://schemas.openxmlformats.org/presentationml/2006/ole">
            <mc:AlternateContent xmlns:mc="http://schemas.openxmlformats.org/markup-compatibility/2006">
              <mc:Choice xmlns:v="urn:schemas-microsoft-com:vml" Requires="v">
                <p:oleObj spid="_x0000_s229363" name="Equation" r:id="rId4" imgW="393480" imgH="203040" progId="Equation.DSMT4">
                  <p:embed/>
                </p:oleObj>
              </mc:Choice>
              <mc:Fallback>
                <p:oleObj name="Equation" r:id="rId4" imgW="393480" imgH="203040" progId="Equation.DSMT4">
                  <p:embed/>
                  <p:pic>
                    <p:nvPicPr>
                      <p:cNvPr id="396301"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3338" y="1487488"/>
                        <a:ext cx="931862" cy="4810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02" name="Object 14"/>
          <p:cNvGraphicFramePr>
            <a:graphicFrameLocks noChangeAspect="1"/>
          </p:cNvGraphicFramePr>
          <p:nvPr/>
        </p:nvGraphicFramePr>
        <p:xfrm>
          <a:off x="457200" y="2489200"/>
          <a:ext cx="1597025" cy="968375"/>
        </p:xfrm>
        <a:graphic>
          <a:graphicData uri="http://schemas.openxmlformats.org/presentationml/2006/ole">
            <mc:AlternateContent xmlns:mc="http://schemas.openxmlformats.org/markup-compatibility/2006">
              <mc:Choice xmlns:v="urn:schemas-microsoft-com:vml" Requires="v">
                <p:oleObj spid="_x0000_s229364" name="Equation" r:id="rId6" imgW="711000" imgH="431640" progId="Equation.DSMT4">
                  <p:embed/>
                </p:oleObj>
              </mc:Choice>
              <mc:Fallback>
                <p:oleObj name="Equation" r:id="rId6" imgW="711000" imgH="431640" progId="Equation.DSMT4">
                  <p:embed/>
                  <p:pic>
                    <p:nvPicPr>
                      <p:cNvPr id="396302"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2489200"/>
                        <a:ext cx="1597025" cy="9683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04" name="Object 16"/>
          <p:cNvGraphicFramePr>
            <a:graphicFrameLocks noChangeAspect="1"/>
          </p:cNvGraphicFramePr>
          <p:nvPr/>
        </p:nvGraphicFramePr>
        <p:xfrm>
          <a:off x="3352800" y="2819400"/>
          <a:ext cx="798512" cy="368300"/>
        </p:xfrm>
        <a:graphic>
          <a:graphicData uri="http://schemas.openxmlformats.org/presentationml/2006/ole">
            <mc:AlternateContent xmlns:mc="http://schemas.openxmlformats.org/markup-compatibility/2006">
              <mc:Choice xmlns:v="urn:schemas-microsoft-com:vml" Requires="v">
                <p:oleObj spid="_x0000_s229365" name="Equation" r:id="rId8" imgW="355320" imgH="164880" progId="Equation.DSMT4">
                  <p:embed/>
                </p:oleObj>
              </mc:Choice>
              <mc:Fallback>
                <p:oleObj name="Equation" r:id="rId8" imgW="355320" imgH="164880" progId="Equation.DSMT4">
                  <p:embed/>
                  <p:pic>
                    <p:nvPicPr>
                      <p:cNvPr id="396304"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52800" y="2819400"/>
                        <a:ext cx="798512" cy="3683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05" name="Object 17"/>
          <p:cNvGraphicFramePr>
            <a:graphicFrameLocks noChangeAspect="1"/>
          </p:cNvGraphicFramePr>
          <p:nvPr/>
        </p:nvGraphicFramePr>
        <p:xfrm>
          <a:off x="5791200" y="2811463"/>
          <a:ext cx="519113" cy="309562"/>
        </p:xfrm>
        <a:graphic>
          <a:graphicData uri="http://schemas.openxmlformats.org/presentationml/2006/ole">
            <mc:AlternateContent xmlns:mc="http://schemas.openxmlformats.org/markup-compatibility/2006">
              <mc:Choice xmlns:v="urn:schemas-microsoft-com:vml" Requires="v">
                <p:oleObj spid="_x0000_s229366" name="Equation" r:id="rId10" imgW="253800" imgH="152280" progId="Equation.DSMT4">
                  <p:embed/>
                </p:oleObj>
              </mc:Choice>
              <mc:Fallback>
                <p:oleObj name="Equation" r:id="rId10" imgW="253800" imgH="152280" progId="Equation.DSMT4">
                  <p:embed/>
                  <p:pic>
                    <p:nvPicPr>
                      <p:cNvPr id="396305"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1200" y="2811463"/>
                        <a:ext cx="519113" cy="3095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96306" name="Text Box 18"/>
          <p:cNvSpPr txBox="1">
            <a:spLocks noChangeArrowheads="1"/>
          </p:cNvSpPr>
          <p:nvPr/>
        </p:nvSpPr>
        <p:spPr bwMode="auto">
          <a:xfrm>
            <a:off x="457200" y="685800"/>
            <a:ext cx="65532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For </a:t>
            </a:r>
            <a:r>
              <a:rPr lang="en-US" dirty="0" err="1">
                <a:solidFill>
                  <a:srgbClr val="CC00CC"/>
                </a:solidFill>
                <a:latin typeface="Arial Narrow" charset="0"/>
              </a:rPr>
              <a:t>r</a:t>
            </a:r>
            <a:r>
              <a:rPr lang="en-US" dirty="0">
                <a:solidFill>
                  <a:srgbClr val="CC00CC"/>
                </a:solidFill>
                <a:latin typeface="Arial Narrow" charset="0"/>
              </a:rPr>
              <a:t>&lt;R, the current inside the closed path is less than </a:t>
            </a:r>
            <a:r>
              <a:rPr lang="en-US" dirty="0">
                <a:solidFill>
                  <a:srgbClr val="CC00CC"/>
                </a:solidFill>
                <a:latin typeface="Monotype Corsiva" charset="0"/>
              </a:rPr>
              <a:t>I</a:t>
            </a:r>
            <a:r>
              <a:rPr lang="en-US" dirty="0">
                <a:solidFill>
                  <a:srgbClr val="CC00CC"/>
                </a:solidFill>
                <a:latin typeface="Arial Narrow" charset="0"/>
              </a:rPr>
              <a:t>.  How much is it?</a:t>
            </a:r>
          </a:p>
        </p:txBody>
      </p:sp>
      <p:sp>
        <p:nvSpPr>
          <p:cNvPr id="396307" name="Text Box 19"/>
          <p:cNvSpPr txBox="1">
            <a:spLocks noChangeArrowheads="1"/>
          </p:cNvSpPr>
          <p:nvPr/>
        </p:nvSpPr>
        <p:spPr bwMode="auto">
          <a:xfrm>
            <a:off x="457200" y="3429000"/>
            <a:ext cx="2819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does this mean?</a:t>
            </a:r>
          </a:p>
        </p:txBody>
      </p:sp>
      <p:sp>
        <p:nvSpPr>
          <p:cNvPr id="396308" name="Text Box 20"/>
          <p:cNvSpPr txBox="1">
            <a:spLocks noChangeArrowheads="1"/>
          </p:cNvSpPr>
          <p:nvPr/>
        </p:nvSpPr>
        <p:spPr bwMode="auto">
          <a:xfrm>
            <a:off x="457200" y="4114800"/>
            <a:ext cx="5029200" cy="1552575"/>
          </a:xfrm>
          <a:prstGeom prst="rect">
            <a:avLst/>
          </a:prstGeom>
          <a:noFill/>
          <a:ln w="9525">
            <a:noFill/>
            <a:miter lim="800000"/>
            <a:headEnd/>
            <a:tailEnd/>
          </a:ln>
          <a:effectLst/>
        </p:spPr>
        <p:txBody>
          <a:bodyPr>
            <a:prstTxWarp prst="textNoShape">
              <a:avLst/>
            </a:prstTxWarp>
            <a:spAutoFit/>
          </a:bodyPr>
          <a:lstStyle/>
          <a:p>
            <a:r>
              <a:rPr lang="en-US" dirty="0">
                <a:solidFill>
                  <a:srgbClr val="CC0000"/>
                </a:solidFill>
                <a:latin typeface="Arial Narrow" charset="0"/>
              </a:rPr>
              <a:t>The field is 0 at </a:t>
            </a:r>
            <a:r>
              <a:rPr lang="en-US" dirty="0" err="1">
                <a:solidFill>
                  <a:srgbClr val="CC0000"/>
                </a:solidFill>
                <a:latin typeface="Arial Narrow" charset="0"/>
              </a:rPr>
              <a:t>r</a:t>
            </a:r>
            <a:r>
              <a:rPr lang="en-US" dirty="0">
                <a:solidFill>
                  <a:srgbClr val="CC0000"/>
                </a:solidFill>
                <a:latin typeface="Arial Narrow" charset="0"/>
              </a:rPr>
              <a:t>=0 and increases linearly as a function of the distance from the center of the wire up to </a:t>
            </a:r>
            <a:r>
              <a:rPr lang="en-US" dirty="0" err="1">
                <a:solidFill>
                  <a:srgbClr val="CC0000"/>
                </a:solidFill>
                <a:latin typeface="Arial Narrow" charset="0"/>
              </a:rPr>
              <a:t>r</a:t>
            </a:r>
            <a:r>
              <a:rPr lang="en-US" dirty="0">
                <a:solidFill>
                  <a:srgbClr val="CC0000"/>
                </a:solidFill>
                <a:latin typeface="Arial Narrow" charset="0"/>
              </a:rPr>
              <a:t>=R then decreases as 1/r beyond the radius of the conductor.</a:t>
            </a:r>
          </a:p>
        </p:txBody>
      </p:sp>
      <p:graphicFrame>
        <p:nvGraphicFramePr>
          <p:cNvPr id="396309" name="Object 21"/>
          <p:cNvGraphicFramePr>
            <a:graphicFrameLocks noChangeAspect="1"/>
          </p:cNvGraphicFramePr>
          <p:nvPr/>
        </p:nvGraphicFramePr>
        <p:xfrm>
          <a:off x="3490913" y="1219200"/>
          <a:ext cx="1233487" cy="958850"/>
        </p:xfrm>
        <a:graphic>
          <a:graphicData uri="http://schemas.openxmlformats.org/presentationml/2006/ole">
            <mc:AlternateContent xmlns:mc="http://schemas.openxmlformats.org/markup-compatibility/2006">
              <mc:Choice xmlns:v="urn:schemas-microsoft-com:vml" Requires="v">
                <p:oleObj spid="_x0000_s229367" name="Equation" r:id="rId12" imgW="520560" imgH="406080" progId="Equation.DSMT4">
                  <p:embed/>
                </p:oleObj>
              </mc:Choice>
              <mc:Fallback>
                <p:oleObj name="Equation" r:id="rId12" imgW="520560" imgH="406080" progId="Equation.DSMT4">
                  <p:embed/>
                  <p:pic>
                    <p:nvPicPr>
                      <p:cNvPr id="396309" name="Object 2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90913" y="1219200"/>
                        <a:ext cx="1233487" cy="9588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10" name="Object 22"/>
          <p:cNvGraphicFramePr>
            <a:graphicFrameLocks noChangeAspect="1"/>
          </p:cNvGraphicFramePr>
          <p:nvPr/>
        </p:nvGraphicFramePr>
        <p:xfrm>
          <a:off x="4660900" y="1219200"/>
          <a:ext cx="1054100" cy="1019175"/>
        </p:xfrm>
        <a:graphic>
          <a:graphicData uri="http://schemas.openxmlformats.org/presentationml/2006/ole">
            <mc:AlternateContent xmlns:mc="http://schemas.openxmlformats.org/markup-compatibility/2006">
              <mc:Choice xmlns:v="urn:schemas-microsoft-com:vml" Requires="v">
                <p:oleObj spid="_x0000_s229368" name="Equation" r:id="rId14" imgW="444240" imgH="431640" progId="Equation.DSMT4">
                  <p:embed/>
                </p:oleObj>
              </mc:Choice>
              <mc:Fallback>
                <p:oleObj name="Equation" r:id="rId14" imgW="444240" imgH="431640" progId="Equation.DSMT4">
                  <p:embed/>
                  <p:pic>
                    <p:nvPicPr>
                      <p:cNvPr id="396310" name="Object 2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660900" y="1219200"/>
                        <a:ext cx="1054100" cy="10191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11" name="Object 23"/>
          <p:cNvGraphicFramePr>
            <a:graphicFrameLocks noChangeAspect="1"/>
          </p:cNvGraphicFramePr>
          <p:nvPr/>
        </p:nvGraphicFramePr>
        <p:xfrm>
          <a:off x="6248400" y="2514600"/>
          <a:ext cx="1635125" cy="881063"/>
        </p:xfrm>
        <a:graphic>
          <a:graphicData uri="http://schemas.openxmlformats.org/presentationml/2006/ole">
            <mc:AlternateContent xmlns:mc="http://schemas.openxmlformats.org/markup-compatibility/2006">
              <mc:Choice xmlns:v="urn:schemas-microsoft-com:vml" Requires="v">
                <p:oleObj spid="_x0000_s229369" name="Equation" r:id="rId16" imgW="799920" imgH="431640" progId="Equation.DSMT4">
                  <p:embed/>
                </p:oleObj>
              </mc:Choice>
              <mc:Fallback>
                <p:oleObj name="Equation" r:id="rId16" imgW="799920" imgH="431640" progId="Equation.DSMT4">
                  <p:embed/>
                  <p:pic>
                    <p:nvPicPr>
                      <p:cNvPr id="396311" name="Object 2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248400" y="2514600"/>
                        <a:ext cx="1635125" cy="8810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12" name="Object 24"/>
          <p:cNvGraphicFramePr>
            <a:graphicFrameLocks noChangeAspect="1"/>
          </p:cNvGraphicFramePr>
          <p:nvPr/>
        </p:nvGraphicFramePr>
        <p:xfrm>
          <a:off x="7848600" y="2651125"/>
          <a:ext cx="908050" cy="777875"/>
        </p:xfrm>
        <a:graphic>
          <a:graphicData uri="http://schemas.openxmlformats.org/presentationml/2006/ole">
            <mc:AlternateContent xmlns:mc="http://schemas.openxmlformats.org/markup-compatibility/2006">
              <mc:Choice xmlns:v="urn:schemas-microsoft-com:vml" Requires="v">
                <p:oleObj spid="_x0000_s229370" name="Equation" r:id="rId18" imgW="444240" imgH="380880" progId="Equation.DSMT4">
                  <p:embed/>
                </p:oleObj>
              </mc:Choice>
              <mc:Fallback>
                <p:oleObj name="Equation" r:id="rId18" imgW="444240" imgH="380880" progId="Equation.DSMT4">
                  <p:embed/>
                  <p:pic>
                    <p:nvPicPr>
                      <p:cNvPr id="396312" name="Object 2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848600" y="2651125"/>
                        <a:ext cx="908050" cy="7778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461837" name="Object 13"/>
          <p:cNvGraphicFramePr>
            <a:graphicFrameLocks noChangeAspect="1"/>
          </p:cNvGraphicFramePr>
          <p:nvPr/>
        </p:nvGraphicFramePr>
        <p:xfrm>
          <a:off x="6324600" y="4267200"/>
          <a:ext cx="799710" cy="482600"/>
        </p:xfrm>
        <a:graphic>
          <a:graphicData uri="http://schemas.openxmlformats.org/presentationml/2006/ole">
            <mc:AlternateContent xmlns:mc="http://schemas.openxmlformats.org/markup-compatibility/2006">
              <mc:Choice xmlns:v="urn:schemas-microsoft-com:vml" Requires="v">
                <p:oleObj spid="_x0000_s229371" name="Equation" r:id="rId20" imgW="673100" imgH="406400" progId="Equation.DSMT4">
                  <p:embed/>
                </p:oleObj>
              </mc:Choice>
              <mc:Fallback>
                <p:oleObj name="Equation" r:id="rId20" imgW="673100" imgH="406400" progId="Equation.DSMT4">
                  <p:embed/>
                  <p:pic>
                    <p:nvPicPr>
                      <p:cNvPr id="461837" name="Object 1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324600" y="4267200"/>
                        <a:ext cx="799710" cy="482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461838" name="Object 14"/>
          <p:cNvGraphicFramePr>
            <a:graphicFrameLocks noChangeAspect="1"/>
          </p:cNvGraphicFramePr>
          <p:nvPr/>
        </p:nvGraphicFramePr>
        <p:xfrm>
          <a:off x="7467600" y="4267200"/>
          <a:ext cx="830359" cy="522287"/>
        </p:xfrm>
        <a:graphic>
          <a:graphicData uri="http://schemas.openxmlformats.org/presentationml/2006/ole">
            <mc:AlternateContent xmlns:mc="http://schemas.openxmlformats.org/markup-compatibility/2006">
              <mc:Choice xmlns:v="urn:schemas-microsoft-com:vml" Requires="v">
                <p:oleObj spid="_x0000_s229372" name="Equation" r:id="rId22" imgW="583920" imgH="368280" progId="Equation.DSMT4">
                  <p:embed/>
                </p:oleObj>
              </mc:Choice>
              <mc:Fallback>
                <p:oleObj name="Equation" r:id="rId22" imgW="583920" imgH="368280" progId="Equation.DSMT4">
                  <p:embed/>
                  <p:pic>
                    <p:nvPicPr>
                      <p:cNvPr id="461838" name="Object 1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467600" y="4267200"/>
                        <a:ext cx="830359" cy="5222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pic>
        <p:nvPicPr>
          <p:cNvPr id="32" name="Picture 31"/>
          <p:cNvPicPr>
            <a:picLocks noChangeAspect="1"/>
          </p:cNvPicPr>
          <p:nvPr/>
        </p:nvPicPr>
        <p:blipFill>
          <a:blip r:embed="rId24"/>
          <a:stretch>
            <a:fillRect/>
          </a:stretch>
        </p:blipFill>
        <p:spPr>
          <a:xfrm>
            <a:off x="2111375" y="2684463"/>
            <a:ext cx="1293812" cy="619952"/>
          </a:xfrm>
          <a:prstGeom prst="rect">
            <a:avLst/>
          </a:prstGeom>
        </p:spPr>
      </p:pic>
    </p:spTree>
    <p:extLst>
      <p:ext uri="{BB962C8B-B14F-4D97-AF65-F5344CB8AC3E}">
        <p14:creationId xmlns:p14="http://schemas.microsoft.com/office/powerpoint/2010/main" val="376465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a:t>Thursday, July 2, 2020</a:t>
            </a:r>
          </a:p>
        </p:txBody>
      </p:sp>
      <p:sp>
        <p:nvSpPr>
          <p:cNvPr id="13" name="Footer Placeholder 4"/>
          <p:cNvSpPr>
            <a:spLocks noGrp="1"/>
          </p:cNvSpPr>
          <p:nvPr>
            <p:ph type="ftr" sz="quarter" idx="11"/>
          </p:nvPr>
        </p:nvSpPr>
        <p:spPr/>
        <p:txBody>
          <a:bodyPr/>
          <a:lstStyle/>
          <a:p>
            <a:r>
              <a:rPr lang="de-DE"/>
              <a:t>PHYS 1444-001, Summer 2020                    Dr. Jaehoon Yu</a:t>
            </a:r>
            <a:endParaRPr lang="en-US"/>
          </a:p>
        </p:txBody>
      </p:sp>
      <p:sp>
        <p:nvSpPr>
          <p:cNvPr id="14" name="Slide Number Placeholder 5"/>
          <p:cNvSpPr>
            <a:spLocks noGrp="1"/>
          </p:cNvSpPr>
          <p:nvPr>
            <p:ph type="sldNum" sz="quarter" idx="12"/>
          </p:nvPr>
        </p:nvSpPr>
        <p:spPr/>
        <p:txBody>
          <a:bodyPr/>
          <a:lstStyle/>
          <a:p>
            <a:fld id="{82509733-ADFE-3E4C-843D-7A8E356F497D}" type="slidenum">
              <a:rPr lang="en-US"/>
              <a:pPr/>
              <a:t>18</a:t>
            </a:fld>
            <a:endParaRPr lang="en-US"/>
          </a:p>
        </p:txBody>
      </p:sp>
      <p:pic>
        <p:nvPicPr>
          <p:cNvPr id="397314" name="Picture 2" descr="FG28_010"/>
          <p:cNvPicPr>
            <a:picLocks noChangeAspect="1" noChangeArrowheads="1"/>
          </p:cNvPicPr>
          <p:nvPr/>
        </p:nvPicPr>
        <p:blipFill>
          <a:blip r:embed="rId3"/>
          <a:srcRect/>
          <a:stretch>
            <a:fillRect/>
          </a:stretch>
        </p:blipFill>
        <p:spPr bwMode="auto">
          <a:xfrm>
            <a:off x="6172200" y="457200"/>
            <a:ext cx="2971800" cy="2228850"/>
          </a:xfrm>
          <a:prstGeom prst="rect">
            <a:avLst/>
          </a:prstGeom>
          <a:noFill/>
        </p:spPr>
      </p:pic>
      <p:sp>
        <p:nvSpPr>
          <p:cNvPr id="397315" name="Rectangle 3"/>
          <p:cNvSpPr>
            <a:spLocks noGrp="1" noChangeArrowheads="1"/>
          </p:cNvSpPr>
          <p:nvPr>
            <p:ph type="title"/>
          </p:nvPr>
        </p:nvSpPr>
        <p:spPr>
          <a:xfrm>
            <a:off x="228600" y="-76200"/>
            <a:ext cx="8686800" cy="762000"/>
          </a:xfrm>
        </p:spPr>
        <p:txBody>
          <a:bodyPr/>
          <a:lstStyle/>
          <a:p>
            <a:r>
              <a:rPr lang="en-US" dirty="0"/>
              <a:t>Example 28 – 7 </a:t>
            </a:r>
          </a:p>
        </p:txBody>
      </p:sp>
      <p:sp>
        <p:nvSpPr>
          <p:cNvPr id="397316" name="Text Box 4"/>
          <p:cNvSpPr txBox="1">
            <a:spLocks noChangeArrowheads="1"/>
          </p:cNvSpPr>
          <p:nvPr/>
        </p:nvSpPr>
        <p:spPr bwMode="auto">
          <a:xfrm>
            <a:off x="381000" y="609600"/>
            <a:ext cx="6248400" cy="22256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a:solidFill>
                  <a:schemeClr val="accent2"/>
                </a:solidFill>
                <a:latin typeface="Arial Narrow" charset="0"/>
              </a:rPr>
              <a:t>Coaxial cable. </a:t>
            </a:r>
            <a:r>
              <a:rPr lang="en-US" sz="2000">
                <a:solidFill>
                  <a:schemeClr val="accent2"/>
                </a:solidFill>
                <a:latin typeface="Arial Narrow" charset="0"/>
              </a:rPr>
              <a:t>A coaxial cable is a single wire surrounded by a cylindrical metallic braid, as shown in the figure.  The two conductors are separated by an insulator.  The central wire carries current to the other end of the cable, and the outer braid carries the return current and is usually considered ground.  Describe the magnetic field (a) in the space between the conductors and (b) outside the cable. </a:t>
            </a:r>
          </a:p>
        </p:txBody>
      </p:sp>
      <p:sp>
        <p:nvSpPr>
          <p:cNvPr id="397317" name="Text Box 5"/>
          <p:cNvSpPr txBox="1">
            <a:spLocks noChangeArrowheads="1"/>
          </p:cNvSpPr>
          <p:nvPr/>
        </p:nvSpPr>
        <p:spPr bwMode="auto">
          <a:xfrm>
            <a:off x="381000" y="2819400"/>
            <a:ext cx="6781800" cy="118745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The magnetic field between the conductors is the same as the long, straight wire case since the current in the outer conductor does not impact the enclosed current.  </a:t>
            </a:r>
            <a:endParaRPr lang="en-US" baseline="-25000">
              <a:solidFill>
                <a:srgbClr val="CC00CC"/>
              </a:solidFill>
              <a:latin typeface="Arial Narrow" charset="0"/>
            </a:endParaRPr>
          </a:p>
        </p:txBody>
      </p:sp>
      <p:sp>
        <p:nvSpPr>
          <p:cNvPr id="397318" name="Text Box 6"/>
          <p:cNvSpPr txBox="1">
            <a:spLocks noChangeArrowheads="1"/>
          </p:cNvSpPr>
          <p:nvPr/>
        </p:nvSpPr>
        <p:spPr bwMode="auto">
          <a:xfrm>
            <a:off x="304800" y="3962400"/>
            <a:ext cx="8389937" cy="118745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t>
            </a:r>
            <a:r>
              <a:rPr lang="en-US" dirty="0" err="1">
                <a:solidFill>
                  <a:srgbClr val="CC00CC"/>
                </a:solidFill>
                <a:latin typeface="Arial Narrow" charset="0"/>
              </a:rPr>
              <a:t>b</a:t>
            </a:r>
            <a:r>
              <a:rPr lang="en-US" dirty="0">
                <a:solidFill>
                  <a:srgbClr val="CC00CC"/>
                </a:solidFill>
                <a:latin typeface="Arial Narrow" charset="0"/>
              </a:rPr>
              <a:t>) Outside the cable, we can draw a similar circular path, since we expect the field to have a circular symmetry.  What is the sum of the total current inside the closed path?</a:t>
            </a:r>
          </a:p>
        </p:txBody>
      </p:sp>
      <p:sp>
        <p:nvSpPr>
          <p:cNvPr id="397319" name="Text Box 7"/>
          <p:cNvSpPr txBox="1">
            <a:spLocks noChangeArrowheads="1"/>
          </p:cNvSpPr>
          <p:nvPr/>
        </p:nvSpPr>
        <p:spPr bwMode="auto">
          <a:xfrm>
            <a:off x="304800" y="5105400"/>
            <a:ext cx="8305800" cy="1187450"/>
          </a:xfrm>
          <a:prstGeom prst="rect">
            <a:avLst/>
          </a:prstGeom>
          <a:solidFill>
            <a:schemeClr val="bg1"/>
          </a:solid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So there is no magnetic field outside a coaxial cable.  In other words, the coaxial cable self-shields.  The outer conductor also shields against an external electric field.  Cleaner signal and less noise.</a:t>
            </a:r>
          </a:p>
        </p:txBody>
      </p:sp>
      <p:graphicFrame>
        <p:nvGraphicFramePr>
          <p:cNvPr id="397320" name="Object 8"/>
          <p:cNvGraphicFramePr>
            <a:graphicFrameLocks noChangeAspect="1"/>
          </p:cNvGraphicFramePr>
          <p:nvPr/>
        </p:nvGraphicFramePr>
        <p:xfrm>
          <a:off x="4114800" y="4724400"/>
          <a:ext cx="931863" cy="479425"/>
        </p:xfrm>
        <a:graphic>
          <a:graphicData uri="http://schemas.openxmlformats.org/presentationml/2006/ole">
            <mc:AlternateContent xmlns:mc="http://schemas.openxmlformats.org/markup-compatibility/2006">
              <mc:Choice xmlns:v="urn:schemas-microsoft-com:vml" Requires="v">
                <p:oleObj spid="_x0000_s229781" name="Equation" r:id="rId4" imgW="393480" imgH="203040" progId="Equation.DSMT4">
                  <p:embed/>
                </p:oleObj>
              </mc:Choice>
              <mc:Fallback>
                <p:oleObj name="Equation" r:id="rId4" imgW="393480" imgH="203040" progId="Equation.DSMT4">
                  <p:embed/>
                  <p:pic>
                    <p:nvPicPr>
                      <p:cNvPr id="39732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4724400"/>
                        <a:ext cx="931863" cy="479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7321" name="Object 9"/>
          <p:cNvGraphicFramePr>
            <a:graphicFrameLocks noChangeAspect="1"/>
          </p:cNvGraphicFramePr>
          <p:nvPr/>
        </p:nvGraphicFramePr>
        <p:xfrm>
          <a:off x="7162800" y="3124200"/>
          <a:ext cx="719138" cy="428625"/>
        </p:xfrm>
        <a:graphic>
          <a:graphicData uri="http://schemas.openxmlformats.org/presentationml/2006/ole">
            <mc:AlternateContent xmlns:mc="http://schemas.openxmlformats.org/markup-compatibility/2006">
              <mc:Choice xmlns:v="urn:schemas-microsoft-com:vml" Requires="v">
                <p:oleObj spid="_x0000_s229782" name="Equation" r:id="rId6" imgW="253800" imgH="152280" progId="Equation.DSMT4">
                  <p:embed/>
                </p:oleObj>
              </mc:Choice>
              <mc:Fallback>
                <p:oleObj name="Equation" r:id="rId6" imgW="253800" imgH="152280" progId="Equation.DSMT4">
                  <p:embed/>
                  <p:pic>
                    <p:nvPicPr>
                      <p:cNvPr id="397321"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2800" y="3124200"/>
                        <a:ext cx="719138" cy="428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7322" name="Object 10"/>
          <p:cNvGraphicFramePr>
            <a:graphicFrameLocks noChangeAspect="1"/>
          </p:cNvGraphicFramePr>
          <p:nvPr/>
        </p:nvGraphicFramePr>
        <p:xfrm>
          <a:off x="5257800" y="4792662"/>
          <a:ext cx="1323975" cy="388938"/>
        </p:xfrm>
        <a:graphic>
          <a:graphicData uri="http://schemas.openxmlformats.org/presentationml/2006/ole">
            <mc:AlternateContent xmlns:mc="http://schemas.openxmlformats.org/markup-compatibility/2006">
              <mc:Choice xmlns:v="urn:schemas-microsoft-com:vml" Requires="v">
                <p:oleObj spid="_x0000_s229783" name="Equation" r:id="rId8" imgW="558720" imgH="164880" progId="Equation.DSMT4">
                  <p:embed/>
                </p:oleObj>
              </mc:Choice>
              <mc:Fallback>
                <p:oleObj name="Equation" r:id="rId8" imgW="558720" imgH="164880" progId="Equation.DSMT4">
                  <p:embed/>
                  <p:pic>
                    <p:nvPicPr>
                      <p:cNvPr id="397322"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57800" y="4792662"/>
                        <a:ext cx="1323975" cy="3889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7323" name="Object 11"/>
          <p:cNvGraphicFramePr>
            <a:graphicFrameLocks noChangeAspect="1"/>
          </p:cNvGraphicFramePr>
          <p:nvPr/>
        </p:nvGraphicFramePr>
        <p:xfrm>
          <a:off x="7848600" y="2819400"/>
          <a:ext cx="969963" cy="1038225"/>
        </p:xfrm>
        <a:graphic>
          <a:graphicData uri="http://schemas.openxmlformats.org/presentationml/2006/ole">
            <mc:AlternateContent xmlns:mc="http://schemas.openxmlformats.org/markup-compatibility/2006">
              <mc:Choice xmlns:v="urn:schemas-microsoft-com:vml" Requires="v">
                <p:oleObj spid="_x0000_s229784" name="Equation" r:id="rId10" imgW="342720" imgH="368280" progId="Equation.DSMT4">
                  <p:embed/>
                </p:oleObj>
              </mc:Choice>
              <mc:Fallback>
                <p:oleObj name="Equation" r:id="rId10" imgW="342720" imgH="368280" progId="Equation.DSMT4">
                  <p:embed/>
                  <p:pic>
                    <p:nvPicPr>
                      <p:cNvPr id="397323"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48600" y="2819400"/>
                        <a:ext cx="969963" cy="10382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6319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Thursday, July 2, 2020</a:t>
            </a: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2020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22671" y="4916"/>
            <a:ext cx="7772400" cy="457200"/>
          </a:xfrm>
        </p:spPr>
        <p:txBody>
          <a:bodyPr/>
          <a:lstStyle/>
          <a:p>
            <a:r>
              <a:rPr lang="en-US"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152400" y="533400"/>
            <a:ext cx="8839200" cy="5519584"/>
          </a:xfrm>
        </p:spPr>
        <p:txBody>
          <a:bodyPr/>
          <a:lstStyle/>
          <a:p>
            <a:r>
              <a:rPr lang="en-US" sz="2800" dirty="0"/>
              <a:t>Reading Assignments: CH27.6 – 8 and CH28.6 – 10</a:t>
            </a:r>
            <a:r>
              <a:rPr lang="en-US" sz="2400" dirty="0"/>
              <a:t> </a:t>
            </a:r>
            <a:endParaRPr lang="en-US" sz="2800" dirty="0"/>
          </a:p>
          <a:p>
            <a:r>
              <a:rPr lang="en-US" sz="2800" dirty="0"/>
              <a:t>Course feedback survey </a:t>
            </a:r>
            <a:endParaRPr lang="en-US" sz="2800" dirty="0">
              <a:sym typeface="Wingdings" pitchFamily="2" charset="2"/>
            </a:endParaRPr>
          </a:p>
          <a:p>
            <a:pPr lvl="1"/>
            <a:r>
              <a:rPr lang="en-US" sz="2400" dirty="0">
                <a:sym typeface="Wingdings" pitchFamily="2" charset="2"/>
              </a:rPr>
              <a:t>Let’s t</a:t>
            </a:r>
            <a:r>
              <a:rPr lang="en-US" sz="2400" dirty="0"/>
              <a:t>ake 10 min to fill the survey now</a:t>
            </a:r>
            <a:endParaRPr lang="en-US" sz="2000" dirty="0"/>
          </a:p>
          <a:p>
            <a:r>
              <a:rPr lang="en-US" sz="2800" dirty="0"/>
              <a:t>Special seminar on COVID–19 Monday, July 6</a:t>
            </a:r>
          </a:p>
          <a:p>
            <a:pPr lvl="1"/>
            <a:r>
              <a:rPr lang="en-US" sz="2400" dirty="0"/>
              <a:t>Dr. Linda Lee, a frontline doctor</a:t>
            </a:r>
          </a:p>
          <a:p>
            <a:pPr lvl="1"/>
            <a:r>
              <a:rPr lang="en-US" sz="2400" dirty="0"/>
              <a:t>The second hour of the class (11:30 – 12:30)</a:t>
            </a:r>
          </a:p>
          <a:p>
            <a:pPr lvl="2"/>
            <a:r>
              <a:rPr lang="en-US" sz="2000" dirty="0"/>
              <a:t>Extra credit for attending the seminar</a:t>
            </a:r>
          </a:p>
          <a:p>
            <a:pPr lvl="1"/>
            <a:r>
              <a:rPr lang="en-US" sz="2400" dirty="0"/>
              <a:t>Questions will earn additional extra credit points</a:t>
            </a:r>
          </a:p>
          <a:p>
            <a:r>
              <a:rPr lang="en-US" sz="2400" dirty="0"/>
              <a:t>Term 2 results</a:t>
            </a:r>
          </a:p>
          <a:p>
            <a:pPr lvl="1"/>
            <a:r>
              <a:rPr lang="en-US" sz="2000" dirty="0"/>
              <a:t>Class average: 67/102 </a:t>
            </a:r>
            <a:r>
              <a:rPr lang="en-US" sz="2000" dirty="0">
                <a:sym typeface="Wingdings" pitchFamily="2" charset="2"/>
              </a:rPr>
              <a:t> </a:t>
            </a:r>
            <a:r>
              <a:rPr lang="en-US" sz="2000" dirty="0"/>
              <a:t>Equivalent to: 65.6/100</a:t>
            </a:r>
            <a:endParaRPr lang="en-US" sz="1800" dirty="0"/>
          </a:p>
          <a:p>
            <a:pPr lvl="2"/>
            <a:r>
              <a:rPr lang="en-US" sz="1800" dirty="0"/>
              <a:t>Previous results: 63.6/100 and 54.2/100</a:t>
            </a:r>
          </a:p>
          <a:p>
            <a:pPr lvl="1"/>
            <a:r>
              <a:rPr lang="en-US" sz="2000" dirty="0"/>
              <a:t>Top score: 102/102</a:t>
            </a:r>
          </a:p>
          <a:p>
            <a:pPr marL="457200" lvl="1" indent="0">
              <a:buNone/>
            </a:pPr>
            <a:endParaRPr lang="en-US" sz="2400" dirty="0"/>
          </a:p>
        </p:txBody>
      </p:sp>
    </p:spTree>
    <p:extLst>
      <p:ext uri="{BB962C8B-B14F-4D97-AF65-F5344CB8AC3E}">
        <p14:creationId xmlns:p14="http://schemas.microsoft.com/office/powerpoint/2010/main" val="103436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533400" y="0"/>
            <a:ext cx="8153400" cy="609600"/>
          </a:xfrm>
        </p:spPr>
        <p:txBody>
          <a:bodyPr/>
          <a:lstStyle/>
          <a:p>
            <a:r>
              <a:rPr lang="en-US" sz="4000" dirty="0"/>
              <a:t>Reminder: Special Project #5 – COVID-19</a:t>
            </a:r>
          </a:p>
        </p:txBody>
      </p:sp>
      <p:sp>
        <p:nvSpPr>
          <p:cNvPr id="111619" name="Rectangle 3"/>
          <p:cNvSpPr>
            <a:spLocks noGrp="1" noChangeArrowheads="1"/>
          </p:cNvSpPr>
          <p:nvPr>
            <p:ph type="body" idx="1"/>
          </p:nvPr>
        </p:nvSpPr>
        <p:spPr>
          <a:xfrm>
            <a:off x="152400" y="609600"/>
            <a:ext cx="8915400" cy="5486400"/>
          </a:xfrm>
        </p:spPr>
        <p:txBody>
          <a:bodyPr/>
          <a:lstStyle/>
          <a:p>
            <a:r>
              <a:rPr lang="en-US" sz="2000" dirty="0"/>
              <a:t>Make comparisons of COVID-19 statistics between the U.S., South Korea, Italy and Texas from </a:t>
            </a:r>
            <a:r>
              <a:rPr lang="en-US" sz="2000" dirty="0">
                <a:hlinkClick r:id="rId3"/>
              </a:rPr>
              <a:t>https://coronaboard.com</a:t>
            </a:r>
            <a:r>
              <a:rPr lang="en-US" sz="2000" dirty="0"/>
              <a:t> on spreadsheet </a:t>
            </a:r>
          </a:p>
          <a:p>
            <a:pPr lvl="1"/>
            <a:r>
              <a:rPr lang="en-US" sz="1800" dirty="0"/>
              <a:t>Total 36 points: 1 point for each of the top 20 cells and 2 points for each of the 8 cells for testing</a:t>
            </a:r>
          </a:p>
          <a:p>
            <a:r>
              <a:rPr lang="en-US" sz="2000" dirty="0"/>
              <a:t>What are the 3 fundamental requirements for opening up (</a:t>
            </a:r>
            <a:r>
              <a:rPr lang="en-US" sz="2000" dirty="0">
                <a:sym typeface="Wingdings" pitchFamily="2" charset="2"/>
              </a:rPr>
              <a:t>2 points each, total 6 points)?  </a:t>
            </a:r>
          </a:p>
          <a:p>
            <a:pPr lvl="1"/>
            <a:r>
              <a:rPr lang="en-US" sz="1600" b="1" u="sng" dirty="0">
                <a:solidFill>
                  <a:srgbClr val="FF0000"/>
                </a:solidFill>
                <a:sym typeface="Wingdings" pitchFamily="2" charset="2"/>
              </a:rPr>
              <a:t>Must be quantitative! (e.g. how many tests per capita per day for the present situation of pandemic)</a:t>
            </a:r>
            <a:endParaRPr lang="en-US" sz="1600" dirty="0">
              <a:sym typeface="Wingdings" pitchFamily="2" charset="2"/>
            </a:endParaRPr>
          </a:p>
          <a:p>
            <a:r>
              <a:rPr lang="en-US" sz="2000" dirty="0">
                <a:sym typeface="Wingdings" pitchFamily="2" charset="2"/>
              </a:rPr>
              <a:t>Assess the readiness of the three fundamental requirements U.S. (2 point each, total 6 points; </a:t>
            </a:r>
            <a:r>
              <a:rPr lang="en-US" sz="2000" dirty="0">
                <a:solidFill>
                  <a:srgbClr val="C00000"/>
                </a:solidFill>
                <a:sym typeface="Wingdings" pitchFamily="2" charset="2"/>
              </a:rPr>
              <a:t>do NOT just take politician’s words</a:t>
            </a:r>
            <a:r>
              <a:rPr lang="en-US" sz="2000" dirty="0">
                <a:sym typeface="Wingdings" pitchFamily="2" charset="2"/>
              </a:rPr>
              <a:t>!). Must provide the independent scientific entity’s reference you took the information from. </a:t>
            </a:r>
          </a:p>
          <a:p>
            <a:r>
              <a:rPr lang="en-US" sz="2000" dirty="0"/>
              <a:t>Evaluate quantitatively the success/failure of the US responses to COVID-19 in 5 sentences. </a:t>
            </a:r>
            <a:r>
              <a:rPr lang="en-US" sz="2000" b="1" u="sng" dirty="0">
                <a:solidFill>
                  <a:srgbClr val="FF0000"/>
                </a:solidFill>
                <a:sym typeface="Wingdings" pitchFamily="2" charset="2"/>
              </a:rPr>
              <a:t>Must provide quantitative reasons behind your conclusion! </a:t>
            </a:r>
            <a:r>
              <a:rPr lang="en-US" sz="2000" dirty="0"/>
              <a:t>(10 points)</a:t>
            </a:r>
          </a:p>
          <a:p>
            <a:r>
              <a:rPr lang="en-US" sz="2000" dirty="0"/>
              <a:t>Assess quantitatively the effectiveness of wearing masks (4 points) and at least 4 reasons for it being effective (1 point each, 0.5 point extra after the first 4).</a:t>
            </a:r>
          </a:p>
          <a:p>
            <a:r>
              <a:rPr lang="en-US" sz="2000" dirty="0"/>
              <a:t>Due: the beginning of the class Tuesday, July 7</a:t>
            </a:r>
          </a:p>
          <a:p>
            <a:pPr lvl="1"/>
            <a:r>
              <a:rPr lang="en-US" sz="1800" dirty="0"/>
              <a:t>Scan all pages of your special project into the pdf format, including the spreadsheet</a:t>
            </a:r>
          </a:p>
          <a:p>
            <a:pPr lvl="1"/>
            <a:r>
              <a:rPr lang="en-US" sz="1800" dirty="0"/>
              <a:t>Save all pages into </a:t>
            </a:r>
            <a:r>
              <a:rPr lang="en-US" sz="1800" b="1" u="sng" dirty="0">
                <a:solidFill>
                  <a:srgbClr val="C00000"/>
                </a:solidFill>
              </a:rPr>
              <a:t>one file</a:t>
            </a:r>
            <a:r>
              <a:rPr lang="en-US" sz="1800" dirty="0"/>
              <a:t> with the filename SP5-YourLastName-YourFirstName.pdf</a:t>
            </a:r>
          </a:p>
          <a:p>
            <a:r>
              <a:rPr lang="en-US" sz="2000" dirty="0"/>
              <a:t>Spreadsheet has been posted on the class web page.  Download ASAP.</a:t>
            </a:r>
          </a:p>
        </p:txBody>
      </p:sp>
      <p:sp>
        <p:nvSpPr>
          <p:cNvPr id="2" name="Date Placeholder 1">
            <a:extLst>
              <a:ext uri="{FF2B5EF4-FFF2-40B4-BE49-F238E27FC236}">
                <a16:creationId xmlns:a16="http://schemas.microsoft.com/office/drawing/2014/main" id="{B1F5045A-67A3-CB41-ACA1-E4F4BDA5A73B}"/>
              </a:ext>
            </a:extLst>
          </p:cNvPr>
          <p:cNvSpPr>
            <a:spLocks noGrp="1"/>
          </p:cNvSpPr>
          <p:nvPr>
            <p:ph type="dt" sz="half" idx="10"/>
          </p:nvPr>
        </p:nvSpPr>
        <p:spPr/>
        <p:txBody>
          <a:bodyPr/>
          <a:lstStyle/>
          <a:p>
            <a:pPr>
              <a:defRPr/>
            </a:pPr>
            <a:r>
              <a:rPr lang="en-US"/>
              <a:t>Thursday, July 2, 2020</a:t>
            </a:r>
          </a:p>
        </p:txBody>
      </p:sp>
      <p:sp>
        <p:nvSpPr>
          <p:cNvPr id="3" name="Footer Placeholder 2">
            <a:extLst>
              <a:ext uri="{FF2B5EF4-FFF2-40B4-BE49-F238E27FC236}">
                <a16:creationId xmlns:a16="http://schemas.microsoft.com/office/drawing/2014/main" id="{BF74F07F-2F91-8E41-B659-45A069F19E24}"/>
              </a:ext>
            </a:extLst>
          </p:cNvPr>
          <p:cNvSpPr>
            <a:spLocks noGrp="1"/>
          </p:cNvSpPr>
          <p:nvPr>
            <p:ph type="ftr" sz="quarter" idx="11"/>
          </p:nvPr>
        </p:nvSpPr>
        <p:spPr/>
        <p:txBody>
          <a:bodyPr/>
          <a:lstStyle/>
          <a:p>
            <a:pPr>
              <a:defRPr/>
            </a:pPr>
            <a:r>
              <a:rPr lang="de-DE"/>
              <a:t>PHYS 1444-001, Summer 2020                    Dr. Jaehoon Yu</a:t>
            </a:r>
            <a:endParaRPr lang="en-US"/>
          </a:p>
        </p:txBody>
      </p:sp>
      <p:sp>
        <p:nvSpPr>
          <p:cNvPr id="4" name="Slide Number Placeholder 3">
            <a:extLst>
              <a:ext uri="{FF2B5EF4-FFF2-40B4-BE49-F238E27FC236}">
                <a16:creationId xmlns:a16="http://schemas.microsoft.com/office/drawing/2014/main" id="{DFE34DF0-36FF-8F4A-8D98-9D294E2322B0}"/>
              </a:ext>
            </a:extLst>
          </p:cNvPr>
          <p:cNvSpPr>
            <a:spLocks noGrp="1"/>
          </p:cNvSpPr>
          <p:nvPr>
            <p:ph type="sldNum" sz="quarter" idx="12"/>
          </p:nvPr>
        </p:nvSpPr>
        <p:spPr/>
        <p:txBody>
          <a:bodyPr/>
          <a:lstStyle/>
          <a:p>
            <a:pPr>
              <a:defRPr/>
            </a:pPr>
            <a:fld id="{BEF3D8A4-74EF-534D-976E-1FB9C4B72804}" type="slidenum">
              <a:rPr lang="en-US" smtClean="0"/>
              <a:pPr>
                <a:defRPr/>
              </a:pPr>
              <a:t>3</a:t>
            </a:fld>
            <a:endParaRPr lang="en-US"/>
          </a:p>
        </p:txBody>
      </p:sp>
    </p:spTree>
    <p:extLst>
      <p:ext uri="{BB962C8B-B14F-4D97-AF65-F5344CB8AC3E}">
        <p14:creationId xmlns:p14="http://schemas.microsoft.com/office/powerpoint/2010/main" val="510894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8FA4A-4921-794E-9884-1A539A7E916A}"/>
              </a:ext>
            </a:extLst>
          </p:cNvPr>
          <p:cNvSpPr>
            <a:spLocks noGrp="1"/>
          </p:cNvSpPr>
          <p:nvPr>
            <p:ph type="title"/>
          </p:nvPr>
        </p:nvSpPr>
        <p:spPr>
          <a:xfrm>
            <a:off x="685800" y="0"/>
            <a:ext cx="7772400" cy="1143000"/>
          </a:xfrm>
        </p:spPr>
        <p:txBody>
          <a:bodyPr/>
          <a:lstStyle/>
          <a:p>
            <a:r>
              <a:rPr lang="en-US" dirty="0"/>
              <a:t>SP5 spreadsheet</a:t>
            </a:r>
          </a:p>
        </p:txBody>
      </p:sp>
      <p:sp>
        <p:nvSpPr>
          <p:cNvPr id="4" name="Date Placeholder 3">
            <a:extLst>
              <a:ext uri="{FF2B5EF4-FFF2-40B4-BE49-F238E27FC236}">
                <a16:creationId xmlns:a16="http://schemas.microsoft.com/office/drawing/2014/main" id="{7358AA71-2DDC-4B4C-A776-0ED067DA473A}"/>
              </a:ext>
            </a:extLst>
          </p:cNvPr>
          <p:cNvSpPr>
            <a:spLocks noGrp="1"/>
          </p:cNvSpPr>
          <p:nvPr>
            <p:ph type="dt" sz="half" idx="10"/>
          </p:nvPr>
        </p:nvSpPr>
        <p:spPr/>
        <p:txBody>
          <a:bodyPr/>
          <a:lstStyle/>
          <a:p>
            <a:pPr>
              <a:defRPr/>
            </a:pPr>
            <a:r>
              <a:rPr lang="en-US"/>
              <a:t>Thursday, July 2, 2020</a:t>
            </a:r>
          </a:p>
        </p:txBody>
      </p:sp>
      <p:sp>
        <p:nvSpPr>
          <p:cNvPr id="5" name="Footer Placeholder 4">
            <a:extLst>
              <a:ext uri="{FF2B5EF4-FFF2-40B4-BE49-F238E27FC236}">
                <a16:creationId xmlns:a16="http://schemas.microsoft.com/office/drawing/2014/main" id="{5046811C-76F8-6440-AEAB-4D27AAF68B74}"/>
              </a:ext>
            </a:extLst>
          </p:cNvPr>
          <p:cNvSpPr>
            <a:spLocks noGrp="1"/>
          </p:cNvSpPr>
          <p:nvPr>
            <p:ph type="ftr" sz="quarter" idx="11"/>
          </p:nvPr>
        </p:nvSpPr>
        <p:spPr/>
        <p:txBody>
          <a:bodyPr/>
          <a:lstStyle/>
          <a:p>
            <a:pPr>
              <a:defRPr/>
            </a:pPr>
            <a:r>
              <a:rPr lang="de-DE"/>
              <a:t>PHYS 1444-001, Summer 2020                    Dr. Jaehoon Yu</a:t>
            </a:r>
            <a:endParaRPr lang="en-US"/>
          </a:p>
        </p:txBody>
      </p:sp>
      <p:sp>
        <p:nvSpPr>
          <p:cNvPr id="6" name="Slide Number Placeholder 5">
            <a:extLst>
              <a:ext uri="{FF2B5EF4-FFF2-40B4-BE49-F238E27FC236}">
                <a16:creationId xmlns:a16="http://schemas.microsoft.com/office/drawing/2014/main" id="{867A2334-75D7-F640-8831-A5516E23745E}"/>
              </a:ext>
            </a:extLst>
          </p:cNvPr>
          <p:cNvSpPr>
            <a:spLocks noGrp="1"/>
          </p:cNvSpPr>
          <p:nvPr>
            <p:ph type="sldNum" sz="quarter" idx="12"/>
          </p:nvPr>
        </p:nvSpPr>
        <p:spPr/>
        <p:txBody>
          <a:bodyPr/>
          <a:lstStyle/>
          <a:p>
            <a:pPr>
              <a:defRPr/>
            </a:pPr>
            <a:fld id="{BEF3D8A4-74EF-534D-976E-1FB9C4B72804}" type="slidenum">
              <a:rPr lang="en-US" smtClean="0"/>
              <a:pPr>
                <a:defRPr/>
              </a:pPr>
              <a:t>4</a:t>
            </a:fld>
            <a:endParaRPr lang="en-US"/>
          </a:p>
        </p:txBody>
      </p:sp>
      <p:pic>
        <p:nvPicPr>
          <p:cNvPr id="10" name="Picture 9">
            <a:extLst>
              <a:ext uri="{FF2B5EF4-FFF2-40B4-BE49-F238E27FC236}">
                <a16:creationId xmlns:a16="http://schemas.microsoft.com/office/drawing/2014/main" id="{9631F2BE-F73A-2D41-921B-FF02F9DED506}"/>
              </a:ext>
            </a:extLst>
          </p:cNvPr>
          <p:cNvPicPr>
            <a:picLocks noChangeAspect="1"/>
          </p:cNvPicPr>
          <p:nvPr/>
        </p:nvPicPr>
        <p:blipFill>
          <a:blip r:embed="rId2"/>
          <a:stretch>
            <a:fillRect/>
          </a:stretch>
        </p:blipFill>
        <p:spPr>
          <a:xfrm>
            <a:off x="-266700" y="685800"/>
            <a:ext cx="9677400" cy="7162800"/>
          </a:xfrm>
          <a:prstGeom prst="rect">
            <a:avLst/>
          </a:prstGeom>
        </p:spPr>
      </p:pic>
    </p:spTree>
    <p:extLst>
      <p:ext uri="{BB962C8B-B14F-4D97-AF65-F5344CB8AC3E}">
        <p14:creationId xmlns:p14="http://schemas.microsoft.com/office/powerpoint/2010/main" val="191498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Thursday, July 2, 2020</a:t>
            </a:r>
          </a:p>
        </p:txBody>
      </p:sp>
      <p:sp>
        <p:nvSpPr>
          <p:cNvPr id="9" name="Footer Placeholder 4"/>
          <p:cNvSpPr>
            <a:spLocks noGrp="1"/>
          </p:cNvSpPr>
          <p:nvPr>
            <p:ph type="ftr" sz="quarter" idx="11"/>
          </p:nvPr>
        </p:nvSpPr>
        <p:spPr/>
        <p:txBody>
          <a:bodyPr/>
          <a:lstStyle/>
          <a:p>
            <a:r>
              <a:rPr lang="de-DE"/>
              <a:t>PHYS 1444-001, Summer 2020                    Dr. Jaehoon Yu</a:t>
            </a:r>
            <a:endParaRPr lang="en-US"/>
          </a:p>
        </p:txBody>
      </p:sp>
      <p:sp>
        <p:nvSpPr>
          <p:cNvPr id="10" name="Slide Number Placeholder 5"/>
          <p:cNvSpPr>
            <a:spLocks noGrp="1"/>
          </p:cNvSpPr>
          <p:nvPr>
            <p:ph type="sldNum" sz="quarter" idx="12"/>
          </p:nvPr>
        </p:nvSpPr>
        <p:spPr/>
        <p:txBody>
          <a:bodyPr/>
          <a:lstStyle/>
          <a:p>
            <a:fld id="{B3DB4537-924A-FF44-B589-DEA4C18594E6}" type="slidenum">
              <a:rPr lang="en-US"/>
              <a:pPr/>
              <a:t>5</a:t>
            </a:fld>
            <a:endParaRPr lang="en-US"/>
          </a:p>
        </p:txBody>
      </p:sp>
      <p:sp>
        <p:nvSpPr>
          <p:cNvPr id="380930" name="Rectangle 2"/>
          <p:cNvSpPr>
            <a:spLocks noGrp="1" noChangeArrowheads="1"/>
          </p:cNvSpPr>
          <p:nvPr>
            <p:ph type="title"/>
          </p:nvPr>
        </p:nvSpPr>
        <p:spPr>
          <a:xfrm>
            <a:off x="381000" y="304800"/>
            <a:ext cx="8534400" cy="609600"/>
          </a:xfrm>
        </p:spPr>
        <p:txBody>
          <a:bodyPr/>
          <a:lstStyle/>
          <a:p>
            <a:r>
              <a:rPr lang="en-US"/>
              <a:t> Sources of Magnetic Field</a:t>
            </a:r>
          </a:p>
        </p:txBody>
      </p:sp>
      <p:graphicFrame>
        <p:nvGraphicFramePr>
          <p:cNvPr id="380931"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16469" name="Equation" r:id="rId3" imgW="914400" imgH="190080" progId="Equation.DSMT4">
                  <p:embed/>
                </p:oleObj>
              </mc:Choice>
              <mc:Fallback>
                <p:oleObj name="Equation" r:id="rId3" imgW="914400" imgH="190080" progId="Equation.DSMT4">
                  <p:embed/>
                  <p:pic>
                    <p:nvPicPr>
                      <p:cNvPr id="38093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0932"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16470" name="Equation" r:id="rId5" imgW="914400" imgH="190080" progId="Equation.DSMT4">
                  <p:embed/>
                </p:oleObj>
              </mc:Choice>
              <mc:Fallback>
                <p:oleObj name="Equation" r:id="rId5" imgW="914400" imgH="190080" progId="Equation.DSMT4">
                  <p:embed/>
                  <p:pic>
                    <p:nvPicPr>
                      <p:cNvPr id="38093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0933"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16471" name="Equation" r:id="rId6" imgW="914400" imgH="190080" progId="Equation.DSMT4">
                  <p:embed/>
                </p:oleObj>
              </mc:Choice>
              <mc:Fallback>
                <p:oleObj name="Equation" r:id="rId6" imgW="914400" imgH="190080" progId="Equation.DSMT4">
                  <p:embed/>
                  <p:pic>
                    <p:nvPicPr>
                      <p:cNvPr id="380933"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80934" name="Rectangle 6"/>
          <p:cNvSpPr>
            <a:spLocks noGrp="1" noChangeArrowheads="1"/>
          </p:cNvSpPr>
          <p:nvPr>
            <p:ph type="body" idx="1"/>
          </p:nvPr>
        </p:nvSpPr>
        <p:spPr>
          <a:xfrm>
            <a:off x="457200" y="990600"/>
            <a:ext cx="8382000" cy="5029200"/>
          </a:xfrm>
        </p:spPr>
        <p:txBody>
          <a:bodyPr/>
          <a:lstStyle/>
          <a:p>
            <a:r>
              <a:rPr lang="en-US" dirty="0"/>
              <a:t>We have learned so far about the effects of magnetic field on the electric current and the moving charge</a:t>
            </a:r>
          </a:p>
          <a:p>
            <a:r>
              <a:rPr lang="en-US" dirty="0"/>
              <a:t>We will now learn about the dynamics of magnetism</a:t>
            </a:r>
          </a:p>
          <a:p>
            <a:pPr lvl="1"/>
            <a:r>
              <a:rPr lang="en-US" dirty="0"/>
              <a:t>How do we determine magnetic field strengths in certain situations?</a:t>
            </a:r>
          </a:p>
          <a:p>
            <a:pPr lvl="1"/>
            <a:r>
              <a:rPr lang="en-US" dirty="0"/>
              <a:t>How do two wires with electric current interact?</a:t>
            </a:r>
          </a:p>
          <a:p>
            <a:pPr lvl="1"/>
            <a:r>
              <a:rPr lang="en-US" dirty="0"/>
              <a:t>What is the general approach to finding the connection between current and magnetic field?</a:t>
            </a:r>
          </a:p>
        </p:txBody>
      </p:sp>
      <p:graphicFrame>
        <p:nvGraphicFramePr>
          <p:cNvPr id="380935"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16472" name="Equation" r:id="rId7" imgW="914400" imgH="190080" progId="Equation.DSMT4">
                  <p:embed/>
                </p:oleObj>
              </mc:Choice>
              <mc:Fallback>
                <p:oleObj name="Equation" r:id="rId7" imgW="914400" imgH="190080" progId="Equation.DSMT4">
                  <p:embed/>
                  <p:pic>
                    <p:nvPicPr>
                      <p:cNvPr id="380935"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6093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a:t>Thursday, July 2, 2020</a:t>
            </a:r>
          </a:p>
        </p:txBody>
      </p:sp>
      <p:sp>
        <p:nvSpPr>
          <p:cNvPr id="13" name="Footer Placeholder 4"/>
          <p:cNvSpPr>
            <a:spLocks noGrp="1"/>
          </p:cNvSpPr>
          <p:nvPr>
            <p:ph type="ftr" sz="quarter" idx="11"/>
          </p:nvPr>
        </p:nvSpPr>
        <p:spPr/>
        <p:txBody>
          <a:bodyPr/>
          <a:lstStyle/>
          <a:p>
            <a:r>
              <a:rPr lang="de-DE"/>
              <a:t>PHYS 1444-001, Summer 2020                    Dr. Jaehoon Yu</a:t>
            </a:r>
            <a:endParaRPr lang="en-US"/>
          </a:p>
        </p:txBody>
      </p:sp>
      <p:sp>
        <p:nvSpPr>
          <p:cNvPr id="14" name="Slide Number Placeholder 5"/>
          <p:cNvSpPr>
            <a:spLocks noGrp="1"/>
          </p:cNvSpPr>
          <p:nvPr>
            <p:ph type="sldNum" sz="quarter" idx="12"/>
          </p:nvPr>
        </p:nvSpPr>
        <p:spPr/>
        <p:txBody>
          <a:bodyPr/>
          <a:lstStyle/>
          <a:p>
            <a:fld id="{6540135E-66BE-DD42-9FA7-519E3CE468D0}" type="slidenum">
              <a:rPr lang="en-US"/>
              <a:pPr/>
              <a:t>6</a:t>
            </a:fld>
            <a:endParaRPr lang="en-US"/>
          </a:p>
        </p:txBody>
      </p:sp>
      <p:sp>
        <p:nvSpPr>
          <p:cNvPr id="381954" name="Rectangle 2"/>
          <p:cNvSpPr>
            <a:spLocks noGrp="1" noChangeArrowheads="1"/>
          </p:cNvSpPr>
          <p:nvPr>
            <p:ph type="title"/>
          </p:nvPr>
        </p:nvSpPr>
        <p:spPr>
          <a:xfrm>
            <a:off x="381000" y="76200"/>
            <a:ext cx="8534400" cy="609600"/>
          </a:xfrm>
        </p:spPr>
        <p:txBody>
          <a:bodyPr/>
          <a:lstStyle/>
          <a:p>
            <a:r>
              <a:rPr lang="en-US"/>
              <a:t>Magnetic Field due to a Straight Wire</a:t>
            </a:r>
          </a:p>
        </p:txBody>
      </p:sp>
      <p:graphicFrame>
        <p:nvGraphicFramePr>
          <p:cNvPr id="381955"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17897" name="Equation" r:id="rId3" imgW="914400" imgH="190080" progId="Equation.DSMT4">
                  <p:embed/>
                </p:oleObj>
              </mc:Choice>
              <mc:Fallback>
                <p:oleObj name="Equation" r:id="rId3" imgW="914400" imgH="190080" progId="Equation.DSMT4">
                  <p:embed/>
                  <p:pic>
                    <p:nvPicPr>
                      <p:cNvPr id="38195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1956"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17898" name="Equation" r:id="rId5" imgW="914400" imgH="190080" progId="Equation.DSMT4">
                  <p:embed/>
                </p:oleObj>
              </mc:Choice>
              <mc:Fallback>
                <p:oleObj name="Equation" r:id="rId5" imgW="914400" imgH="190080" progId="Equation.DSMT4">
                  <p:embed/>
                  <p:pic>
                    <p:nvPicPr>
                      <p:cNvPr id="38195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1957"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17899" name="Equation" r:id="rId6" imgW="914400" imgH="190080" progId="Equation.DSMT4">
                  <p:embed/>
                </p:oleObj>
              </mc:Choice>
              <mc:Fallback>
                <p:oleObj name="Equation" r:id="rId6" imgW="914400" imgH="190080" progId="Equation.DSMT4">
                  <p:embed/>
                  <p:pic>
                    <p:nvPicPr>
                      <p:cNvPr id="38195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81958" name="Rectangle 6"/>
          <p:cNvSpPr>
            <a:spLocks noGrp="1" noChangeArrowheads="1"/>
          </p:cNvSpPr>
          <p:nvPr>
            <p:ph type="body" idx="1"/>
          </p:nvPr>
        </p:nvSpPr>
        <p:spPr>
          <a:xfrm>
            <a:off x="457200" y="762000"/>
            <a:ext cx="8382000" cy="5410200"/>
          </a:xfrm>
        </p:spPr>
        <p:txBody>
          <a:bodyPr/>
          <a:lstStyle/>
          <a:p>
            <a:r>
              <a:rPr lang="en-US" sz="2800" dirty="0"/>
              <a:t>The magnetic field due to the current flowing through a straight wire forms a circular pattern around the wire</a:t>
            </a:r>
          </a:p>
          <a:p>
            <a:pPr lvl="1"/>
            <a:r>
              <a:rPr lang="en-US" sz="2400" dirty="0"/>
              <a:t>What do you imagine the strength of the field is as a function of the distance from the wire? </a:t>
            </a:r>
            <a:r>
              <a:rPr lang="en-US" sz="2400" dirty="0">
                <a:solidFill>
                  <a:srgbClr val="C00000"/>
                </a:solidFill>
              </a:rPr>
              <a:t>(poll 11)</a:t>
            </a:r>
          </a:p>
          <a:p>
            <a:pPr lvl="2"/>
            <a:r>
              <a:rPr lang="en-US" sz="2000" dirty="0"/>
              <a:t>It must be weaker as the distance increases</a:t>
            </a:r>
          </a:p>
          <a:p>
            <a:pPr lvl="1"/>
            <a:r>
              <a:rPr lang="en-US" sz="2400" dirty="0"/>
              <a:t> How about as a function of current? </a:t>
            </a:r>
            <a:r>
              <a:rPr lang="en-US" sz="2400" dirty="0">
                <a:solidFill>
                  <a:srgbClr val="C00000"/>
                </a:solidFill>
              </a:rPr>
              <a:t>(poll 11)</a:t>
            </a:r>
            <a:endParaRPr lang="en-US" sz="2400" dirty="0"/>
          </a:p>
          <a:p>
            <a:pPr lvl="2"/>
            <a:r>
              <a:rPr lang="en-US" sz="2000" dirty="0"/>
              <a:t>Directly proportional to the current</a:t>
            </a:r>
          </a:p>
          <a:p>
            <a:pPr lvl="1"/>
            <a:r>
              <a:rPr lang="en-US" sz="2400" dirty="0"/>
              <a:t>Indeed, the above are experimentally verified</a:t>
            </a:r>
          </a:p>
          <a:p>
            <a:pPr lvl="2"/>
            <a:r>
              <a:rPr lang="en-US" sz="2000" dirty="0"/>
              <a:t>This is valid as long as </a:t>
            </a:r>
            <a:r>
              <a:rPr lang="en-US" sz="2000" dirty="0" err="1"/>
              <a:t>r</a:t>
            </a:r>
            <a:r>
              <a:rPr lang="en-US" sz="2000" dirty="0"/>
              <a:t> &lt;&lt; the length of the wire</a:t>
            </a:r>
          </a:p>
          <a:p>
            <a:pPr lvl="1"/>
            <a:r>
              <a:rPr lang="en-US" sz="2400" dirty="0"/>
              <a:t> The proportionality constant is </a:t>
            </a:r>
            <a:r>
              <a:rPr lang="en-US" sz="2400" dirty="0">
                <a:latin typeface="Symbol" charset="2"/>
              </a:rPr>
              <a:t>μ</a:t>
            </a:r>
            <a:r>
              <a:rPr lang="en-US" sz="2400" baseline="-25000" dirty="0"/>
              <a:t>0</a:t>
            </a:r>
            <a:r>
              <a:rPr lang="en-US" sz="2400" dirty="0"/>
              <a:t>/2</a:t>
            </a:r>
            <a:r>
              <a:rPr lang="en-US" sz="2400" dirty="0">
                <a:latin typeface="Symbol" charset="2"/>
              </a:rPr>
              <a:t>π</a:t>
            </a:r>
            <a:r>
              <a:rPr lang="en-US" sz="2400" dirty="0"/>
              <a:t>, thus the field strength becomes</a:t>
            </a:r>
          </a:p>
          <a:p>
            <a:pPr lvl="1"/>
            <a:endParaRPr lang="en-US" sz="2400" dirty="0"/>
          </a:p>
          <a:p>
            <a:pPr lvl="1"/>
            <a:r>
              <a:rPr lang="en-US" sz="2400" dirty="0"/>
              <a:t> </a:t>
            </a:r>
            <a:r>
              <a:rPr lang="en-US" sz="2400" dirty="0">
                <a:latin typeface="Symbol" charset="2"/>
              </a:rPr>
              <a:t>μ</a:t>
            </a:r>
            <a:r>
              <a:rPr lang="en-US" sz="2400" baseline="-25000" dirty="0"/>
              <a:t>0</a:t>
            </a:r>
            <a:r>
              <a:rPr lang="en-US" sz="2400" dirty="0"/>
              <a:t> is the permeability of free space  </a:t>
            </a:r>
          </a:p>
        </p:txBody>
      </p:sp>
      <p:graphicFrame>
        <p:nvGraphicFramePr>
          <p:cNvPr id="381959"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17900" name="Equation" r:id="rId7" imgW="914400" imgH="190080" progId="Equation.DSMT4">
                  <p:embed/>
                </p:oleObj>
              </mc:Choice>
              <mc:Fallback>
                <p:oleObj name="Equation" r:id="rId7" imgW="914400" imgH="190080" progId="Equation.DSMT4">
                  <p:embed/>
                  <p:pic>
                    <p:nvPicPr>
                      <p:cNvPr id="381959"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1960" name="Object 8"/>
          <p:cNvGraphicFramePr>
            <a:graphicFrameLocks noChangeAspect="1"/>
          </p:cNvGraphicFramePr>
          <p:nvPr/>
        </p:nvGraphicFramePr>
        <p:xfrm>
          <a:off x="6477000" y="3733800"/>
          <a:ext cx="530225" cy="301625"/>
        </p:xfrm>
        <a:graphic>
          <a:graphicData uri="http://schemas.openxmlformats.org/presentationml/2006/ole">
            <mc:AlternateContent xmlns:mc="http://schemas.openxmlformats.org/markup-compatibility/2006">
              <mc:Choice xmlns:v="urn:schemas-microsoft-com:vml" Requires="v">
                <p:oleObj spid="_x0000_s217901" name="Equation" r:id="rId8" imgW="266400" imgH="152280" progId="Equation.DSMT4">
                  <p:embed/>
                </p:oleObj>
              </mc:Choice>
              <mc:Fallback>
                <p:oleObj name="Equation" r:id="rId8" imgW="266400" imgH="152280" progId="Equation.DSMT4">
                  <p:embed/>
                  <p:pic>
                    <p:nvPicPr>
                      <p:cNvPr id="38196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77000" y="3733800"/>
                        <a:ext cx="530225" cy="301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1961" name="Object 9"/>
          <p:cNvGraphicFramePr>
            <a:graphicFrameLocks noChangeAspect="1"/>
          </p:cNvGraphicFramePr>
          <p:nvPr/>
        </p:nvGraphicFramePr>
        <p:xfrm>
          <a:off x="2757488" y="4876800"/>
          <a:ext cx="1281112" cy="884238"/>
        </p:xfrm>
        <a:graphic>
          <a:graphicData uri="http://schemas.openxmlformats.org/presentationml/2006/ole">
            <mc:AlternateContent xmlns:mc="http://schemas.openxmlformats.org/markup-compatibility/2006">
              <mc:Choice xmlns:v="urn:schemas-microsoft-com:vml" Requires="v">
                <p:oleObj spid="_x0000_s217902" name="Equation" r:id="rId10" imgW="533160" imgH="368280" progId="Equation.DSMT4">
                  <p:embed/>
                </p:oleObj>
              </mc:Choice>
              <mc:Fallback>
                <p:oleObj name="Equation" r:id="rId10" imgW="533160" imgH="368280" progId="Equation.DSMT4">
                  <p:embed/>
                  <p:pic>
                    <p:nvPicPr>
                      <p:cNvPr id="381961"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57488" y="4876800"/>
                        <a:ext cx="1281112" cy="884238"/>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81962" name="Object 10"/>
          <p:cNvGraphicFramePr>
            <a:graphicFrameLocks noChangeAspect="1"/>
          </p:cNvGraphicFramePr>
          <p:nvPr/>
        </p:nvGraphicFramePr>
        <p:xfrm>
          <a:off x="5392738" y="5638800"/>
          <a:ext cx="3141662" cy="549275"/>
        </p:xfrm>
        <a:graphic>
          <a:graphicData uri="http://schemas.openxmlformats.org/presentationml/2006/ole">
            <mc:AlternateContent xmlns:mc="http://schemas.openxmlformats.org/markup-compatibility/2006">
              <mc:Choice xmlns:v="urn:schemas-microsoft-com:vml" Requires="v">
                <p:oleObj spid="_x0000_s217903" name="Equation" r:id="rId12" imgW="1307880" imgH="228600" progId="Equation.DSMT4">
                  <p:embed/>
                </p:oleObj>
              </mc:Choice>
              <mc:Fallback>
                <p:oleObj name="Equation" r:id="rId12" imgW="1307880" imgH="228600" progId="Equation.DSMT4">
                  <p:embed/>
                  <p:pic>
                    <p:nvPicPr>
                      <p:cNvPr id="381962"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92738" y="5638800"/>
                        <a:ext cx="3141662" cy="549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1963" name="Object 11"/>
          <p:cNvGraphicFramePr>
            <a:graphicFrameLocks noChangeAspect="1"/>
          </p:cNvGraphicFramePr>
          <p:nvPr/>
        </p:nvGraphicFramePr>
        <p:xfrm>
          <a:off x="6961188" y="3535363"/>
          <a:ext cx="277812" cy="731837"/>
        </p:xfrm>
        <a:graphic>
          <a:graphicData uri="http://schemas.openxmlformats.org/presentationml/2006/ole">
            <mc:AlternateContent xmlns:mc="http://schemas.openxmlformats.org/markup-compatibility/2006">
              <mc:Choice xmlns:v="urn:schemas-microsoft-com:vml" Requires="v">
                <p:oleObj spid="_x0000_s217904" name="Equation" r:id="rId14" imgW="139680" imgH="368280" progId="Equation.DSMT4">
                  <p:embed/>
                </p:oleObj>
              </mc:Choice>
              <mc:Fallback>
                <p:oleObj name="Equation" r:id="rId14" imgW="139680" imgH="368280" progId="Equation.DSMT4">
                  <p:embed/>
                  <p:pic>
                    <p:nvPicPr>
                      <p:cNvPr id="381963"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61188" y="3535363"/>
                        <a:ext cx="277812" cy="7318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4166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1962"/>
                                        </p:tgtEl>
                                        <p:attrNameLst>
                                          <p:attrName>style.visibility</p:attrName>
                                        </p:attrNameLst>
                                      </p:cBhvr>
                                      <p:to>
                                        <p:strVal val="visible"/>
                                      </p:to>
                                    </p:set>
                                    <p:animEffect transition="in" filter="wipe(left)">
                                      <p:cBhvr>
                                        <p:cTn id="7" dur="500"/>
                                        <p:tgtEl>
                                          <p:spTgt spid="381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Thursday, July 2, 2020</a:t>
            </a:r>
          </a:p>
        </p:txBody>
      </p:sp>
      <p:sp>
        <p:nvSpPr>
          <p:cNvPr id="12" name="Footer Placeholder 4"/>
          <p:cNvSpPr>
            <a:spLocks noGrp="1"/>
          </p:cNvSpPr>
          <p:nvPr>
            <p:ph type="ftr" sz="quarter" idx="11"/>
          </p:nvPr>
        </p:nvSpPr>
        <p:spPr/>
        <p:txBody>
          <a:bodyPr/>
          <a:lstStyle/>
          <a:p>
            <a:r>
              <a:rPr lang="de-DE"/>
              <a:t>PHYS 1444-001, Summer 2020                    Dr. Jaehoon Yu</a:t>
            </a:r>
            <a:endParaRPr lang="en-US"/>
          </a:p>
        </p:txBody>
      </p:sp>
      <p:sp>
        <p:nvSpPr>
          <p:cNvPr id="13" name="Slide Number Placeholder 5"/>
          <p:cNvSpPr>
            <a:spLocks noGrp="1"/>
          </p:cNvSpPr>
          <p:nvPr>
            <p:ph type="sldNum" sz="quarter" idx="12"/>
          </p:nvPr>
        </p:nvSpPr>
        <p:spPr/>
        <p:txBody>
          <a:bodyPr/>
          <a:lstStyle/>
          <a:p>
            <a:fld id="{1CA77BED-DFA8-B04D-9D2D-DE01748C5C54}" type="slidenum">
              <a:rPr lang="en-US"/>
              <a:pPr/>
              <a:t>7</a:t>
            </a:fld>
            <a:endParaRPr lang="en-US"/>
          </a:p>
        </p:txBody>
      </p:sp>
      <p:pic>
        <p:nvPicPr>
          <p:cNvPr id="382978" name="Picture 2" descr="FG28_002"/>
          <p:cNvPicPr>
            <a:picLocks noChangeAspect="1" noChangeArrowheads="1"/>
          </p:cNvPicPr>
          <p:nvPr/>
        </p:nvPicPr>
        <p:blipFill>
          <a:blip r:embed="rId3"/>
          <a:srcRect/>
          <a:stretch>
            <a:fillRect/>
          </a:stretch>
        </p:blipFill>
        <p:spPr bwMode="auto">
          <a:xfrm>
            <a:off x="6629400" y="152400"/>
            <a:ext cx="3124200" cy="2743200"/>
          </a:xfrm>
          <a:prstGeom prst="rect">
            <a:avLst/>
          </a:prstGeom>
          <a:noFill/>
        </p:spPr>
      </p:pic>
      <p:sp>
        <p:nvSpPr>
          <p:cNvPr id="382979" name="Rectangle 3"/>
          <p:cNvSpPr>
            <a:spLocks noGrp="1" noChangeArrowheads="1"/>
          </p:cNvSpPr>
          <p:nvPr>
            <p:ph type="title"/>
          </p:nvPr>
        </p:nvSpPr>
        <p:spPr>
          <a:xfrm>
            <a:off x="228600" y="-76200"/>
            <a:ext cx="8686800" cy="762000"/>
          </a:xfrm>
        </p:spPr>
        <p:txBody>
          <a:bodyPr/>
          <a:lstStyle/>
          <a:p>
            <a:r>
              <a:rPr lang="en-US"/>
              <a:t>Example 28 – 1 </a:t>
            </a:r>
          </a:p>
        </p:txBody>
      </p:sp>
      <p:sp>
        <p:nvSpPr>
          <p:cNvPr id="382980" name="Text Box 4"/>
          <p:cNvSpPr txBox="1">
            <a:spLocks noChangeArrowheads="1"/>
          </p:cNvSpPr>
          <p:nvPr/>
        </p:nvSpPr>
        <p:spPr bwMode="auto">
          <a:xfrm>
            <a:off x="381000" y="609600"/>
            <a:ext cx="67056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Calculation of B near a wire. </a:t>
            </a:r>
            <a:r>
              <a:rPr lang="en-US" sz="2800" dirty="0">
                <a:solidFill>
                  <a:schemeClr val="accent2"/>
                </a:solidFill>
                <a:latin typeface="Arial Narrow" charset="0"/>
              </a:rPr>
              <a:t>A vertical electric wire in the wall of a building carries a DC current of 25A upward.  What is the magnetic field at a point 10cm due East of this wire? </a:t>
            </a:r>
          </a:p>
        </p:txBody>
      </p:sp>
      <p:sp>
        <p:nvSpPr>
          <p:cNvPr id="382981" name="Text Box 5"/>
          <p:cNvSpPr txBox="1">
            <a:spLocks noChangeArrowheads="1"/>
          </p:cNvSpPr>
          <p:nvPr/>
        </p:nvSpPr>
        <p:spPr bwMode="auto">
          <a:xfrm>
            <a:off x="457200" y="2465388"/>
            <a:ext cx="701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Using the formula for the magnetic field near a straight wire </a:t>
            </a:r>
            <a:endParaRPr lang="en-US" baseline="-25000">
              <a:solidFill>
                <a:srgbClr val="CC00CC"/>
              </a:solidFill>
              <a:latin typeface="Arial Narrow" charset="0"/>
            </a:endParaRPr>
          </a:p>
        </p:txBody>
      </p:sp>
      <p:sp>
        <p:nvSpPr>
          <p:cNvPr id="382982" name="Text Box 6"/>
          <p:cNvSpPr txBox="1">
            <a:spLocks noChangeArrowheads="1"/>
          </p:cNvSpPr>
          <p:nvPr/>
        </p:nvSpPr>
        <p:spPr bwMode="auto">
          <a:xfrm>
            <a:off x="381000" y="3962400"/>
            <a:ext cx="701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we can obtain the magnetic field at 10cm away as</a:t>
            </a:r>
          </a:p>
        </p:txBody>
      </p:sp>
      <p:graphicFrame>
        <p:nvGraphicFramePr>
          <p:cNvPr id="382983" name="Object 7"/>
          <p:cNvGraphicFramePr>
            <a:graphicFrameLocks noChangeAspect="1"/>
          </p:cNvGraphicFramePr>
          <p:nvPr/>
        </p:nvGraphicFramePr>
        <p:xfrm>
          <a:off x="2757488" y="2971800"/>
          <a:ext cx="1281112" cy="884238"/>
        </p:xfrm>
        <a:graphic>
          <a:graphicData uri="http://schemas.openxmlformats.org/presentationml/2006/ole">
            <mc:AlternateContent xmlns:mc="http://schemas.openxmlformats.org/markup-compatibility/2006">
              <mc:Choice xmlns:v="urn:schemas-microsoft-com:vml" Requires="v">
                <p:oleObj spid="_x0000_s218517" name="Equation" r:id="rId4" imgW="533160" imgH="368280" progId="Equation.DSMT4">
                  <p:embed/>
                </p:oleObj>
              </mc:Choice>
              <mc:Fallback>
                <p:oleObj name="Equation" r:id="rId4" imgW="533160" imgH="368280" progId="Equation.DSMT4">
                  <p:embed/>
                  <p:pic>
                    <p:nvPicPr>
                      <p:cNvPr id="382983"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7488" y="2971800"/>
                        <a:ext cx="1281112" cy="884238"/>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82984" name="Object 8"/>
          <p:cNvGraphicFramePr>
            <a:graphicFrameLocks noChangeAspect="1"/>
          </p:cNvGraphicFramePr>
          <p:nvPr/>
        </p:nvGraphicFramePr>
        <p:xfrm>
          <a:off x="762000" y="5045075"/>
          <a:ext cx="609600" cy="365125"/>
        </p:xfrm>
        <a:graphic>
          <a:graphicData uri="http://schemas.openxmlformats.org/presentationml/2006/ole">
            <mc:AlternateContent xmlns:mc="http://schemas.openxmlformats.org/markup-compatibility/2006">
              <mc:Choice xmlns:v="urn:schemas-microsoft-com:vml" Requires="v">
                <p:oleObj spid="_x0000_s218518" name="Equation" r:id="rId6" imgW="253800" imgH="152280" progId="Equation.DSMT4">
                  <p:embed/>
                </p:oleObj>
              </mc:Choice>
              <mc:Fallback>
                <p:oleObj name="Equation" r:id="rId6" imgW="253800" imgH="152280" progId="Equation.DSMT4">
                  <p:embed/>
                  <p:pic>
                    <p:nvPicPr>
                      <p:cNvPr id="382984"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5045075"/>
                        <a:ext cx="609600" cy="365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2985" name="Object 9"/>
          <p:cNvGraphicFramePr>
            <a:graphicFrameLocks noChangeAspect="1"/>
          </p:cNvGraphicFramePr>
          <p:nvPr/>
        </p:nvGraphicFramePr>
        <p:xfrm>
          <a:off x="1309688" y="4800600"/>
          <a:ext cx="976312" cy="884238"/>
        </p:xfrm>
        <a:graphic>
          <a:graphicData uri="http://schemas.openxmlformats.org/presentationml/2006/ole">
            <mc:AlternateContent xmlns:mc="http://schemas.openxmlformats.org/markup-compatibility/2006">
              <mc:Choice xmlns:v="urn:schemas-microsoft-com:vml" Requires="v">
                <p:oleObj spid="_x0000_s218519" name="Equation" r:id="rId8" imgW="406080" imgH="368280" progId="Equation.DSMT4">
                  <p:embed/>
                </p:oleObj>
              </mc:Choice>
              <mc:Fallback>
                <p:oleObj name="Equation" r:id="rId8" imgW="406080" imgH="368280" progId="Equation.DSMT4">
                  <p:embed/>
                  <p:pic>
                    <p:nvPicPr>
                      <p:cNvPr id="382985"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9688" y="4800600"/>
                        <a:ext cx="976312" cy="8842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2986" name="Object 10"/>
          <p:cNvGraphicFramePr>
            <a:graphicFrameLocks noChangeAspect="1"/>
          </p:cNvGraphicFramePr>
          <p:nvPr/>
        </p:nvGraphicFramePr>
        <p:xfrm>
          <a:off x="2286000" y="4602163"/>
          <a:ext cx="5611813" cy="1189037"/>
        </p:xfrm>
        <a:graphic>
          <a:graphicData uri="http://schemas.openxmlformats.org/presentationml/2006/ole">
            <mc:AlternateContent xmlns:mc="http://schemas.openxmlformats.org/markup-compatibility/2006">
              <mc:Choice xmlns:v="urn:schemas-microsoft-com:vml" Requires="v">
                <p:oleObj spid="_x0000_s218520" name="Equation" r:id="rId10" imgW="2336760" imgH="495000" progId="Equation.DSMT4">
                  <p:embed/>
                </p:oleObj>
              </mc:Choice>
              <mc:Fallback>
                <p:oleObj name="Equation" r:id="rId10" imgW="2336760" imgH="495000" progId="Equation.DSMT4">
                  <p:embed/>
                  <p:pic>
                    <p:nvPicPr>
                      <p:cNvPr id="382986"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4602163"/>
                        <a:ext cx="5611813" cy="1189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32134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4002" name="Picture 2" descr="FG28_003"/>
          <p:cNvPicPr>
            <a:picLocks noChangeAspect="1" noChangeArrowheads="1"/>
          </p:cNvPicPr>
          <p:nvPr/>
        </p:nvPicPr>
        <p:blipFill>
          <a:blip r:embed="rId4"/>
          <a:srcRect/>
          <a:stretch>
            <a:fillRect/>
          </a:stretch>
        </p:blipFill>
        <p:spPr bwMode="auto">
          <a:xfrm>
            <a:off x="6705600" y="2209800"/>
            <a:ext cx="2971800" cy="1924050"/>
          </a:xfrm>
          <a:prstGeom prst="rect">
            <a:avLst/>
          </a:prstGeom>
          <a:noFill/>
        </p:spPr>
      </p:pic>
      <p:sp>
        <p:nvSpPr>
          <p:cNvPr id="384007" name="Rectangle 7"/>
          <p:cNvSpPr>
            <a:spLocks noGrp="1" noChangeArrowheads="1"/>
          </p:cNvSpPr>
          <p:nvPr>
            <p:ph type="body" idx="1"/>
          </p:nvPr>
        </p:nvSpPr>
        <p:spPr>
          <a:xfrm>
            <a:off x="381000" y="762000"/>
            <a:ext cx="8382000" cy="5410200"/>
          </a:xfrm>
        </p:spPr>
        <p:txBody>
          <a:bodyPr/>
          <a:lstStyle/>
          <a:p>
            <a:r>
              <a:rPr lang="en-US" sz="2800" dirty="0"/>
              <a:t>We have learned that a wire carrying the electric current produces magnetic field</a:t>
            </a:r>
          </a:p>
          <a:p>
            <a:r>
              <a:rPr lang="en-US" sz="2800" dirty="0"/>
              <a:t>Now what do you think will happen if we place two current carrying wires next to each other?</a:t>
            </a:r>
          </a:p>
          <a:p>
            <a:pPr lvl="1"/>
            <a:r>
              <a:rPr lang="en-US" sz="2400" dirty="0"/>
              <a:t>They will exert force onto each other.  Repel or attract?</a:t>
            </a:r>
          </a:p>
          <a:p>
            <a:pPr lvl="1"/>
            <a:r>
              <a:rPr lang="en-US" sz="2400" dirty="0"/>
              <a:t>Depending on the direction of the currents</a:t>
            </a:r>
          </a:p>
          <a:p>
            <a:r>
              <a:rPr lang="en-US" sz="2800" dirty="0"/>
              <a:t>This was first pointed out by </a:t>
            </a:r>
            <a:r>
              <a:rPr lang="en-US" sz="2800" dirty="0" err="1"/>
              <a:t>Ampére</a:t>
            </a:r>
            <a:r>
              <a:rPr lang="en-US" sz="2800" dirty="0"/>
              <a:t>.</a:t>
            </a:r>
          </a:p>
          <a:p>
            <a:r>
              <a:rPr lang="en-US" sz="2800" dirty="0"/>
              <a:t>Let’s consider two long parallel conductors separated by a distance </a:t>
            </a:r>
            <a:r>
              <a:rPr lang="en-US" sz="2800" dirty="0" err="1"/>
              <a:t>d</a:t>
            </a:r>
            <a:r>
              <a:rPr lang="en-US" sz="2800" dirty="0"/>
              <a:t>, carrying currents </a:t>
            </a:r>
            <a:r>
              <a:rPr lang="en-US" sz="2800" dirty="0">
                <a:latin typeface="Monotype Corsiva" charset="0"/>
              </a:rPr>
              <a:t>I</a:t>
            </a:r>
            <a:r>
              <a:rPr lang="en-US" sz="2800" baseline="-25000" dirty="0"/>
              <a:t>1</a:t>
            </a:r>
            <a:r>
              <a:rPr lang="en-US" sz="2800" dirty="0"/>
              <a:t> and </a:t>
            </a:r>
            <a:r>
              <a:rPr lang="en-US" sz="2800" dirty="0">
                <a:latin typeface="Monotype Corsiva" charset="0"/>
              </a:rPr>
              <a:t>I</a:t>
            </a:r>
            <a:r>
              <a:rPr lang="en-US" sz="2800" baseline="-25000" dirty="0"/>
              <a:t>2</a:t>
            </a:r>
            <a:r>
              <a:rPr lang="en-US" sz="2800" dirty="0"/>
              <a:t>.</a:t>
            </a:r>
          </a:p>
          <a:p>
            <a:r>
              <a:rPr lang="en-US" sz="2800" dirty="0"/>
              <a:t>At the location of the second conductor, the magnitude of the magnetic field produced by </a:t>
            </a:r>
            <a:r>
              <a:rPr lang="en-US" sz="2800" dirty="0">
                <a:latin typeface="Monotype Corsiva" charset="0"/>
              </a:rPr>
              <a:t>I</a:t>
            </a:r>
            <a:r>
              <a:rPr lang="en-US" sz="2800" baseline="-25000" dirty="0"/>
              <a:t>1</a:t>
            </a:r>
            <a:r>
              <a:rPr lang="en-US" sz="2800" dirty="0"/>
              <a:t> is </a:t>
            </a:r>
          </a:p>
        </p:txBody>
      </p:sp>
      <p:sp>
        <p:nvSpPr>
          <p:cNvPr id="10" name="Date Placeholder 3"/>
          <p:cNvSpPr>
            <a:spLocks noGrp="1"/>
          </p:cNvSpPr>
          <p:nvPr>
            <p:ph type="dt" sz="half" idx="10"/>
          </p:nvPr>
        </p:nvSpPr>
        <p:spPr/>
        <p:txBody>
          <a:bodyPr/>
          <a:lstStyle/>
          <a:p>
            <a:r>
              <a:rPr lang="en-US"/>
              <a:t>Thursday, July 2, 2020</a:t>
            </a:r>
          </a:p>
        </p:txBody>
      </p:sp>
      <p:sp>
        <p:nvSpPr>
          <p:cNvPr id="11" name="Footer Placeholder 4"/>
          <p:cNvSpPr>
            <a:spLocks noGrp="1"/>
          </p:cNvSpPr>
          <p:nvPr>
            <p:ph type="ftr" sz="quarter" idx="11"/>
          </p:nvPr>
        </p:nvSpPr>
        <p:spPr/>
        <p:txBody>
          <a:bodyPr/>
          <a:lstStyle/>
          <a:p>
            <a:r>
              <a:rPr lang="de-DE"/>
              <a:t>PHYS 1444-001, Summer 2020                    Dr. Jaehoon Yu</a:t>
            </a:r>
            <a:endParaRPr lang="en-US"/>
          </a:p>
        </p:txBody>
      </p:sp>
      <p:sp>
        <p:nvSpPr>
          <p:cNvPr id="12" name="Slide Number Placeholder 5"/>
          <p:cNvSpPr>
            <a:spLocks noGrp="1"/>
          </p:cNvSpPr>
          <p:nvPr>
            <p:ph type="sldNum" sz="quarter" idx="12"/>
          </p:nvPr>
        </p:nvSpPr>
        <p:spPr/>
        <p:txBody>
          <a:bodyPr/>
          <a:lstStyle/>
          <a:p>
            <a:fld id="{278684D6-210B-4244-9193-57EE934F286E}" type="slidenum">
              <a:rPr lang="en-US"/>
              <a:pPr/>
              <a:t>8</a:t>
            </a:fld>
            <a:endParaRPr lang="en-US"/>
          </a:p>
        </p:txBody>
      </p:sp>
      <p:sp>
        <p:nvSpPr>
          <p:cNvPr id="384003" name="Rectangle 3"/>
          <p:cNvSpPr>
            <a:spLocks noGrp="1" noChangeArrowheads="1"/>
          </p:cNvSpPr>
          <p:nvPr>
            <p:ph type="title"/>
          </p:nvPr>
        </p:nvSpPr>
        <p:spPr>
          <a:xfrm>
            <a:off x="381000" y="76200"/>
            <a:ext cx="8534400" cy="609600"/>
          </a:xfrm>
        </p:spPr>
        <p:txBody>
          <a:bodyPr/>
          <a:lstStyle/>
          <a:p>
            <a:r>
              <a:rPr lang="en-US"/>
              <a:t>Force Between Two Parallel Wires</a:t>
            </a:r>
          </a:p>
        </p:txBody>
      </p:sp>
      <p:graphicFrame>
        <p:nvGraphicFramePr>
          <p:cNvPr id="384004"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19642" name="Equation" r:id="rId5" imgW="914400" imgH="190080" progId="Equation.DSMT4">
                  <p:embed/>
                </p:oleObj>
              </mc:Choice>
              <mc:Fallback>
                <p:oleObj name="Equation" r:id="rId5" imgW="914400" imgH="190080" progId="Equation.DSMT4">
                  <p:embed/>
                  <p:pic>
                    <p:nvPicPr>
                      <p:cNvPr id="384004"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4005"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19643" name="Equation" r:id="rId7" imgW="914400" imgH="190080" progId="Equation.DSMT4">
                  <p:embed/>
                </p:oleObj>
              </mc:Choice>
              <mc:Fallback>
                <p:oleObj name="Equation" r:id="rId7" imgW="914400" imgH="190080" progId="Equation.DSMT4">
                  <p:embed/>
                  <p:pic>
                    <p:nvPicPr>
                      <p:cNvPr id="384005"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4006"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19644" name="Equation" r:id="rId8" imgW="914400" imgH="190080" progId="Equation.DSMT4">
                  <p:embed/>
                </p:oleObj>
              </mc:Choice>
              <mc:Fallback>
                <p:oleObj name="Equation" r:id="rId8" imgW="914400" imgH="190080" progId="Equation.DSMT4">
                  <p:embed/>
                  <p:pic>
                    <p:nvPicPr>
                      <p:cNvPr id="384006"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400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19645" name="Equation" r:id="rId9" imgW="914400" imgH="190080" progId="Equation.DSMT4">
                  <p:embed/>
                </p:oleObj>
              </mc:Choice>
              <mc:Fallback>
                <p:oleObj name="Equation" r:id="rId9" imgW="914400" imgH="190080" progId="Equation.DSMT4">
                  <p:embed/>
                  <p:pic>
                    <p:nvPicPr>
                      <p:cNvPr id="384008"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4009" name="Object 9"/>
          <p:cNvGraphicFramePr>
            <a:graphicFrameLocks noChangeAspect="1"/>
          </p:cNvGraphicFramePr>
          <p:nvPr/>
        </p:nvGraphicFramePr>
        <p:xfrm>
          <a:off x="5653087" y="5410200"/>
          <a:ext cx="1433513" cy="884238"/>
        </p:xfrm>
        <a:graphic>
          <a:graphicData uri="http://schemas.openxmlformats.org/presentationml/2006/ole">
            <mc:AlternateContent xmlns:mc="http://schemas.openxmlformats.org/markup-compatibility/2006">
              <mc:Choice xmlns:v="urn:schemas-microsoft-com:vml" Requires="v">
                <p:oleObj spid="_x0000_s219646" name="Equation" r:id="rId10" imgW="596880" imgH="368280" progId="Equation.DSMT4">
                  <p:embed/>
                </p:oleObj>
              </mc:Choice>
              <mc:Fallback>
                <p:oleObj name="Equation" r:id="rId10" imgW="596880" imgH="368280" progId="Equation.DSMT4">
                  <p:embed/>
                  <p:pic>
                    <p:nvPicPr>
                      <p:cNvPr id="384009"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53087" y="5410200"/>
                        <a:ext cx="1433513" cy="8842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78660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30" name="Rectangle 6"/>
          <p:cNvSpPr>
            <a:spLocks noGrp="1" noChangeArrowheads="1"/>
          </p:cNvSpPr>
          <p:nvPr>
            <p:ph type="body" idx="1"/>
          </p:nvPr>
        </p:nvSpPr>
        <p:spPr>
          <a:xfrm>
            <a:off x="457200" y="762000"/>
            <a:ext cx="8229600" cy="5562600"/>
          </a:xfrm>
        </p:spPr>
        <p:txBody>
          <a:bodyPr/>
          <a:lstStyle/>
          <a:p>
            <a:pPr>
              <a:lnSpc>
                <a:spcPct val="90000"/>
              </a:lnSpc>
            </a:pPr>
            <a:r>
              <a:rPr lang="en-US" dirty="0"/>
              <a:t>The force F by a magnetic field B</a:t>
            </a:r>
            <a:r>
              <a:rPr lang="en-US" baseline="-25000" dirty="0"/>
              <a:t>1</a:t>
            </a:r>
            <a:r>
              <a:rPr lang="en-US" dirty="0"/>
              <a:t> on a wire of length </a:t>
            </a:r>
            <a:r>
              <a:rPr lang="en-US" dirty="0" err="1">
                <a:latin typeface="Monotype Corsiva" charset="0"/>
              </a:rPr>
              <a:t>l</a:t>
            </a:r>
            <a:r>
              <a:rPr lang="en-US" dirty="0"/>
              <a:t>, carrying the current </a:t>
            </a:r>
            <a:r>
              <a:rPr lang="en-US" sz="3600" dirty="0">
                <a:latin typeface="Monotype Corsiva" charset="0"/>
              </a:rPr>
              <a:t>I</a:t>
            </a:r>
            <a:r>
              <a:rPr lang="en-US" baseline="-25000" dirty="0"/>
              <a:t>2</a:t>
            </a:r>
            <a:r>
              <a:rPr lang="en-US" dirty="0"/>
              <a:t> when the field and the current are perpendicular to each other is: </a:t>
            </a:r>
          </a:p>
          <a:p>
            <a:pPr lvl="1">
              <a:lnSpc>
                <a:spcPct val="90000"/>
              </a:lnSpc>
            </a:pPr>
            <a:r>
              <a:rPr lang="en-US" dirty="0"/>
              <a:t>So the force per unit length is</a:t>
            </a:r>
          </a:p>
          <a:p>
            <a:pPr lvl="1">
              <a:lnSpc>
                <a:spcPct val="90000"/>
              </a:lnSpc>
            </a:pPr>
            <a:endParaRPr lang="en-US" dirty="0"/>
          </a:p>
          <a:p>
            <a:pPr lvl="1">
              <a:lnSpc>
                <a:spcPct val="90000"/>
              </a:lnSpc>
            </a:pPr>
            <a:r>
              <a:rPr lang="en-US" dirty="0"/>
              <a:t>This force is only due to the magnetic field generated by the wire carrying the current </a:t>
            </a:r>
            <a:r>
              <a:rPr lang="en-US" dirty="0">
                <a:latin typeface="Monotype Corsiva" charset="0"/>
              </a:rPr>
              <a:t>I</a:t>
            </a:r>
            <a:r>
              <a:rPr lang="en-US" baseline="-25000" dirty="0"/>
              <a:t>1</a:t>
            </a:r>
          </a:p>
          <a:p>
            <a:pPr lvl="2">
              <a:lnSpc>
                <a:spcPct val="90000"/>
              </a:lnSpc>
            </a:pPr>
            <a:r>
              <a:rPr lang="en-US" dirty="0"/>
              <a:t>There is the force exerted on the wire carrying the current </a:t>
            </a:r>
            <a:r>
              <a:rPr lang="en-US" dirty="0">
                <a:latin typeface="Monotype Corsiva" charset="0"/>
              </a:rPr>
              <a:t>I</a:t>
            </a:r>
            <a:r>
              <a:rPr lang="en-US" baseline="-25000" dirty="0"/>
              <a:t>1</a:t>
            </a:r>
            <a:r>
              <a:rPr lang="en-US" dirty="0"/>
              <a:t> by the wire carrying current </a:t>
            </a:r>
            <a:r>
              <a:rPr lang="en-US" dirty="0">
                <a:latin typeface="Monotype Corsiva" charset="0"/>
              </a:rPr>
              <a:t>I</a:t>
            </a:r>
            <a:r>
              <a:rPr lang="en-US" baseline="-25000" dirty="0"/>
              <a:t>2</a:t>
            </a:r>
            <a:r>
              <a:rPr lang="en-US" dirty="0"/>
              <a:t> of the same magnitude but in opposite direction </a:t>
            </a:r>
            <a:r>
              <a:rPr lang="en-US" dirty="0">
                <a:solidFill>
                  <a:srgbClr val="C00000"/>
                </a:solidFill>
              </a:rPr>
              <a:t>(poll 13)</a:t>
            </a:r>
          </a:p>
          <a:p>
            <a:pPr>
              <a:lnSpc>
                <a:spcPct val="90000"/>
              </a:lnSpc>
            </a:pPr>
            <a:r>
              <a:rPr lang="en-US" dirty="0"/>
              <a:t>So the force per unit length is</a:t>
            </a:r>
          </a:p>
          <a:p>
            <a:pPr>
              <a:lnSpc>
                <a:spcPct val="90000"/>
              </a:lnSpc>
            </a:pPr>
            <a:r>
              <a:rPr lang="en-US" dirty="0"/>
              <a:t>How about the direction of the force?</a:t>
            </a:r>
          </a:p>
        </p:txBody>
      </p:sp>
      <p:sp>
        <p:nvSpPr>
          <p:cNvPr id="17" name="Date Placeholder 3"/>
          <p:cNvSpPr>
            <a:spLocks noGrp="1"/>
          </p:cNvSpPr>
          <p:nvPr>
            <p:ph type="dt" sz="half" idx="10"/>
          </p:nvPr>
        </p:nvSpPr>
        <p:spPr/>
        <p:txBody>
          <a:bodyPr/>
          <a:lstStyle/>
          <a:p>
            <a:r>
              <a:rPr lang="en-US"/>
              <a:t>Thursday, July 2, 2020</a:t>
            </a:r>
          </a:p>
        </p:txBody>
      </p:sp>
      <p:sp>
        <p:nvSpPr>
          <p:cNvPr id="18" name="Footer Placeholder 4"/>
          <p:cNvSpPr>
            <a:spLocks noGrp="1"/>
          </p:cNvSpPr>
          <p:nvPr>
            <p:ph type="ftr" sz="quarter" idx="11"/>
          </p:nvPr>
        </p:nvSpPr>
        <p:spPr/>
        <p:txBody>
          <a:bodyPr/>
          <a:lstStyle/>
          <a:p>
            <a:r>
              <a:rPr lang="de-DE"/>
              <a:t>PHYS 1444-001, Summer 2020                    Dr. Jaehoon Yu</a:t>
            </a:r>
            <a:endParaRPr lang="en-US"/>
          </a:p>
        </p:txBody>
      </p:sp>
      <p:sp>
        <p:nvSpPr>
          <p:cNvPr id="19" name="Slide Number Placeholder 5"/>
          <p:cNvSpPr>
            <a:spLocks noGrp="1"/>
          </p:cNvSpPr>
          <p:nvPr>
            <p:ph type="sldNum" sz="quarter" idx="12"/>
          </p:nvPr>
        </p:nvSpPr>
        <p:spPr/>
        <p:txBody>
          <a:bodyPr/>
          <a:lstStyle/>
          <a:p>
            <a:fld id="{F37B6603-C776-DE49-A54C-5B46ED1A71E2}" type="slidenum">
              <a:rPr lang="en-US"/>
              <a:pPr/>
              <a:t>9</a:t>
            </a:fld>
            <a:endParaRPr lang="en-US"/>
          </a:p>
        </p:txBody>
      </p:sp>
      <p:pic>
        <p:nvPicPr>
          <p:cNvPr id="385035" name="Picture 11" descr="FG28_004"/>
          <p:cNvPicPr>
            <a:picLocks noChangeAspect="1" noChangeArrowheads="1"/>
          </p:cNvPicPr>
          <p:nvPr/>
        </p:nvPicPr>
        <p:blipFill>
          <a:blip r:embed="rId3"/>
          <a:srcRect/>
          <a:stretch>
            <a:fillRect/>
          </a:stretch>
        </p:blipFill>
        <p:spPr bwMode="auto">
          <a:xfrm>
            <a:off x="7086600" y="4724400"/>
            <a:ext cx="2057400" cy="1543050"/>
          </a:xfrm>
          <a:prstGeom prst="rect">
            <a:avLst/>
          </a:prstGeom>
          <a:noFill/>
        </p:spPr>
      </p:pic>
      <p:sp>
        <p:nvSpPr>
          <p:cNvPr id="385026" name="Rectangle 2"/>
          <p:cNvSpPr>
            <a:spLocks noGrp="1" noChangeArrowheads="1"/>
          </p:cNvSpPr>
          <p:nvPr>
            <p:ph type="title"/>
          </p:nvPr>
        </p:nvSpPr>
        <p:spPr>
          <a:xfrm>
            <a:off x="381000" y="76200"/>
            <a:ext cx="8534400" cy="609600"/>
          </a:xfrm>
        </p:spPr>
        <p:txBody>
          <a:bodyPr/>
          <a:lstStyle/>
          <a:p>
            <a:r>
              <a:rPr lang="en-US"/>
              <a:t>Force Between Two Parallel Wires</a:t>
            </a:r>
          </a:p>
        </p:txBody>
      </p:sp>
      <p:graphicFrame>
        <p:nvGraphicFramePr>
          <p:cNvPr id="385027"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73496" name="Equation" r:id="rId4" imgW="914400" imgH="190080" progId="Equation.DSMT4">
                  <p:embed/>
                </p:oleObj>
              </mc:Choice>
              <mc:Fallback>
                <p:oleObj name="Equation" r:id="rId4" imgW="914400" imgH="190080" progId="Equation.DSMT4">
                  <p:embed/>
                  <p:pic>
                    <p:nvPicPr>
                      <p:cNvPr id="385027"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5028"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73497" name="Equation" r:id="rId6" imgW="914400" imgH="190080" progId="Equation.DSMT4">
                  <p:embed/>
                </p:oleObj>
              </mc:Choice>
              <mc:Fallback>
                <p:oleObj name="Equation" r:id="rId6" imgW="914400" imgH="190080" progId="Equation.DSMT4">
                  <p:embed/>
                  <p:pic>
                    <p:nvPicPr>
                      <p:cNvPr id="38502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5029"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73498" name="Equation" r:id="rId7" imgW="914400" imgH="190080" progId="Equation.DSMT4">
                  <p:embed/>
                </p:oleObj>
              </mc:Choice>
              <mc:Fallback>
                <p:oleObj name="Equation" r:id="rId7" imgW="914400" imgH="190080" progId="Equation.DSMT4">
                  <p:embed/>
                  <p:pic>
                    <p:nvPicPr>
                      <p:cNvPr id="385029"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5031"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73499" name="Equation" r:id="rId8" imgW="914400" imgH="190080" progId="Equation.DSMT4">
                  <p:embed/>
                </p:oleObj>
              </mc:Choice>
              <mc:Fallback>
                <p:oleObj name="Equation" r:id="rId8" imgW="914400" imgH="190080" progId="Equation.DSMT4">
                  <p:embed/>
                  <p:pic>
                    <p:nvPicPr>
                      <p:cNvPr id="385031"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5032" name="Object 8"/>
          <p:cNvGraphicFramePr>
            <a:graphicFrameLocks noChangeAspect="1"/>
          </p:cNvGraphicFramePr>
          <p:nvPr/>
        </p:nvGraphicFramePr>
        <p:xfrm>
          <a:off x="5181600" y="2209800"/>
          <a:ext cx="782638" cy="987425"/>
        </p:xfrm>
        <a:graphic>
          <a:graphicData uri="http://schemas.openxmlformats.org/presentationml/2006/ole">
            <mc:AlternateContent xmlns:mc="http://schemas.openxmlformats.org/markup-compatibility/2006">
              <mc:Choice xmlns:v="urn:schemas-microsoft-com:vml" Requires="v">
                <p:oleObj spid="_x0000_s273500" name="Equation" r:id="rId9" imgW="291960" imgH="368280" progId="Equation.DSMT4">
                  <p:embed/>
                </p:oleObj>
              </mc:Choice>
              <mc:Fallback>
                <p:oleObj name="Equation" r:id="rId9" imgW="291960" imgH="368280" progId="Equation.DSMT4">
                  <p:embed/>
                  <p:pic>
                    <p:nvPicPr>
                      <p:cNvPr id="385032"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81600" y="2209800"/>
                        <a:ext cx="782638" cy="987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33" name="Object 9"/>
          <p:cNvGraphicFramePr>
            <a:graphicFrameLocks noChangeAspect="1"/>
          </p:cNvGraphicFramePr>
          <p:nvPr/>
        </p:nvGraphicFramePr>
        <p:xfrm>
          <a:off x="7620000" y="1795463"/>
          <a:ext cx="711200" cy="406400"/>
        </p:xfrm>
        <a:graphic>
          <a:graphicData uri="http://schemas.openxmlformats.org/presentationml/2006/ole">
            <mc:AlternateContent xmlns:mc="http://schemas.openxmlformats.org/markup-compatibility/2006">
              <mc:Choice xmlns:v="urn:schemas-microsoft-com:vml" Requires="v">
                <p:oleObj spid="_x0000_s273501" name="Equation" r:id="rId11" imgW="266400" imgH="152280" progId="Equation.DSMT4">
                  <p:embed/>
                </p:oleObj>
              </mc:Choice>
              <mc:Fallback>
                <p:oleObj name="Equation" r:id="rId11" imgW="266400" imgH="152280" progId="Equation.DSMT4">
                  <p:embed/>
                  <p:pic>
                    <p:nvPicPr>
                      <p:cNvPr id="385033"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20000" y="1795463"/>
                        <a:ext cx="711200" cy="4064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34" name="Object 10"/>
          <p:cNvGraphicFramePr>
            <a:graphicFrameLocks noChangeAspect="1"/>
          </p:cNvGraphicFramePr>
          <p:nvPr/>
        </p:nvGraphicFramePr>
        <p:xfrm>
          <a:off x="5499100" y="4841875"/>
          <a:ext cx="1649413" cy="796925"/>
        </p:xfrm>
        <a:graphic>
          <a:graphicData uri="http://schemas.openxmlformats.org/presentationml/2006/ole">
            <mc:AlternateContent xmlns:mc="http://schemas.openxmlformats.org/markup-compatibility/2006">
              <mc:Choice xmlns:v="urn:schemas-microsoft-com:vml" Requires="v">
                <p:oleObj spid="_x0000_s273502" name="Equation" r:id="rId13" imgW="761760" imgH="368280" progId="Equation.DSMT4">
                  <p:embed/>
                </p:oleObj>
              </mc:Choice>
              <mc:Fallback>
                <p:oleObj name="Equation" r:id="rId13" imgW="761760" imgH="368280" progId="Equation.DSMT4">
                  <p:embed/>
                  <p:pic>
                    <p:nvPicPr>
                      <p:cNvPr id="385034"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99100" y="4841875"/>
                        <a:ext cx="1649413" cy="7969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85036" name="Text Box 12"/>
          <p:cNvSpPr txBox="1">
            <a:spLocks noChangeArrowheads="1"/>
          </p:cNvSpPr>
          <p:nvPr/>
        </p:nvSpPr>
        <p:spPr bwMode="auto">
          <a:xfrm>
            <a:off x="744538" y="6232525"/>
            <a:ext cx="7753350" cy="396875"/>
          </a:xfrm>
          <a:prstGeom prst="rect">
            <a:avLst/>
          </a:prstGeom>
          <a:solidFill>
            <a:srgbClr val="FFFF66"/>
          </a:solidFill>
          <a:ln w="9525">
            <a:noFill/>
            <a:miter lim="800000"/>
            <a:headEnd/>
            <a:tailEnd/>
          </a:ln>
          <a:effectLst/>
        </p:spPr>
        <p:txBody>
          <a:bodyPr wrap="none">
            <a:prstTxWarp prst="textNoShape">
              <a:avLst/>
            </a:prstTxWarp>
            <a:spAutoFit/>
          </a:bodyPr>
          <a:lstStyle/>
          <a:p>
            <a:r>
              <a:rPr lang="en-US" sz="2000">
                <a:solidFill>
                  <a:srgbClr val="CC0000"/>
                </a:solidFill>
                <a:latin typeface="Arial Narrow" charset="0"/>
              </a:rPr>
              <a:t>If the currents are in the same direction, the attractive force.  If opposite, repulsive.</a:t>
            </a:r>
          </a:p>
        </p:txBody>
      </p:sp>
      <p:graphicFrame>
        <p:nvGraphicFramePr>
          <p:cNvPr id="385037" name="Object 13"/>
          <p:cNvGraphicFramePr>
            <a:graphicFrameLocks noChangeAspect="1"/>
          </p:cNvGraphicFramePr>
          <p:nvPr/>
        </p:nvGraphicFramePr>
        <p:xfrm>
          <a:off x="8186738" y="1744663"/>
          <a:ext cx="881062" cy="541337"/>
        </p:xfrm>
        <a:graphic>
          <a:graphicData uri="http://schemas.openxmlformats.org/presentationml/2006/ole">
            <mc:AlternateContent xmlns:mc="http://schemas.openxmlformats.org/markup-compatibility/2006">
              <mc:Choice xmlns:v="urn:schemas-microsoft-com:vml" Requires="v">
                <p:oleObj spid="_x0000_s273503" name="Equation" r:id="rId15" imgW="330120" imgH="203040" progId="Equation.DSMT4">
                  <p:embed/>
                </p:oleObj>
              </mc:Choice>
              <mc:Fallback>
                <p:oleObj name="Equation" r:id="rId15" imgW="330120" imgH="203040" progId="Equation.DSMT4">
                  <p:embed/>
                  <p:pic>
                    <p:nvPicPr>
                      <p:cNvPr id="385037"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186738" y="1744663"/>
                        <a:ext cx="881062" cy="5413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38" name="Object 14"/>
          <p:cNvGraphicFramePr>
            <a:graphicFrameLocks noChangeAspect="1"/>
          </p:cNvGraphicFramePr>
          <p:nvPr/>
        </p:nvGraphicFramePr>
        <p:xfrm>
          <a:off x="5957888" y="2438400"/>
          <a:ext cx="747712" cy="544513"/>
        </p:xfrm>
        <a:graphic>
          <a:graphicData uri="http://schemas.openxmlformats.org/presentationml/2006/ole">
            <mc:AlternateContent xmlns:mc="http://schemas.openxmlformats.org/markup-compatibility/2006">
              <mc:Choice xmlns:v="urn:schemas-microsoft-com:vml" Requires="v">
                <p:oleObj spid="_x0000_s273504" name="Equation" r:id="rId17" imgW="279360" imgH="203040" progId="Equation.DSMT4">
                  <p:embed/>
                </p:oleObj>
              </mc:Choice>
              <mc:Fallback>
                <p:oleObj name="Equation" r:id="rId17" imgW="279360" imgH="203040" progId="Equation.DSMT4">
                  <p:embed/>
                  <p:pic>
                    <p:nvPicPr>
                      <p:cNvPr id="385038" name="Object 1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57888" y="2438400"/>
                        <a:ext cx="747712" cy="5445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39" name="Object 15"/>
          <p:cNvGraphicFramePr>
            <a:graphicFrameLocks noChangeAspect="1"/>
          </p:cNvGraphicFramePr>
          <p:nvPr/>
        </p:nvGraphicFramePr>
        <p:xfrm>
          <a:off x="6829425" y="2438400"/>
          <a:ext cx="714375" cy="544513"/>
        </p:xfrm>
        <a:graphic>
          <a:graphicData uri="http://schemas.openxmlformats.org/presentationml/2006/ole">
            <mc:AlternateContent xmlns:mc="http://schemas.openxmlformats.org/markup-compatibility/2006">
              <mc:Choice xmlns:v="urn:schemas-microsoft-com:vml" Requires="v">
                <p:oleObj spid="_x0000_s273505" name="Equation" r:id="rId19" imgW="266400" imgH="203040" progId="Equation.DSMT4">
                  <p:embed/>
                </p:oleObj>
              </mc:Choice>
              <mc:Fallback>
                <p:oleObj name="Equation" r:id="rId19" imgW="266400" imgH="203040" progId="Equation.DSMT4">
                  <p:embed/>
                  <p:pic>
                    <p:nvPicPr>
                      <p:cNvPr id="385039" name="Object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829425" y="2438400"/>
                        <a:ext cx="714375" cy="5445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40" name="Object 16"/>
          <p:cNvGraphicFramePr>
            <a:graphicFrameLocks noChangeAspect="1"/>
          </p:cNvGraphicFramePr>
          <p:nvPr>
            <p:extLst>
              <p:ext uri="{D42A27DB-BD31-4B8C-83A1-F6EECF244321}">
                <p14:modId xmlns:p14="http://schemas.microsoft.com/office/powerpoint/2010/main" val="1693816521"/>
              </p:ext>
            </p:extLst>
          </p:nvPr>
        </p:nvGraphicFramePr>
        <p:xfrm>
          <a:off x="7439025" y="2209800"/>
          <a:ext cx="1019175" cy="987425"/>
        </p:xfrm>
        <a:graphic>
          <a:graphicData uri="http://schemas.openxmlformats.org/presentationml/2006/ole">
            <mc:AlternateContent xmlns:mc="http://schemas.openxmlformats.org/markup-compatibility/2006">
              <mc:Choice xmlns:v="urn:schemas-microsoft-com:vml" Requires="v">
                <p:oleObj spid="_x0000_s273506" name="Equation" r:id="rId21" imgW="380880" imgH="368280" progId="Equation.DSMT4">
                  <p:embed/>
                </p:oleObj>
              </mc:Choice>
              <mc:Fallback>
                <p:oleObj name="Equation" r:id="rId21" imgW="380880" imgH="368280" progId="Equation.DSMT4">
                  <p:embed/>
                  <p:pic>
                    <p:nvPicPr>
                      <p:cNvPr id="385040" name="Object 1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439025" y="2209800"/>
                        <a:ext cx="1019175" cy="987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9768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5036"/>
                                        </p:tgtEl>
                                        <p:attrNameLst>
                                          <p:attrName>style.visibility</p:attrName>
                                        </p:attrNameLst>
                                      </p:cBhvr>
                                      <p:to>
                                        <p:strVal val="visible"/>
                                      </p:to>
                                    </p:set>
                                    <p:animEffect transition="in" filter="wipe(left)">
                                      <p:cBhvr>
                                        <p:cTn id="7" dur="500"/>
                                        <p:tgtEl>
                                          <p:spTgt spid="38503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85035"/>
                                        </p:tgtEl>
                                        <p:attrNameLst>
                                          <p:attrName>style.visibility</p:attrName>
                                        </p:attrNameLst>
                                      </p:cBhvr>
                                      <p:to>
                                        <p:strVal val="visible"/>
                                      </p:to>
                                    </p:set>
                                    <p:anim calcmode="lin" valueType="num">
                                      <p:cBhvr>
                                        <p:cTn id="12" dur="500" fill="hold"/>
                                        <p:tgtEl>
                                          <p:spTgt spid="385035"/>
                                        </p:tgtEl>
                                        <p:attrNameLst>
                                          <p:attrName>ppt_w</p:attrName>
                                        </p:attrNameLst>
                                      </p:cBhvr>
                                      <p:tavLst>
                                        <p:tav tm="0">
                                          <p:val>
                                            <p:fltVal val="0"/>
                                          </p:val>
                                        </p:tav>
                                        <p:tav tm="100000">
                                          <p:val>
                                            <p:strVal val="#ppt_w"/>
                                          </p:val>
                                        </p:tav>
                                      </p:tavLst>
                                    </p:anim>
                                    <p:anim calcmode="lin" valueType="num">
                                      <p:cBhvr>
                                        <p:cTn id="13" dur="500" fill="hold"/>
                                        <p:tgtEl>
                                          <p:spTgt spid="385035"/>
                                        </p:tgtEl>
                                        <p:attrNameLst>
                                          <p:attrName>ppt_h</p:attrName>
                                        </p:attrNameLst>
                                      </p:cBhvr>
                                      <p:tavLst>
                                        <p:tav tm="0">
                                          <p:val>
                                            <p:fltVal val="0"/>
                                          </p:val>
                                        </p:tav>
                                        <p:tav tm="100000">
                                          <p:val>
                                            <p:strVal val="#ppt_h"/>
                                          </p:val>
                                        </p:tav>
                                      </p:tavLst>
                                    </p:anim>
                                    <p:animEffect transition="in" filter="fade">
                                      <p:cBhvr>
                                        <p:cTn id="14" dur="500"/>
                                        <p:tgtEl>
                                          <p:spTgt spid="385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36"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32282</TotalTime>
  <Words>2196</Words>
  <Application>Microsoft Macintosh PowerPoint</Application>
  <PresentationFormat>On-screen Show (4:3)</PresentationFormat>
  <Paragraphs>198</Paragraphs>
  <Slides>18</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 Narrow</vt:lpstr>
      <vt:lpstr>Monotype Corsiva</vt:lpstr>
      <vt:lpstr>Symbol</vt:lpstr>
      <vt:lpstr>Times New Roman</vt:lpstr>
      <vt:lpstr>phys1443-spring02</vt:lpstr>
      <vt:lpstr>Equation</vt:lpstr>
      <vt:lpstr>PHYS 1441 – Section 001 Lecture #16</vt:lpstr>
      <vt:lpstr>Announcements</vt:lpstr>
      <vt:lpstr>Reminder: Special Project #5 – COVID-19</vt:lpstr>
      <vt:lpstr>SP5 spreadsheet</vt:lpstr>
      <vt:lpstr> Sources of Magnetic Field</vt:lpstr>
      <vt:lpstr>Magnetic Field due to a Straight Wire</vt:lpstr>
      <vt:lpstr>Example 28 – 1 </vt:lpstr>
      <vt:lpstr>Force Between Two Parallel Wires</vt:lpstr>
      <vt:lpstr>Force Between Two Parallel Wires</vt:lpstr>
      <vt:lpstr>Example 28 – 5 </vt:lpstr>
      <vt:lpstr>Operational Definition of Units: Ampere and Coulomb</vt:lpstr>
      <vt:lpstr>Ampére’s Law</vt:lpstr>
      <vt:lpstr>Ampére’s Law</vt:lpstr>
      <vt:lpstr>Verification of Ampére’s Law</vt:lpstr>
      <vt:lpstr>Verification of Ampére’s Law</vt:lpstr>
      <vt:lpstr>Example 28 – 6 </vt:lpstr>
      <vt:lpstr>Example 28 – 6 cont’d </vt:lpstr>
      <vt:lpstr>Example 28 – 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875</cp:revision>
  <dcterms:created xsi:type="dcterms:W3CDTF">2012-01-19T04:21:20Z</dcterms:created>
  <dcterms:modified xsi:type="dcterms:W3CDTF">2020-07-02T17:51:25Z</dcterms:modified>
</cp:coreProperties>
</file>