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91" r:id="rId2"/>
    <p:sldId id="481" r:id="rId3"/>
    <p:sldId id="715" r:id="rId4"/>
    <p:sldId id="759" r:id="rId5"/>
    <p:sldId id="743" r:id="rId6"/>
    <p:sldId id="744" r:id="rId7"/>
    <p:sldId id="748" r:id="rId8"/>
    <p:sldId id="746" r:id="rId9"/>
    <p:sldId id="749" r:id="rId10"/>
    <p:sldId id="750" r:id="rId11"/>
    <p:sldId id="751" r:id="rId12"/>
    <p:sldId id="752" r:id="rId13"/>
    <p:sldId id="753" r:id="rId14"/>
    <p:sldId id="754" r:id="rId15"/>
    <p:sldId id="755" r:id="rId16"/>
    <p:sldId id="756" r:id="rId17"/>
    <p:sldId id="757" r:id="rId18"/>
    <p:sldId id="758"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26"/>
    <p:restoredTop sz="94660"/>
  </p:normalViewPr>
  <p:slideViewPr>
    <p:cSldViewPr>
      <p:cViewPr varScale="1">
        <p:scale>
          <a:sx n="133" d="100"/>
          <a:sy n="133" d="100"/>
        </p:scale>
        <p:origin x="108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39.wmf"/><Relationship Id="rId7" Type="http://schemas.openxmlformats.org/officeDocument/2006/relationships/image" Target="../media/image56.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5.wmf"/><Relationship Id="rId5" Type="http://schemas.openxmlformats.org/officeDocument/2006/relationships/image" Target="../media/image54.wmf"/><Relationship Id="rId10" Type="http://schemas.openxmlformats.org/officeDocument/2006/relationships/image" Target="../media/image49.wmf"/><Relationship Id="rId4" Type="http://schemas.openxmlformats.org/officeDocument/2006/relationships/image" Target="../media/image53.wmf"/><Relationship Id="rId9" Type="http://schemas.openxmlformats.org/officeDocument/2006/relationships/image" Target="../media/image5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5.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6.wmf"/><Relationship Id="rId1" Type="http://schemas.openxmlformats.org/officeDocument/2006/relationships/image" Target="../media/image3.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67152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2464211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13</a:t>
            </a:fld>
            <a:endParaRPr lang="en-US"/>
          </a:p>
        </p:txBody>
      </p:sp>
    </p:spTree>
    <p:extLst>
      <p:ext uri="{BB962C8B-B14F-4D97-AF65-F5344CB8AC3E}">
        <p14:creationId xmlns:p14="http://schemas.microsoft.com/office/powerpoint/2010/main" val="358860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16</a:t>
            </a:fld>
            <a:endParaRPr lang="en-US"/>
          </a:p>
        </p:txBody>
      </p:sp>
    </p:spTree>
    <p:extLst>
      <p:ext uri="{BB962C8B-B14F-4D97-AF65-F5344CB8AC3E}">
        <p14:creationId xmlns:p14="http://schemas.microsoft.com/office/powerpoint/2010/main" val="2666602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Thursday, July 2,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July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July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July 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July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Thursday, July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Thursday, July 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July 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Thursday, July 2,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Thursday, July 2,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July 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July 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Thursday, July 2,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26.wmf"/><Relationship Id="rId3" Type="http://schemas.openxmlformats.org/officeDocument/2006/relationships/image" Target="../media/image29.jpeg"/><Relationship Id="rId7" Type="http://schemas.openxmlformats.org/officeDocument/2006/relationships/image" Target="../media/image23.wmf"/><Relationship Id="rId12" Type="http://schemas.openxmlformats.org/officeDocument/2006/relationships/oleObject" Target="../embeddings/oleObject37.bin"/><Relationship Id="rId17"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oleObject" Target="../embeddings/oleObject39.bin"/><Relationship Id="rId1" Type="http://schemas.openxmlformats.org/officeDocument/2006/relationships/vmlDrawing" Target="../drawings/vmlDrawing6.vml"/><Relationship Id="rId6" Type="http://schemas.openxmlformats.org/officeDocument/2006/relationships/oleObject" Target="../embeddings/oleObject34.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24.wmf"/><Relationship Id="rId14" Type="http://schemas.openxmlformats.org/officeDocument/2006/relationships/oleObject" Target="../embeddings/oleObject3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31.wmf"/><Relationship Id="rId3" Type="http://schemas.openxmlformats.org/officeDocument/2006/relationships/oleObject" Target="../embeddings/oleObject40.bin"/><Relationship Id="rId7" Type="http://schemas.openxmlformats.org/officeDocument/2006/relationships/oleObject" Target="../embeddings/oleObject43.bin"/><Relationship Id="rId12" Type="http://schemas.openxmlformats.org/officeDocument/2006/relationships/oleObject" Target="../embeddings/oleObject46.bin"/><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48.bin"/><Relationship Id="rId1" Type="http://schemas.openxmlformats.org/officeDocument/2006/relationships/vmlDrawing" Target="../drawings/vmlDrawing7.vml"/><Relationship Id="rId6" Type="http://schemas.openxmlformats.org/officeDocument/2006/relationships/oleObject" Target="../embeddings/oleObject42.bin"/><Relationship Id="rId11" Type="http://schemas.openxmlformats.org/officeDocument/2006/relationships/image" Target="../media/image30.wmf"/><Relationship Id="rId5" Type="http://schemas.openxmlformats.org/officeDocument/2006/relationships/oleObject" Target="../embeddings/oleObject41.bin"/><Relationship Id="rId15" Type="http://schemas.openxmlformats.org/officeDocument/2006/relationships/image" Target="../media/image32.wmf"/><Relationship Id="rId10" Type="http://schemas.openxmlformats.org/officeDocument/2006/relationships/oleObject" Target="../embeddings/oleObject45.bin"/><Relationship Id="rId4" Type="http://schemas.openxmlformats.org/officeDocument/2006/relationships/image" Target="../media/image3.wmf"/><Relationship Id="rId9" Type="http://schemas.openxmlformats.org/officeDocument/2006/relationships/image" Target="../media/image6.wmf"/><Relationship Id="rId14" Type="http://schemas.openxmlformats.org/officeDocument/2006/relationships/oleObject" Target="../embeddings/oleObject4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oleObject" Target="../embeddings/oleObject49.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image" Target="../media/image3.wmf"/><Relationship Id="rId9" Type="http://schemas.openxmlformats.org/officeDocument/2006/relationships/image" Target="../media/image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3.xml"/><Relationship Id="rId7" Type="http://schemas.openxmlformats.org/officeDocument/2006/relationships/oleObject" Target="../embeddings/oleObject56.bin"/><Relationship Id="rId12"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5.bin"/><Relationship Id="rId11" Type="http://schemas.openxmlformats.org/officeDocument/2006/relationships/image" Target="../media/image34.wmf"/><Relationship Id="rId5" Type="http://schemas.openxmlformats.org/officeDocument/2006/relationships/image" Target="../media/image3.wmf"/><Relationship Id="rId10" Type="http://schemas.openxmlformats.org/officeDocument/2006/relationships/oleObject" Target="../embeddings/oleObject58.bin"/><Relationship Id="rId4" Type="http://schemas.openxmlformats.org/officeDocument/2006/relationships/oleObject" Target="../embeddings/oleObject54.bin"/><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oleObject" Target="../embeddings/oleObject65.bin"/><Relationship Id="rId18" Type="http://schemas.openxmlformats.org/officeDocument/2006/relationships/image" Target="../media/image41.wmf"/><Relationship Id="rId3" Type="http://schemas.openxmlformats.org/officeDocument/2006/relationships/image" Target="../media/image42.jpeg"/><Relationship Id="rId21" Type="http://schemas.openxmlformats.org/officeDocument/2006/relationships/image" Target="../media/image45.emf"/><Relationship Id="rId7" Type="http://schemas.openxmlformats.org/officeDocument/2006/relationships/oleObject" Target="../embeddings/oleObject61.bin"/><Relationship Id="rId12" Type="http://schemas.openxmlformats.org/officeDocument/2006/relationships/image" Target="../media/image38.wmf"/><Relationship Id="rId17" Type="http://schemas.openxmlformats.org/officeDocument/2006/relationships/oleObject" Target="../embeddings/oleObject67.bin"/><Relationship Id="rId2" Type="http://schemas.openxmlformats.org/officeDocument/2006/relationships/slideLayout" Target="../slideLayouts/slideLayout2.xml"/><Relationship Id="rId16" Type="http://schemas.openxmlformats.org/officeDocument/2006/relationships/image" Target="../media/image40.wmf"/><Relationship Id="rId20" Type="http://schemas.openxmlformats.org/officeDocument/2006/relationships/image" Target="../media/image44.emf"/><Relationship Id="rId1" Type="http://schemas.openxmlformats.org/officeDocument/2006/relationships/vmlDrawing" Target="../drawings/vmlDrawing10.vml"/><Relationship Id="rId6" Type="http://schemas.openxmlformats.org/officeDocument/2006/relationships/oleObject" Target="../embeddings/oleObject60.bin"/><Relationship Id="rId11" Type="http://schemas.openxmlformats.org/officeDocument/2006/relationships/oleObject" Target="../embeddings/oleObject64.bin"/><Relationship Id="rId5" Type="http://schemas.openxmlformats.org/officeDocument/2006/relationships/image" Target="../media/image3.wmf"/><Relationship Id="rId15" Type="http://schemas.openxmlformats.org/officeDocument/2006/relationships/oleObject" Target="../embeddings/oleObject66.bin"/><Relationship Id="rId10" Type="http://schemas.openxmlformats.org/officeDocument/2006/relationships/image" Target="../media/image37.wmf"/><Relationship Id="rId19" Type="http://schemas.openxmlformats.org/officeDocument/2006/relationships/image" Target="../media/image43.emf"/><Relationship Id="rId4" Type="http://schemas.openxmlformats.org/officeDocument/2006/relationships/oleObject" Target="../embeddings/oleObject59.bin"/><Relationship Id="rId9" Type="http://schemas.openxmlformats.org/officeDocument/2006/relationships/oleObject" Target="../embeddings/oleObject63.bin"/><Relationship Id="rId14" Type="http://schemas.openxmlformats.org/officeDocument/2006/relationships/image" Target="../media/image3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image" Target="../media/image46.jpeg"/><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69.bin"/><Relationship Id="rId5" Type="http://schemas.openxmlformats.org/officeDocument/2006/relationships/image" Target="../media/image3.wmf"/><Relationship Id="rId4" Type="http://schemas.openxmlformats.org/officeDocument/2006/relationships/oleObject" Target="../embeddings/oleObject68.bin"/></Relationships>
</file>

<file path=ppt/slides/_rels/slide16.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43.emf"/><Relationship Id="rId3" Type="http://schemas.openxmlformats.org/officeDocument/2006/relationships/notesSlide" Target="../notesSlides/notesSlide4.xml"/><Relationship Id="rId7" Type="http://schemas.openxmlformats.org/officeDocument/2006/relationships/oleObject" Target="../embeddings/oleObject73.bin"/><Relationship Id="rId12"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7.w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39.wmf"/><Relationship Id="rId4" Type="http://schemas.openxmlformats.org/officeDocument/2006/relationships/image" Target="../media/image50.jpeg"/><Relationship Id="rId9" Type="http://schemas.openxmlformats.org/officeDocument/2006/relationships/oleObject" Target="../embeddings/oleObject74.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54.wmf"/><Relationship Id="rId18" Type="http://schemas.openxmlformats.org/officeDocument/2006/relationships/oleObject" Target="../embeddings/oleObject83.bin"/><Relationship Id="rId3" Type="http://schemas.openxmlformats.org/officeDocument/2006/relationships/image" Target="../media/image50.jpeg"/><Relationship Id="rId21" Type="http://schemas.openxmlformats.org/officeDocument/2006/relationships/image" Target="../media/image58.emf"/><Relationship Id="rId7" Type="http://schemas.openxmlformats.org/officeDocument/2006/relationships/image" Target="../media/image52.wmf"/><Relationship Id="rId12" Type="http://schemas.openxmlformats.org/officeDocument/2006/relationships/oleObject" Target="../embeddings/oleObject80.bin"/><Relationship Id="rId17"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oleObject" Target="../embeddings/oleObject82.bin"/><Relationship Id="rId20" Type="http://schemas.openxmlformats.org/officeDocument/2006/relationships/oleObject" Target="../embeddings/oleObject84.bin"/><Relationship Id="rId1" Type="http://schemas.openxmlformats.org/officeDocument/2006/relationships/vmlDrawing" Target="../drawings/vmlDrawing13.vml"/><Relationship Id="rId6" Type="http://schemas.openxmlformats.org/officeDocument/2006/relationships/oleObject" Target="../embeddings/oleObject77.bin"/><Relationship Id="rId11" Type="http://schemas.openxmlformats.org/officeDocument/2006/relationships/image" Target="../media/image53.wmf"/><Relationship Id="rId24" Type="http://schemas.openxmlformats.org/officeDocument/2006/relationships/image" Target="../media/image43.emf"/><Relationship Id="rId5" Type="http://schemas.openxmlformats.org/officeDocument/2006/relationships/image" Target="../media/image51.wmf"/><Relationship Id="rId15" Type="http://schemas.openxmlformats.org/officeDocument/2006/relationships/image" Target="../media/image55.wmf"/><Relationship Id="rId23" Type="http://schemas.openxmlformats.org/officeDocument/2006/relationships/image" Target="../media/image49.wmf"/><Relationship Id="rId10" Type="http://schemas.openxmlformats.org/officeDocument/2006/relationships/oleObject" Target="../embeddings/oleObject79.bin"/><Relationship Id="rId19" Type="http://schemas.openxmlformats.org/officeDocument/2006/relationships/image" Target="../media/image57.wmf"/><Relationship Id="rId4" Type="http://schemas.openxmlformats.org/officeDocument/2006/relationships/oleObject" Target="../embeddings/oleObject76.bin"/><Relationship Id="rId9" Type="http://schemas.openxmlformats.org/officeDocument/2006/relationships/image" Target="../media/image39.wmf"/><Relationship Id="rId14" Type="http://schemas.openxmlformats.org/officeDocument/2006/relationships/oleObject" Target="../embeddings/oleObject81.bin"/><Relationship Id="rId22" Type="http://schemas.openxmlformats.org/officeDocument/2006/relationships/oleObject" Target="../embeddings/oleObject8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image" Target="../media/image63.jpeg"/><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87.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6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ronaboard.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6.wmf"/><Relationship Id="rId3" Type="http://schemas.openxmlformats.org/officeDocument/2006/relationships/oleObject" Target="../embeddings/oleObject5.bin"/><Relationship Id="rId7" Type="http://schemas.openxmlformats.org/officeDocument/2006/relationships/oleObject" Target="../embeddings/oleObject8.bin"/><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5.wmf"/><Relationship Id="rId5" Type="http://schemas.openxmlformats.org/officeDocument/2006/relationships/oleObject" Target="../embeddings/oleObject6.bin"/><Relationship Id="rId15" Type="http://schemas.openxmlformats.org/officeDocument/2006/relationships/image" Target="../media/image7.wmf"/><Relationship Id="rId10" Type="http://schemas.openxmlformats.org/officeDocument/2006/relationships/oleObject" Target="../embeddings/oleObject10.bin"/><Relationship Id="rId4" Type="http://schemas.openxmlformats.org/officeDocument/2006/relationships/image" Target="../media/image3.wmf"/><Relationship Id="rId9" Type="http://schemas.openxmlformats.org/officeDocument/2006/relationships/image" Target="../media/image4.wmf"/><Relationship Id="rId1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1.jpe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image" Target="../media/image10.wmf"/><Relationship Id="rId5" Type="http://schemas.openxmlformats.org/officeDocument/2006/relationships/image" Target="../media/image5.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2.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wmf"/><Relationship Id="rId11" Type="http://schemas.openxmlformats.org/officeDocument/2006/relationships/image" Target="../media/image12.wmf"/><Relationship Id="rId5" Type="http://schemas.openxmlformats.org/officeDocument/2006/relationships/oleObject" Target="../embeddings/oleObject17.bin"/><Relationship Id="rId10" Type="http://schemas.openxmlformats.org/officeDocument/2006/relationships/oleObject" Target="../embeddings/oleObject21.bin"/><Relationship Id="rId4" Type="http://schemas.openxmlformats.org/officeDocument/2006/relationships/image" Target="../media/image13.jpeg"/><Relationship Id="rId9"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oleObject" Target="../embeddings/oleObject28.bin"/><Relationship Id="rId18" Type="http://schemas.openxmlformats.org/officeDocument/2006/relationships/image" Target="../media/image18.wmf"/><Relationship Id="rId3" Type="http://schemas.openxmlformats.org/officeDocument/2006/relationships/image" Target="../media/image21.jpeg"/><Relationship Id="rId21" Type="http://schemas.openxmlformats.org/officeDocument/2006/relationships/oleObject" Target="../embeddings/oleObject32.bin"/><Relationship Id="rId7" Type="http://schemas.openxmlformats.org/officeDocument/2006/relationships/oleObject" Target="../embeddings/oleObject24.bin"/><Relationship Id="rId12" Type="http://schemas.openxmlformats.org/officeDocument/2006/relationships/image" Target="../media/image15.wmf"/><Relationship Id="rId17" Type="http://schemas.openxmlformats.org/officeDocument/2006/relationships/oleObject" Target="../embeddings/oleObject30.bin"/><Relationship Id="rId2" Type="http://schemas.openxmlformats.org/officeDocument/2006/relationships/slideLayout" Target="../slideLayouts/slideLayout2.xml"/><Relationship Id="rId16" Type="http://schemas.openxmlformats.org/officeDocument/2006/relationships/image" Target="../media/image17.wmf"/><Relationship Id="rId20" Type="http://schemas.openxmlformats.org/officeDocument/2006/relationships/image" Target="../media/image19.wmf"/><Relationship Id="rId1" Type="http://schemas.openxmlformats.org/officeDocument/2006/relationships/vmlDrawing" Target="../drawings/vmlDrawing5.vml"/><Relationship Id="rId6" Type="http://schemas.openxmlformats.org/officeDocument/2006/relationships/oleObject" Target="../embeddings/oleObject23.bin"/><Relationship Id="rId11" Type="http://schemas.openxmlformats.org/officeDocument/2006/relationships/oleObject" Target="../embeddings/oleObject27.bin"/><Relationship Id="rId5" Type="http://schemas.openxmlformats.org/officeDocument/2006/relationships/image" Target="../media/image3.wmf"/><Relationship Id="rId15" Type="http://schemas.openxmlformats.org/officeDocument/2006/relationships/oleObject" Target="../embeddings/oleObject29.bin"/><Relationship Id="rId10" Type="http://schemas.openxmlformats.org/officeDocument/2006/relationships/image" Target="../media/image14.wmf"/><Relationship Id="rId19" Type="http://schemas.openxmlformats.org/officeDocument/2006/relationships/oleObject" Target="../embeddings/oleObject31.bin"/><Relationship Id="rId4" Type="http://schemas.openxmlformats.org/officeDocument/2006/relationships/oleObject" Target="../embeddings/oleObject22.bin"/><Relationship Id="rId9" Type="http://schemas.openxmlformats.org/officeDocument/2006/relationships/oleObject" Target="../embeddings/oleObject26.bin"/><Relationship Id="rId14" Type="http://schemas.openxmlformats.org/officeDocument/2006/relationships/image" Target="../media/image16.wmf"/><Relationship Id="rId22"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Thursday, July 2, 2020</a:t>
            </a:r>
          </a:p>
        </p:txBody>
      </p:sp>
      <p:sp>
        <p:nvSpPr>
          <p:cNvPr id="7" name="Rectangle 5"/>
          <p:cNvSpPr>
            <a:spLocks noGrp="1" noChangeArrowheads="1"/>
          </p:cNvSpPr>
          <p:nvPr>
            <p:ph type="ftr" sz="quarter" idx="11"/>
          </p:nvPr>
        </p:nvSpPr>
        <p:spPr/>
        <p:txBody>
          <a:bodyPr/>
          <a:lstStyle/>
          <a:p>
            <a:pPr>
              <a:defRPr/>
            </a:pPr>
            <a:r>
              <a:rPr lang="de-DE" dirty="0"/>
              <a:t>PHYS 1444-001, Summer 2020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#16</a:t>
            </a:r>
          </a:p>
        </p:txBody>
      </p:sp>
      <p:sp>
        <p:nvSpPr>
          <p:cNvPr id="18438" name="Text Box 4"/>
          <p:cNvSpPr txBox="1">
            <a:spLocks noChangeArrowheads="1"/>
          </p:cNvSpPr>
          <p:nvPr/>
        </p:nvSpPr>
        <p:spPr bwMode="auto">
          <a:xfrm>
            <a:off x="3085764" y="1447800"/>
            <a:ext cx="2664512"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Thursday, July 2,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a:extLst>
              <a:ext uri="{FF2B5EF4-FFF2-40B4-BE49-F238E27FC236}">
                <a16:creationId xmlns:a16="http://schemas.microsoft.com/office/drawing/2014/main" id="{868E5067-8848-1B49-B060-6086C43DB2F4}"/>
              </a:ext>
            </a:extLst>
          </p:cNvPr>
          <p:cNvSpPr txBox="1">
            <a:spLocks/>
          </p:cNvSpPr>
          <p:nvPr/>
        </p:nvSpPr>
        <p:spPr bwMode="auto">
          <a:xfrm>
            <a:off x="990600" y="2439134"/>
            <a:ext cx="6667500" cy="3089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sz="2800" dirty="0">
                <a:latin typeface="Arial Narrow" charset="0"/>
              </a:rPr>
              <a:t>CH 28: Sources of Magnetic Field</a:t>
            </a:r>
          </a:p>
          <a:p>
            <a:pPr marL="1352550" lvl="1" indent="-609600"/>
            <a:r>
              <a:rPr lang="en-US" sz="2400" dirty="0">
                <a:latin typeface="Arial Narrow" charset="0"/>
              </a:rPr>
              <a:t>Sources of Magnetic Field</a:t>
            </a:r>
          </a:p>
          <a:p>
            <a:pPr marL="1352550" lvl="1" indent="-609600"/>
            <a:r>
              <a:rPr lang="en-US" sz="2400" dirty="0">
                <a:latin typeface="Arial Narrow" charset="0"/>
              </a:rPr>
              <a:t>Magnetic Field Due to Straight Wire</a:t>
            </a:r>
          </a:p>
          <a:p>
            <a:pPr marL="1352550" lvl="1" indent="-609600"/>
            <a:r>
              <a:rPr lang="en-US" sz="2400" dirty="0">
                <a:latin typeface="Arial Narrow" charset="0"/>
              </a:rPr>
              <a:t>Magnetic Materials</a:t>
            </a:r>
          </a:p>
          <a:p>
            <a:pPr marL="1352550" lvl="1" indent="-609600"/>
            <a:r>
              <a:rPr lang="en-US" sz="2400" dirty="0">
                <a:latin typeface="Arial Narrow" charset="0"/>
              </a:rPr>
              <a:t>Hysteresis</a:t>
            </a:r>
          </a:p>
          <a:p>
            <a:pPr algn="l">
              <a:buNone/>
            </a:pPr>
            <a:r>
              <a:rPr lang="en-US" sz="2800" dirty="0">
                <a:latin typeface="Arial Narrow" charset="0"/>
              </a:rPr>
              <a:t>Chapter 29:EM Induction &amp; Faraday’s Law</a:t>
            </a:r>
          </a:p>
          <a:p>
            <a:pPr marL="1352550" lvl="1" indent="-609600"/>
            <a:r>
              <a:rPr lang="en-US" dirty="0">
                <a:latin typeface="Arial Narrow" charset="0"/>
              </a:rPr>
              <a:t>Induced EMF and EM Induction</a:t>
            </a:r>
          </a:p>
          <a:p>
            <a:pPr marL="1352550" lvl="1" indent="-609600"/>
            <a:endParaRPr lang="en-US" dirty="0">
              <a:latin typeface="Arial Narrow" charset="0"/>
            </a:endParaRP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left)">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Thursday, July 2, 2020</a:t>
            </a:r>
          </a:p>
        </p:txBody>
      </p:sp>
      <p:sp>
        <p:nvSpPr>
          <p:cNvPr id="17" name="Footer Placeholder 4"/>
          <p:cNvSpPr>
            <a:spLocks noGrp="1"/>
          </p:cNvSpPr>
          <p:nvPr>
            <p:ph type="ftr" sz="quarter" idx="11"/>
          </p:nvPr>
        </p:nvSpPr>
        <p:spPr/>
        <p:txBody>
          <a:bodyPr/>
          <a:lstStyle/>
          <a:p>
            <a:r>
              <a:rPr lang="de-DE"/>
              <a:t>PHYS 1444-001, Summer 2020                    Dr. Jaehoon Yu</a:t>
            </a:r>
            <a:endParaRPr lang="en-US"/>
          </a:p>
        </p:txBody>
      </p:sp>
      <p:sp>
        <p:nvSpPr>
          <p:cNvPr id="18" name="Slide Number Placeholder 5"/>
          <p:cNvSpPr>
            <a:spLocks noGrp="1"/>
          </p:cNvSpPr>
          <p:nvPr>
            <p:ph type="sldNum" sz="quarter" idx="12"/>
          </p:nvPr>
        </p:nvSpPr>
        <p:spPr/>
        <p:txBody>
          <a:bodyPr/>
          <a:lstStyle/>
          <a:p>
            <a:fld id="{D4CC0813-488B-2245-B715-9B380EC238D5}" type="slidenum">
              <a:rPr lang="en-US"/>
              <a:pPr/>
              <a:t>10</a:t>
            </a:fld>
            <a:endParaRPr lang="en-US"/>
          </a:p>
        </p:txBody>
      </p:sp>
      <p:sp>
        <p:nvSpPr>
          <p:cNvPr id="386050" name="Rectangle 2"/>
          <p:cNvSpPr>
            <a:spLocks noGrp="1" noChangeArrowheads="1"/>
          </p:cNvSpPr>
          <p:nvPr>
            <p:ph type="title"/>
          </p:nvPr>
        </p:nvSpPr>
        <p:spPr>
          <a:xfrm>
            <a:off x="228600" y="-76200"/>
            <a:ext cx="8686800" cy="762000"/>
          </a:xfrm>
        </p:spPr>
        <p:txBody>
          <a:bodyPr/>
          <a:lstStyle/>
          <a:p>
            <a:r>
              <a:rPr lang="en-US" dirty="0"/>
              <a:t>Example 28 – 5 </a:t>
            </a:r>
          </a:p>
        </p:txBody>
      </p:sp>
      <p:sp>
        <p:nvSpPr>
          <p:cNvPr id="386051" name="Text Box 3"/>
          <p:cNvSpPr txBox="1">
            <a:spLocks noChangeArrowheads="1"/>
          </p:cNvSpPr>
          <p:nvPr/>
        </p:nvSpPr>
        <p:spPr bwMode="auto">
          <a:xfrm>
            <a:off x="381000" y="457200"/>
            <a:ext cx="67056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Suspending a wire with current. </a:t>
            </a:r>
            <a:r>
              <a:rPr lang="en-US" dirty="0">
                <a:solidFill>
                  <a:schemeClr val="accent2"/>
                </a:solidFill>
                <a:latin typeface="Arial Narrow" charset="0"/>
              </a:rPr>
              <a:t>A horizontal wire carries a current </a:t>
            </a:r>
            <a:r>
              <a:rPr lang="en-US" dirty="0">
                <a:solidFill>
                  <a:schemeClr val="accent2"/>
                </a:solidFill>
                <a:latin typeface="Monotype Corsiva" charset="0"/>
              </a:rPr>
              <a:t>I</a:t>
            </a:r>
            <a:r>
              <a:rPr lang="en-US" baseline="-25000" dirty="0">
                <a:solidFill>
                  <a:schemeClr val="accent2"/>
                </a:solidFill>
                <a:latin typeface="Arial Narrow" charset="0"/>
              </a:rPr>
              <a:t>1</a:t>
            </a:r>
            <a:r>
              <a:rPr lang="en-US" dirty="0">
                <a:solidFill>
                  <a:schemeClr val="accent2"/>
                </a:solidFill>
                <a:latin typeface="Arial Narrow" charset="0"/>
              </a:rPr>
              <a:t>=80A DC.  A second parallel wire 20cm below it must carry how much current </a:t>
            </a:r>
            <a:r>
              <a:rPr lang="en-US" dirty="0">
                <a:solidFill>
                  <a:schemeClr val="accent2"/>
                </a:solidFill>
                <a:latin typeface="Monotype Corsiva" charset="0"/>
              </a:rPr>
              <a:t>I</a:t>
            </a:r>
            <a:r>
              <a:rPr lang="en-US" baseline="-25000" dirty="0">
                <a:solidFill>
                  <a:schemeClr val="accent2"/>
                </a:solidFill>
                <a:latin typeface="Arial Narrow" charset="0"/>
              </a:rPr>
              <a:t>2</a:t>
            </a:r>
            <a:r>
              <a:rPr lang="en-US" dirty="0">
                <a:solidFill>
                  <a:schemeClr val="accent2"/>
                </a:solidFill>
                <a:latin typeface="Arial Narrow" charset="0"/>
              </a:rPr>
              <a:t> so that it doesn’t fall due to the gravity?  The lower has a mass of 0.12g per meter of length. </a:t>
            </a:r>
          </a:p>
        </p:txBody>
      </p:sp>
      <p:sp>
        <p:nvSpPr>
          <p:cNvPr id="386052" name="Text Box 4"/>
          <p:cNvSpPr txBox="1">
            <a:spLocks noChangeArrowheads="1"/>
          </p:cNvSpPr>
          <p:nvPr/>
        </p:nvSpPr>
        <p:spPr bwMode="auto">
          <a:xfrm>
            <a:off x="457200" y="2362200"/>
            <a:ext cx="51816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Which direction is the gravitational force? </a:t>
            </a:r>
            <a:r>
              <a:rPr lang="en-US" dirty="0">
                <a:solidFill>
                  <a:srgbClr val="C00000"/>
                </a:solidFill>
                <a:latin typeface="Arial Narrow" charset="0"/>
              </a:rPr>
              <a:t>(poll 15) </a:t>
            </a:r>
            <a:endParaRPr lang="en-US" baseline="-25000" dirty="0">
              <a:solidFill>
                <a:srgbClr val="C00000"/>
              </a:solidFill>
              <a:latin typeface="Arial Narrow" charset="0"/>
            </a:endParaRPr>
          </a:p>
        </p:txBody>
      </p:sp>
      <p:sp>
        <p:nvSpPr>
          <p:cNvPr id="386053" name="Text Box 5"/>
          <p:cNvSpPr txBox="1">
            <a:spLocks noChangeArrowheads="1"/>
          </p:cNvSpPr>
          <p:nvPr/>
        </p:nvSpPr>
        <p:spPr bwMode="auto">
          <a:xfrm>
            <a:off x="457200" y="3048000"/>
            <a:ext cx="8382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This force must be balanced by the magnetic force exerted on the wire by the first wire.</a:t>
            </a:r>
          </a:p>
        </p:txBody>
      </p:sp>
      <p:pic>
        <p:nvPicPr>
          <p:cNvPr id="386054" name="Picture 6" descr="FG28_005"/>
          <p:cNvPicPr>
            <a:picLocks noChangeAspect="1" noChangeArrowheads="1"/>
          </p:cNvPicPr>
          <p:nvPr/>
        </p:nvPicPr>
        <p:blipFill>
          <a:blip r:embed="rId3"/>
          <a:srcRect/>
          <a:stretch>
            <a:fillRect/>
          </a:stretch>
        </p:blipFill>
        <p:spPr bwMode="auto">
          <a:xfrm>
            <a:off x="7010400" y="381000"/>
            <a:ext cx="2057400" cy="2000250"/>
          </a:xfrm>
          <a:prstGeom prst="rect">
            <a:avLst/>
          </a:prstGeom>
          <a:noFill/>
        </p:spPr>
      </p:pic>
      <p:sp>
        <p:nvSpPr>
          <p:cNvPr id="386055" name="Text Box 7"/>
          <p:cNvSpPr txBox="1">
            <a:spLocks noChangeArrowheads="1"/>
          </p:cNvSpPr>
          <p:nvPr/>
        </p:nvSpPr>
        <p:spPr bwMode="auto">
          <a:xfrm>
            <a:off x="5257800" y="2510135"/>
            <a:ext cx="3733800" cy="461665"/>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00"/>
                </a:solidFill>
                <a:latin typeface="Arial Narrow" charset="0"/>
              </a:rPr>
              <a:t>Down to the center of the Earth </a:t>
            </a:r>
            <a:endParaRPr lang="en-US" baseline="-25000" dirty="0">
              <a:solidFill>
                <a:srgbClr val="CC0000"/>
              </a:solidFill>
              <a:latin typeface="Arial Narrow" charset="0"/>
            </a:endParaRPr>
          </a:p>
        </p:txBody>
      </p:sp>
      <p:graphicFrame>
        <p:nvGraphicFramePr>
          <p:cNvPr id="386056" name="Object 8"/>
          <p:cNvGraphicFramePr>
            <a:graphicFrameLocks noChangeAspect="1"/>
          </p:cNvGraphicFramePr>
          <p:nvPr/>
        </p:nvGraphicFramePr>
        <p:xfrm>
          <a:off x="1981200" y="3416300"/>
          <a:ext cx="741363" cy="850900"/>
        </p:xfrm>
        <a:graphic>
          <a:graphicData uri="http://schemas.openxmlformats.org/presentationml/2006/ole">
            <mc:AlternateContent xmlns:mc="http://schemas.openxmlformats.org/markup-compatibility/2006">
              <mc:Choice xmlns:v="urn:schemas-microsoft-com:vml" Requires="v">
                <p:oleObj spid="_x0000_s221878" name="Equation" r:id="rId4" imgW="342720" imgH="393480" progId="Equation.DSMT4">
                  <p:embed/>
                </p:oleObj>
              </mc:Choice>
              <mc:Fallback>
                <p:oleObj name="Equation" r:id="rId4" imgW="342720" imgH="393480" progId="Equation.DSMT4">
                  <p:embed/>
                  <p:pic>
                    <p:nvPicPr>
                      <p:cNvPr id="38605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416300"/>
                        <a:ext cx="741363" cy="8509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57" name="Object 9"/>
          <p:cNvGraphicFramePr>
            <a:graphicFrameLocks noChangeAspect="1"/>
          </p:cNvGraphicFramePr>
          <p:nvPr/>
        </p:nvGraphicFramePr>
        <p:xfrm>
          <a:off x="2514600" y="4572000"/>
          <a:ext cx="650875" cy="473075"/>
        </p:xfrm>
        <a:graphic>
          <a:graphicData uri="http://schemas.openxmlformats.org/presentationml/2006/ole">
            <mc:AlternateContent xmlns:mc="http://schemas.openxmlformats.org/markup-compatibility/2006">
              <mc:Choice xmlns:v="urn:schemas-microsoft-com:vml" Requires="v">
                <p:oleObj spid="_x0000_s221879" name="Equation" r:id="rId6" imgW="279360" imgH="203040" progId="Equation.DSMT4">
                  <p:embed/>
                </p:oleObj>
              </mc:Choice>
              <mc:Fallback>
                <p:oleObj name="Equation" r:id="rId6" imgW="279360" imgH="203040" progId="Equation.DSMT4">
                  <p:embed/>
                  <p:pic>
                    <p:nvPicPr>
                      <p:cNvPr id="38605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572000"/>
                        <a:ext cx="650875" cy="4730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86058" name="AutoShape 10"/>
          <p:cNvSpPr>
            <a:spLocks noChangeArrowheads="1"/>
          </p:cNvSpPr>
          <p:nvPr/>
        </p:nvSpPr>
        <p:spPr bwMode="auto">
          <a:xfrm>
            <a:off x="396875" y="4359275"/>
            <a:ext cx="1736725" cy="850900"/>
          </a:xfrm>
          <a:prstGeom prst="rightArrow">
            <a:avLst>
              <a:gd name="adj1" fmla="val 50000"/>
              <a:gd name="adj2" fmla="val 51026"/>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I</a:t>
            </a:r>
            <a:r>
              <a:rPr lang="en-US" sz="2000" b="1" baseline="-25000">
                <a:solidFill>
                  <a:srgbClr val="CC0000"/>
                </a:solidFill>
                <a:latin typeface="Arial Narrow" charset="0"/>
              </a:rPr>
              <a:t>2</a:t>
            </a:r>
          </a:p>
        </p:txBody>
      </p:sp>
      <p:graphicFrame>
        <p:nvGraphicFramePr>
          <p:cNvPr id="386059" name="Object 11"/>
          <p:cNvGraphicFramePr>
            <a:graphicFrameLocks noChangeAspect="1"/>
          </p:cNvGraphicFramePr>
          <p:nvPr/>
        </p:nvGraphicFramePr>
        <p:xfrm>
          <a:off x="3275013" y="5326063"/>
          <a:ext cx="5259387" cy="1074737"/>
        </p:xfrm>
        <a:graphic>
          <a:graphicData uri="http://schemas.openxmlformats.org/presentationml/2006/ole">
            <mc:AlternateContent xmlns:mc="http://schemas.openxmlformats.org/markup-compatibility/2006">
              <mc:Choice xmlns:v="urn:schemas-microsoft-com:vml" Requires="v">
                <p:oleObj spid="_x0000_s221880" name="Equation" r:id="rId8" imgW="2666880" imgH="545760" progId="Equation.DSMT4">
                  <p:embed/>
                </p:oleObj>
              </mc:Choice>
              <mc:Fallback>
                <p:oleObj name="Equation" r:id="rId8" imgW="2666880" imgH="545760" progId="Equation.DSMT4">
                  <p:embed/>
                  <p:pic>
                    <p:nvPicPr>
                      <p:cNvPr id="386059"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013" y="5326063"/>
                        <a:ext cx="5259387" cy="1074737"/>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60" name="Object 12"/>
          <p:cNvGraphicFramePr>
            <a:graphicFrameLocks noChangeAspect="1"/>
          </p:cNvGraphicFramePr>
          <p:nvPr/>
        </p:nvGraphicFramePr>
        <p:xfrm>
          <a:off x="2708275" y="3471863"/>
          <a:ext cx="796925" cy="795337"/>
        </p:xfrm>
        <a:graphic>
          <a:graphicData uri="http://schemas.openxmlformats.org/presentationml/2006/ole">
            <mc:AlternateContent xmlns:mc="http://schemas.openxmlformats.org/markup-compatibility/2006">
              <mc:Choice xmlns:v="urn:schemas-microsoft-com:vml" Requires="v">
                <p:oleObj spid="_x0000_s221881" name="Equation" r:id="rId10" imgW="368280" imgH="368280" progId="Equation.DSMT4">
                  <p:embed/>
                </p:oleObj>
              </mc:Choice>
              <mc:Fallback>
                <p:oleObj name="Equation" r:id="rId10" imgW="368280" imgH="368280" progId="Equation.DSMT4">
                  <p:embed/>
                  <p:pic>
                    <p:nvPicPr>
                      <p:cNvPr id="38606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8275" y="3471863"/>
                        <a:ext cx="796925" cy="7953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61" name="Object 13"/>
          <p:cNvGraphicFramePr>
            <a:graphicFrameLocks noChangeAspect="1"/>
          </p:cNvGraphicFramePr>
          <p:nvPr/>
        </p:nvGraphicFramePr>
        <p:xfrm>
          <a:off x="3470275" y="3471863"/>
          <a:ext cx="796925" cy="795337"/>
        </p:xfrm>
        <a:graphic>
          <a:graphicData uri="http://schemas.openxmlformats.org/presentationml/2006/ole">
            <mc:AlternateContent xmlns:mc="http://schemas.openxmlformats.org/markup-compatibility/2006">
              <mc:Choice xmlns:v="urn:schemas-microsoft-com:vml" Requires="v">
                <p:oleObj spid="_x0000_s221882" name="Equation" r:id="rId12" imgW="368280" imgH="368280" progId="Equation.DSMT4">
                  <p:embed/>
                </p:oleObj>
              </mc:Choice>
              <mc:Fallback>
                <p:oleObj name="Equation" r:id="rId12" imgW="368280" imgH="368280" progId="Equation.DSMT4">
                  <p:embed/>
                  <p:pic>
                    <p:nvPicPr>
                      <p:cNvPr id="38606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0275" y="3471863"/>
                        <a:ext cx="796925" cy="7953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62" name="Object 14"/>
          <p:cNvGraphicFramePr>
            <a:graphicFrameLocks noChangeAspect="1"/>
          </p:cNvGraphicFramePr>
          <p:nvPr/>
        </p:nvGraphicFramePr>
        <p:xfrm>
          <a:off x="4235450" y="3471863"/>
          <a:ext cx="1098550" cy="795337"/>
        </p:xfrm>
        <a:graphic>
          <a:graphicData uri="http://schemas.openxmlformats.org/presentationml/2006/ole">
            <mc:AlternateContent xmlns:mc="http://schemas.openxmlformats.org/markup-compatibility/2006">
              <mc:Choice xmlns:v="urn:schemas-microsoft-com:vml" Requires="v">
                <p:oleObj spid="_x0000_s221883" name="Equation" r:id="rId14" imgW="507960" imgH="368280" progId="Equation.DSMT4">
                  <p:embed/>
                </p:oleObj>
              </mc:Choice>
              <mc:Fallback>
                <p:oleObj name="Equation" r:id="rId14" imgW="507960" imgH="368280" progId="Equation.DSMT4">
                  <p:embed/>
                  <p:pic>
                    <p:nvPicPr>
                      <p:cNvPr id="386062"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5450" y="3471863"/>
                        <a:ext cx="1098550" cy="7953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63" name="Object 15"/>
          <p:cNvGraphicFramePr>
            <a:graphicFrameLocks noChangeAspect="1"/>
          </p:cNvGraphicFramePr>
          <p:nvPr/>
        </p:nvGraphicFramePr>
        <p:xfrm>
          <a:off x="3182938" y="4343400"/>
          <a:ext cx="1541462" cy="946150"/>
        </p:xfrm>
        <a:graphic>
          <a:graphicData uri="http://schemas.openxmlformats.org/presentationml/2006/ole">
            <mc:AlternateContent xmlns:mc="http://schemas.openxmlformats.org/markup-compatibility/2006">
              <mc:Choice xmlns:v="urn:schemas-microsoft-com:vml" Requires="v">
                <p:oleObj spid="_x0000_s221884" name="Equation" r:id="rId16" imgW="660240" imgH="406080" progId="Equation.DSMT4">
                  <p:embed/>
                </p:oleObj>
              </mc:Choice>
              <mc:Fallback>
                <p:oleObj name="Equation" r:id="rId16" imgW="660240" imgH="406080" progId="Equation.DSMT4">
                  <p:embed/>
                  <p:pic>
                    <p:nvPicPr>
                      <p:cNvPr id="386063"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2938" y="4343400"/>
                        <a:ext cx="1541462" cy="9461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4210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6051"/>
                                        </p:tgtEl>
                                        <p:attrNameLst>
                                          <p:attrName>style.visibility</p:attrName>
                                        </p:attrNameLst>
                                      </p:cBhvr>
                                      <p:to>
                                        <p:strVal val="visible"/>
                                      </p:to>
                                    </p:set>
                                    <p:animEffect transition="in" filter="wipe(left)">
                                      <p:cBhvr>
                                        <p:cTn id="7" dur="500"/>
                                        <p:tgtEl>
                                          <p:spTgt spid="3860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86054"/>
                                        </p:tgtEl>
                                        <p:attrNameLst>
                                          <p:attrName>style.visibility</p:attrName>
                                        </p:attrNameLst>
                                      </p:cBhvr>
                                      <p:to>
                                        <p:strVal val="visible"/>
                                      </p:to>
                                    </p:set>
                                    <p:anim calcmode="lin" valueType="num">
                                      <p:cBhvr>
                                        <p:cTn id="12" dur="500" fill="hold"/>
                                        <p:tgtEl>
                                          <p:spTgt spid="386054"/>
                                        </p:tgtEl>
                                        <p:attrNameLst>
                                          <p:attrName>ppt_w</p:attrName>
                                        </p:attrNameLst>
                                      </p:cBhvr>
                                      <p:tavLst>
                                        <p:tav tm="0">
                                          <p:val>
                                            <p:fltVal val="0"/>
                                          </p:val>
                                        </p:tav>
                                        <p:tav tm="100000">
                                          <p:val>
                                            <p:strVal val="#ppt_w"/>
                                          </p:val>
                                        </p:tav>
                                      </p:tavLst>
                                    </p:anim>
                                    <p:anim calcmode="lin" valueType="num">
                                      <p:cBhvr>
                                        <p:cTn id="13" dur="500" fill="hold"/>
                                        <p:tgtEl>
                                          <p:spTgt spid="386054"/>
                                        </p:tgtEl>
                                        <p:attrNameLst>
                                          <p:attrName>ppt_h</p:attrName>
                                        </p:attrNameLst>
                                      </p:cBhvr>
                                      <p:tavLst>
                                        <p:tav tm="0">
                                          <p:val>
                                            <p:fltVal val="0"/>
                                          </p:val>
                                        </p:tav>
                                        <p:tav tm="100000">
                                          <p:val>
                                            <p:strVal val="#ppt_h"/>
                                          </p:val>
                                        </p:tav>
                                      </p:tavLst>
                                    </p:anim>
                                    <p:animEffect transition="in" filter="fade">
                                      <p:cBhvr>
                                        <p:cTn id="14" dur="500"/>
                                        <p:tgtEl>
                                          <p:spTgt spid="3860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86052"/>
                                        </p:tgtEl>
                                        <p:attrNameLst>
                                          <p:attrName>style.visibility</p:attrName>
                                        </p:attrNameLst>
                                      </p:cBhvr>
                                      <p:to>
                                        <p:strVal val="visible"/>
                                      </p:to>
                                    </p:set>
                                    <p:animEffect transition="in" filter="wipe(left)">
                                      <p:cBhvr>
                                        <p:cTn id="19" dur="500"/>
                                        <p:tgtEl>
                                          <p:spTgt spid="38605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86055"/>
                                        </p:tgtEl>
                                        <p:attrNameLst>
                                          <p:attrName>style.visibility</p:attrName>
                                        </p:attrNameLst>
                                      </p:cBhvr>
                                      <p:to>
                                        <p:strVal val="visible"/>
                                      </p:to>
                                    </p:set>
                                    <p:animEffect transition="in" filter="wipe(left)">
                                      <p:cBhvr>
                                        <p:cTn id="24" dur="500"/>
                                        <p:tgtEl>
                                          <p:spTgt spid="3860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6053"/>
                                        </p:tgtEl>
                                        <p:attrNameLst>
                                          <p:attrName>style.visibility</p:attrName>
                                        </p:attrNameLst>
                                      </p:cBhvr>
                                      <p:to>
                                        <p:strVal val="visible"/>
                                      </p:to>
                                    </p:set>
                                    <p:animEffect transition="in" filter="wipe(left)">
                                      <p:cBhvr>
                                        <p:cTn id="29" dur="500"/>
                                        <p:tgtEl>
                                          <p:spTgt spid="38605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86056"/>
                                        </p:tgtEl>
                                        <p:attrNameLst>
                                          <p:attrName>style.visibility</p:attrName>
                                        </p:attrNameLst>
                                      </p:cBhvr>
                                      <p:to>
                                        <p:strVal val="visible"/>
                                      </p:to>
                                    </p:set>
                                    <p:animEffect transition="in" filter="wipe(left)">
                                      <p:cBhvr>
                                        <p:cTn id="34" dur="500"/>
                                        <p:tgtEl>
                                          <p:spTgt spid="38605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6060"/>
                                        </p:tgtEl>
                                        <p:attrNameLst>
                                          <p:attrName>style.visibility</p:attrName>
                                        </p:attrNameLst>
                                      </p:cBhvr>
                                      <p:to>
                                        <p:strVal val="visible"/>
                                      </p:to>
                                    </p:set>
                                    <p:animEffect transition="in" filter="wipe(left)">
                                      <p:cBhvr>
                                        <p:cTn id="39" dur="500"/>
                                        <p:tgtEl>
                                          <p:spTgt spid="3860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6061"/>
                                        </p:tgtEl>
                                        <p:attrNameLst>
                                          <p:attrName>style.visibility</p:attrName>
                                        </p:attrNameLst>
                                      </p:cBhvr>
                                      <p:to>
                                        <p:strVal val="visible"/>
                                      </p:to>
                                    </p:set>
                                    <p:animEffect transition="in" filter="wipe(left)">
                                      <p:cBhvr>
                                        <p:cTn id="44" dur="500"/>
                                        <p:tgtEl>
                                          <p:spTgt spid="38606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6062"/>
                                        </p:tgtEl>
                                        <p:attrNameLst>
                                          <p:attrName>style.visibility</p:attrName>
                                        </p:attrNameLst>
                                      </p:cBhvr>
                                      <p:to>
                                        <p:strVal val="visible"/>
                                      </p:to>
                                    </p:set>
                                    <p:animEffect transition="in" filter="wipe(left)">
                                      <p:cBhvr>
                                        <p:cTn id="49" dur="500"/>
                                        <p:tgtEl>
                                          <p:spTgt spid="38606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86058"/>
                                        </p:tgtEl>
                                        <p:attrNameLst>
                                          <p:attrName>style.visibility</p:attrName>
                                        </p:attrNameLst>
                                      </p:cBhvr>
                                      <p:to>
                                        <p:strVal val="visible"/>
                                      </p:to>
                                    </p:set>
                                    <p:animEffect transition="in" filter="wipe(left)">
                                      <p:cBhvr>
                                        <p:cTn id="54" dur="500"/>
                                        <p:tgtEl>
                                          <p:spTgt spid="38605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86057"/>
                                        </p:tgtEl>
                                        <p:attrNameLst>
                                          <p:attrName>style.visibility</p:attrName>
                                        </p:attrNameLst>
                                      </p:cBhvr>
                                      <p:to>
                                        <p:strVal val="visible"/>
                                      </p:to>
                                    </p:set>
                                    <p:animEffect transition="in" filter="wipe(left)">
                                      <p:cBhvr>
                                        <p:cTn id="59" dur="500"/>
                                        <p:tgtEl>
                                          <p:spTgt spid="3860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86063"/>
                                        </p:tgtEl>
                                        <p:attrNameLst>
                                          <p:attrName>style.visibility</p:attrName>
                                        </p:attrNameLst>
                                      </p:cBhvr>
                                      <p:to>
                                        <p:strVal val="visible"/>
                                      </p:to>
                                    </p:set>
                                    <p:animEffect transition="in" filter="wipe(left)">
                                      <p:cBhvr>
                                        <p:cTn id="64" dur="500"/>
                                        <p:tgtEl>
                                          <p:spTgt spid="38606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86059"/>
                                        </p:tgtEl>
                                        <p:attrNameLst>
                                          <p:attrName>style.visibility</p:attrName>
                                        </p:attrNameLst>
                                      </p:cBhvr>
                                      <p:to>
                                        <p:strVal val="visible"/>
                                      </p:to>
                                    </p:set>
                                    <p:animEffect transition="in" filter="wipe(left)">
                                      <p:cBhvr>
                                        <p:cTn id="69" dur="500"/>
                                        <p:tgtEl>
                                          <p:spTgt spid="386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p:bldP spid="386052" grpId="0"/>
      <p:bldP spid="386053" grpId="0"/>
      <p:bldP spid="386055" grpId="0"/>
      <p:bldP spid="3860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Thursday, July 2, 2020</a:t>
            </a:r>
          </a:p>
        </p:txBody>
      </p:sp>
      <p:sp>
        <p:nvSpPr>
          <p:cNvPr id="14" name="Footer Placeholder 4"/>
          <p:cNvSpPr>
            <a:spLocks noGrp="1"/>
          </p:cNvSpPr>
          <p:nvPr>
            <p:ph type="ftr" sz="quarter" idx="11"/>
          </p:nvPr>
        </p:nvSpPr>
        <p:spPr/>
        <p:txBody>
          <a:bodyPr/>
          <a:lstStyle/>
          <a:p>
            <a:r>
              <a:rPr lang="de-DE"/>
              <a:t>PHYS 1444-001, Summer 2020                    Dr. Jaehoon Yu</a:t>
            </a:r>
            <a:endParaRPr lang="en-US"/>
          </a:p>
        </p:txBody>
      </p:sp>
      <p:sp>
        <p:nvSpPr>
          <p:cNvPr id="15" name="Slide Number Placeholder 5"/>
          <p:cNvSpPr>
            <a:spLocks noGrp="1"/>
          </p:cNvSpPr>
          <p:nvPr>
            <p:ph type="sldNum" sz="quarter" idx="12"/>
          </p:nvPr>
        </p:nvSpPr>
        <p:spPr/>
        <p:txBody>
          <a:bodyPr/>
          <a:lstStyle/>
          <a:p>
            <a:fld id="{06EEB2DC-03CD-724F-AD4E-FF23A2951299}" type="slidenum">
              <a:rPr lang="en-US"/>
              <a:pPr/>
              <a:t>11</a:t>
            </a:fld>
            <a:endParaRPr lang="en-US"/>
          </a:p>
        </p:txBody>
      </p:sp>
      <p:sp>
        <p:nvSpPr>
          <p:cNvPr id="390146" name="Rectangle 2"/>
          <p:cNvSpPr>
            <a:spLocks noGrp="1" noChangeArrowheads="1"/>
          </p:cNvSpPr>
          <p:nvPr>
            <p:ph type="title"/>
          </p:nvPr>
        </p:nvSpPr>
        <p:spPr>
          <a:xfrm>
            <a:off x="76200" y="0"/>
            <a:ext cx="9067800" cy="609600"/>
          </a:xfrm>
        </p:spPr>
        <p:txBody>
          <a:bodyPr/>
          <a:lstStyle/>
          <a:p>
            <a:r>
              <a:rPr lang="en-US" sz="3600" dirty="0"/>
              <a:t>Operational Definition of Units: Ampere and Coulomb</a:t>
            </a:r>
          </a:p>
        </p:txBody>
      </p:sp>
      <p:graphicFrame>
        <p:nvGraphicFramePr>
          <p:cNvPr id="39014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3100" name="Equation" r:id="rId3" imgW="914400" imgH="190080" progId="Equation.DSMT4">
                  <p:embed/>
                </p:oleObj>
              </mc:Choice>
              <mc:Fallback>
                <p:oleObj name="Equation" r:id="rId3" imgW="914400" imgH="190080" progId="Equation.DSMT4">
                  <p:embed/>
                  <p:pic>
                    <p:nvPicPr>
                      <p:cNvPr id="3901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014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3101" name="Equation" r:id="rId5" imgW="914400" imgH="190080" progId="Equation.DSMT4">
                  <p:embed/>
                </p:oleObj>
              </mc:Choice>
              <mc:Fallback>
                <p:oleObj name="Equation" r:id="rId5" imgW="914400" imgH="190080" progId="Equation.DSMT4">
                  <p:embed/>
                  <p:pic>
                    <p:nvPicPr>
                      <p:cNvPr id="3901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014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3102" name="Equation" r:id="rId6" imgW="914400" imgH="190080" progId="Equation.DSMT4">
                  <p:embed/>
                </p:oleObj>
              </mc:Choice>
              <mc:Fallback>
                <p:oleObj name="Equation" r:id="rId6" imgW="914400" imgH="190080" progId="Equation.DSMT4">
                  <p:embed/>
                  <p:pic>
                    <p:nvPicPr>
                      <p:cNvPr id="39014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90150" name="Rectangle 6"/>
          <p:cNvSpPr>
            <a:spLocks noGrp="1" noChangeArrowheads="1"/>
          </p:cNvSpPr>
          <p:nvPr>
            <p:ph type="body" idx="1"/>
          </p:nvPr>
        </p:nvSpPr>
        <p:spPr>
          <a:xfrm>
            <a:off x="304800" y="685800"/>
            <a:ext cx="8686800" cy="5943600"/>
          </a:xfrm>
        </p:spPr>
        <p:txBody>
          <a:bodyPr/>
          <a:lstStyle/>
          <a:p>
            <a:r>
              <a:rPr lang="en-US" sz="2800" dirty="0"/>
              <a:t>The  permeability of free space is defined to be exactly </a:t>
            </a:r>
          </a:p>
          <a:p>
            <a:endParaRPr lang="en-US" sz="2800" dirty="0"/>
          </a:p>
          <a:p>
            <a:r>
              <a:rPr lang="en-US" sz="2800" dirty="0"/>
              <a:t>The unit of the current, ampere, is defined using the definition of the force between two wires each carrying 1A of current and separated by 1m </a:t>
            </a:r>
          </a:p>
          <a:p>
            <a:endParaRPr lang="en-US" sz="2800" dirty="0"/>
          </a:p>
          <a:p>
            <a:pPr lvl="1"/>
            <a:endParaRPr lang="en-US" sz="2400" dirty="0"/>
          </a:p>
          <a:p>
            <a:pPr lvl="1"/>
            <a:r>
              <a:rPr lang="en-US" sz="2400" dirty="0"/>
              <a:t>So 1A is defined as: the current flowing each of two long parallel conductors 1m apart, which results in a force of exactly  2x10</a:t>
            </a:r>
            <a:r>
              <a:rPr lang="en-US" sz="2400" baseline="30000" dirty="0"/>
              <a:t>-7</a:t>
            </a:r>
            <a:r>
              <a:rPr lang="en-US" sz="2400" dirty="0"/>
              <a:t>N/m.</a:t>
            </a:r>
          </a:p>
          <a:p>
            <a:r>
              <a:rPr lang="en-US" sz="2800" dirty="0"/>
              <a:t>Coulomb is then defined as exactly 1C=1A </a:t>
            </a:r>
            <a:r>
              <a:rPr lang="en-US" sz="2800" dirty="0" err="1"/>
              <a:t>s</a:t>
            </a:r>
            <a:r>
              <a:rPr lang="en-US" sz="2800" dirty="0"/>
              <a:t>.</a:t>
            </a:r>
          </a:p>
          <a:p>
            <a:r>
              <a:rPr lang="en-US" sz="2800" dirty="0"/>
              <a:t>We do it this way since the electric current can be measured more accurately and controlled more easily than the charge.</a:t>
            </a:r>
          </a:p>
        </p:txBody>
      </p:sp>
      <p:graphicFrame>
        <p:nvGraphicFramePr>
          <p:cNvPr id="39015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3103" name="Equation" r:id="rId7" imgW="914400" imgH="190080" progId="Equation.DSMT4">
                  <p:embed/>
                </p:oleObj>
              </mc:Choice>
              <mc:Fallback>
                <p:oleObj name="Equation" r:id="rId7" imgW="914400" imgH="190080" progId="Equation.DSMT4">
                  <p:embed/>
                  <p:pic>
                    <p:nvPicPr>
                      <p:cNvPr id="39015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0152" name="Object 8"/>
          <p:cNvGraphicFramePr>
            <a:graphicFrameLocks noChangeAspect="1"/>
          </p:cNvGraphicFramePr>
          <p:nvPr/>
        </p:nvGraphicFramePr>
        <p:xfrm>
          <a:off x="2057400" y="1127125"/>
          <a:ext cx="3429000" cy="600075"/>
        </p:xfrm>
        <a:graphic>
          <a:graphicData uri="http://schemas.openxmlformats.org/presentationml/2006/ole">
            <mc:AlternateContent xmlns:mc="http://schemas.openxmlformats.org/markup-compatibility/2006">
              <mc:Choice xmlns:v="urn:schemas-microsoft-com:vml" Requires="v">
                <p:oleObj spid="_x0000_s223104" name="Equation" r:id="rId8" imgW="1307880" imgH="228600" progId="Equation.DSMT4">
                  <p:embed/>
                </p:oleObj>
              </mc:Choice>
              <mc:Fallback>
                <p:oleObj name="Equation" r:id="rId8" imgW="1307880" imgH="228600" progId="Equation.DSMT4">
                  <p:embed/>
                  <p:pic>
                    <p:nvPicPr>
                      <p:cNvPr id="39015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127125"/>
                        <a:ext cx="3429000" cy="6000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0153" name="Object 9"/>
          <p:cNvGraphicFramePr>
            <a:graphicFrameLocks noChangeAspect="1"/>
          </p:cNvGraphicFramePr>
          <p:nvPr/>
        </p:nvGraphicFramePr>
        <p:xfrm>
          <a:off x="804863" y="3100388"/>
          <a:ext cx="719137" cy="906462"/>
        </p:xfrm>
        <a:graphic>
          <a:graphicData uri="http://schemas.openxmlformats.org/presentationml/2006/ole">
            <mc:AlternateContent xmlns:mc="http://schemas.openxmlformats.org/markup-compatibility/2006">
              <mc:Choice xmlns:v="urn:schemas-microsoft-com:vml" Requires="v">
                <p:oleObj spid="_x0000_s223105" name="Equation" r:id="rId10" imgW="291960" imgH="368280" progId="Equation.DSMT4">
                  <p:embed/>
                </p:oleObj>
              </mc:Choice>
              <mc:Fallback>
                <p:oleObj name="Equation" r:id="rId10" imgW="291960" imgH="368280" progId="Equation.DSMT4">
                  <p:embed/>
                  <p:pic>
                    <p:nvPicPr>
                      <p:cNvPr id="39015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863" y="3100388"/>
                        <a:ext cx="719137" cy="9064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0154" name="Object 10"/>
          <p:cNvGraphicFramePr>
            <a:graphicFrameLocks noChangeAspect="1"/>
          </p:cNvGraphicFramePr>
          <p:nvPr/>
        </p:nvGraphicFramePr>
        <p:xfrm>
          <a:off x="1581150" y="3100388"/>
          <a:ext cx="1500188" cy="906462"/>
        </p:xfrm>
        <a:graphic>
          <a:graphicData uri="http://schemas.openxmlformats.org/presentationml/2006/ole">
            <mc:AlternateContent xmlns:mc="http://schemas.openxmlformats.org/markup-compatibility/2006">
              <mc:Choice xmlns:v="urn:schemas-microsoft-com:vml" Requires="v">
                <p:oleObj spid="_x0000_s223106" name="Equation" r:id="rId12" imgW="609480" imgH="368280" progId="Equation.DSMT4">
                  <p:embed/>
                </p:oleObj>
              </mc:Choice>
              <mc:Fallback>
                <p:oleObj name="Equation" r:id="rId12" imgW="609480" imgH="368280" progId="Equation.DSMT4">
                  <p:embed/>
                  <p:pic>
                    <p:nvPicPr>
                      <p:cNvPr id="390154"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1150" y="3100388"/>
                        <a:ext cx="1500188" cy="9064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0155" name="Object 11"/>
          <p:cNvGraphicFramePr>
            <a:graphicFrameLocks noChangeAspect="1"/>
          </p:cNvGraphicFramePr>
          <p:nvPr/>
        </p:nvGraphicFramePr>
        <p:xfrm>
          <a:off x="3081338" y="3068638"/>
          <a:ext cx="3844925" cy="969962"/>
        </p:xfrm>
        <a:graphic>
          <a:graphicData uri="http://schemas.openxmlformats.org/presentationml/2006/ole">
            <mc:AlternateContent xmlns:mc="http://schemas.openxmlformats.org/markup-compatibility/2006">
              <mc:Choice xmlns:v="urn:schemas-microsoft-com:vml" Requires="v">
                <p:oleObj spid="_x0000_s223107" name="Equation" r:id="rId14" imgW="1562040" imgH="393480" progId="Equation.DSMT4">
                  <p:embed/>
                </p:oleObj>
              </mc:Choice>
              <mc:Fallback>
                <p:oleObj name="Equation" r:id="rId14" imgW="1562040" imgH="393480" progId="Equation.DSMT4">
                  <p:embed/>
                  <p:pic>
                    <p:nvPicPr>
                      <p:cNvPr id="390155"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1338" y="3068638"/>
                        <a:ext cx="3844925" cy="9699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0156" name="Object 12"/>
          <p:cNvGraphicFramePr>
            <a:graphicFrameLocks noChangeAspect="1"/>
          </p:cNvGraphicFramePr>
          <p:nvPr/>
        </p:nvGraphicFramePr>
        <p:xfrm>
          <a:off x="6891338" y="3271838"/>
          <a:ext cx="1905000" cy="561975"/>
        </p:xfrm>
        <a:graphic>
          <a:graphicData uri="http://schemas.openxmlformats.org/presentationml/2006/ole">
            <mc:AlternateContent xmlns:mc="http://schemas.openxmlformats.org/markup-compatibility/2006">
              <mc:Choice xmlns:v="urn:schemas-microsoft-com:vml" Requires="v">
                <p:oleObj spid="_x0000_s223108" name="Equation" r:id="rId16" imgW="774360" imgH="228600" progId="Equation.DSMT4">
                  <p:embed/>
                </p:oleObj>
              </mc:Choice>
              <mc:Fallback>
                <p:oleObj name="Equation" r:id="rId16" imgW="774360" imgH="228600" progId="Equation.DSMT4">
                  <p:embed/>
                  <p:pic>
                    <p:nvPicPr>
                      <p:cNvPr id="390156"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1338" y="3271838"/>
                        <a:ext cx="1905000" cy="5619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18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0150">
                                            <p:txEl>
                                              <p:pRg st="0" end="0"/>
                                            </p:txEl>
                                          </p:spTgt>
                                        </p:tgtEl>
                                        <p:attrNameLst>
                                          <p:attrName>style.visibility</p:attrName>
                                        </p:attrNameLst>
                                      </p:cBhvr>
                                      <p:to>
                                        <p:strVal val="visible"/>
                                      </p:to>
                                    </p:set>
                                    <p:animEffect transition="in" filter="wipe(left)">
                                      <p:cBhvr>
                                        <p:cTn id="7" dur="500"/>
                                        <p:tgtEl>
                                          <p:spTgt spid="390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0152"/>
                                        </p:tgtEl>
                                        <p:attrNameLst>
                                          <p:attrName>style.visibility</p:attrName>
                                        </p:attrNameLst>
                                      </p:cBhvr>
                                      <p:to>
                                        <p:strVal val="visible"/>
                                      </p:to>
                                    </p:set>
                                    <p:animEffect transition="in" filter="wipe(left)">
                                      <p:cBhvr>
                                        <p:cTn id="12" dur="500"/>
                                        <p:tgtEl>
                                          <p:spTgt spid="3901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0150">
                                            <p:txEl>
                                              <p:pRg st="2" end="2"/>
                                            </p:txEl>
                                          </p:spTgt>
                                        </p:tgtEl>
                                        <p:attrNameLst>
                                          <p:attrName>style.visibility</p:attrName>
                                        </p:attrNameLst>
                                      </p:cBhvr>
                                      <p:to>
                                        <p:strVal val="visible"/>
                                      </p:to>
                                    </p:set>
                                    <p:animEffect transition="in" filter="wipe(left)">
                                      <p:cBhvr>
                                        <p:cTn id="17" dur="500"/>
                                        <p:tgtEl>
                                          <p:spTgt spid="390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0153"/>
                                        </p:tgtEl>
                                        <p:attrNameLst>
                                          <p:attrName>style.visibility</p:attrName>
                                        </p:attrNameLst>
                                      </p:cBhvr>
                                      <p:to>
                                        <p:strVal val="visible"/>
                                      </p:to>
                                    </p:set>
                                    <p:animEffect transition="in" filter="wipe(left)">
                                      <p:cBhvr>
                                        <p:cTn id="22" dur="500"/>
                                        <p:tgtEl>
                                          <p:spTgt spid="3901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90154"/>
                                        </p:tgtEl>
                                        <p:attrNameLst>
                                          <p:attrName>style.visibility</p:attrName>
                                        </p:attrNameLst>
                                      </p:cBhvr>
                                      <p:to>
                                        <p:strVal val="visible"/>
                                      </p:to>
                                    </p:set>
                                    <p:animEffect transition="in" filter="wipe(left)">
                                      <p:cBhvr>
                                        <p:cTn id="27" dur="500"/>
                                        <p:tgtEl>
                                          <p:spTgt spid="3901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0155"/>
                                        </p:tgtEl>
                                        <p:attrNameLst>
                                          <p:attrName>style.visibility</p:attrName>
                                        </p:attrNameLst>
                                      </p:cBhvr>
                                      <p:to>
                                        <p:strVal val="visible"/>
                                      </p:to>
                                    </p:set>
                                    <p:animEffect transition="in" filter="wipe(left)">
                                      <p:cBhvr>
                                        <p:cTn id="32" dur="500"/>
                                        <p:tgtEl>
                                          <p:spTgt spid="3901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0156"/>
                                        </p:tgtEl>
                                        <p:attrNameLst>
                                          <p:attrName>style.visibility</p:attrName>
                                        </p:attrNameLst>
                                      </p:cBhvr>
                                      <p:to>
                                        <p:strVal val="visible"/>
                                      </p:to>
                                    </p:set>
                                    <p:animEffect transition="in" filter="wipe(left)">
                                      <p:cBhvr>
                                        <p:cTn id="37" dur="500"/>
                                        <p:tgtEl>
                                          <p:spTgt spid="3901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0150">
                                            <p:txEl>
                                              <p:pRg st="5" end="5"/>
                                            </p:txEl>
                                          </p:spTgt>
                                        </p:tgtEl>
                                        <p:attrNameLst>
                                          <p:attrName>style.visibility</p:attrName>
                                        </p:attrNameLst>
                                      </p:cBhvr>
                                      <p:to>
                                        <p:strVal val="visible"/>
                                      </p:to>
                                    </p:set>
                                    <p:animEffect transition="in" filter="wipe(left)">
                                      <p:cBhvr>
                                        <p:cTn id="42" dur="500"/>
                                        <p:tgtEl>
                                          <p:spTgt spid="39015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90150">
                                            <p:txEl>
                                              <p:pRg st="6" end="6"/>
                                            </p:txEl>
                                          </p:spTgt>
                                        </p:tgtEl>
                                        <p:attrNameLst>
                                          <p:attrName>style.visibility</p:attrName>
                                        </p:attrNameLst>
                                      </p:cBhvr>
                                      <p:to>
                                        <p:strVal val="visible"/>
                                      </p:to>
                                    </p:set>
                                    <p:animEffect transition="in" filter="wipe(left)">
                                      <p:cBhvr>
                                        <p:cTn id="47" dur="500"/>
                                        <p:tgtEl>
                                          <p:spTgt spid="39015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90150">
                                            <p:txEl>
                                              <p:pRg st="7" end="7"/>
                                            </p:txEl>
                                          </p:spTgt>
                                        </p:tgtEl>
                                        <p:attrNameLst>
                                          <p:attrName>style.visibility</p:attrName>
                                        </p:attrNameLst>
                                      </p:cBhvr>
                                      <p:to>
                                        <p:strVal val="visible"/>
                                      </p:to>
                                    </p:set>
                                    <p:animEffect transition="in" filter="wipe(left)">
                                      <p:cBhvr>
                                        <p:cTn id="52" dur="500"/>
                                        <p:tgtEl>
                                          <p:spTgt spid="3901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Thursday, July 2,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45264407-EC3A-9B4F-A43A-31437387C4FF}" type="slidenum">
              <a:rPr lang="en-US"/>
              <a:pPr/>
              <a:t>12</a:t>
            </a:fld>
            <a:endParaRPr lang="en-US"/>
          </a:p>
        </p:txBody>
      </p:sp>
      <p:sp>
        <p:nvSpPr>
          <p:cNvPr id="391170"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117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3728" name="Equation" r:id="rId3" imgW="914400" imgH="190080" progId="Equation.DSMT4">
                  <p:embed/>
                </p:oleObj>
              </mc:Choice>
              <mc:Fallback>
                <p:oleObj name="Equation" r:id="rId3" imgW="914400" imgH="190080" progId="Equation.DSMT4">
                  <p:embed/>
                  <p:pic>
                    <p:nvPicPr>
                      <p:cNvPr id="39117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117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3729" name="Equation" r:id="rId5" imgW="914400" imgH="190080" progId="Equation.DSMT4">
                  <p:embed/>
                </p:oleObj>
              </mc:Choice>
              <mc:Fallback>
                <p:oleObj name="Equation" r:id="rId5" imgW="914400" imgH="190080" progId="Equation.DSMT4">
                  <p:embed/>
                  <p:pic>
                    <p:nvPicPr>
                      <p:cNvPr id="3911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11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3730" name="Equation" r:id="rId6" imgW="914400" imgH="190080" progId="Equation.DSMT4">
                  <p:embed/>
                </p:oleObj>
              </mc:Choice>
              <mc:Fallback>
                <p:oleObj name="Equation" r:id="rId6" imgW="914400" imgH="190080" progId="Equation.DSMT4">
                  <p:embed/>
                  <p:pic>
                    <p:nvPicPr>
                      <p:cNvPr id="3911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91174" name="Rectangle 6"/>
          <p:cNvSpPr>
            <a:spLocks noGrp="1" noChangeArrowheads="1"/>
          </p:cNvSpPr>
          <p:nvPr>
            <p:ph type="body" idx="1"/>
          </p:nvPr>
        </p:nvSpPr>
        <p:spPr>
          <a:xfrm>
            <a:off x="381000" y="685800"/>
            <a:ext cx="8382000" cy="5486400"/>
          </a:xfrm>
        </p:spPr>
        <p:txBody>
          <a:bodyPr/>
          <a:lstStyle/>
          <a:p>
            <a:r>
              <a:rPr lang="en-US" dirty="0"/>
              <a:t>What is the relationship between the magnetic field strength and the current?</a:t>
            </a:r>
          </a:p>
          <a:p>
            <a:pPr lvl="1"/>
            <a:r>
              <a:rPr lang="en-US" dirty="0"/>
              <a:t>Does this work in all cases?</a:t>
            </a:r>
          </a:p>
          <a:p>
            <a:pPr lvl="2"/>
            <a:r>
              <a:rPr lang="en-US" dirty="0"/>
              <a:t>Nope!  </a:t>
            </a:r>
          </a:p>
          <a:p>
            <a:pPr lvl="2"/>
            <a:r>
              <a:rPr lang="en-US" dirty="0"/>
              <a:t>OK, then when?</a:t>
            </a:r>
          </a:p>
          <a:p>
            <a:pPr lvl="2"/>
            <a:r>
              <a:rPr lang="en-US" dirty="0"/>
              <a:t>Only valid for a long straight wire</a:t>
            </a:r>
          </a:p>
          <a:p>
            <a:r>
              <a:rPr lang="en-US" dirty="0"/>
              <a:t>Then what would be the more generalized relationship between the current and the magnetic field for any shapes of the wire?</a:t>
            </a:r>
          </a:p>
          <a:p>
            <a:pPr lvl="1"/>
            <a:r>
              <a:rPr lang="en-US" dirty="0"/>
              <a:t>French scientist André Marie </a:t>
            </a:r>
            <a:r>
              <a:rPr lang="en-US" dirty="0" err="1"/>
              <a:t>Ampére</a:t>
            </a:r>
            <a:r>
              <a:rPr lang="en-US" dirty="0"/>
              <a:t> proposed such a relationship soon after </a:t>
            </a:r>
            <a:r>
              <a:rPr lang="en-US" dirty="0" err="1"/>
              <a:t>Oersted’s</a:t>
            </a:r>
            <a:r>
              <a:rPr lang="en-US" dirty="0"/>
              <a:t> discovery</a:t>
            </a:r>
          </a:p>
        </p:txBody>
      </p:sp>
      <p:graphicFrame>
        <p:nvGraphicFramePr>
          <p:cNvPr id="39117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3731" name="Equation" r:id="rId7" imgW="914400" imgH="190080" progId="Equation.DSMT4">
                  <p:embed/>
                </p:oleObj>
              </mc:Choice>
              <mc:Fallback>
                <p:oleObj name="Equation" r:id="rId7" imgW="914400" imgH="190080" progId="Equation.DSMT4">
                  <p:embed/>
                  <p:pic>
                    <p:nvPicPr>
                      <p:cNvPr id="39117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1176" name="Object 8"/>
          <p:cNvGraphicFramePr>
            <a:graphicFrameLocks noChangeAspect="1"/>
          </p:cNvGraphicFramePr>
          <p:nvPr/>
        </p:nvGraphicFramePr>
        <p:xfrm>
          <a:off x="4967288" y="1254125"/>
          <a:ext cx="1052512" cy="727075"/>
        </p:xfrm>
        <a:graphic>
          <a:graphicData uri="http://schemas.openxmlformats.org/presentationml/2006/ole">
            <mc:AlternateContent xmlns:mc="http://schemas.openxmlformats.org/markup-compatibility/2006">
              <mc:Choice xmlns:v="urn:schemas-microsoft-com:vml" Requires="v">
                <p:oleObj spid="_x0000_s223732" name="Equation" r:id="rId8" imgW="533160" imgH="368280" progId="Equation.DSMT4">
                  <p:embed/>
                </p:oleObj>
              </mc:Choice>
              <mc:Fallback>
                <p:oleObj name="Equation" r:id="rId8" imgW="533160" imgH="368280" progId="Equation.DSMT4">
                  <p:embed/>
                  <p:pic>
                    <p:nvPicPr>
                      <p:cNvPr id="39117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7288" y="1254125"/>
                        <a:ext cx="1052512" cy="72707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424379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1174">
                                            <p:txEl>
                                              <p:pRg st="0" end="0"/>
                                            </p:txEl>
                                          </p:spTgt>
                                        </p:tgtEl>
                                        <p:attrNameLst>
                                          <p:attrName>style.visibility</p:attrName>
                                        </p:attrNameLst>
                                      </p:cBhvr>
                                      <p:to>
                                        <p:strVal val="visible"/>
                                      </p:to>
                                    </p:set>
                                    <p:animEffect transition="in" filter="wipe(left)">
                                      <p:cBhvr>
                                        <p:cTn id="7" dur="500"/>
                                        <p:tgtEl>
                                          <p:spTgt spid="391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91176"/>
                                        </p:tgtEl>
                                        <p:attrNameLst>
                                          <p:attrName>style.visibility</p:attrName>
                                        </p:attrNameLst>
                                      </p:cBhvr>
                                      <p:to>
                                        <p:strVal val="visible"/>
                                      </p:to>
                                    </p:set>
                                    <p:animEffect transition="in" filter="wipe(left)">
                                      <p:cBhvr>
                                        <p:cTn id="12" dur="500"/>
                                        <p:tgtEl>
                                          <p:spTgt spid="3911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1174">
                                            <p:txEl>
                                              <p:pRg st="1" end="1"/>
                                            </p:txEl>
                                          </p:spTgt>
                                        </p:tgtEl>
                                        <p:attrNameLst>
                                          <p:attrName>style.visibility</p:attrName>
                                        </p:attrNameLst>
                                      </p:cBhvr>
                                      <p:to>
                                        <p:strVal val="visible"/>
                                      </p:to>
                                    </p:set>
                                    <p:animEffect transition="in" filter="wipe(left)">
                                      <p:cBhvr>
                                        <p:cTn id="17" dur="500"/>
                                        <p:tgtEl>
                                          <p:spTgt spid="391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1174">
                                            <p:txEl>
                                              <p:pRg st="2" end="2"/>
                                            </p:txEl>
                                          </p:spTgt>
                                        </p:tgtEl>
                                        <p:attrNameLst>
                                          <p:attrName>style.visibility</p:attrName>
                                        </p:attrNameLst>
                                      </p:cBhvr>
                                      <p:to>
                                        <p:strVal val="visible"/>
                                      </p:to>
                                    </p:set>
                                    <p:animEffect transition="in" filter="wipe(left)">
                                      <p:cBhvr>
                                        <p:cTn id="22" dur="500"/>
                                        <p:tgtEl>
                                          <p:spTgt spid="3911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1174">
                                            <p:txEl>
                                              <p:pRg st="3" end="3"/>
                                            </p:txEl>
                                          </p:spTgt>
                                        </p:tgtEl>
                                        <p:attrNameLst>
                                          <p:attrName>style.visibility</p:attrName>
                                        </p:attrNameLst>
                                      </p:cBhvr>
                                      <p:to>
                                        <p:strVal val="visible"/>
                                      </p:to>
                                    </p:set>
                                    <p:animEffect transition="in" filter="wipe(left)">
                                      <p:cBhvr>
                                        <p:cTn id="27" dur="500"/>
                                        <p:tgtEl>
                                          <p:spTgt spid="39117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91174">
                                            <p:txEl>
                                              <p:pRg st="4" end="4"/>
                                            </p:txEl>
                                          </p:spTgt>
                                        </p:tgtEl>
                                        <p:attrNameLst>
                                          <p:attrName>style.visibility</p:attrName>
                                        </p:attrNameLst>
                                      </p:cBhvr>
                                      <p:to>
                                        <p:strVal val="visible"/>
                                      </p:to>
                                    </p:set>
                                    <p:animEffect transition="in" filter="wipe(left)">
                                      <p:cBhvr>
                                        <p:cTn id="32" dur="500"/>
                                        <p:tgtEl>
                                          <p:spTgt spid="39117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91174">
                                            <p:txEl>
                                              <p:pRg st="5" end="5"/>
                                            </p:txEl>
                                          </p:spTgt>
                                        </p:tgtEl>
                                        <p:attrNameLst>
                                          <p:attrName>style.visibility</p:attrName>
                                        </p:attrNameLst>
                                      </p:cBhvr>
                                      <p:to>
                                        <p:strVal val="visible"/>
                                      </p:to>
                                    </p:set>
                                    <p:animEffect transition="in" filter="wipe(left)">
                                      <p:cBhvr>
                                        <p:cTn id="37" dur="500"/>
                                        <p:tgtEl>
                                          <p:spTgt spid="39117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1174">
                                            <p:txEl>
                                              <p:pRg st="6" end="6"/>
                                            </p:txEl>
                                          </p:spTgt>
                                        </p:tgtEl>
                                        <p:attrNameLst>
                                          <p:attrName>style.visibility</p:attrName>
                                        </p:attrNameLst>
                                      </p:cBhvr>
                                      <p:to>
                                        <p:strVal val="visible"/>
                                      </p:to>
                                    </p:set>
                                    <p:animEffect transition="in" filter="wipe(left)">
                                      <p:cBhvr>
                                        <p:cTn id="42" dur="500"/>
                                        <p:tgtEl>
                                          <p:spTgt spid="3911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July 2,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2B316B03-D141-394E-9707-698C4CCDA9DA}" type="slidenum">
              <a:rPr lang="en-US"/>
              <a:pPr/>
              <a:t>13</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4752" name="Equation" r:id="rId4" imgW="914400" imgH="190080" progId="Equation.DSMT4">
                  <p:embed/>
                </p:oleObj>
              </mc:Choice>
              <mc:Fallback>
                <p:oleObj name="Equation" r:id="rId4" imgW="914400" imgH="190080" progId="Equation.DSMT4">
                  <p:embed/>
                  <p:pic>
                    <p:nvPicPr>
                      <p:cNvPr id="3921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4753" name="Equation" r:id="rId6" imgW="914400" imgH="190080" progId="Equation.DSMT4">
                  <p:embed/>
                </p:oleObj>
              </mc:Choice>
              <mc:Fallback>
                <p:oleObj name="Equation" r:id="rId6" imgW="914400" imgH="190080" progId="Equation.DSMT4">
                  <p:embed/>
                  <p:pic>
                    <p:nvPicPr>
                      <p:cNvPr id="3921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4754" name="Equation" r:id="rId7" imgW="914400" imgH="190080" progId="Equation.DSMT4">
                  <p:embed/>
                </p:oleObj>
              </mc:Choice>
              <mc:Fallback>
                <p:oleObj name="Equation" r:id="rId7" imgW="914400" imgH="190080" progId="Equation.DSMT4">
                  <p:embed/>
                  <p:pic>
                    <p:nvPicPr>
                      <p:cNvPr id="392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B parallel to that segment is equal to </a:t>
            </a:r>
            <a:r>
              <a:rPr lang="en-US" dirty="0">
                <a:latin typeface="Symbol" charset="2"/>
              </a:rPr>
              <a:t>μ</a:t>
            </a:r>
            <a:r>
              <a:rPr lang="en-US" baseline="-25000" dirty="0"/>
              <a:t>0</a:t>
            </a:r>
            <a:r>
              <a:rPr lang="en-US" dirty="0"/>
              <a:t> times the net current </a:t>
            </a:r>
            <a:r>
              <a:rPr lang="en-US" dirty="0" err="1">
                <a:latin typeface="Monotype Corsiva" charset="0"/>
              </a:rPr>
              <a:t>I</a:t>
            </a:r>
            <a:r>
              <a:rPr lang="en-US" baseline="-25000" dirty="0" err="1"/>
              <a:t>encl</a:t>
            </a:r>
            <a:r>
              <a:rPr lang="en-US" baseline="-25000" dirty="0"/>
              <a:t> </a:t>
            </a:r>
            <a:r>
              <a:rPr lang="en-US" dirty="0"/>
              <a:t>that passes through the surface enclosed by the path</a:t>
            </a:r>
          </a:p>
          <a:p>
            <a:pPr lvl="1"/>
            <a:r>
              <a:rPr lang="en-US" dirty="0"/>
              <a:t> </a:t>
            </a:r>
          </a:p>
          <a:p>
            <a:pPr lvl="1"/>
            <a:r>
              <a:rPr lang="en-US" dirty="0"/>
              <a:t>In the limit </a:t>
            </a:r>
            <a:r>
              <a:rPr lang="en-US" dirty="0" err="1">
                <a:latin typeface="Symbol" charset="2"/>
              </a:rPr>
              <a:t>Δ</a:t>
            </a:r>
            <a:r>
              <a:rPr lang="en-US" dirty="0" err="1">
                <a:latin typeface="Monotype Corsiva" charset="0"/>
              </a:rPr>
              <a:t>l</a:t>
            </a:r>
            <a:r>
              <a:rPr lang="en-US" dirty="0"/>
              <a:t> </a:t>
            </a:r>
            <a:r>
              <a:rPr lang="en-US" dirty="0">
                <a:sym typeface="Wingdings" charset="2"/>
              </a:rPr>
              <a:t>0,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4755" name="Equation" r:id="rId8" imgW="914400" imgH="190080" progId="Equation.DSMT4">
                  <p:embed/>
                </p:oleObj>
              </mc:Choice>
              <mc:Fallback>
                <p:oleObj name="Equation" r:id="rId8" imgW="914400" imgH="190080" progId="Equation.DSMT4">
                  <p:embed/>
                  <p:pic>
                    <p:nvPicPr>
                      <p:cNvPr id="39219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92200" name="Picture 8" descr="FG28_006"/>
          <p:cNvPicPr>
            <a:picLocks noChangeAspect="1" noChangeArrowheads="1"/>
          </p:cNvPicPr>
          <p:nvPr/>
        </p:nvPicPr>
        <p:blipFill>
          <a:blip r:embed="rId9"/>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mc:AlternateContent xmlns:mc="http://schemas.openxmlformats.org/markup-compatibility/2006">
              <mc:Choice xmlns:v="urn:schemas-microsoft-com:vml" Requires="v">
                <p:oleObj spid="_x0000_s224756" name="Equation" r:id="rId10" imgW="977760" imgH="253800" progId="Equation.DSMT4">
                  <p:embed/>
                </p:oleObj>
              </mc:Choice>
              <mc:Fallback>
                <p:oleObj name="Equation" r:id="rId10" imgW="977760" imgH="253800" progId="Equation.DSMT4">
                  <p:embed/>
                  <p:pic>
                    <p:nvPicPr>
                      <p:cNvPr id="39220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4343400"/>
                        <a:ext cx="2197100" cy="569913"/>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81000" y="685800"/>
            <a:ext cx="68580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split this path in small segments each of </a:t>
            </a:r>
            <a:r>
              <a:rPr lang="en-US" sz="2800" dirty="0" err="1">
                <a:solidFill>
                  <a:srgbClr val="660066"/>
                </a:solidFill>
                <a:latin typeface="Symbol" charset="2"/>
                <a:ea typeface="ＭＳ Ｐゴシック" charset="-128"/>
              </a:rPr>
              <a:t>Δ</a:t>
            </a:r>
            <a:r>
              <a:rPr lang="en-US" sz="2800" dirty="0" err="1">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 long.</a:t>
            </a:r>
          </a:p>
        </p:txBody>
      </p:sp>
      <p:sp>
        <p:nvSpPr>
          <p:cNvPr id="392205" name="Text Box 13"/>
          <p:cNvSpPr txBox="1">
            <a:spLocks noChangeArrowheads="1"/>
          </p:cNvSpPr>
          <p:nvPr/>
        </p:nvSpPr>
        <p:spPr bwMode="auto">
          <a:xfrm>
            <a:off x="5867400" y="5486400"/>
            <a:ext cx="3124200" cy="646331"/>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1800" dirty="0">
                <a:solidFill>
                  <a:srgbClr val="CC0000"/>
                </a:solidFill>
                <a:latin typeface="Arial Narrow" charset="0"/>
              </a:rPr>
              <a:t>Looks very similar to a law in the electricity.  Which law is it? (Poll13)</a:t>
            </a:r>
          </a:p>
        </p:txBody>
      </p:sp>
      <p:sp>
        <p:nvSpPr>
          <p:cNvPr id="392206" name="Text Box 14"/>
          <p:cNvSpPr txBox="1">
            <a:spLocks noChangeArrowheads="1"/>
          </p:cNvSpPr>
          <p:nvPr/>
        </p:nvSpPr>
        <p:spPr bwMode="auto">
          <a:xfrm>
            <a:off x="6248400" y="6248400"/>
            <a:ext cx="1295400" cy="40481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Gauss’ Law</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0978" y="5363835"/>
            <a:ext cx="2304222" cy="679450"/>
          </a:xfrm>
          <a:prstGeom prst="rect">
            <a:avLst/>
          </a:prstGeom>
          <a:ln w="38100">
            <a:solidFill>
              <a:srgbClr val="C00000"/>
            </a:solidFill>
          </a:ln>
        </p:spPr>
      </p:pic>
    </p:spTree>
    <p:extLst>
      <p:ext uri="{BB962C8B-B14F-4D97-AF65-F5344CB8AC3E}">
        <p14:creationId xmlns:p14="http://schemas.microsoft.com/office/powerpoint/2010/main" val="26386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2204">
                                            <p:txEl>
                                              <p:pRg st="0" end="0"/>
                                            </p:txEl>
                                          </p:spTgt>
                                        </p:tgtEl>
                                        <p:attrNameLst>
                                          <p:attrName>style.visibility</p:attrName>
                                        </p:attrNameLst>
                                      </p:cBhvr>
                                      <p:to>
                                        <p:strVal val="visible"/>
                                      </p:to>
                                    </p:set>
                                    <p:animEffect transition="in" filter="wipe(left)">
                                      <p:cBhvr>
                                        <p:cTn id="7" dur="500"/>
                                        <p:tgtEl>
                                          <p:spTgt spid="392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92200"/>
                                        </p:tgtEl>
                                        <p:attrNameLst>
                                          <p:attrName>style.visibility</p:attrName>
                                        </p:attrNameLst>
                                      </p:cBhvr>
                                      <p:to>
                                        <p:strVal val="visible"/>
                                      </p:to>
                                    </p:set>
                                    <p:animEffect transition="in" filter="fade">
                                      <p:cBhvr>
                                        <p:cTn id="12" dur="800" decel="100000"/>
                                        <p:tgtEl>
                                          <p:spTgt spid="392200"/>
                                        </p:tgtEl>
                                      </p:cBhvr>
                                    </p:animEffect>
                                    <p:anim calcmode="lin" valueType="num">
                                      <p:cBhvr>
                                        <p:cTn id="13" dur="800" decel="100000" fill="hold"/>
                                        <p:tgtEl>
                                          <p:spTgt spid="392200"/>
                                        </p:tgtEl>
                                        <p:attrNameLst>
                                          <p:attrName>style.rotation</p:attrName>
                                        </p:attrNameLst>
                                      </p:cBhvr>
                                      <p:tavLst>
                                        <p:tav tm="0">
                                          <p:val>
                                            <p:fltVal val="-90"/>
                                          </p:val>
                                        </p:tav>
                                        <p:tav tm="100000">
                                          <p:val>
                                            <p:fltVal val="0"/>
                                          </p:val>
                                        </p:tav>
                                      </p:tavLst>
                                    </p:anim>
                                    <p:anim calcmode="lin" valueType="num">
                                      <p:cBhvr>
                                        <p:cTn id="14" dur="800" decel="100000" fill="hold"/>
                                        <p:tgtEl>
                                          <p:spTgt spid="392200"/>
                                        </p:tgtEl>
                                        <p:attrNameLst>
                                          <p:attrName>ppt_x</p:attrName>
                                        </p:attrNameLst>
                                      </p:cBhvr>
                                      <p:tavLst>
                                        <p:tav tm="0">
                                          <p:val>
                                            <p:strVal val="#ppt_x+0.4"/>
                                          </p:val>
                                        </p:tav>
                                        <p:tav tm="100000">
                                          <p:val>
                                            <p:strVal val="#ppt_x-0.05"/>
                                          </p:val>
                                        </p:tav>
                                      </p:tavLst>
                                    </p:anim>
                                    <p:anim calcmode="lin" valueType="num">
                                      <p:cBhvr>
                                        <p:cTn id="15" dur="800" decel="100000" fill="hold"/>
                                        <p:tgtEl>
                                          <p:spTgt spid="39220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9220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92200"/>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2204">
                                            <p:txEl>
                                              <p:pRg st="1" end="1"/>
                                            </p:txEl>
                                          </p:spTgt>
                                        </p:tgtEl>
                                        <p:attrNameLst>
                                          <p:attrName>style.visibility</p:attrName>
                                        </p:attrNameLst>
                                      </p:cBhvr>
                                      <p:to>
                                        <p:strVal val="visible"/>
                                      </p:to>
                                    </p:set>
                                    <p:animEffect transition="in" filter="wipe(left)">
                                      <p:cBhvr>
                                        <p:cTn id="22" dur="500"/>
                                        <p:tgtEl>
                                          <p:spTgt spid="3922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2198">
                                            <p:txEl>
                                              <p:pRg st="0" end="0"/>
                                            </p:txEl>
                                          </p:spTgt>
                                        </p:tgtEl>
                                        <p:attrNameLst>
                                          <p:attrName>style.visibility</p:attrName>
                                        </p:attrNameLst>
                                      </p:cBhvr>
                                      <p:to>
                                        <p:strVal val="visible"/>
                                      </p:to>
                                    </p:set>
                                    <p:animEffect transition="in" filter="wipe(left)">
                                      <p:cBhvr>
                                        <p:cTn id="27" dur="500"/>
                                        <p:tgtEl>
                                          <p:spTgt spid="39219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92198">
                                            <p:txEl>
                                              <p:pRg st="1" end="1"/>
                                            </p:txEl>
                                          </p:spTgt>
                                        </p:tgtEl>
                                        <p:attrNameLst>
                                          <p:attrName>style.visibility</p:attrName>
                                        </p:attrNameLst>
                                      </p:cBhvr>
                                      <p:to>
                                        <p:strVal val="visible"/>
                                      </p:to>
                                    </p:set>
                                    <p:animEffect transition="in" filter="wipe(left)">
                                      <p:cBhvr>
                                        <p:cTn id="32" dur="500"/>
                                        <p:tgtEl>
                                          <p:spTgt spid="392198">
                                            <p:txEl>
                                              <p:pRg st="1" end="1"/>
                                            </p:txEl>
                                          </p:spTgt>
                                        </p:tgtEl>
                                      </p:cBhvr>
                                    </p:animEffect>
                                  </p:childTnLst>
                                </p:cTn>
                              </p:par>
                              <p:par>
                                <p:cTn id="33" presetID="22" presetClass="entr" presetSubtype="8" fill="hold" nodeType="withEffect">
                                  <p:stCondLst>
                                    <p:cond delay="0"/>
                                  </p:stCondLst>
                                  <p:iterate type="wd">
                                    <p:tmPct val="10000"/>
                                  </p:iterate>
                                  <p:childTnLst>
                                    <p:set>
                                      <p:cBhvr>
                                        <p:cTn id="34" dur="1" fill="hold">
                                          <p:stCondLst>
                                            <p:cond delay="0"/>
                                          </p:stCondLst>
                                        </p:cTn>
                                        <p:tgtEl>
                                          <p:spTgt spid="392201"/>
                                        </p:tgtEl>
                                        <p:attrNameLst>
                                          <p:attrName>style.visibility</p:attrName>
                                        </p:attrNameLst>
                                      </p:cBhvr>
                                      <p:to>
                                        <p:strVal val="visible"/>
                                      </p:to>
                                    </p:set>
                                    <p:animEffect transition="in" filter="wipe(left)">
                                      <p:cBhvr>
                                        <p:cTn id="35" dur="500"/>
                                        <p:tgtEl>
                                          <p:spTgt spid="39220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92198">
                                            <p:txEl>
                                              <p:pRg st="2" end="2"/>
                                            </p:txEl>
                                          </p:spTgt>
                                        </p:tgtEl>
                                        <p:attrNameLst>
                                          <p:attrName>style.visibility</p:attrName>
                                        </p:attrNameLst>
                                      </p:cBhvr>
                                      <p:to>
                                        <p:strVal val="visible"/>
                                      </p:to>
                                    </p:set>
                                    <p:animEffect transition="in" filter="wipe(left)">
                                      <p:cBhvr>
                                        <p:cTn id="40" dur="500"/>
                                        <p:tgtEl>
                                          <p:spTgt spid="39219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92198">
                                            <p:txEl>
                                              <p:pRg st="3" end="3"/>
                                            </p:txEl>
                                          </p:spTgt>
                                        </p:tgtEl>
                                        <p:attrNameLst>
                                          <p:attrName>style.visibility</p:attrName>
                                        </p:attrNameLst>
                                      </p:cBhvr>
                                      <p:to>
                                        <p:strVal val="visible"/>
                                      </p:to>
                                    </p:set>
                                    <p:animEffect transition="in" filter="wipe(left)">
                                      <p:cBhvr>
                                        <p:cTn id="45" dur="500"/>
                                        <p:tgtEl>
                                          <p:spTgt spid="392198">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iterate type="wd">
                                    <p:tmPct val="10000"/>
                                  </p:iterate>
                                  <p:childTnLst>
                                    <p:set>
                                      <p:cBhvr>
                                        <p:cTn id="54" dur="1" fill="hold">
                                          <p:stCondLst>
                                            <p:cond delay="0"/>
                                          </p:stCondLst>
                                        </p:cTn>
                                        <p:tgtEl>
                                          <p:spTgt spid="392203"/>
                                        </p:tgtEl>
                                        <p:attrNameLst>
                                          <p:attrName>style.visibility</p:attrName>
                                        </p:attrNameLst>
                                      </p:cBhvr>
                                      <p:to>
                                        <p:strVal val="visible"/>
                                      </p:to>
                                    </p:set>
                                    <p:animEffect transition="in" filter="wipe(right)">
                                      <p:cBhvr>
                                        <p:cTn id="55" dur="500"/>
                                        <p:tgtEl>
                                          <p:spTgt spid="39220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92205"/>
                                        </p:tgtEl>
                                        <p:attrNameLst>
                                          <p:attrName>style.visibility</p:attrName>
                                        </p:attrNameLst>
                                      </p:cBhvr>
                                      <p:to>
                                        <p:strVal val="visible"/>
                                      </p:to>
                                    </p:set>
                                    <p:animEffect transition="in" filter="wipe(left)">
                                      <p:cBhvr>
                                        <p:cTn id="60" dur="500"/>
                                        <p:tgtEl>
                                          <p:spTgt spid="39220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92206"/>
                                        </p:tgtEl>
                                        <p:attrNameLst>
                                          <p:attrName>style.visibility</p:attrName>
                                        </p:attrNameLst>
                                      </p:cBhvr>
                                      <p:to>
                                        <p:strVal val="visible"/>
                                      </p:to>
                                    </p:set>
                                    <p:animEffect transition="in" filter="wipe(left)">
                                      <p:cBhvr>
                                        <p:cTn id="65" dur="500"/>
                                        <p:tgtEl>
                                          <p:spTgt spid="392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8" grpId="0" build="p"/>
      <p:bldP spid="392203" grpId="0" animBg="1"/>
      <p:bldP spid="392204" grpId="0" build="p"/>
      <p:bldP spid="392205" grpId="0" animBg="1"/>
      <p:bldP spid="39220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Thursday, July 2, 2020</a:t>
            </a:r>
          </a:p>
        </p:txBody>
      </p:sp>
      <p:sp>
        <p:nvSpPr>
          <p:cNvPr id="20" name="Footer Placeholder 4"/>
          <p:cNvSpPr>
            <a:spLocks noGrp="1"/>
          </p:cNvSpPr>
          <p:nvPr>
            <p:ph type="ftr" sz="quarter" idx="11"/>
          </p:nvPr>
        </p:nvSpPr>
        <p:spPr/>
        <p:txBody>
          <a:bodyPr/>
          <a:lstStyle/>
          <a:p>
            <a:r>
              <a:rPr lang="de-DE"/>
              <a:t>PHYS 1444-001, Summer 2020                    Dr. Jaehoon Yu</a:t>
            </a:r>
            <a:endParaRPr lang="en-US"/>
          </a:p>
        </p:txBody>
      </p:sp>
      <p:sp>
        <p:nvSpPr>
          <p:cNvPr id="21" name="Slide Number Placeholder 5"/>
          <p:cNvSpPr>
            <a:spLocks noGrp="1"/>
          </p:cNvSpPr>
          <p:nvPr>
            <p:ph type="sldNum" sz="quarter" idx="12"/>
          </p:nvPr>
        </p:nvSpPr>
        <p:spPr/>
        <p:txBody>
          <a:bodyPr/>
          <a:lstStyle/>
          <a:p>
            <a:fld id="{41879950-A83E-4641-82AF-32848199E9BE}" type="slidenum">
              <a:rPr lang="en-US"/>
              <a:pPr/>
              <a:t>14</a:t>
            </a:fld>
            <a:endParaRPr lang="en-US"/>
          </a:p>
        </p:txBody>
      </p:sp>
      <p:pic>
        <p:nvPicPr>
          <p:cNvPr id="393218" name="Picture 2" descr="FG28_007"/>
          <p:cNvPicPr>
            <a:picLocks noChangeAspect="1" noChangeArrowheads="1"/>
          </p:cNvPicPr>
          <p:nvPr/>
        </p:nvPicPr>
        <p:blipFill>
          <a:blip r:embed="rId3"/>
          <a:srcRect/>
          <a:stretch>
            <a:fillRect/>
          </a:stretch>
        </p:blipFill>
        <p:spPr bwMode="auto">
          <a:xfrm>
            <a:off x="6705600" y="571500"/>
            <a:ext cx="2743200" cy="2057400"/>
          </a:xfrm>
          <a:prstGeom prst="rect">
            <a:avLst/>
          </a:prstGeom>
          <a:noFill/>
        </p:spPr>
      </p:pic>
      <p:sp>
        <p:nvSpPr>
          <p:cNvPr id="393219" name="Rectangle 3"/>
          <p:cNvSpPr>
            <a:spLocks noGrp="1" noChangeArrowheads="1"/>
          </p:cNvSpPr>
          <p:nvPr>
            <p:ph type="title"/>
          </p:nvPr>
        </p:nvSpPr>
        <p:spPr>
          <a:xfrm>
            <a:off x="0" y="152400"/>
            <a:ext cx="9144000" cy="609600"/>
          </a:xfrm>
        </p:spPr>
        <p:txBody>
          <a:bodyPr/>
          <a:lstStyle/>
          <a:p>
            <a:r>
              <a:rPr lang="en-US" dirty="0"/>
              <a:t>Verification of </a:t>
            </a:r>
            <a:r>
              <a:rPr lang="en-US" dirty="0" err="1"/>
              <a:t>Ampére’s</a:t>
            </a:r>
            <a:r>
              <a:rPr lang="en-US" dirty="0"/>
              <a:t> Law</a:t>
            </a:r>
          </a:p>
        </p:txBody>
      </p:sp>
      <p:graphicFrame>
        <p:nvGraphicFramePr>
          <p:cNvPr id="39322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6172" name="Equation" r:id="rId4" imgW="914400" imgH="190080" progId="Equation.DSMT4">
                  <p:embed/>
                </p:oleObj>
              </mc:Choice>
              <mc:Fallback>
                <p:oleObj name="Equation" r:id="rId4" imgW="914400" imgH="190080" progId="Equation.DSMT4">
                  <p:embed/>
                  <p:pic>
                    <p:nvPicPr>
                      <p:cNvPr id="39322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322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6173" name="Equation" r:id="rId6" imgW="914400" imgH="190080" progId="Equation.DSMT4">
                  <p:embed/>
                </p:oleObj>
              </mc:Choice>
              <mc:Fallback>
                <p:oleObj name="Equation" r:id="rId6" imgW="914400" imgH="190080" progId="Equation.DSMT4">
                  <p:embed/>
                  <p:pic>
                    <p:nvPicPr>
                      <p:cNvPr id="39322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322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6174" name="Equation" r:id="rId7" imgW="914400" imgH="190080" progId="Equation.DSMT4">
                  <p:embed/>
                </p:oleObj>
              </mc:Choice>
              <mc:Fallback>
                <p:oleObj name="Equation" r:id="rId7" imgW="914400" imgH="190080" progId="Equation.DSMT4">
                  <p:embed/>
                  <p:pic>
                    <p:nvPicPr>
                      <p:cNvPr id="3932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93223" name="Rectangle 7"/>
          <p:cNvSpPr>
            <a:spLocks noGrp="1" noChangeArrowheads="1"/>
          </p:cNvSpPr>
          <p:nvPr>
            <p:ph type="body" idx="1"/>
          </p:nvPr>
        </p:nvSpPr>
        <p:spPr>
          <a:xfrm>
            <a:off x="381000" y="4724400"/>
            <a:ext cx="8534400" cy="1981200"/>
          </a:xfrm>
          <a:solidFill>
            <a:schemeClr val="bg1"/>
          </a:solidFill>
        </p:spPr>
        <p:txBody>
          <a:bodyPr/>
          <a:lstStyle/>
          <a:p>
            <a:pPr lvl="1"/>
            <a:r>
              <a:rPr lang="en-US" dirty="0"/>
              <a:t>We just verified that Ampere’s law works in a simple case</a:t>
            </a:r>
          </a:p>
          <a:p>
            <a:pPr lvl="1"/>
            <a:r>
              <a:rPr lang="en-US" dirty="0"/>
              <a:t>Experiments verified that it works for other cases too </a:t>
            </a:r>
          </a:p>
          <a:p>
            <a:pPr lvl="1"/>
            <a:r>
              <a:rPr lang="en-US" dirty="0"/>
              <a:t>The importance of this formula, however, is that it provides means to relate magnetic field to current </a:t>
            </a:r>
          </a:p>
        </p:txBody>
      </p:sp>
      <p:graphicFrame>
        <p:nvGraphicFramePr>
          <p:cNvPr id="39322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6175" name="Equation" r:id="rId8" imgW="914400" imgH="190080" progId="Equation.DSMT4">
                  <p:embed/>
                </p:oleObj>
              </mc:Choice>
              <mc:Fallback>
                <p:oleObj name="Equation" r:id="rId8" imgW="914400" imgH="190080" progId="Equation.DSMT4">
                  <p:embed/>
                  <p:pic>
                    <p:nvPicPr>
                      <p:cNvPr id="39322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3225" name="Object 9"/>
          <p:cNvGraphicFramePr>
            <a:graphicFrameLocks noChangeAspect="1"/>
          </p:cNvGraphicFramePr>
          <p:nvPr/>
        </p:nvGraphicFramePr>
        <p:xfrm>
          <a:off x="1295400" y="3278188"/>
          <a:ext cx="1198563" cy="455612"/>
        </p:xfrm>
        <a:graphic>
          <a:graphicData uri="http://schemas.openxmlformats.org/presentationml/2006/ole">
            <mc:AlternateContent xmlns:mc="http://schemas.openxmlformats.org/markup-compatibility/2006">
              <mc:Choice xmlns:v="urn:schemas-microsoft-com:vml" Requires="v">
                <p:oleObj spid="_x0000_s226176" name="Equation" r:id="rId9" imgW="533160" imgH="203040" progId="Equation.DSMT4">
                  <p:embed/>
                </p:oleObj>
              </mc:Choice>
              <mc:Fallback>
                <p:oleObj name="Equation" r:id="rId9" imgW="533160" imgH="203040" progId="Equation.DSMT4">
                  <p:embed/>
                  <p:pic>
                    <p:nvPicPr>
                      <p:cNvPr id="393225"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278188"/>
                        <a:ext cx="1198563" cy="4556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93226" name="Rectangle 10"/>
          <p:cNvSpPr>
            <a:spLocks noChangeArrowheads="1"/>
          </p:cNvSpPr>
          <p:nvPr/>
        </p:nvSpPr>
        <p:spPr bwMode="auto">
          <a:xfrm>
            <a:off x="381000" y="838200"/>
            <a:ext cx="7086600" cy="2362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find the magnitude of B at a distance </a:t>
            </a:r>
            <a:r>
              <a:rPr lang="en-US" sz="3200" dirty="0" err="1">
                <a:solidFill>
                  <a:schemeClr val="accent2"/>
                </a:solidFill>
                <a:latin typeface="Arial Narrow" charset="0"/>
              </a:rPr>
              <a:t>r</a:t>
            </a:r>
            <a:r>
              <a:rPr lang="en-US" sz="3200" dirty="0">
                <a:solidFill>
                  <a:schemeClr val="accent2"/>
                </a:solidFill>
                <a:latin typeface="Arial Narrow" charset="0"/>
              </a:rPr>
              <a:t> away from a long straight wire </a:t>
            </a:r>
            <a:r>
              <a:rPr lang="en-US" sz="3200" dirty="0" err="1">
                <a:solidFill>
                  <a:schemeClr val="accent2"/>
                </a:solidFill>
                <a:latin typeface="Arial Narrow" charset="0"/>
              </a:rPr>
              <a:t>w</a:t>
            </a:r>
            <a:r>
              <a:rPr lang="en-US" sz="3200" dirty="0">
                <a:solidFill>
                  <a:schemeClr val="accent2"/>
                </a:solidFill>
                <a:latin typeface="Arial Narrow" charset="0"/>
              </a:rPr>
              <a:t>/ current </a:t>
            </a:r>
            <a:r>
              <a:rPr lang="en-US" sz="3200" dirty="0">
                <a:solidFill>
                  <a:schemeClr val="accent2"/>
                </a:solidFill>
                <a:latin typeface="Monotype Corsiva" charset="0"/>
              </a:rPr>
              <a:t>I</a:t>
            </a:r>
          </a:p>
          <a:p>
            <a:pPr marL="742950" lvl="1" indent="-285750">
              <a:spcBef>
                <a:spcPct val="20000"/>
              </a:spcBef>
              <a:buFontTx/>
              <a:buChar char="–"/>
            </a:pPr>
            <a:r>
              <a:rPr lang="en-US" sz="2800" dirty="0">
                <a:solidFill>
                  <a:srgbClr val="660066"/>
                </a:solidFill>
                <a:latin typeface="Arial Narrow" charset="0"/>
                <a:ea typeface="ＭＳ Ｐゴシック" charset="-128"/>
              </a:rPr>
              <a:t>This is a verification of Ampere’s Law</a:t>
            </a:r>
          </a:p>
          <a:p>
            <a:pPr marL="742950" lvl="1" indent="-285750">
              <a:spcBef>
                <a:spcPct val="20000"/>
              </a:spcBef>
              <a:buFontTx/>
              <a:buChar char="–"/>
            </a:pPr>
            <a:r>
              <a:rPr lang="en-US" sz="2800" dirty="0">
                <a:solidFill>
                  <a:srgbClr val="660066"/>
                </a:solidFill>
                <a:latin typeface="Arial Narrow" charset="0"/>
                <a:ea typeface="ＭＳ Ｐゴシック" charset="-128"/>
              </a:rPr>
              <a:t>We can apply Ampere’s law to a circular path of radius </a:t>
            </a:r>
            <a:r>
              <a:rPr lang="en-US" sz="2800" dirty="0" err="1">
                <a:solidFill>
                  <a:srgbClr val="660066"/>
                </a:solidFill>
                <a:latin typeface="Monotype Corsiva" charset="0"/>
                <a:ea typeface="ＭＳ Ｐゴシック" charset="-128"/>
              </a:rPr>
              <a:t>r</a:t>
            </a:r>
            <a:r>
              <a:rPr lang="en-US" sz="2800" dirty="0">
                <a:solidFill>
                  <a:srgbClr val="660066"/>
                </a:solidFill>
                <a:latin typeface="Arial Narrow" charset="0"/>
                <a:ea typeface="ＭＳ Ｐゴシック" charset="-128"/>
              </a:rPr>
              <a:t>.</a:t>
            </a:r>
          </a:p>
        </p:txBody>
      </p:sp>
      <p:graphicFrame>
        <p:nvGraphicFramePr>
          <p:cNvPr id="393227" name="Object 11"/>
          <p:cNvGraphicFramePr>
            <a:graphicFrameLocks noChangeAspect="1"/>
          </p:cNvGraphicFramePr>
          <p:nvPr/>
        </p:nvGraphicFramePr>
        <p:xfrm>
          <a:off x="3352800" y="4046538"/>
          <a:ext cx="623888" cy="373062"/>
        </p:xfrm>
        <a:graphic>
          <a:graphicData uri="http://schemas.openxmlformats.org/presentationml/2006/ole">
            <mc:AlternateContent xmlns:mc="http://schemas.openxmlformats.org/markup-compatibility/2006">
              <mc:Choice xmlns:v="urn:schemas-microsoft-com:vml" Requires="v">
                <p:oleObj spid="_x0000_s226177" name="Equation" r:id="rId11" imgW="253800" imgH="152280" progId="Equation.DSMT4">
                  <p:embed/>
                </p:oleObj>
              </mc:Choice>
              <mc:Fallback>
                <p:oleObj name="Equation" r:id="rId11" imgW="253800" imgH="152280" progId="Equation.DSMT4">
                  <p:embed/>
                  <p:pic>
                    <p:nvPicPr>
                      <p:cNvPr id="39322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4046538"/>
                        <a:ext cx="623888" cy="3730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93228" name="AutoShape 12"/>
          <p:cNvSpPr>
            <a:spLocks noChangeArrowheads="1"/>
          </p:cNvSpPr>
          <p:nvPr/>
        </p:nvSpPr>
        <p:spPr bwMode="auto">
          <a:xfrm>
            <a:off x="1466850" y="3854450"/>
            <a:ext cx="1728788" cy="850900"/>
          </a:xfrm>
          <a:prstGeom prst="rightArrow">
            <a:avLst>
              <a:gd name="adj1" fmla="val 50000"/>
              <a:gd name="adj2" fmla="val 5079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B</a:t>
            </a:r>
            <a:endParaRPr lang="en-US" sz="2000" b="1" baseline="-25000">
              <a:solidFill>
                <a:srgbClr val="CC0000"/>
              </a:solidFill>
              <a:latin typeface="Arial Narrow" charset="0"/>
            </a:endParaRPr>
          </a:p>
        </p:txBody>
      </p:sp>
      <p:graphicFrame>
        <p:nvGraphicFramePr>
          <p:cNvPr id="393232" name="Object 16"/>
          <p:cNvGraphicFramePr>
            <a:graphicFrameLocks noChangeAspect="1"/>
          </p:cNvGraphicFramePr>
          <p:nvPr/>
        </p:nvGraphicFramePr>
        <p:xfrm>
          <a:off x="5983288" y="3352800"/>
          <a:ext cx="798512" cy="368300"/>
        </p:xfrm>
        <a:graphic>
          <a:graphicData uri="http://schemas.openxmlformats.org/presentationml/2006/ole">
            <mc:AlternateContent xmlns:mc="http://schemas.openxmlformats.org/markup-compatibility/2006">
              <mc:Choice xmlns:v="urn:schemas-microsoft-com:vml" Requires="v">
                <p:oleObj spid="_x0000_s226178" name="Equation" r:id="rId13" imgW="355320" imgH="164880" progId="Equation.DSMT4">
                  <p:embed/>
                </p:oleObj>
              </mc:Choice>
              <mc:Fallback>
                <p:oleObj name="Equation" r:id="rId13" imgW="355320" imgH="164880" progId="Equation.DSMT4">
                  <p:embed/>
                  <p:pic>
                    <p:nvPicPr>
                      <p:cNvPr id="393232"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83288" y="3352800"/>
                        <a:ext cx="798512" cy="368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3233" name="Object 17"/>
          <p:cNvGraphicFramePr>
            <a:graphicFrameLocks noChangeAspect="1"/>
          </p:cNvGraphicFramePr>
          <p:nvPr/>
        </p:nvGraphicFramePr>
        <p:xfrm>
          <a:off x="3886200" y="3810000"/>
          <a:ext cx="1371600" cy="901700"/>
        </p:xfrm>
        <a:graphic>
          <a:graphicData uri="http://schemas.openxmlformats.org/presentationml/2006/ole">
            <mc:AlternateContent xmlns:mc="http://schemas.openxmlformats.org/markup-compatibility/2006">
              <mc:Choice xmlns:v="urn:schemas-microsoft-com:vml" Requires="v">
                <p:oleObj spid="_x0000_s226179" name="Equation" r:id="rId15" imgW="558720" imgH="368280" progId="Equation.DSMT4">
                  <p:embed/>
                </p:oleObj>
              </mc:Choice>
              <mc:Fallback>
                <p:oleObj name="Equation" r:id="rId15" imgW="558720" imgH="368280" progId="Equation.DSMT4">
                  <p:embed/>
                  <p:pic>
                    <p:nvPicPr>
                      <p:cNvPr id="393233"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810000"/>
                        <a:ext cx="1371600" cy="9017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3234" name="Object 18"/>
          <p:cNvGraphicFramePr>
            <a:graphicFrameLocks noChangeAspect="1"/>
          </p:cNvGraphicFramePr>
          <p:nvPr/>
        </p:nvGraphicFramePr>
        <p:xfrm>
          <a:off x="5254625" y="3746500"/>
          <a:ext cx="841375" cy="901700"/>
        </p:xfrm>
        <a:graphic>
          <a:graphicData uri="http://schemas.openxmlformats.org/presentationml/2006/ole">
            <mc:AlternateContent xmlns:mc="http://schemas.openxmlformats.org/markup-compatibility/2006">
              <mc:Choice xmlns:v="urn:schemas-microsoft-com:vml" Requires="v">
                <p:oleObj spid="_x0000_s226180" name="Equation" r:id="rId17" imgW="342720" imgH="368280" progId="Equation.DSMT4">
                  <p:embed/>
                </p:oleObj>
              </mc:Choice>
              <mc:Fallback>
                <p:oleObj name="Equation" r:id="rId17" imgW="342720" imgH="368280" progId="Equation.DSMT4">
                  <p:embed/>
                  <p:pic>
                    <p:nvPicPr>
                      <p:cNvPr id="393234"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4625" y="3746500"/>
                        <a:ext cx="841375" cy="9017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19"/>
          <a:stretch>
            <a:fillRect/>
          </a:stretch>
        </p:blipFill>
        <p:spPr>
          <a:xfrm>
            <a:off x="2524126" y="3211099"/>
            <a:ext cx="1293812" cy="619952"/>
          </a:xfrm>
          <a:prstGeom prst="rect">
            <a:avLst/>
          </a:prstGeom>
        </p:spPr>
      </p:pic>
      <p:pic>
        <p:nvPicPr>
          <p:cNvPr id="5" name="Picture 4"/>
          <p:cNvPicPr>
            <a:picLocks noChangeAspect="1"/>
          </p:cNvPicPr>
          <p:nvPr/>
        </p:nvPicPr>
        <p:blipFill>
          <a:blip r:embed="rId20"/>
          <a:stretch>
            <a:fillRect/>
          </a:stretch>
        </p:blipFill>
        <p:spPr>
          <a:xfrm>
            <a:off x="3771900" y="3184618"/>
            <a:ext cx="1170819" cy="641163"/>
          </a:xfrm>
          <a:prstGeom prst="rect">
            <a:avLst/>
          </a:prstGeom>
        </p:spPr>
      </p:pic>
      <p:pic>
        <p:nvPicPr>
          <p:cNvPr id="6" name="Picture 5"/>
          <p:cNvPicPr>
            <a:picLocks noChangeAspect="1"/>
          </p:cNvPicPr>
          <p:nvPr/>
        </p:nvPicPr>
        <p:blipFill>
          <a:blip r:embed="rId21"/>
          <a:stretch>
            <a:fillRect/>
          </a:stretch>
        </p:blipFill>
        <p:spPr>
          <a:xfrm>
            <a:off x="4894610" y="3194578"/>
            <a:ext cx="1125190" cy="631204"/>
          </a:xfrm>
          <a:prstGeom prst="rect">
            <a:avLst/>
          </a:prstGeom>
        </p:spPr>
      </p:pic>
    </p:spTree>
    <p:extLst>
      <p:ext uri="{BB962C8B-B14F-4D97-AF65-F5344CB8AC3E}">
        <p14:creationId xmlns:p14="http://schemas.microsoft.com/office/powerpoint/2010/main" val="18006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3226">
                                            <p:txEl>
                                              <p:pRg st="0" end="0"/>
                                            </p:txEl>
                                          </p:spTgt>
                                        </p:tgtEl>
                                        <p:attrNameLst>
                                          <p:attrName>style.visibility</p:attrName>
                                        </p:attrNameLst>
                                      </p:cBhvr>
                                      <p:to>
                                        <p:strVal val="visible"/>
                                      </p:to>
                                    </p:set>
                                    <p:animEffect transition="in" filter="wipe(left)">
                                      <p:cBhvr>
                                        <p:cTn id="7" dur="500"/>
                                        <p:tgtEl>
                                          <p:spTgt spid="393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3218"/>
                                        </p:tgtEl>
                                        <p:attrNameLst>
                                          <p:attrName>style.visibility</p:attrName>
                                        </p:attrNameLst>
                                      </p:cBhvr>
                                      <p:to>
                                        <p:strVal val="visible"/>
                                      </p:to>
                                    </p:set>
                                    <p:anim calcmode="lin" valueType="num">
                                      <p:cBhvr>
                                        <p:cTn id="12" dur="500" fill="hold"/>
                                        <p:tgtEl>
                                          <p:spTgt spid="393218"/>
                                        </p:tgtEl>
                                        <p:attrNameLst>
                                          <p:attrName>ppt_w</p:attrName>
                                        </p:attrNameLst>
                                      </p:cBhvr>
                                      <p:tavLst>
                                        <p:tav tm="0">
                                          <p:val>
                                            <p:fltVal val="0"/>
                                          </p:val>
                                        </p:tav>
                                        <p:tav tm="100000">
                                          <p:val>
                                            <p:strVal val="#ppt_w"/>
                                          </p:val>
                                        </p:tav>
                                      </p:tavLst>
                                    </p:anim>
                                    <p:anim calcmode="lin" valueType="num">
                                      <p:cBhvr>
                                        <p:cTn id="13" dur="500" fill="hold"/>
                                        <p:tgtEl>
                                          <p:spTgt spid="393218"/>
                                        </p:tgtEl>
                                        <p:attrNameLst>
                                          <p:attrName>ppt_h</p:attrName>
                                        </p:attrNameLst>
                                      </p:cBhvr>
                                      <p:tavLst>
                                        <p:tav tm="0">
                                          <p:val>
                                            <p:fltVal val="0"/>
                                          </p:val>
                                        </p:tav>
                                        <p:tav tm="100000">
                                          <p:val>
                                            <p:strVal val="#ppt_h"/>
                                          </p:val>
                                        </p:tav>
                                      </p:tavLst>
                                    </p:anim>
                                    <p:animEffect transition="in" filter="fade">
                                      <p:cBhvr>
                                        <p:cTn id="14" dur="500"/>
                                        <p:tgtEl>
                                          <p:spTgt spid="3932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93226">
                                            <p:txEl>
                                              <p:pRg st="1" end="1"/>
                                            </p:txEl>
                                          </p:spTgt>
                                        </p:tgtEl>
                                        <p:attrNameLst>
                                          <p:attrName>style.visibility</p:attrName>
                                        </p:attrNameLst>
                                      </p:cBhvr>
                                      <p:to>
                                        <p:strVal val="visible"/>
                                      </p:to>
                                    </p:set>
                                    <p:animEffect transition="in" filter="wipe(left)">
                                      <p:cBhvr>
                                        <p:cTn id="19" dur="500"/>
                                        <p:tgtEl>
                                          <p:spTgt spid="39322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3226">
                                            <p:txEl>
                                              <p:pRg st="2" end="2"/>
                                            </p:txEl>
                                          </p:spTgt>
                                        </p:tgtEl>
                                        <p:attrNameLst>
                                          <p:attrName>style.visibility</p:attrName>
                                        </p:attrNameLst>
                                      </p:cBhvr>
                                      <p:to>
                                        <p:strVal val="visible"/>
                                      </p:to>
                                    </p:set>
                                    <p:animEffect transition="in" filter="wipe(left)">
                                      <p:cBhvr>
                                        <p:cTn id="24" dur="500"/>
                                        <p:tgtEl>
                                          <p:spTgt spid="39322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393225"/>
                                        </p:tgtEl>
                                        <p:attrNameLst>
                                          <p:attrName>style.visibility</p:attrName>
                                        </p:attrNameLst>
                                      </p:cBhvr>
                                      <p:to>
                                        <p:strVal val="visible"/>
                                      </p:to>
                                    </p:set>
                                    <p:animEffect transition="in" filter="wipe(left)">
                                      <p:cBhvr>
                                        <p:cTn id="29" dur="500"/>
                                        <p:tgtEl>
                                          <p:spTgt spid="3932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93232"/>
                                        </p:tgtEl>
                                        <p:attrNameLst>
                                          <p:attrName>style.visibility</p:attrName>
                                        </p:attrNameLst>
                                      </p:cBhvr>
                                      <p:to>
                                        <p:strVal val="visible"/>
                                      </p:to>
                                    </p:set>
                                    <p:animEffect transition="in" filter="wipe(left)">
                                      <p:cBhvr>
                                        <p:cTn id="49" dur="500"/>
                                        <p:tgtEl>
                                          <p:spTgt spid="3932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93228"/>
                                        </p:tgtEl>
                                        <p:attrNameLst>
                                          <p:attrName>style.visibility</p:attrName>
                                        </p:attrNameLst>
                                      </p:cBhvr>
                                      <p:to>
                                        <p:strVal val="visible"/>
                                      </p:to>
                                    </p:set>
                                    <p:animEffect transition="in" filter="wipe(left)">
                                      <p:cBhvr>
                                        <p:cTn id="54" dur="500"/>
                                        <p:tgtEl>
                                          <p:spTgt spid="3932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93227"/>
                                        </p:tgtEl>
                                        <p:attrNameLst>
                                          <p:attrName>style.visibility</p:attrName>
                                        </p:attrNameLst>
                                      </p:cBhvr>
                                      <p:to>
                                        <p:strVal val="visible"/>
                                      </p:to>
                                    </p:set>
                                    <p:animEffect transition="in" filter="wipe(left)">
                                      <p:cBhvr>
                                        <p:cTn id="59" dur="500"/>
                                        <p:tgtEl>
                                          <p:spTgt spid="3932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93233"/>
                                        </p:tgtEl>
                                        <p:attrNameLst>
                                          <p:attrName>style.visibility</p:attrName>
                                        </p:attrNameLst>
                                      </p:cBhvr>
                                      <p:to>
                                        <p:strVal val="visible"/>
                                      </p:to>
                                    </p:set>
                                    <p:animEffect transition="in" filter="wipe(left)">
                                      <p:cBhvr>
                                        <p:cTn id="64" dur="500"/>
                                        <p:tgtEl>
                                          <p:spTgt spid="3932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93234"/>
                                        </p:tgtEl>
                                        <p:attrNameLst>
                                          <p:attrName>style.visibility</p:attrName>
                                        </p:attrNameLst>
                                      </p:cBhvr>
                                      <p:to>
                                        <p:strVal val="visible"/>
                                      </p:to>
                                    </p:set>
                                    <p:animEffect transition="in" filter="wipe(left)">
                                      <p:cBhvr>
                                        <p:cTn id="69" dur="500"/>
                                        <p:tgtEl>
                                          <p:spTgt spid="39323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93223">
                                            <p:txEl>
                                              <p:pRg st="0" end="0"/>
                                            </p:txEl>
                                          </p:spTgt>
                                        </p:tgtEl>
                                        <p:attrNameLst>
                                          <p:attrName>style.visibility</p:attrName>
                                        </p:attrNameLst>
                                      </p:cBhvr>
                                      <p:to>
                                        <p:strVal val="visible"/>
                                      </p:to>
                                    </p:set>
                                    <p:animEffect transition="in" filter="wipe(left)">
                                      <p:cBhvr>
                                        <p:cTn id="74" dur="500"/>
                                        <p:tgtEl>
                                          <p:spTgt spid="393223">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93223">
                                            <p:txEl>
                                              <p:pRg st="1" end="1"/>
                                            </p:txEl>
                                          </p:spTgt>
                                        </p:tgtEl>
                                        <p:attrNameLst>
                                          <p:attrName>style.visibility</p:attrName>
                                        </p:attrNameLst>
                                      </p:cBhvr>
                                      <p:to>
                                        <p:strVal val="visible"/>
                                      </p:to>
                                    </p:set>
                                    <p:animEffect transition="in" filter="wipe(left)">
                                      <p:cBhvr>
                                        <p:cTn id="79" dur="500"/>
                                        <p:tgtEl>
                                          <p:spTgt spid="393223">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93223">
                                            <p:txEl>
                                              <p:pRg st="2" end="2"/>
                                            </p:txEl>
                                          </p:spTgt>
                                        </p:tgtEl>
                                        <p:attrNameLst>
                                          <p:attrName>style.visibility</p:attrName>
                                        </p:attrNameLst>
                                      </p:cBhvr>
                                      <p:to>
                                        <p:strVal val="visible"/>
                                      </p:to>
                                    </p:set>
                                    <p:animEffect transition="in" filter="wipe(left)">
                                      <p:cBhvr>
                                        <p:cTn id="84" dur="500"/>
                                        <p:tgtEl>
                                          <p:spTgt spid="3932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3" grpId="0" uiExpand="1" build="p"/>
      <p:bldP spid="393226" grpId="0" build="p"/>
      <p:bldP spid="3932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Thursday, July 2,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AC34B25D-7F4C-9747-AD9B-ADD11A8F32DF}" type="slidenum">
              <a:rPr lang="en-US"/>
              <a:pPr/>
              <a:t>15</a:t>
            </a:fld>
            <a:endParaRPr lang="en-US"/>
          </a:p>
        </p:txBody>
      </p:sp>
      <p:pic>
        <p:nvPicPr>
          <p:cNvPr id="394242" name="Picture 2" descr="FG28_008"/>
          <p:cNvPicPr>
            <a:picLocks noChangeAspect="1" noChangeArrowheads="1"/>
          </p:cNvPicPr>
          <p:nvPr/>
        </p:nvPicPr>
        <p:blipFill>
          <a:blip r:embed="rId3"/>
          <a:srcRect/>
          <a:stretch>
            <a:fillRect/>
          </a:stretch>
        </p:blipFill>
        <p:spPr bwMode="auto">
          <a:xfrm>
            <a:off x="6553200" y="3581400"/>
            <a:ext cx="3429000" cy="2571750"/>
          </a:xfrm>
          <a:prstGeom prst="rect">
            <a:avLst/>
          </a:prstGeom>
          <a:noFill/>
        </p:spPr>
      </p:pic>
      <p:sp>
        <p:nvSpPr>
          <p:cNvPr id="394243" name="Rectangle 3"/>
          <p:cNvSpPr>
            <a:spLocks noGrp="1" noChangeArrowheads="1"/>
          </p:cNvSpPr>
          <p:nvPr>
            <p:ph type="title"/>
          </p:nvPr>
        </p:nvSpPr>
        <p:spPr>
          <a:xfrm>
            <a:off x="0" y="76200"/>
            <a:ext cx="9144000" cy="609600"/>
          </a:xfrm>
        </p:spPr>
        <p:txBody>
          <a:bodyPr/>
          <a:lstStyle/>
          <a:p>
            <a:r>
              <a:rPr lang="en-US" dirty="0"/>
              <a:t>Verification of </a:t>
            </a:r>
            <a:r>
              <a:rPr lang="en-US" dirty="0" err="1"/>
              <a:t>Ampére’s</a:t>
            </a:r>
            <a:r>
              <a:rPr lang="en-US" dirty="0"/>
              <a:t> Law</a:t>
            </a:r>
          </a:p>
        </p:txBody>
      </p:sp>
      <p:graphicFrame>
        <p:nvGraphicFramePr>
          <p:cNvPr id="39424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6701" name="Equation" r:id="rId4" imgW="914400" imgH="190080" progId="Equation.DSMT4">
                  <p:embed/>
                </p:oleObj>
              </mc:Choice>
              <mc:Fallback>
                <p:oleObj name="Equation" r:id="rId4" imgW="914400" imgH="190080" progId="Equation.DSMT4">
                  <p:embed/>
                  <p:pic>
                    <p:nvPicPr>
                      <p:cNvPr id="3942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424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6702" name="Equation" r:id="rId6" imgW="914400" imgH="190080" progId="Equation.DSMT4">
                  <p:embed/>
                </p:oleObj>
              </mc:Choice>
              <mc:Fallback>
                <p:oleObj name="Equation" r:id="rId6" imgW="914400" imgH="190080" progId="Equation.DSMT4">
                  <p:embed/>
                  <p:pic>
                    <p:nvPicPr>
                      <p:cNvPr id="3942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424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6703" name="Equation" r:id="rId7" imgW="914400" imgH="190080" progId="Equation.DSMT4">
                  <p:embed/>
                </p:oleObj>
              </mc:Choice>
              <mc:Fallback>
                <p:oleObj name="Equation" r:id="rId7" imgW="914400" imgH="190080" progId="Equation.DSMT4">
                  <p:embed/>
                  <p:pic>
                    <p:nvPicPr>
                      <p:cNvPr id="39424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94247" name="Rectangle 7"/>
          <p:cNvSpPr>
            <a:spLocks noGrp="1" noChangeArrowheads="1"/>
          </p:cNvSpPr>
          <p:nvPr>
            <p:ph type="body" idx="1"/>
          </p:nvPr>
        </p:nvSpPr>
        <p:spPr>
          <a:xfrm>
            <a:off x="228600" y="3581400"/>
            <a:ext cx="7543800" cy="2743200"/>
          </a:xfrm>
          <a:noFill/>
        </p:spPr>
        <p:txBody>
          <a:bodyPr/>
          <a:lstStyle/>
          <a:p>
            <a:pPr lvl="1">
              <a:lnSpc>
                <a:spcPct val="90000"/>
              </a:lnSpc>
            </a:pPr>
            <a:r>
              <a:rPr lang="en-US" sz="2400" dirty="0"/>
              <a:t>How do you obtain B in the figure at any point?</a:t>
            </a:r>
          </a:p>
          <a:p>
            <a:pPr lvl="2">
              <a:lnSpc>
                <a:spcPct val="90000"/>
              </a:lnSpc>
            </a:pPr>
            <a:r>
              <a:rPr lang="en-US" sz="2000" dirty="0"/>
              <a:t>Vector sum of the field by the two currents</a:t>
            </a:r>
          </a:p>
          <a:p>
            <a:pPr lvl="1">
              <a:lnSpc>
                <a:spcPct val="90000"/>
              </a:lnSpc>
            </a:pPr>
            <a:r>
              <a:rPr lang="en-US" sz="2400" dirty="0"/>
              <a:t>The result of the closed path integral in Ampere’s law for green dashed path is still </a:t>
            </a:r>
            <a:r>
              <a:rPr lang="en-US" sz="2400" dirty="0">
                <a:latin typeface="Symbol" charset="2"/>
              </a:rPr>
              <a:t>μ</a:t>
            </a:r>
            <a:r>
              <a:rPr lang="en-US" sz="2400" baseline="-25000" dirty="0"/>
              <a:t>0</a:t>
            </a:r>
            <a:r>
              <a:rPr lang="en-US" sz="2400" dirty="0">
                <a:latin typeface="Monotype Corsiva" charset="0"/>
              </a:rPr>
              <a:t>I</a:t>
            </a:r>
            <a:r>
              <a:rPr lang="en-US" sz="2400" baseline="-25000" dirty="0"/>
              <a:t>1</a:t>
            </a:r>
            <a:r>
              <a:rPr lang="en-US" sz="2400" dirty="0"/>
              <a:t>. Why?</a:t>
            </a:r>
          </a:p>
          <a:p>
            <a:pPr lvl="1">
              <a:lnSpc>
                <a:spcPct val="90000"/>
              </a:lnSpc>
            </a:pPr>
            <a:r>
              <a:rPr lang="en-US" sz="2400" dirty="0"/>
              <a:t>While B in each point along the path varies, the integral over the closed path still comes out the same whether there is the second wire or not.</a:t>
            </a:r>
          </a:p>
        </p:txBody>
      </p:sp>
      <p:graphicFrame>
        <p:nvGraphicFramePr>
          <p:cNvPr id="39424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6704" name="Equation" r:id="rId8" imgW="914400" imgH="190080" progId="Equation.DSMT4">
                  <p:embed/>
                </p:oleObj>
              </mc:Choice>
              <mc:Fallback>
                <p:oleObj name="Equation" r:id="rId8" imgW="914400" imgH="190080" progId="Equation.DSMT4">
                  <p:embed/>
                  <p:pic>
                    <p:nvPicPr>
                      <p:cNvPr id="39424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94249" name="Rectangle 9"/>
          <p:cNvSpPr>
            <a:spLocks noChangeArrowheads="1"/>
          </p:cNvSpPr>
          <p:nvPr/>
        </p:nvSpPr>
        <p:spPr bwMode="auto">
          <a:xfrm>
            <a:off x="381000" y="838200"/>
            <a:ext cx="8458200" cy="2743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Ampere’s law is valid in general, B in Ampere’s law is not just due to the current </a:t>
            </a:r>
            <a:r>
              <a:rPr lang="en-US" sz="2800" dirty="0" err="1">
                <a:solidFill>
                  <a:schemeClr val="accent2"/>
                </a:solidFill>
                <a:latin typeface="Monotype Corsiva" charset="0"/>
              </a:rPr>
              <a:t>I</a:t>
            </a:r>
            <a:r>
              <a:rPr lang="en-US" sz="2800" baseline="-25000" dirty="0" err="1">
                <a:solidFill>
                  <a:schemeClr val="accent2"/>
                </a:solidFill>
                <a:latin typeface="Arial Narrow" charset="0"/>
              </a:rPr>
              <a:t>encl</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B is the field at each point in space along the chosen path due to all sources</a:t>
            </a:r>
          </a:p>
          <a:p>
            <a:pPr marL="742950" lvl="1" indent="-285750">
              <a:spcBef>
                <a:spcPct val="20000"/>
              </a:spcBef>
              <a:buFontTx/>
              <a:buChar char="–"/>
            </a:pPr>
            <a:r>
              <a:rPr lang="en-US" dirty="0">
                <a:solidFill>
                  <a:srgbClr val="660066"/>
                </a:solidFill>
                <a:latin typeface="Arial Narrow" charset="0"/>
                <a:ea typeface="ＭＳ Ｐゴシック" charset="-128"/>
              </a:rPr>
              <a:t>Including the current </a:t>
            </a:r>
            <a:r>
              <a:rPr lang="en-US" dirty="0">
                <a:solidFill>
                  <a:srgbClr val="660066"/>
                </a:solidFill>
                <a:latin typeface="Monotype Corsiva" charset="0"/>
                <a:ea typeface="ＭＳ Ｐゴシック" charset="-128"/>
              </a:rPr>
              <a:t>I</a:t>
            </a:r>
            <a:r>
              <a:rPr lang="en-US" dirty="0">
                <a:solidFill>
                  <a:srgbClr val="660066"/>
                </a:solidFill>
                <a:latin typeface="Arial Narrow" charset="0"/>
                <a:ea typeface="ＭＳ Ｐゴシック" charset="-128"/>
              </a:rPr>
              <a:t> enclosed by the path but also due to any other sources</a:t>
            </a:r>
          </a:p>
        </p:txBody>
      </p:sp>
    </p:spTree>
    <p:extLst>
      <p:ext uri="{BB962C8B-B14F-4D97-AF65-F5344CB8AC3E}">
        <p14:creationId xmlns:p14="http://schemas.microsoft.com/office/powerpoint/2010/main" val="123306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4249">
                                            <p:txEl>
                                              <p:pRg st="0" end="0"/>
                                            </p:txEl>
                                          </p:spTgt>
                                        </p:tgtEl>
                                        <p:attrNameLst>
                                          <p:attrName>style.visibility</p:attrName>
                                        </p:attrNameLst>
                                      </p:cBhvr>
                                      <p:to>
                                        <p:strVal val="visible"/>
                                      </p:to>
                                    </p:set>
                                    <p:animEffect transition="in" filter="wipe(left)">
                                      <p:cBhvr>
                                        <p:cTn id="7" dur="500"/>
                                        <p:tgtEl>
                                          <p:spTgt spid="394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4249">
                                            <p:txEl>
                                              <p:pRg st="1" end="1"/>
                                            </p:txEl>
                                          </p:spTgt>
                                        </p:tgtEl>
                                        <p:attrNameLst>
                                          <p:attrName>style.visibility</p:attrName>
                                        </p:attrNameLst>
                                      </p:cBhvr>
                                      <p:to>
                                        <p:strVal val="visible"/>
                                      </p:to>
                                    </p:set>
                                    <p:animEffect transition="in" filter="wipe(left)">
                                      <p:cBhvr>
                                        <p:cTn id="12" dur="500"/>
                                        <p:tgtEl>
                                          <p:spTgt spid="3942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394242"/>
                                        </p:tgtEl>
                                        <p:attrNameLst>
                                          <p:attrName>style.visibility</p:attrName>
                                        </p:attrNameLst>
                                      </p:cBhvr>
                                      <p:to>
                                        <p:strVal val="visible"/>
                                      </p:to>
                                    </p:set>
                                    <p:anim calcmode="lin" valueType="num">
                                      <p:cBhvr>
                                        <p:cTn id="17" dur="1000" fill="hold"/>
                                        <p:tgtEl>
                                          <p:spTgt spid="394242"/>
                                        </p:tgtEl>
                                        <p:attrNameLst>
                                          <p:attrName>ppt_w</p:attrName>
                                        </p:attrNameLst>
                                      </p:cBhvr>
                                      <p:tavLst>
                                        <p:tav tm="0">
                                          <p:val>
                                            <p:strVal val="#ppt_w+.3"/>
                                          </p:val>
                                        </p:tav>
                                        <p:tav tm="100000">
                                          <p:val>
                                            <p:strVal val="#ppt_w"/>
                                          </p:val>
                                        </p:tav>
                                      </p:tavLst>
                                    </p:anim>
                                    <p:anim calcmode="lin" valueType="num">
                                      <p:cBhvr>
                                        <p:cTn id="18" dur="1000" fill="hold"/>
                                        <p:tgtEl>
                                          <p:spTgt spid="394242"/>
                                        </p:tgtEl>
                                        <p:attrNameLst>
                                          <p:attrName>ppt_h</p:attrName>
                                        </p:attrNameLst>
                                      </p:cBhvr>
                                      <p:tavLst>
                                        <p:tav tm="0">
                                          <p:val>
                                            <p:strVal val="#ppt_h"/>
                                          </p:val>
                                        </p:tav>
                                        <p:tav tm="100000">
                                          <p:val>
                                            <p:strVal val="#ppt_h"/>
                                          </p:val>
                                        </p:tav>
                                      </p:tavLst>
                                    </p:anim>
                                    <p:animEffect transition="in" filter="fade">
                                      <p:cBhvr>
                                        <p:cTn id="19" dur="1000"/>
                                        <p:tgtEl>
                                          <p:spTgt spid="3942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4249">
                                            <p:txEl>
                                              <p:pRg st="2" end="2"/>
                                            </p:txEl>
                                          </p:spTgt>
                                        </p:tgtEl>
                                        <p:attrNameLst>
                                          <p:attrName>style.visibility</p:attrName>
                                        </p:attrNameLst>
                                      </p:cBhvr>
                                      <p:to>
                                        <p:strVal val="visible"/>
                                      </p:to>
                                    </p:set>
                                    <p:animEffect transition="in" filter="wipe(left)">
                                      <p:cBhvr>
                                        <p:cTn id="24" dur="500"/>
                                        <p:tgtEl>
                                          <p:spTgt spid="39424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4247">
                                            <p:txEl>
                                              <p:pRg st="0" end="0"/>
                                            </p:txEl>
                                          </p:spTgt>
                                        </p:tgtEl>
                                        <p:attrNameLst>
                                          <p:attrName>style.visibility</p:attrName>
                                        </p:attrNameLst>
                                      </p:cBhvr>
                                      <p:to>
                                        <p:strVal val="visible"/>
                                      </p:to>
                                    </p:set>
                                    <p:animEffect transition="in" filter="wipe(left)">
                                      <p:cBhvr>
                                        <p:cTn id="29" dur="500"/>
                                        <p:tgtEl>
                                          <p:spTgt spid="39424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94247">
                                            <p:txEl>
                                              <p:pRg st="1" end="1"/>
                                            </p:txEl>
                                          </p:spTgt>
                                        </p:tgtEl>
                                        <p:attrNameLst>
                                          <p:attrName>style.visibility</p:attrName>
                                        </p:attrNameLst>
                                      </p:cBhvr>
                                      <p:to>
                                        <p:strVal val="visible"/>
                                      </p:to>
                                    </p:set>
                                    <p:animEffect transition="in" filter="wipe(left)">
                                      <p:cBhvr>
                                        <p:cTn id="34" dur="500"/>
                                        <p:tgtEl>
                                          <p:spTgt spid="39424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94247">
                                            <p:txEl>
                                              <p:pRg st="2" end="2"/>
                                            </p:txEl>
                                          </p:spTgt>
                                        </p:tgtEl>
                                        <p:attrNameLst>
                                          <p:attrName>style.visibility</p:attrName>
                                        </p:attrNameLst>
                                      </p:cBhvr>
                                      <p:to>
                                        <p:strVal val="visible"/>
                                      </p:to>
                                    </p:set>
                                    <p:animEffect transition="in" filter="wipe(left)">
                                      <p:cBhvr>
                                        <p:cTn id="39" dur="500"/>
                                        <p:tgtEl>
                                          <p:spTgt spid="39424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94247">
                                            <p:txEl>
                                              <p:pRg st="3" end="3"/>
                                            </p:txEl>
                                          </p:spTgt>
                                        </p:tgtEl>
                                        <p:attrNameLst>
                                          <p:attrName>style.visibility</p:attrName>
                                        </p:attrNameLst>
                                      </p:cBhvr>
                                      <p:to>
                                        <p:strVal val="visible"/>
                                      </p:to>
                                    </p:set>
                                    <p:animEffect transition="in" filter="wipe(left)">
                                      <p:cBhvr>
                                        <p:cTn id="44" dur="500"/>
                                        <p:tgtEl>
                                          <p:spTgt spid="3942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7" grpId="0" build="p"/>
      <p:bldP spid="39424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Thursday, July 2, 2020</a:t>
            </a:r>
          </a:p>
        </p:txBody>
      </p:sp>
      <p:sp>
        <p:nvSpPr>
          <p:cNvPr id="18" name="Footer Placeholder 4"/>
          <p:cNvSpPr>
            <a:spLocks noGrp="1"/>
          </p:cNvSpPr>
          <p:nvPr>
            <p:ph type="ftr" sz="quarter" idx="11"/>
          </p:nvPr>
        </p:nvSpPr>
        <p:spPr/>
        <p:txBody>
          <a:bodyPr/>
          <a:lstStyle/>
          <a:p>
            <a:r>
              <a:rPr lang="de-DE"/>
              <a:t>PHYS 1444-001, Summer 2020                    Dr. Jaehoon Yu</a:t>
            </a:r>
            <a:endParaRPr lang="en-US"/>
          </a:p>
        </p:txBody>
      </p:sp>
      <p:sp>
        <p:nvSpPr>
          <p:cNvPr id="19" name="Slide Number Placeholder 5"/>
          <p:cNvSpPr>
            <a:spLocks noGrp="1"/>
          </p:cNvSpPr>
          <p:nvPr>
            <p:ph type="sldNum" sz="quarter" idx="12"/>
          </p:nvPr>
        </p:nvSpPr>
        <p:spPr/>
        <p:txBody>
          <a:bodyPr/>
          <a:lstStyle/>
          <a:p>
            <a:fld id="{2D6018DF-D22B-5C48-9B13-919AA395DCB0}" type="slidenum">
              <a:rPr lang="en-US"/>
              <a:pPr/>
              <a:t>16</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4"/>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dirty="0"/>
              <a:t>Example 28 – 6 </a:t>
            </a:r>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tangential to circles around the wire, let’s choose a circular path of the closed-path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mc:AlternateContent xmlns:mc="http://schemas.openxmlformats.org/markup-compatibility/2006">
              <mc:Choice xmlns:v="urn:schemas-microsoft-com:vml" Requires="v">
                <p:oleObj spid="_x0000_s227725" name="Equation" r:id="rId5" imgW="482400" imgH="203040" progId="Equation.DSMT4">
                  <p:embed/>
                </p:oleObj>
              </mc:Choice>
              <mc:Fallback>
                <p:oleObj name="Equation" r:id="rId5" imgW="482400" imgH="203040" progId="Equation.DSMT4">
                  <p:embed/>
                  <p:pic>
                    <p:nvPicPr>
                      <p:cNvPr id="395276"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702175"/>
                        <a:ext cx="1143000" cy="479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mc:AlternateContent xmlns:mc="http://schemas.openxmlformats.org/markup-compatibility/2006">
              <mc:Choice xmlns:v="urn:schemas-microsoft-com:vml" Requires="v">
                <p:oleObj spid="_x0000_s227726" name="Equation" r:id="rId7" imgW="368280" imgH="203040" progId="Equation.DSMT4">
                  <p:embed/>
                </p:oleObj>
              </mc:Choice>
              <mc:Fallback>
                <p:oleObj name="Equation" r:id="rId7" imgW="368280" imgH="203040" progId="Equation.DSMT4">
                  <p:embed/>
                  <p:pic>
                    <p:nvPicPr>
                      <p:cNvPr id="39527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625" y="5651500"/>
                        <a:ext cx="827088" cy="455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mc:AlternateContent xmlns:mc="http://schemas.openxmlformats.org/markup-compatibility/2006">
              <mc:Choice xmlns:v="urn:schemas-microsoft-com:vml" Requires="v">
                <p:oleObj spid="_x0000_s227727" name="Equation" r:id="rId9" imgW="355320" imgH="164880" progId="Equation.DSMT4">
                  <p:embed/>
                </p:oleObj>
              </mc:Choice>
              <mc:Fallback>
                <p:oleObj name="Equation" r:id="rId9" imgW="355320" imgH="164880" progId="Equation.DSMT4">
                  <p:embed/>
                  <p:pic>
                    <p:nvPicPr>
                      <p:cNvPr id="395279"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6288" y="5662613"/>
                        <a:ext cx="798512" cy="368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mc:AlternateContent xmlns:mc="http://schemas.openxmlformats.org/markup-compatibility/2006">
              <mc:Choice xmlns:v="urn:schemas-microsoft-com:vml" Requires="v">
                <p:oleObj spid="_x0000_s227728" name="Equation" r:id="rId11" imgW="583920" imgH="368280" progId="Equation.DSMT4">
                  <p:embed/>
                </p:oleObj>
              </mc:Choice>
              <mc:Fallback>
                <p:oleObj name="Equation" r:id="rId11" imgW="583920" imgH="368280" progId="Equation.DSMT4">
                  <p:embed/>
                  <p:pic>
                    <p:nvPicPr>
                      <p:cNvPr id="39528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497513"/>
                        <a:ext cx="1193800" cy="7508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3"/>
          <a:stretch>
            <a:fillRect/>
          </a:stretch>
        </p:blipFill>
        <p:spPr>
          <a:xfrm>
            <a:off x="1981200" y="5552248"/>
            <a:ext cx="1293812" cy="619952"/>
          </a:xfrm>
          <a:prstGeom prst="rect">
            <a:avLst/>
          </a:prstGeom>
        </p:spPr>
      </p:pic>
    </p:spTree>
    <p:extLst>
      <p:ext uri="{BB962C8B-B14F-4D97-AF65-F5344CB8AC3E}">
        <p14:creationId xmlns:p14="http://schemas.microsoft.com/office/powerpoint/2010/main" val="116922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5271"/>
                                        </p:tgtEl>
                                        <p:attrNameLst>
                                          <p:attrName>style.visibility</p:attrName>
                                        </p:attrNameLst>
                                      </p:cBhvr>
                                      <p:to>
                                        <p:strVal val="visible"/>
                                      </p:to>
                                    </p:set>
                                    <p:animEffect transition="in" filter="wipe(left)">
                                      <p:cBhvr>
                                        <p:cTn id="7" dur="500"/>
                                        <p:tgtEl>
                                          <p:spTgt spid="39527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5272"/>
                                        </p:tgtEl>
                                        <p:attrNameLst>
                                          <p:attrName>style.visibility</p:attrName>
                                        </p:attrNameLst>
                                      </p:cBhvr>
                                      <p:to>
                                        <p:strVal val="visible"/>
                                      </p:to>
                                    </p:set>
                                    <p:animEffect transition="in" filter="wipe(left)">
                                      <p:cBhvr>
                                        <p:cTn id="20" dur="500"/>
                                        <p:tgtEl>
                                          <p:spTgt spid="3952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95273"/>
                                        </p:tgtEl>
                                        <p:attrNameLst>
                                          <p:attrName>style.visibility</p:attrName>
                                        </p:attrNameLst>
                                      </p:cBhvr>
                                      <p:to>
                                        <p:strVal val="visible"/>
                                      </p:to>
                                    </p:set>
                                    <p:animEffect transition="in" filter="wipe(left)">
                                      <p:cBhvr>
                                        <p:cTn id="25" dur="500"/>
                                        <p:tgtEl>
                                          <p:spTgt spid="3952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5276"/>
                                        </p:tgtEl>
                                        <p:attrNameLst>
                                          <p:attrName>style.visibility</p:attrName>
                                        </p:attrNameLst>
                                      </p:cBhvr>
                                      <p:to>
                                        <p:strVal val="visible"/>
                                      </p:to>
                                    </p:set>
                                    <p:animEffect transition="in" filter="wipe(left)">
                                      <p:cBhvr>
                                        <p:cTn id="30" dur="500"/>
                                        <p:tgtEl>
                                          <p:spTgt spid="39527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5275"/>
                                        </p:tgtEl>
                                        <p:attrNameLst>
                                          <p:attrName>style.visibility</p:attrName>
                                        </p:attrNameLst>
                                      </p:cBhvr>
                                      <p:to>
                                        <p:strVal val="visible"/>
                                      </p:to>
                                    </p:set>
                                    <p:animEffect transition="in" filter="wipe(left)">
                                      <p:cBhvr>
                                        <p:cTn id="35" dur="500"/>
                                        <p:tgtEl>
                                          <p:spTgt spid="39527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395277"/>
                                        </p:tgtEl>
                                        <p:attrNameLst>
                                          <p:attrName>style.visibility</p:attrName>
                                        </p:attrNameLst>
                                      </p:cBhvr>
                                      <p:to>
                                        <p:strVal val="visible"/>
                                      </p:to>
                                    </p:set>
                                    <p:animEffect transition="in" filter="wipe(left)">
                                      <p:cBhvr>
                                        <p:cTn id="40" dur="500"/>
                                        <p:tgtEl>
                                          <p:spTgt spid="39527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395279"/>
                                        </p:tgtEl>
                                        <p:attrNameLst>
                                          <p:attrName>style.visibility</p:attrName>
                                        </p:attrNameLst>
                                      </p:cBhvr>
                                      <p:to>
                                        <p:strVal val="visible"/>
                                      </p:to>
                                    </p:set>
                                    <p:animEffect transition="in" filter="wipe(left)">
                                      <p:cBhvr>
                                        <p:cTn id="50" dur="500"/>
                                        <p:tgtEl>
                                          <p:spTgt spid="39527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95274"/>
                                        </p:tgtEl>
                                        <p:attrNameLst>
                                          <p:attrName>style.visibility</p:attrName>
                                        </p:attrNameLst>
                                      </p:cBhvr>
                                      <p:to>
                                        <p:strVal val="visible"/>
                                      </p:to>
                                    </p:set>
                                    <p:animEffect transition="in" filter="wipe(left)">
                                      <p:cBhvr>
                                        <p:cTn id="55" dur="500"/>
                                        <p:tgtEl>
                                          <p:spTgt spid="39527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395280"/>
                                        </p:tgtEl>
                                        <p:attrNameLst>
                                          <p:attrName>style.visibility</p:attrName>
                                        </p:attrNameLst>
                                      </p:cBhvr>
                                      <p:to>
                                        <p:strVal val="visible"/>
                                      </p:to>
                                    </p:set>
                                    <p:animEffect transition="in" filter="wipe(left)">
                                      <p:cBhvr>
                                        <p:cTn id="60" dur="500"/>
                                        <p:tgtEl>
                                          <p:spTgt spid="395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1" grpId="0"/>
      <p:bldP spid="395272" grpId="0"/>
      <p:bldP spid="395273" grpId="0"/>
      <p:bldP spid="395274" grpId="0" animBg="1"/>
      <p:bldP spid="3952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Thursday, July 2, 2020</a:t>
            </a:r>
          </a:p>
        </p:txBody>
      </p:sp>
      <p:sp>
        <p:nvSpPr>
          <p:cNvPr id="26" name="Footer Placeholder 4"/>
          <p:cNvSpPr>
            <a:spLocks noGrp="1"/>
          </p:cNvSpPr>
          <p:nvPr>
            <p:ph type="ftr" sz="quarter" idx="11"/>
          </p:nvPr>
        </p:nvSpPr>
        <p:spPr/>
        <p:txBody>
          <a:bodyPr/>
          <a:lstStyle/>
          <a:p>
            <a:r>
              <a:rPr lang="de-DE"/>
              <a:t>PHYS 1444-001, Summer 2020                    Dr. Jaehoon Yu</a:t>
            </a:r>
            <a:endParaRPr lang="en-US"/>
          </a:p>
        </p:txBody>
      </p:sp>
      <p:sp>
        <p:nvSpPr>
          <p:cNvPr id="27" name="Slide Number Placeholder 5"/>
          <p:cNvSpPr>
            <a:spLocks noGrp="1"/>
          </p:cNvSpPr>
          <p:nvPr>
            <p:ph type="sldNum" sz="quarter" idx="12"/>
          </p:nvPr>
        </p:nvSpPr>
        <p:spPr/>
        <p:txBody>
          <a:bodyPr/>
          <a:lstStyle/>
          <a:p>
            <a:fld id="{85D2F8D4-F19E-114A-98CD-2DD5AA17AA49}" type="slidenum">
              <a:rPr lang="en-US"/>
              <a:pPr/>
              <a:t>17</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76200"/>
            <a:ext cx="8686800" cy="762000"/>
          </a:xfrm>
        </p:spPr>
        <p:txBody>
          <a:bodyPr/>
          <a:lstStyle/>
          <a:p>
            <a:r>
              <a:rPr lang="en-US" dirty="0"/>
              <a:t>Example 28 – 6 cont’d </a:t>
            </a:r>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mc:AlternateContent xmlns:mc="http://schemas.openxmlformats.org/markup-compatibility/2006">
              <mc:Choice xmlns:v="urn:schemas-microsoft-com:vml" Requires="v">
                <p:oleObj spid="_x0000_s229343" name="Equation" r:id="rId4" imgW="393480" imgH="203040" progId="Equation.DSMT4">
                  <p:embed/>
                </p:oleObj>
              </mc:Choice>
              <mc:Fallback>
                <p:oleObj name="Equation" r:id="rId4" imgW="393480" imgH="203040" progId="Equation.DSMT4">
                  <p:embed/>
                  <p:pic>
                    <p:nvPicPr>
                      <p:cNvPr id="396301"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487488"/>
                        <a:ext cx="931862" cy="4810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mc:AlternateContent xmlns:mc="http://schemas.openxmlformats.org/markup-compatibility/2006">
              <mc:Choice xmlns:v="urn:schemas-microsoft-com:vml" Requires="v">
                <p:oleObj spid="_x0000_s229344" name="Equation" r:id="rId6" imgW="711000" imgH="431640" progId="Equation.DSMT4">
                  <p:embed/>
                </p:oleObj>
              </mc:Choice>
              <mc:Fallback>
                <p:oleObj name="Equation" r:id="rId6" imgW="711000" imgH="431640" progId="Equation.DSMT4">
                  <p:embed/>
                  <p:pic>
                    <p:nvPicPr>
                      <p:cNvPr id="396302"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89200"/>
                        <a:ext cx="1597025" cy="9683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mc:AlternateContent xmlns:mc="http://schemas.openxmlformats.org/markup-compatibility/2006">
              <mc:Choice xmlns:v="urn:schemas-microsoft-com:vml" Requires="v">
                <p:oleObj spid="_x0000_s229345" name="Equation" r:id="rId8" imgW="355320" imgH="164880" progId="Equation.DSMT4">
                  <p:embed/>
                </p:oleObj>
              </mc:Choice>
              <mc:Fallback>
                <p:oleObj name="Equation" r:id="rId8" imgW="355320" imgH="164880" progId="Equation.DSMT4">
                  <p:embed/>
                  <p:pic>
                    <p:nvPicPr>
                      <p:cNvPr id="396304"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19400"/>
                        <a:ext cx="798512" cy="368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mc:AlternateContent xmlns:mc="http://schemas.openxmlformats.org/markup-compatibility/2006">
              <mc:Choice xmlns:v="urn:schemas-microsoft-com:vml" Requires="v">
                <p:oleObj spid="_x0000_s229346" name="Equation" r:id="rId10" imgW="253800" imgH="152280" progId="Equation.DSMT4">
                  <p:embed/>
                </p:oleObj>
              </mc:Choice>
              <mc:Fallback>
                <p:oleObj name="Equation" r:id="rId10" imgW="253800" imgH="152280" progId="Equation.DSMT4">
                  <p:embed/>
                  <p:pic>
                    <p:nvPicPr>
                      <p:cNvPr id="396305"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2811463"/>
                        <a:ext cx="519113" cy="3095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mc:AlternateContent xmlns:mc="http://schemas.openxmlformats.org/markup-compatibility/2006">
              <mc:Choice xmlns:v="urn:schemas-microsoft-com:vml" Requires="v">
                <p:oleObj spid="_x0000_s229347" name="Equation" r:id="rId12" imgW="520560" imgH="406080" progId="Equation.DSMT4">
                  <p:embed/>
                </p:oleObj>
              </mc:Choice>
              <mc:Fallback>
                <p:oleObj name="Equation" r:id="rId12" imgW="520560" imgH="406080" progId="Equation.DSMT4">
                  <p:embed/>
                  <p:pic>
                    <p:nvPicPr>
                      <p:cNvPr id="396309"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0913" y="1219200"/>
                        <a:ext cx="1233487" cy="9588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mc:AlternateContent xmlns:mc="http://schemas.openxmlformats.org/markup-compatibility/2006">
              <mc:Choice xmlns:v="urn:schemas-microsoft-com:vml" Requires="v">
                <p:oleObj spid="_x0000_s229348" name="Equation" r:id="rId14" imgW="444240" imgH="431640" progId="Equation.DSMT4">
                  <p:embed/>
                </p:oleObj>
              </mc:Choice>
              <mc:Fallback>
                <p:oleObj name="Equation" r:id="rId14" imgW="444240" imgH="431640" progId="Equation.DSMT4">
                  <p:embed/>
                  <p:pic>
                    <p:nvPicPr>
                      <p:cNvPr id="39631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0900" y="1219200"/>
                        <a:ext cx="1054100" cy="1019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mc:AlternateContent xmlns:mc="http://schemas.openxmlformats.org/markup-compatibility/2006">
              <mc:Choice xmlns:v="urn:schemas-microsoft-com:vml" Requires="v">
                <p:oleObj spid="_x0000_s229349" name="Equation" r:id="rId16" imgW="799920" imgH="431640" progId="Equation.DSMT4">
                  <p:embed/>
                </p:oleObj>
              </mc:Choice>
              <mc:Fallback>
                <p:oleObj name="Equation" r:id="rId16" imgW="799920" imgH="431640" progId="Equation.DSMT4">
                  <p:embed/>
                  <p:pic>
                    <p:nvPicPr>
                      <p:cNvPr id="396311"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2514600"/>
                        <a:ext cx="1635125" cy="8810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mc:AlternateContent xmlns:mc="http://schemas.openxmlformats.org/markup-compatibility/2006">
              <mc:Choice xmlns:v="urn:schemas-microsoft-com:vml" Requires="v">
                <p:oleObj spid="_x0000_s229350" name="Equation" r:id="rId18" imgW="444240" imgH="380880" progId="Equation.DSMT4">
                  <p:embed/>
                </p:oleObj>
              </mc:Choice>
              <mc:Fallback>
                <p:oleObj name="Equation" r:id="rId18" imgW="444240" imgH="380880" progId="Equation.DSMT4">
                  <p:embed/>
                  <p:pic>
                    <p:nvPicPr>
                      <p:cNvPr id="396312"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2651125"/>
                        <a:ext cx="908050" cy="7778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mc:AlternateContent xmlns:mc="http://schemas.openxmlformats.org/markup-compatibility/2006">
              <mc:Choice xmlns:v="urn:schemas-microsoft-com:vml" Requires="v">
                <p:oleObj spid="_x0000_s229351" name="Equation" r:id="rId20" imgW="673100" imgH="406400" progId="Equation.DSMT4">
                  <p:embed/>
                </p:oleObj>
              </mc:Choice>
              <mc:Fallback>
                <p:oleObj name="Equation" r:id="rId20" imgW="673100" imgH="406400" progId="Equation.DSMT4">
                  <p:embed/>
                  <p:pic>
                    <p:nvPicPr>
                      <p:cNvPr id="46183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4600" y="4267200"/>
                        <a:ext cx="799710" cy="482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 name="Rectangle 29"/>
          <p:cNvSpPr/>
          <p:nvPr/>
        </p:nvSpPr>
        <p:spPr bwMode="auto">
          <a:xfrm>
            <a:off x="7162800" y="4724400"/>
            <a:ext cx="15240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1" name="Rectangle 30"/>
          <p:cNvSpPr/>
          <p:nvPr/>
        </p:nvSpPr>
        <p:spPr bwMode="auto">
          <a:xfrm>
            <a:off x="6248400" y="4724400"/>
            <a:ext cx="9144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mc:AlternateContent xmlns:mc="http://schemas.openxmlformats.org/markup-compatibility/2006">
              <mc:Choice xmlns:v="urn:schemas-microsoft-com:vml" Requires="v">
                <p:oleObj spid="_x0000_s229352" name="Equation" r:id="rId22" imgW="583920" imgH="368280" progId="Equation.DSMT4">
                  <p:embed/>
                </p:oleObj>
              </mc:Choice>
              <mc:Fallback>
                <p:oleObj name="Equation" r:id="rId22" imgW="583920" imgH="368280" progId="Equation.DSMT4">
                  <p:embed/>
                  <p:pic>
                    <p:nvPicPr>
                      <p:cNvPr id="461838"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7600" y="4267200"/>
                        <a:ext cx="830359" cy="5222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pic>
        <p:nvPicPr>
          <p:cNvPr id="32" name="Picture 31"/>
          <p:cNvPicPr>
            <a:picLocks noChangeAspect="1"/>
          </p:cNvPicPr>
          <p:nvPr/>
        </p:nvPicPr>
        <p:blipFill>
          <a:blip r:embed="rId24"/>
          <a:stretch>
            <a:fillRect/>
          </a:stretch>
        </p:blipFill>
        <p:spPr>
          <a:xfrm>
            <a:off x="2111375" y="2684463"/>
            <a:ext cx="1293812" cy="619952"/>
          </a:xfrm>
          <a:prstGeom prst="rect">
            <a:avLst/>
          </a:prstGeom>
        </p:spPr>
      </p:pic>
    </p:spTree>
    <p:extLst>
      <p:ext uri="{BB962C8B-B14F-4D97-AF65-F5344CB8AC3E}">
        <p14:creationId xmlns:p14="http://schemas.microsoft.com/office/powerpoint/2010/main" val="37646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6306"/>
                                        </p:tgtEl>
                                        <p:attrNameLst>
                                          <p:attrName>style.visibility</p:attrName>
                                        </p:attrNameLst>
                                      </p:cBhvr>
                                      <p:to>
                                        <p:strVal val="visible"/>
                                      </p:to>
                                    </p:set>
                                    <p:animEffect transition="in" filter="wipe(left)">
                                      <p:cBhvr>
                                        <p:cTn id="7" dur="500"/>
                                        <p:tgtEl>
                                          <p:spTgt spid="396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6301"/>
                                        </p:tgtEl>
                                        <p:attrNameLst>
                                          <p:attrName>style.visibility</p:attrName>
                                        </p:attrNameLst>
                                      </p:cBhvr>
                                      <p:to>
                                        <p:strVal val="visible"/>
                                      </p:to>
                                    </p:set>
                                    <p:animEffect transition="in" filter="wipe(left)">
                                      <p:cBhvr>
                                        <p:cTn id="12" dur="500"/>
                                        <p:tgtEl>
                                          <p:spTgt spid="3963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6309"/>
                                        </p:tgtEl>
                                        <p:attrNameLst>
                                          <p:attrName>style.visibility</p:attrName>
                                        </p:attrNameLst>
                                      </p:cBhvr>
                                      <p:to>
                                        <p:strVal val="visible"/>
                                      </p:to>
                                    </p:set>
                                    <p:animEffect transition="in" filter="wipe(left)">
                                      <p:cBhvr>
                                        <p:cTn id="17" dur="500"/>
                                        <p:tgtEl>
                                          <p:spTgt spid="3963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6310"/>
                                        </p:tgtEl>
                                        <p:attrNameLst>
                                          <p:attrName>style.visibility</p:attrName>
                                        </p:attrNameLst>
                                      </p:cBhvr>
                                      <p:to>
                                        <p:strVal val="visible"/>
                                      </p:to>
                                    </p:set>
                                    <p:animEffect transition="in" filter="wipe(left)">
                                      <p:cBhvr>
                                        <p:cTn id="22" dur="500"/>
                                        <p:tgtEl>
                                          <p:spTgt spid="3963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6300"/>
                                        </p:tgtEl>
                                        <p:attrNameLst>
                                          <p:attrName>style.visibility</p:attrName>
                                        </p:attrNameLst>
                                      </p:cBhvr>
                                      <p:to>
                                        <p:strVal val="visible"/>
                                      </p:to>
                                    </p:set>
                                    <p:animEffect transition="in" filter="wipe(left)">
                                      <p:cBhvr>
                                        <p:cTn id="27" dur="500"/>
                                        <p:tgtEl>
                                          <p:spTgt spid="3963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6302"/>
                                        </p:tgtEl>
                                        <p:attrNameLst>
                                          <p:attrName>style.visibility</p:attrName>
                                        </p:attrNameLst>
                                      </p:cBhvr>
                                      <p:to>
                                        <p:strVal val="visible"/>
                                      </p:to>
                                    </p:set>
                                    <p:animEffect transition="in" filter="wipe(left)">
                                      <p:cBhvr>
                                        <p:cTn id="32" dur="500"/>
                                        <p:tgtEl>
                                          <p:spTgt spid="3963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6304"/>
                                        </p:tgtEl>
                                        <p:attrNameLst>
                                          <p:attrName>style.visibility</p:attrName>
                                        </p:attrNameLst>
                                      </p:cBhvr>
                                      <p:to>
                                        <p:strVal val="visible"/>
                                      </p:to>
                                    </p:set>
                                    <p:animEffect transition="in" filter="wipe(left)">
                                      <p:cBhvr>
                                        <p:cTn id="37" dur="500"/>
                                        <p:tgtEl>
                                          <p:spTgt spid="39630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6299"/>
                                        </p:tgtEl>
                                        <p:attrNameLst>
                                          <p:attrName>style.visibility</p:attrName>
                                        </p:attrNameLst>
                                      </p:cBhvr>
                                      <p:to>
                                        <p:strVal val="visible"/>
                                      </p:to>
                                    </p:set>
                                    <p:animEffect transition="in" filter="wipe(left)">
                                      <p:cBhvr>
                                        <p:cTn id="42" dur="500"/>
                                        <p:tgtEl>
                                          <p:spTgt spid="3962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6305"/>
                                        </p:tgtEl>
                                        <p:attrNameLst>
                                          <p:attrName>style.visibility</p:attrName>
                                        </p:attrNameLst>
                                      </p:cBhvr>
                                      <p:to>
                                        <p:strVal val="visible"/>
                                      </p:to>
                                    </p:set>
                                    <p:animEffect transition="in" filter="wipe(left)">
                                      <p:cBhvr>
                                        <p:cTn id="47" dur="500"/>
                                        <p:tgtEl>
                                          <p:spTgt spid="3963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6311"/>
                                        </p:tgtEl>
                                        <p:attrNameLst>
                                          <p:attrName>style.visibility</p:attrName>
                                        </p:attrNameLst>
                                      </p:cBhvr>
                                      <p:to>
                                        <p:strVal val="visible"/>
                                      </p:to>
                                    </p:set>
                                    <p:animEffect transition="in" filter="wipe(left)">
                                      <p:cBhvr>
                                        <p:cTn id="52" dur="500"/>
                                        <p:tgtEl>
                                          <p:spTgt spid="3963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6312"/>
                                        </p:tgtEl>
                                        <p:attrNameLst>
                                          <p:attrName>style.visibility</p:attrName>
                                        </p:attrNameLst>
                                      </p:cBhvr>
                                      <p:to>
                                        <p:strVal val="visible"/>
                                      </p:to>
                                    </p:set>
                                    <p:animEffect transition="in" filter="wipe(left)">
                                      <p:cBhvr>
                                        <p:cTn id="57" dur="500"/>
                                        <p:tgtEl>
                                          <p:spTgt spid="3963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96307"/>
                                        </p:tgtEl>
                                        <p:attrNameLst>
                                          <p:attrName>style.visibility</p:attrName>
                                        </p:attrNameLst>
                                      </p:cBhvr>
                                      <p:to>
                                        <p:strVal val="visible"/>
                                      </p:to>
                                    </p:set>
                                    <p:animEffect transition="in" filter="wipe(left)">
                                      <p:cBhvr>
                                        <p:cTn id="62" dur="500"/>
                                        <p:tgtEl>
                                          <p:spTgt spid="39630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6308"/>
                                        </p:tgtEl>
                                        <p:attrNameLst>
                                          <p:attrName>style.visibility</p:attrName>
                                        </p:attrNameLst>
                                      </p:cBhvr>
                                      <p:to>
                                        <p:strVal val="visible"/>
                                      </p:to>
                                    </p:set>
                                    <p:animEffect transition="in" filter="wipe(left)">
                                      <p:cBhvr>
                                        <p:cTn id="67" dur="500"/>
                                        <p:tgtEl>
                                          <p:spTgt spid="39630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500" fill="hold"/>
                                        <p:tgtEl>
                                          <p:spTgt spid="2"/>
                                        </p:tgtEl>
                                        <p:attrNameLst>
                                          <p:attrName>ppt_w</p:attrName>
                                        </p:attrNameLst>
                                      </p:cBhvr>
                                      <p:tavLst>
                                        <p:tav tm="0">
                                          <p:val>
                                            <p:fltVal val="0"/>
                                          </p:val>
                                        </p:tav>
                                        <p:tav tm="100000">
                                          <p:val>
                                            <p:strVal val="#ppt_w"/>
                                          </p:val>
                                        </p:tav>
                                      </p:tavLst>
                                    </p:anim>
                                    <p:anim calcmode="lin" valueType="num">
                                      <p:cBhvr>
                                        <p:cTn id="78" dur="500" fill="hold"/>
                                        <p:tgtEl>
                                          <p:spTgt spid="2"/>
                                        </p:tgtEl>
                                        <p:attrNameLst>
                                          <p:attrName>ppt_h</p:attrName>
                                        </p:attrNameLst>
                                      </p:cBhvr>
                                      <p:tavLst>
                                        <p:tav tm="0">
                                          <p:val>
                                            <p:fltVal val="0"/>
                                          </p:val>
                                        </p:tav>
                                        <p:tav tm="100000">
                                          <p:val>
                                            <p:strVal val="#ppt_h"/>
                                          </p:val>
                                        </p:tav>
                                      </p:tavLst>
                                    </p:anim>
                                    <p:animEffect transition="in" filter="fade">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61837"/>
                                        </p:tgtEl>
                                        <p:attrNameLst>
                                          <p:attrName>style.visibility</p:attrName>
                                        </p:attrNameLst>
                                      </p:cBhvr>
                                      <p:to>
                                        <p:strVal val="visible"/>
                                      </p:to>
                                    </p:set>
                                    <p:animEffect transition="in" filter="wipe(left)">
                                      <p:cBhvr>
                                        <p:cTn id="84" dur="500"/>
                                        <p:tgtEl>
                                          <p:spTgt spid="46183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61838"/>
                                        </p:tgtEl>
                                        <p:attrNameLst>
                                          <p:attrName>style.visibility</p:attrName>
                                        </p:attrNameLst>
                                      </p:cBhvr>
                                      <p:to>
                                        <p:strVal val="visible"/>
                                      </p:to>
                                    </p:set>
                                    <p:animEffect transition="in" filter="wipe(left)">
                                      <p:cBhvr>
                                        <p:cTn id="93" dur="500"/>
                                        <p:tgtEl>
                                          <p:spTgt spid="46183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9" grpId="0" animBg="1"/>
      <p:bldP spid="396300" grpId="0"/>
      <p:bldP spid="396306" grpId="0"/>
      <p:bldP spid="396307" grpId="0"/>
      <p:bldP spid="396308" grpId="0"/>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Thursday, July 2,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82509733-ADFE-3E4C-843D-7A8E356F497D}" type="slidenum">
              <a:rPr lang="en-US"/>
              <a:pPr/>
              <a:t>18</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dirty="0"/>
              <a:t>Example 28 – 7 </a:t>
            </a:r>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nvGraphicFramePr>
        <p:xfrm>
          <a:off x="4114800" y="4724400"/>
          <a:ext cx="931863" cy="479425"/>
        </p:xfrm>
        <a:graphic>
          <a:graphicData uri="http://schemas.openxmlformats.org/presentationml/2006/ole">
            <mc:AlternateContent xmlns:mc="http://schemas.openxmlformats.org/markup-compatibility/2006">
              <mc:Choice xmlns:v="urn:schemas-microsoft-com:vml" Requires="v">
                <p:oleObj spid="_x0000_s229773" name="Equation" r:id="rId4" imgW="393480" imgH="203040" progId="Equation.DSMT4">
                  <p:embed/>
                </p:oleObj>
              </mc:Choice>
              <mc:Fallback>
                <p:oleObj name="Equation" r:id="rId4" imgW="393480" imgH="203040" progId="Equation.DSMT4">
                  <p:embed/>
                  <p:pic>
                    <p:nvPicPr>
                      <p:cNvPr id="39732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724400"/>
                        <a:ext cx="931863" cy="479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mc:AlternateContent xmlns:mc="http://schemas.openxmlformats.org/markup-compatibility/2006">
              <mc:Choice xmlns:v="urn:schemas-microsoft-com:vml" Requires="v">
                <p:oleObj spid="_x0000_s229774" name="Equation" r:id="rId6" imgW="253800" imgH="152280" progId="Equation.DSMT4">
                  <p:embed/>
                </p:oleObj>
              </mc:Choice>
              <mc:Fallback>
                <p:oleObj name="Equation" r:id="rId6" imgW="253800" imgH="152280" progId="Equation.DSMT4">
                  <p:embed/>
                  <p:pic>
                    <p:nvPicPr>
                      <p:cNvPr id="39732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124200"/>
                        <a:ext cx="719138" cy="428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7322" name="Object 10"/>
          <p:cNvGraphicFramePr>
            <a:graphicFrameLocks noChangeAspect="1"/>
          </p:cNvGraphicFramePr>
          <p:nvPr/>
        </p:nvGraphicFramePr>
        <p:xfrm>
          <a:off x="5257800" y="4792662"/>
          <a:ext cx="1323975" cy="388938"/>
        </p:xfrm>
        <a:graphic>
          <a:graphicData uri="http://schemas.openxmlformats.org/presentationml/2006/ole">
            <mc:AlternateContent xmlns:mc="http://schemas.openxmlformats.org/markup-compatibility/2006">
              <mc:Choice xmlns:v="urn:schemas-microsoft-com:vml" Requires="v">
                <p:oleObj spid="_x0000_s229775" name="Equation" r:id="rId8" imgW="558720" imgH="164880" progId="Equation.DSMT4">
                  <p:embed/>
                </p:oleObj>
              </mc:Choice>
              <mc:Fallback>
                <p:oleObj name="Equation" r:id="rId8" imgW="558720" imgH="164880" progId="Equation.DSMT4">
                  <p:embed/>
                  <p:pic>
                    <p:nvPicPr>
                      <p:cNvPr id="39732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792662"/>
                        <a:ext cx="1323975" cy="388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mc:AlternateContent xmlns:mc="http://schemas.openxmlformats.org/markup-compatibility/2006">
              <mc:Choice xmlns:v="urn:schemas-microsoft-com:vml" Requires="v">
                <p:oleObj spid="_x0000_s229776" name="Equation" r:id="rId10" imgW="342720" imgH="368280" progId="Equation.DSMT4">
                  <p:embed/>
                </p:oleObj>
              </mc:Choice>
              <mc:Fallback>
                <p:oleObj name="Equation" r:id="rId10" imgW="342720" imgH="368280" progId="Equation.DSMT4">
                  <p:embed/>
                  <p:pic>
                    <p:nvPicPr>
                      <p:cNvPr id="39732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819400"/>
                        <a:ext cx="969963" cy="10382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6319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7316"/>
                                        </p:tgtEl>
                                        <p:attrNameLst>
                                          <p:attrName>style.visibility</p:attrName>
                                        </p:attrNameLst>
                                      </p:cBhvr>
                                      <p:to>
                                        <p:strVal val="visible"/>
                                      </p:to>
                                    </p:set>
                                    <p:animEffect transition="in" filter="wipe(left)">
                                      <p:cBhvr>
                                        <p:cTn id="7" dur="500"/>
                                        <p:tgtEl>
                                          <p:spTgt spid="39731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97314"/>
                                        </p:tgtEl>
                                        <p:attrNameLst>
                                          <p:attrName>style.visibility</p:attrName>
                                        </p:attrNameLst>
                                      </p:cBhvr>
                                      <p:to>
                                        <p:strVal val="visible"/>
                                      </p:to>
                                    </p:set>
                                    <p:animEffect transition="in" filter="fade">
                                      <p:cBhvr>
                                        <p:cTn id="12" dur="2000"/>
                                        <p:tgtEl>
                                          <p:spTgt spid="397314"/>
                                        </p:tgtEl>
                                      </p:cBhvr>
                                    </p:animEffect>
                                    <p:anim calcmode="lin" valueType="num">
                                      <p:cBhvr>
                                        <p:cTn id="13" dur="2000" fill="hold"/>
                                        <p:tgtEl>
                                          <p:spTgt spid="397314"/>
                                        </p:tgtEl>
                                        <p:attrNameLst>
                                          <p:attrName>style.rotation</p:attrName>
                                        </p:attrNameLst>
                                      </p:cBhvr>
                                      <p:tavLst>
                                        <p:tav tm="0">
                                          <p:val>
                                            <p:fltVal val="720"/>
                                          </p:val>
                                        </p:tav>
                                        <p:tav tm="100000">
                                          <p:val>
                                            <p:fltVal val="0"/>
                                          </p:val>
                                        </p:tav>
                                      </p:tavLst>
                                    </p:anim>
                                    <p:anim calcmode="lin" valueType="num">
                                      <p:cBhvr>
                                        <p:cTn id="14" dur="2000" fill="hold"/>
                                        <p:tgtEl>
                                          <p:spTgt spid="397314"/>
                                        </p:tgtEl>
                                        <p:attrNameLst>
                                          <p:attrName>ppt_h</p:attrName>
                                        </p:attrNameLst>
                                      </p:cBhvr>
                                      <p:tavLst>
                                        <p:tav tm="0">
                                          <p:val>
                                            <p:fltVal val="0"/>
                                          </p:val>
                                        </p:tav>
                                        <p:tav tm="100000">
                                          <p:val>
                                            <p:strVal val="#ppt_h"/>
                                          </p:val>
                                        </p:tav>
                                      </p:tavLst>
                                    </p:anim>
                                    <p:anim calcmode="lin" valueType="num">
                                      <p:cBhvr>
                                        <p:cTn id="15" dur="2000" fill="hold"/>
                                        <p:tgtEl>
                                          <p:spTgt spid="39731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7317"/>
                                        </p:tgtEl>
                                        <p:attrNameLst>
                                          <p:attrName>style.visibility</p:attrName>
                                        </p:attrNameLst>
                                      </p:cBhvr>
                                      <p:to>
                                        <p:strVal val="visible"/>
                                      </p:to>
                                    </p:set>
                                    <p:animEffect transition="in" filter="wipe(left)">
                                      <p:cBhvr>
                                        <p:cTn id="20" dur="500"/>
                                        <p:tgtEl>
                                          <p:spTgt spid="3973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397321"/>
                                        </p:tgtEl>
                                        <p:attrNameLst>
                                          <p:attrName>style.visibility</p:attrName>
                                        </p:attrNameLst>
                                      </p:cBhvr>
                                      <p:to>
                                        <p:strVal val="visible"/>
                                      </p:to>
                                    </p:set>
                                    <p:animEffect transition="in" filter="wipe(left)">
                                      <p:cBhvr>
                                        <p:cTn id="25" dur="500"/>
                                        <p:tgtEl>
                                          <p:spTgt spid="3973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397323"/>
                                        </p:tgtEl>
                                        <p:attrNameLst>
                                          <p:attrName>style.visibility</p:attrName>
                                        </p:attrNameLst>
                                      </p:cBhvr>
                                      <p:to>
                                        <p:strVal val="visible"/>
                                      </p:to>
                                    </p:set>
                                    <p:animEffect transition="in" filter="wipe(left)">
                                      <p:cBhvr>
                                        <p:cTn id="30" dur="500"/>
                                        <p:tgtEl>
                                          <p:spTgt spid="3973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7318"/>
                                        </p:tgtEl>
                                        <p:attrNameLst>
                                          <p:attrName>style.visibility</p:attrName>
                                        </p:attrNameLst>
                                      </p:cBhvr>
                                      <p:to>
                                        <p:strVal val="visible"/>
                                      </p:to>
                                    </p:set>
                                    <p:animEffect transition="in" filter="wipe(left)">
                                      <p:cBhvr>
                                        <p:cTn id="35" dur="500"/>
                                        <p:tgtEl>
                                          <p:spTgt spid="3973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97320"/>
                                        </p:tgtEl>
                                        <p:attrNameLst>
                                          <p:attrName>style.visibility</p:attrName>
                                        </p:attrNameLst>
                                      </p:cBhvr>
                                      <p:to>
                                        <p:strVal val="visible"/>
                                      </p:to>
                                    </p:set>
                                    <p:animEffect transition="in" filter="wipe(left)">
                                      <p:cBhvr>
                                        <p:cTn id="40" dur="500"/>
                                        <p:tgtEl>
                                          <p:spTgt spid="3973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97322"/>
                                        </p:tgtEl>
                                        <p:attrNameLst>
                                          <p:attrName>style.visibility</p:attrName>
                                        </p:attrNameLst>
                                      </p:cBhvr>
                                      <p:to>
                                        <p:strVal val="visible"/>
                                      </p:to>
                                    </p:set>
                                    <p:animEffect transition="in" filter="wipe(left)">
                                      <p:cBhvr>
                                        <p:cTn id="45" dur="500"/>
                                        <p:tgtEl>
                                          <p:spTgt spid="3973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97319"/>
                                        </p:tgtEl>
                                        <p:attrNameLst>
                                          <p:attrName>style.visibility</p:attrName>
                                        </p:attrNameLst>
                                      </p:cBhvr>
                                      <p:to>
                                        <p:strVal val="visible"/>
                                      </p:to>
                                    </p:set>
                                    <p:animEffect transition="in" filter="wipe(left)">
                                      <p:cBhvr>
                                        <p:cTn id="50" dur="500"/>
                                        <p:tgtEl>
                                          <p:spTgt spid="397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p:bldP spid="397317" grpId="0"/>
      <p:bldP spid="397318" grpId="0"/>
      <p:bldP spid="3973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Thursday, July 2,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22671" y="4916"/>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33400"/>
            <a:ext cx="8839200" cy="5519584"/>
          </a:xfrm>
        </p:spPr>
        <p:txBody>
          <a:bodyPr/>
          <a:lstStyle/>
          <a:p>
            <a:r>
              <a:rPr lang="en-US" sz="2800" dirty="0"/>
              <a:t>Reading Assignments: CH27.6 – 8 and CH28.6 – 10</a:t>
            </a:r>
            <a:r>
              <a:rPr lang="en-US" sz="2400" dirty="0"/>
              <a:t> </a:t>
            </a:r>
            <a:endParaRPr lang="en-US" sz="2800" dirty="0"/>
          </a:p>
          <a:p>
            <a:r>
              <a:rPr lang="en-US" sz="2800" dirty="0"/>
              <a:t>Course feedback survey </a:t>
            </a:r>
            <a:endParaRPr lang="en-US" sz="2800" dirty="0">
              <a:sym typeface="Wingdings" pitchFamily="2" charset="2"/>
            </a:endParaRPr>
          </a:p>
          <a:p>
            <a:pPr lvl="1"/>
            <a:r>
              <a:rPr lang="en-US" sz="2400" dirty="0">
                <a:sym typeface="Wingdings" pitchFamily="2" charset="2"/>
              </a:rPr>
              <a:t>Let’s t</a:t>
            </a:r>
            <a:r>
              <a:rPr lang="en-US" sz="2400" dirty="0"/>
              <a:t>ake 10 min to fill the survey now</a:t>
            </a:r>
            <a:endParaRPr lang="en-US" sz="2000" dirty="0"/>
          </a:p>
          <a:p>
            <a:r>
              <a:rPr lang="en-US" sz="2800" dirty="0"/>
              <a:t>Special seminar on COVID–19 Monday, July 6</a:t>
            </a:r>
          </a:p>
          <a:p>
            <a:pPr lvl="1"/>
            <a:r>
              <a:rPr lang="en-US" sz="2400" dirty="0"/>
              <a:t>Dr. Linda Lee, a frontline doctor</a:t>
            </a:r>
          </a:p>
          <a:p>
            <a:pPr lvl="1"/>
            <a:r>
              <a:rPr lang="en-US" sz="2400" dirty="0"/>
              <a:t>The second hour of the class (11:30 – 12:30)</a:t>
            </a:r>
          </a:p>
          <a:p>
            <a:pPr lvl="2"/>
            <a:r>
              <a:rPr lang="en-US" sz="2000" dirty="0"/>
              <a:t>Extra credit for attending the seminar</a:t>
            </a:r>
          </a:p>
          <a:p>
            <a:pPr lvl="1"/>
            <a:r>
              <a:rPr lang="en-US" sz="2400" dirty="0"/>
              <a:t>Questions will earn additional extra credit points</a:t>
            </a:r>
          </a:p>
          <a:p>
            <a:r>
              <a:rPr lang="en-US" sz="2400" dirty="0"/>
              <a:t>Term 2 results</a:t>
            </a:r>
          </a:p>
          <a:p>
            <a:pPr lvl="1"/>
            <a:r>
              <a:rPr lang="en-US" sz="2000" dirty="0"/>
              <a:t>Class average: 67/102 </a:t>
            </a:r>
            <a:r>
              <a:rPr lang="en-US" sz="2000" dirty="0">
                <a:sym typeface="Wingdings" pitchFamily="2" charset="2"/>
              </a:rPr>
              <a:t> </a:t>
            </a:r>
            <a:r>
              <a:rPr lang="en-US" sz="2000" dirty="0"/>
              <a:t>Equivalent to: 65.6/100</a:t>
            </a:r>
            <a:endParaRPr lang="en-US" sz="1800" dirty="0"/>
          </a:p>
          <a:p>
            <a:pPr lvl="2"/>
            <a:r>
              <a:rPr lang="en-US" sz="1800" dirty="0"/>
              <a:t>Previous results: 63.6/100 and 54.2/100</a:t>
            </a:r>
          </a:p>
          <a:p>
            <a:pPr lvl="1"/>
            <a:r>
              <a:rPr lang="en-US" sz="2000" dirty="0"/>
              <a:t>Top score: 102/102</a:t>
            </a:r>
          </a:p>
          <a:p>
            <a:pPr marL="457200" lvl="1" indent="0">
              <a:buNone/>
            </a:pPr>
            <a:endParaRPr lang="en-US" sz="2400" dirty="0"/>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533400" y="0"/>
            <a:ext cx="8153400" cy="609600"/>
          </a:xfrm>
        </p:spPr>
        <p:txBody>
          <a:bodyPr/>
          <a:lstStyle/>
          <a:p>
            <a:r>
              <a:rPr lang="en-US" sz="4000" dirty="0"/>
              <a:t>Reminder: Special Project #5 – COVID-19</a:t>
            </a:r>
          </a:p>
        </p:txBody>
      </p:sp>
      <p:sp>
        <p:nvSpPr>
          <p:cNvPr id="111619" name="Rectangle 3"/>
          <p:cNvSpPr>
            <a:spLocks noGrp="1" noChangeArrowheads="1"/>
          </p:cNvSpPr>
          <p:nvPr>
            <p:ph type="body" idx="1"/>
          </p:nvPr>
        </p:nvSpPr>
        <p:spPr>
          <a:xfrm>
            <a:off x="152400" y="609600"/>
            <a:ext cx="8915400" cy="5486400"/>
          </a:xfrm>
        </p:spPr>
        <p:txBody>
          <a:bodyPr/>
          <a:lstStyle/>
          <a:p>
            <a:r>
              <a:rPr lang="en-US" sz="2000" dirty="0"/>
              <a:t>Make comparisons of COVID-19 statistics between the U.S., South Korea, Italy and Texas from </a:t>
            </a:r>
            <a:r>
              <a:rPr lang="en-US" sz="2000" dirty="0">
                <a:hlinkClick r:id="rId3"/>
              </a:rPr>
              <a:t>https://coronaboard.com</a:t>
            </a:r>
            <a:r>
              <a:rPr lang="en-US" sz="2000" dirty="0"/>
              <a:t> on spreadsheet </a:t>
            </a:r>
          </a:p>
          <a:p>
            <a:pPr lvl="1"/>
            <a:r>
              <a:rPr lang="en-US" sz="1800" dirty="0"/>
              <a:t>Total 36 points: 1 point for each of the top 20 cells and 2 points for each of the 8 cells for testing</a:t>
            </a:r>
          </a:p>
          <a:p>
            <a:r>
              <a:rPr lang="en-US" sz="2000" dirty="0"/>
              <a:t>What are the 3 fundamental requirements for opening up (</a:t>
            </a:r>
            <a:r>
              <a:rPr lang="en-US" sz="2000" dirty="0">
                <a:sym typeface="Wingdings" pitchFamily="2" charset="2"/>
              </a:rPr>
              <a:t>2 points each, total 6 points)?  </a:t>
            </a:r>
          </a:p>
          <a:p>
            <a:pPr lvl="1"/>
            <a:r>
              <a:rPr lang="en-US" sz="1600" b="1" u="sng" dirty="0">
                <a:solidFill>
                  <a:srgbClr val="FF0000"/>
                </a:solidFill>
                <a:sym typeface="Wingdings" pitchFamily="2" charset="2"/>
              </a:rPr>
              <a:t>Must be quantitative! (e.g. how many tests per capita per day for the present situation of pandemic)</a:t>
            </a:r>
            <a:endParaRPr lang="en-US" sz="1600" dirty="0">
              <a:sym typeface="Wingdings" pitchFamily="2" charset="2"/>
            </a:endParaRPr>
          </a:p>
          <a:p>
            <a:r>
              <a:rPr lang="en-US" sz="2000" dirty="0">
                <a:sym typeface="Wingdings" pitchFamily="2" charset="2"/>
              </a:rPr>
              <a:t>Assess the readiness of the three fundamental requirements U.S. (2 point each, total 6 points; </a:t>
            </a:r>
            <a:r>
              <a:rPr lang="en-US" sz="2000" dirty="0">
                <a:solidFill>
                  <a:srgbClr val="C00000"/>
                </a:solidFill>
                <a:sym typeface="Wingdings" pitchFamily="2" charset="2"/>
              </a:rPr>
              <a:t>do NOT just take politician’s words</a:t>
            </a:r>
            <a:r>
              <a:rPr lang="en-US" sz="2000" dirty="0">
                <a:sym typeface="Wingdings" pitchFamily="2" charset="2"/>
              </a:rPr>
              <a:t>!). Must provide the independent scientific entity’s reference you took the information from. </a:t>
            </a:r>
          </a:p>
          <a:p>
            <a:r>
              <a:rPr lang="en-US" sz="2000" dirty="0"/>
              <a:t>Evaluate quantitatively the success/failure of the US responses to COVID-19 in 5 sentences. </a:t>
            </a:r>
            <a:r>
              <a:rPr lang="en-US" sz="2000" b="1" u="sng" dirty="0">
                <a:solidFill>
                  <a:srgbClr val="FF0000"/>
                </a:solidFill>
                <a:sym typeface="Wingdings" pitchFamily="2" charset="2"/>
              </a:rPr>
              <a:t>Must provide quantitative reasons behind your conclusion! </a:t>
            </a:r>
            <a:r>
              <a:rPr lang="en-US" sz="2000" dirty="0"/>
              <a:t>(10 points)</a:t>
            </a:r>
          </a:p>
          <a:p>
            <a:r>
              <a:rPr lang="en-US" sz="2000" dirty="0"/>
              <a:t>Assess quantitatively the effectiveness of wearing masks (4 points) and at least 4 reasons for it being effective (1 point each, 0.5 point extra after the first 4).</a:t>
            </a:r>
          </a:p>
          <a:p>
            <a:r>
              <a:rPr lang="en-US" sz="2000" dirty="0"/>
              <a:t>Due: the beginning of the class Tuesday, July 7</a:t>
            </a:r>
          </a:p>
          <a:p>
            <a:pPr lvl="1"/>
            <a:r>
              <a:rPr lang="en-US" sz="1800" dirty="0"/>
              <a:t>Scan all pages of your special project into the pdf format, including the spreadsheet</a:t>
            </a:r>
          </a:p>
          <a:p>
            <a:pPr lvl="1"/>
            <a:r>
              <a:rPr lang="en-US" sz="1800" dirty="0"/>
              <a:t>Save all pages into </a:t>
            </a:r>
            <a:r>
              <a:rPr lang="en-US" sz="1800" b="1" u="sng" dirty="0">
                <a:solidFill>
                  <a:srgbClr val="C00000"/>
                </a:solidFill>
              </a:rPr>
              <a:t>one file</a:t>
            </a:r>
            <a:r>
              <a:rPr lang="en-US" sz="1800" dirty="0"/>
              <a:t> with the filename SP5-YourLastName-YourFirstName.pdf</a:t>
            </a:r>
          </a:p>
          <a:p>
            <a:r>
              <a:rPr lang="en-US" sz="2000" dirty="0"/>
              <a:t>Spreadsheet has been posted on the class web page.  Download ASAP.</a:t>
            </a:r>
          </a:p>
        </p:txBody>
      </p:sp>
      <p:sp>
        <p:nvSpPr>
          <p:cNvPr id="2" name="Date Placeholder 1">
            <a:extLst>
              <a:ext uri="{FF2B5EF4-FFF2-40B4-BE49-F238E27FC236}">
                <a16:creationId xmlns:a16="http://schemas.microsoft.com/office/drawing/2014/main" id="{B1F5045A-67A3-CB41-ACA1-E4F4BDA5A73B}"/>
              </a:ext>
            </a:extLst>
          </p:cNvPr>
          <p:cNvSpPr>
            <a:spLocks noGrp="1"/>
          </p:cNvSpPr>
          <p:nvPr>
            <p:ph type="dt" sz="half" idx="10"/>
          </p:nvPr>
        </p:nvSpPr>
        <p:spPr/>
        <p:txBody>
          <a:bodyPr/>
          <a:lstStyle/>
          <a:p>
            <a:pPr>
              <a:defRPr/>
            </a:pPr>
            <a:r>
              <a:rPr lang="en-US"/>
              <a:t>Thursday, July 2, 2020</a:t>
            </a:r>
          </a:p>
        </p:txBody>
      </p:sp>
      <p:sp>
        <p:nvSpPr>
          <p:cNvPr id="3" name="Footer Placeholder 2">
            <a:extLst>
              <a:ext uri="{FF2B5EF4-FFF2-40B4-BE49-F238E27FC236}">
                <a16:creationId xmlns:a16="http://schemas.microsoft.com/office/drawing/2014/main" id="{BF74F07F-2F91-8E41-B659-45A069F19E24}"/>
              </a:ext>
            </a:extLst>
          </p:cNvPr>
          <p:cNvSpPr>
            <a:spLocks noGrp="1"/>
          </p:cNvSpPr>
          <p:nvPr>
            <p:ph type="ftr" sz="quarter" idx="11"/>
          </p:nvPr>
        </p:nvSpPr>
        <p:spPr/>
        <p:txBody>
          <a:bodyPr/>
          <a:lstStyle/>
          <a:p>
            <a:pPr>
              <a:defRPr/>
            </a:pPr>
            <a:r>
              <a:rPr lang="de-DE"/>
              <a:t>PHYS 1444-001, Summer 2020                    Dr. Jaehoon Yu</a:t>
            </a:r>
            <a:endParaRPr lang="en-US"/>
          </a:p>
        </p:txBody>
      </p:sp>
      <p:sp>
        <p:nvSpPr>
          <p:cNvPr id="4" name="Slide Number Placeholder 3">
            <a:extLst>
              <a:ext uri="{FF2B5EF4-FFF2-40B4-BE49-F238E27FC236}">
                <a16:creationId xmlns:a16="http://schemas.microsoft.com/office/drawing/2014/main" id="{DFE34DF0-36FF-8F4A-8D98-9D294E2322B0}"/>
              </a:ext>
            </a:extLst>
          </p:cNvPr>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Tree>
    <p:extLst>
      <p:ext uri="{BB962C8B-B14F-4D97-AF65-F5344CB8AC3E}">
        <p14:creationId xmlns:p14="http://schemas.microsoft.com/office/powerpoint/2010/main" val="51089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FA4A-4921-794E-9884-1A539A7E916A}"/>
              </a:ext>
            </a:extLst>
          </p:cNvPr>
          <p:cNvSpPr>
            <a:spLocks noGrp="1"/>
          </p:cNvSpPr>
          <p:nvPr>
            <p:ph type="title"/>
          </p:nvPr>
        </p:nvSpPr>
        <p:spPr>
          <a:xfrm>
            <a:off x="685800" y="0"/>
            <a:ext cx="7772400" cy="1143000"/>
          </a:xfrm>
        </p:spPr>
        <p:txBody>
          <a:bodyPr/>
          <a:lstStyle/>
          <a:p>
            <a:r>
              <a:rPr lang="en-US" dirty="0"/>
              <a:t>SP5 spreadsheet</a:t>
            </a:r>
          </a:p>
        </p:txBody>
      </p:sp>
      <p:sp>
        <p:nvSpPr>
          <p:cNvPr id="4" name="Date Placeholder 3">
            <a:extLst>
              <a:ext uri="{FF2B5EF4-FFF2-40B4-BE49-F238E27FC236}">
                <a16:creationId xmlns:a16="http://schemas.microsoft.com/office/drawing/2014/main" id="{7358AA71-2DDC-4B4C-A776-0ED067DA473A}"/>
              </a:ext>
            </a:extLst>
          </p:cNvPr>
          <p:cNvSpPr>
            <a:spLocks noGrp="1"/>
          </p:cNvSpPr>
          <p:nvPr>
            <p:ph type="dt" sz="half" idx="10"/>
          </p:nvPr>
        </p:nvSpPr>
        <p:spPr/>
        <p:txBody>
          <a:bodyPr/>
          <a:lstStyle/>
          <a:p>
            <a:pPr>
              <a:defRPr/>
            </a:pPr>
            <a:r>
              <a:rPr lang="en-US"/>
              <a:t>Thursday, July 2, 2020</a:t>
            </a:r>
          </a:p>
        </p:txBody>
      </p:sp>
      <p:sp>
        <p:nvSpPr>
          <p:cNvPr id="5" name="Footer Placeholder 4">
            <a:extLst>
              <a:ext uri="{FF2B5EF4-FFF2-40B4-BE49-F238E27FC236}">
                <a16:creationId xmlns:a16="http://schemas.microsoft.com/office/drawing/2014/main" id="{5046811C-76F8-6440-AEAB-4D27AAF68B74}"/>
              </a:ext>
            </a:extLst>
          </p:cNvPr>
          <p:cNvSpPr>
            <a:spLocks noGrp="1"/>
          </p:cNvSpPr>
          <p:nvPr>
            <p:ph type="ftr" sz="quarter" idx="11"/>
          </p:nvPr>
        </p:nvSpPr>
        <p:spPr/>
        <p:txBody>
          <a:bodyPr/>
          <a:lstStyle/>
          <a:p>
            <a:pPr>
              <a:defRPr/>
            </a:pPr>
            <a:r>
              <a:rPr lang="de-DE"/>
              <a:t>PHYS 1444-001, Summer 2020                    Dr. Jaehoon Yu</a:t>
            </a:r>
            <a:endParaRPr lang="en-US"/>
          </a:p>
        </p:txBody>
      </p:sp>
      <p:sp>
        <p:nvSpPr>
          <p:cNvPr id="6" name="Slide Number Placeholder 5">
            <a:extLst>
              <a:ext uri="{FF2B5EF4-FFF2-40B4-BE49-F238E27FC236}">
                <a16:creationId xmlns:a16="http://schemas.microsoft.com/office/drawing/2014/main" id="{867A2334-75D7-F640-8831-A5516E23745E}"/>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10" name="Picture 9">
            <a:extLst>
              <a:ext uri="{FF2B5EF4-FFF2-40B4-BE49-F238E27FC236}">
                <a16:creationId xmlns:a16="http://schemas.microsoft.com/office/drawing/2014/main" id="{9631F2BE-F73A-2D41-921B-FF02F9DED506}"/>
              </a:ext>
            </a:extLst>
          </p:cNvPr>
          <p:cNvPicPr>
            <a:picLocks noChangeAspect="1"/>
          </p:cNvPicPr>
          <p:nvPr/>
        </p:nvPicPr>
        <p:blipFill>
          <a:blip r:embed="rId2"/>
          <a:stretch>
            <a:fillRect/>
          </a:stretch>
        </p:blipFill>
        <p:spPr>
          <a:xfrm>
            <a:off x="-266700" y="685800"/>
            <a:ext cx="9677400" cy="7162800"/>
          </a:xfrm>
          <a:prstGeom prst="rect">
            <a:avLst/>
          </a:prstGeom>
        </p:spPr>
      </p:pic>
    </p:spTree>
    <p:extLst>
      <p:ext uri="{BB962C8B-B14F-4D97-AF65-F5344CB8AC3E}">
        <p14:creationId xmlns:p14="http://schemas.microsoft.com/office/powerpoint/2010/main" val="191498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Thursday, July 2, 2020</a:t>
            </a:r>
          </a:p>
        </p:txBody>
      </p:sp>
      <p:sp>
        <p:nvSpPr>
          <p:cNvPr id="9" name="Footer Placeholder 4"/>
          <p:cNvSpPr>
            <a:spLocks noGrp="1"/>
          </p:cNvSpPr>
          <p:nvPr>
            <p:ph type="ftr" sz="quarter" idx="11"/>
          </p:nvPr>
        </p:nvSpPr>
        <p:spPr/>
        <p:txBody>
          <a:bodyPr/>
          <a:lstStyle/>
          <a:p>
            <a:r>
              <a:rPr lang="de-DE"/>
              <a:t>PHYS 1444-001, Summer 2020                    Dr. Jaehoon Yu</a:t>
            </a:r>
            <a:endParaRPr lang="en-US"/>
          </a:p>
        </p:txBody>
      </p:sp>
      <p:sp>
        <p:nvSpPr>
          <p:cNvPr id="10" name="Slide Number Placeholder 5"/>
          <p:cNvSpPr>
            <a:spLocks noGrp="1"/>
          </p:cNvSpPr>
          <p:nvPr>
            <p:ph type="sldNum" sz="quarter" idx="12"/>
          </p:nvPr>
        </p:nvSpPr>
        <p:spPr/>
        <p:txBody>
          <a:bodyPr/>
          <a:lstStyle/>
          <a:p>
            <a:fld id="{B3DB4537-924A-FF44-B589-DEA4C18594E6}" type="slidenum">
              <a:rPr lang="en-US"/>
              <a:pPr/>
              <a:t>5</a:t>
            </a:fld>
            <a:endParaRPr lang="en-US"/>
          </a:p>
        </p:txBody>
      </p:sp>
      <p:sp>
        <p:nvSpPr>
          <p:cNvPr id="380930" name="Rectangle 2"/>
          <p:cNvSpPr>
            <a:spLocks noGrp="1" noChangeArrowheads="1"/>
          </p:cNvSpPr>
          <p:nvPr>
            <p:ph type="title"/>
          </p:nvPr>
        </p:nvSpPr>
        <p:spPr>
          <a:xfrm>
            <a:off x="381000" y="304800"/>
            <a:ext cx="8534400" cy="609600"/>
          </a:xfrm>
        </p:spPr>
        <p:txBody>
          <a:bodyPr/>
          <a:lstStyle/>
          <a:p>
            <a:r>
              <a:rPr lang="en-US"/>
              <a:t> Sources of Magnetic Field</a:t>
            </a:r>
          </a:p>
        </p:txBody>
      </p:sp>
      <p:graphicFrame>
        <p:nvGraphicFramePr>
          <p:cNvPr id="3809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6461" name="Equation" r:id="rId3" imgW="914400" imgH="190080" progId="Equation.DSMT4">
                  <p:embed/>
                </p:oleObj>
              </mc:Choice>
              <mc:Fallback>
                <p:oleObj name="Equation" r:id="rId3" imgW="914400" imgH="190080" progId="Equation.DSMT4">
                  <p:embed/>
                  <p:pic>
                    <p:nvPicPr>
                      <p:cNvPr id="3809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09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6462" name="Equation" r:id="rId5" imgW="914400" imgH="190080" progId="Equation.DSMT4">
                  <p:embed/>
                </p:oleObj>
              </mc:Choice>
              <mc:Fallback>
                <p:oleObj name="Equation" r:id="rId5" imgW="914400" imgH="190080" progId="Equation.DSMT4">
                  <p:embed/>
                  <p:pic>
                    <p:nvPicPr>
                      <p:cNvPr id="3809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09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6463" name="Equation" r:id="rId6" imgW="914400" imgH="190080" progId="Equation.DSMT4">
                  <p:embed/>
                </p:oleObj>
              </mc:Choice>
              <mc:Fallback>
                <p:oleObj name="Equation" r:id="rId6" imgW="914400" imgH="190080" progId="Equation.DSMT4">
                  <p:embed/>
                  <p:pic>
                    <p:nvPicPr>
                      <p:cNvPr id="3809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80934" name="Rectangle 6"/>
          <p:cNvSpPr>
            <a:spLocks noGrp="1" noChangeArrowheads="1"/>
          </p:cNvSpPr>
          <p:nvPr>
            <p:ph type="body" idx="1"/>
          </p:nvPr>
        </p:nvSpPr>
        <p:spPr>
          <a:xfrm>
            <a:off x="457200" y="990600"/>
            <a:ext cx="8382000" cy="5029200"/>
          </a:xfrm>
        </p:spPr>
        <p:txBody>
          <a:bodyPr/>
          <a:lstStyle/>
          <a:p>
            <a:r>
              <a:rPr lang="en-US" dirty="0"/>
              <a:t>We have learned so far about the effects of magnetic field on the electric current and the moving charge</a:t>
            </a:r>
          </a:p>
          <a:p>
            <a:r>
              <a:rPr lang="en-US" dirty="0"/>
              <a:t>We will now learn about the dynamics of magnetism</a:t>
            </a:r>
          </a:p>
          <a:p>
            <a:pPr lvl="1"/>
            <a:r>
              <a:rPr lang="en-US" dirty="0"/>
              <a:t>How do we determine magnetic field strengths in certain situations?</a:t>
            </a:r>
          </a:p>
          <a:p>
            <a:pPr lvl="1"/>
            <a:r>
              <a:rPr lang="en-US" dirty="0"/>
              <a:t>How do two wires with electric current interact?</a:t>
            </a:r>
          </a:p>
          <a:p>
            <a:pPr lvl="1"/>
            <a:r>
              <a:rPr lang="en-US" dirty="0"/>
              <a:t>What is the general approach to finding the connection between current and magnetic field?</a:t>
            </a:r>
          </a:p>
        </p:txBody>
      </p:sp>
      <p:graphicFrame>
        <p:nvGraphicFramePr>
          <p:cNvPr id="38093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6464" name="Equation" r:id="rId7" imgW="914400" imgH="190080" progId="Equation.DSMT4">
                  <p:embed/>
                </p:oleObj>
              </mc:Choice>
              <mc:Fallback>
                <p:oleObj name="Equation" r:id="rId7" imgW="914400" imgH="190080" progId="Equation.DSMT4">
                  <p:embed/>
                  <p:pic>
                    <p:nvPicPr>
                      <p:cNvPr id="3809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609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0934">
                                            <p:txEl>
                                              <p:pRg st="0" end="0"/>
                                            </p:txEl>
                                          </p:spTgt>
                                        </p:tgtEl>
                                        <p:attrNameLst>
                                          <p:attrName>style.visibility</p:attrName>
                                        </p:attrNameLst>
                                      </p:cBhvr>
                                      <p:to>
                                        <p:strVal val="visible"/>
                                      </p:to>
                                    </p:set>
                                    <p:animEffect transition="in" filter="wipe(left)">
                                      <p:cBhvr>
                                        <p:cTn id="7" dur="500"/>
                                        <p:tgtEl>
                                          <p:spTgt spid="3809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0934">
                                            <p:txEl>
                                              <p:pRg st="1" end="1"/>
                                            </p:txEl>
                                          </p:spTgt>
                                        </p:tgtEl>
                                        <p:attrNameLst>
                                          <p:attrName>style.visibility</p:attrName>
                                        </p:attrNameLst>
                                      </p:cBhvr>
                                      <p:to>
                                        <p:strVal val="visible"/>
                                      </p:to>
                                    </p:set>
                                    <p:animEffect transition="in" filter="wipe(left)">
                                      <p:cBhvr>
                                        <p:cTn id="12" dur="500"/>
                                        <p:tgtEl>
                                          <p:spTgt spid="380934">
                                            <p:txEl>
                                              <p:pRg st="1" end="1"/>
                                            </p:txEl>
                                          </p:spTgt>
                                        </p:tgtEl>
                                      </p:cBhvr>
                                    </p:animEffect>
                                  </p:childTnLst>
                                </p:cTn>
                              </p:par>
                              <p:par>
                                <p:cTn id="13" presetID="22" presetClass="entr" presetSubtype="8" fill="hold" grpId="0" nodeType="withEffect">
                                  <p:stCondLst>
                                    <p:cond delay="0"/>
                                  </p:stCondLst>
                                  <p:iterate type="wd">
                                    <p:tmPct val="10000"/>
                                  </p:iterate>
                                  <p:childTnLst>
                                    <p:set>
                                      <p:cBhvr>
                                        <p:cTn id="14" dur="1" fill="hold">
                                          <p:stCondLst>
                                            <p:cond delay="0"/>
                                          </p:stCondLst>
                                        </p:cTn>
                                        <p:tgtEl>
                                          <p:spTgt spid="380934">
                                            <p:txEl>
                                              <p:pRg st="2" end="2"/>
                                            </p:txEl>
                                          </p:spTgt>
                                        </p:tgtEl>
                                        <p:attrNameLst>
                                          <p:attrName>style.visibility</p:attrName>
                                        </p:attrNameLst>
                                      </p:cBhvr>
                                      <p:to>
                                        <p:strVal val="visible"/>
                                      </p:to>
                                    </p:set>
                                    <p:animEffect transition="in" filter="wipe(left)">
                                      <p:cBhvr>
                                        <p:cTn id="15" dur="500"/>
                                        <p:tgtEl>
                                          <p:spTgt spid="380934">
                                            <p:txEl>
                                              <p:pRg st="2" end="2"/>
                                            </p:txEl>
                                          </p:spTgt>
                                        </p:tgtEl>
                                      </p:cBhvr>
                                    </p:animEffect>
                                  </p:childTnLst>
                                </p:cTn>
                              </p:par>
                              <p:par>
                                <p:cTn id="16" presetID="22" presetClass="entr" presetSubtype="8" fill="hold" grpId="0" nodeType="withEffect">
                                  <p:stCondLst>
                                    <p:cond delay="0"/>
                                  </p:stCondLst>
                                  <p:iterate type="wd">
                                    <p:tmPct val="10000"/>
                                  </p:iterate>
                                  <p:childTnLst>
                                    <p:set>
                                      <p:cBhvr>
                                        <p:cTn id="17" dur="1" fill="hold">
                                          <p:stCondLst>
                                            <p:cond delay="0"/>
                                          </p:stCondLst>
                                        </p:cTn>
                                        <p:tgtEl>
                                          <p:spTgt spid="380934">
                                            <p:txEl>
                                              <p:pRg st="3" end="3"/>
                                            </p:txEl>
                                          </p:spTgt>
                                        </p:tgtEl>
                                        <p:attrNameLst>
                                          <p:attrName>style.visibility</p:attrName>
                                        </p:attrNameLst>
                                      </p:cBhvr>
                                      <p:to>
                                        <p:strVal val="visible"/>
                                      </p:to>
                                    </p:set>
                                    <p:animEffect transition="in" filter="wipe(left)">
                                      <p:cBhvr>
                                        <p:cTn id="18" dur="500"/>
                                        <p:tgtEl>
                                          <p:spTgt spid="380934">
                                            <p:txEl>
                                              <p:pRg st="3" end="3"/>
                                            </p:txEl>
                                          </p:spTgt>
                                        </p:tgtEl>
                                      </p:cBhvr>
                                    </p:animEffect>
                                  </p:childTnLst>
                                </p:cTn>
                              </p:par>
                              <p:par>
                                <p:cTn id="19" presetID="22" presetClass="entr" presetSubtype="8" fill="hold" grpId="0" nodeType="withEffect">
                                  <p:stCondLst>
                                    <p:cond delay="0"/>
                                  </p:stCondLst>
                                  <p:iterate type="wd">
                                    <p:tmPct val="10000"/>
                                  </p:iterate>
                                  <p:childTnLst>
                                    <p:set>
                                      <p:cBhvr>
                                        <p:cTn id="20" dur="1" fill="hold">
                                          <p:stCondLst>
                                            <p:cond delay="0"/>
                                          </p:stCondLst>
                                        </p:cTn>
                                        <p:tgtEl>
                                          <p:spTgt spid="380934">
                                            <p:txEl>
                                              <p:pRg st="4" end="4"/>
                                            </p:txEl>
                                          </p:spTgt>
                                        </p:tgtEl>
                                        <p:attrNameLst>
                                          <p:attrName>style.visibility</p:attrName>
                                        </p:attrNameLst>
                                      </p:cBhvr>
                                      <p:to>
                                        <p:strVal val="visible"/>
                                      </p:to>
                                    </p:set>
                                    <p:animEffect transition="in" filter="wipe(left)">
                                      <p:cBhvr>
                                        <p:cTn id="21" dur="500"/>
                                        <p:tgtEl>
                                          <p:spTgt spid="3809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Thursday, July 2,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6540135E-66BE-DD42-9FA7-519E3CE468D0}" type="slidenum">
              <a:rPr lang="en-US"/>
              <a:pPr/>
              <a:t>6</a:t>
            </a:fld>
            <a:endParaRPr lang="en-US"/>
          </a:p>
        </p:txBody>
      </p:sp>
      <p:sp>
        <p:nvSpPr>
          <p:cNvPr id="381954" name="Rectangle 2"/>
          <p:cNvSpPr>
            <a:spLocks noGrp="1" noChangeArrowheads="1"/>
          </p:cNvSpPr>
          <p:nvPr>
            <p:ph type="title"/>
          </p:nvPr>
        </p:nvSpPr>
        <p:spPr>
          <a:xfrm>
            <a:off x="381000" y="76200"/>
            <a:ext cx="8534400" cy="609600"/>
          </a:xfrm>
        </p:spPr>
        <p:txBody>
          <a:bodyPr/>
          <a:lstStyle/>
          <a:p>
            <a:r>
              <a:rPr lang="en-US"/>
              <a:t>Magnetic Field due to a Straight Wire</a:t>
            </a:r>
          </a:p>
        </p:txBody>
      </p:sp>
      <p:graphicFrame>
        <p:nvGraphicFramePr>
          <p:cNvPr id="3819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7881" name="Equation" r:id="rId3" imgW="914400" imgH="190080" progId="Equation.DSMT4">
                  <p:embed/>
                </p:oleObj>
              </mc:Choice>
              <mc:Fallback>
                <p:oleObj name="Equation" r:id="rId3" imgW="914400" imgH="190080" progId="Equation.DSMT4">
                  <p:embed/>
                  <p:pic>
                    <p:nvPicPr>
                      <p:cNvPr id="3819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19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7882" name="Equation" r:id="rId5" imgW="914400" imgH="190080" progId="Equation.DSMT4">
                  <p:embed/>
                </p:oleObj>
              </mc:Choice>
              <mc:Fallback>
                <p:oleObj name="Equation" r:id="rId5" imgW="914400" imgH="190080" progId="Equation.DSMT4">
                  <p:embed/>
                  <p:pic>
                    <p:nvPicPr>
                      <p:cNvPr id="3819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19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7883" name="Equation" r:id="rId6" imgW="914400" imgH="190080" progId="Equation.DSMT4">
                  <p:embed/>
                </p:oleObj>
              </mc:Choice>
              <mc:Fallback>
                <p:oleObj name="Equation" r:id="rId6" imgW="914400" imgH="190080" progId="Equation.DSMT4">
                  <p:embed/>
                  <p:pic>
                    <p:nvPicPr>
                      <p:cNvPr id="38195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81958" name="Rectangle 6"/>
          <p:cNvSpPr>
            <a:spLocks noGrp="1" noChangeArrowheads="1"/>
          </p:cNvSpPr>
          <p:nvPr>
            <p:ph type="body" idx="1"/>
          </p:nvPr>
        </p:nvSpPr>
        <p:spPr>
          <a:xfrm>
            <a:off x="457200" y="762000"/>
            <a:ext cx="8382000" cy="5410200"/>
          </a:xfrm>
        </p:spPr>
        <p:txBody>
          <a:bodyPr/>
          <a:lstStyle/>
          <a:p>
            <a:r>
              <a:rPr lang="en-US" sz="2800" dirty="0"/>
              <a:t>The magnetic field due to the current flowing through a straight wire forms a circular pattern around the wire</a:t>
            </a:r>
          </a:p>
          <a:p>
            <a:pPr lvl="1"/>
            <a:r>
              <a:rPr lang="en-US" sz="2400" dirty="0"/>
              <a:t>What do you imagine the strength of the field is as a function of the distance from the wire? </a:t>
            </a:r>
            <a:r>
              <a:rPr lang="en-US" sz="2400" dirty="0">
                <a:solidFill>
                  <a:srgbClr val="C00000"/>
                </a:solidFill>
              </a:rPr>
              <a:t>(poll 11)</a:t>
            </a:r>
          </a:p>
          <a:p>
            <a:pPr lvl="2"/>
            <a:r>
              <a:rPr lang="en-US" sz="2000" dirty="0"/>
              <a:t>It must be weaker as the distance increases</a:t>
            </a:r>
          </a:p>
          <a:p>
            <a:pPr lvl="1"/>
            <a:r>
              <a:rPr lang="en-US" sz="2400" dirty="0"/>
              <a:t> How about as a function of current? </a:t>
            </a:r>
            <a:r>
              <a:rPr lang="en-US" sz="2400" dirty="0">
                <a:solidFill>
                  <a:srgbClr val="C00000"/>
                </a:solidFill>
              </a:rPr>
              <a:t>(poll 11)</a:t>
            </a:r>
            <a:endParaRPr lang="en-US" sz="2400" dirty="0"/>
          </a:p>
          <a:p>
            <a:pPr lvl="2"/>
            <a:r>
              <a:rPr lang="en-US" sz="2000" dirty="0"/>
              <a:t>Directly proportional to the current</a:t>
            </a:r>
          </a:p>
          <a:p>
            <a:pPr lvl="1"/>
            <a:r>
              <a:rPr lang="en-US" sz="2400" dirty="0"/>
              <a:t>Indeed, the above are experimentally verified</a:t>
            </a:r>
          </a:p>
          <a:p>
            <a:pPr lvl="2"/>
            <a:r>
              <a:rPr lang="en-US" sz="2000" dirty="0"/>
              <a:t>This is valid as long as </a:t>
            </a:r>
            <a:r>
              <a:rPr lang="en-US" sz="2000" dirty="0" err="1"/>
              <a:t>r</a:t>
            </a:r>
            <a:r>
              <a:rPr lang="en-US" sz="2000" dirty="0"/>
              <a:t> &lt;&lt; the length of the wire</a:t>
            </a:r>
          </a:p>
          <a:p>
            <a:pPr lvl="1"/>
            <a:r>
              <a:rPr lang="en-US" sz="2400" dirty="0"/>
              <a:t> The proportionality constant is </a:t>
            </a:r>
            <a:r>
              <a:rPr lang="en-US" sz="2400" dirty="0">
                <a:latin typeface="Symbol" charset="2"/>
              </a:rPr>
              <a:t>μ</a:t>
            </a:r>
            <a:r>
              <a:rPr lang="en-US" sz="2400" baseline="-25000" dirty="0"/>
              <a:t>0</a:t>
            </a:r>
            <a:r>
              <a:rPr lang="en-US" sz="2400" dirty="0"/>
              <a:t>/2</a:t>
            </a:r>
            <a:r>
              <a:rPr lang="en-US" sz="2400" dirty="0">
                <a:latin typeface="Symbol" charset="2"/>
              </a:rPr>
              <a:t>π</a:t>
            </a:r>
            <a:r>
              <a:rPr lang="en-US" sz="2400" dirty="0"/>
              <a:t>, thus the field strength becomes</a:t>
            </a:r>
          </a:p>
          <a:p>
            <a:pPr lvl="1"/>
            <a:endParaRPr lang="en-US" sz="2400" dirty="0"/>
          </a:p>
          <a:p>
            <a:pPr lvl="1"/>
            <a:r>
              <a:rPr lang="en-US" sz="2400" dirty="0"/>
              <a:t> </a:t>
            </a:r>
            <a:r>
              <a:rPr lang="en-US" sz="2400" dirty="0">
                <a:latin typeface="Symbol" charset="2"/>
              </a:rPr>
              <a:t>μ</a:t>
            </a:r>
            <a:r>
              <a:rPr lang="en-US" sz="2400" baseline="-25000" dirty="0"/>
              <a:t>0</a:t>
            </a:r>
            <a:r>
              <a:rPr lang="en-US" sz="2400" dirty="0"/>
              <a:t> is the permeability of free space  </a:t>
            </a:r>
          </a:p>
        </p:txBody>
      </p:sp>
      <p:graphicFrame>
        <p:nvGraphicFramePr>
          <p:cNvPr id="38195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7884" name="Equation" r:id="rId7" imgW="914400" imgH="190080" progId="Equation.DSMT4">
                  <p:embed/>
                </p:oleObj>
              </mc:Choice>
              <mc:Fallback>
                <p:oleObj name="Equation" r:id="rId7" imgW="914400" imgH="190080" progId="Equation.DSMT4">
                  <p:embed/>
                  <p:pic>
                    <p:nvPicPr>
                      <p:cNvPr id="38195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1960" name="Object 8"/>
          <p:cNvGraphicFramePr>
            <a:graphicFrameLocks noChangeAspect="1"/>
          </p:cNvGraphicFramePr>
          <p:nvPr/>
        </p:nvGraphicFramePr>
        <p:xfrm>
          <a:off x="6477000" y="3733800"/>
          <a:ext cx="530225" cy="301625"/>
        </p:xfrm>
        <a:graphic>
          <a:graphicData uri="http://schemas.openxmlformats.org/presentationml/2006/ole">
            <mc:AlternateContent xmlns:mc="http://schemas.openxmlformats.org/markup-compatibility/2006">
              <mc:Choice xmlns:v="urn:schemas-microsoft-com:vml" Requires="v">
                <p:oleObj spid="_x0000_s217885" name="Equation" r:id="rId8" imgW="266400" imgH="152280" progId="Equation.DSMT4">
                  <p:embed/>
                </p:oleObj>
              </mc:Choice>
              <mc:Fallback>
                <p:oleObj name="Equation" r:id="rId8" imgW="266400" imgH="152280" progId="Equation.DSMT4">
                  <p:embed/>
                  <p:pic>
                    <p:nvPicPr>
                      <p:cNvPr id="38196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733800"/>
                        <a:ext cx="530225" cy="301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1961" name="Object 9"/>
          <p:cNvGraphicFramePr>
            <a:graphicFrameLocks noChangeAspect="1"/>
          </p:cNvGraphicFramePr>
          <p:nvPr/>
        </p:nvGraphicFramePr>
        <p:xfrm>
          <a:off x="2757488" y="4876800"/>
          <a:ext cx="1281112" cy="884238"/>
        </p:xfrm>
        <a:graphic>
          <a:graphicData uri="http://schemas.openxmlformats.org/presentationml/2006/ole">
            <mc:AlternateContent xmlns:mc="http://schemas.openxmlformats.org/markup-compatibility/2006">
              <mc:Choice xmlns:v="urn:schemas-microsoft-com:vml" Requires="v">
                <p:oleObj spid="_x0000_s217886" name="Equation" r:id="rId10" imgW="533160" imgH="368280" progId="Equation.DSMT4">
                  <p:embed/>
                </p:oleObj>
              </mc:Choice>
              <mc:Fallback>
                <p:oleObj name="Equation" r:id="rId10" imgW="533160" imgH="368280" progId="Equation.DSMT4">
                  <p:embed/>
                  <p:pic>
                    <p:nvPicPr>
                      <p:cNvPr id="38196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7488" y="4876800"/>
                        <a:ext cx="1281112" cy="8842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1962" name="Object 10"/>
          <p:cNvGraphicFramePr>
            <a:graphicFrameLocks noChangeAspect="1"/>
          </p:cNvGraphicFramePr>
          <p:nvPr/>
        </p:nvGraphicFramePr>
        <p:xfrm>
          <a:off x="5392738" y="5638800"/>
          <a:ext cx="3141662" cy="549275"/>
        </p:xfrm>
        <a:graphic>
          <a:graphicData uri="http://schemas.openxmlformats.org/presentationml/2006/ole">
            <mc:AlternateContent xmlns:mc="http://schemas.openxmlformats.org/markup-compatibility/2006">
              <mc:Choice xmlns:v="urn:schemas-microsoft-com:vml" Requires="v">
                <p:oleObj spid="_x0000_s217887" name="Equation" r:id="rId12" imgW="1307880" imgH="228600" progId="Equation.DSMT4">
                  <p:embed/>
                </p:oleObj>
              </mc:Choice>
              <mc:Fallback>
                <p:oleObj name="Equation" r:id="rId12" imgW="1307880" imgH="228600" progId="Equation.DSMT4">
                  <p:embed/>
                  <p:pic>
                    <p:nvPicPr>
                      <p:cNvPr id="381962"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2738" y="5638800"/>
                        <a:ext cx="3141662" cy="5492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1963" name="Object 11"/>
          <p:cNvGraphicFramePr>
            <a:graphicFrameLocks noChangeAspect="1"/>
          </p:cNvGraphicFramePr>
          <p:nvPr/>
        </p:nvGraphicFramePr>
        <p:xfrm>
          <a:off x="6961188" y="3535363"/>
          <a:ext cx="277812" cy="731837"/>
        </p:xfrm>
        <a:graphic>
          <a:graphicData uri="http://schemas.openxmlformats.org/presentationml/2006/ole">
            <mc:AlternateContent xmlns:mc="http://schemas.openxmlformats.org/markup-compatibility/2006">
              <mc:Choice xmlns:v="urn:schemas-microsoft-com:vml" Requires="v">
                <p:oleObj spid="_x0000_s217888" name="Equation" r:id="rId14" imgW="139680" imgH="368280" progId="Equation.DSMT4">
                  <p:embed/>
                </p:oleObj>
              </mc:Choice>
              <mc:Fallback>
                <p:oleObj name="Equation" r:id="rId14" imgW="139680" imgH="368280" progId="Equation.DSMT4">
                  <p:embed/>
                  <p:pic>
                    <p:nvPicPr>
                      <p:cNvPr id="381963"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1188" y="3535363"/>
                        <a:ext cx="277812" cy="7318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166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1958">
                                            <p:txEl>
                                              <p:pRg st="0" end="0"/>
                                            </p:txEl>
                                          </p:spTgt>
                                        </p:tgtEl>
                                        <p:attrNameLst>
                                          <p:attrName>style.visibility</p:attrName>
                                        </p:attrNameLst>
                                      </p:cBhvr>
                                      <p:to>
                                        <p:strVal val="visible"/>
                                      </p:to>
                                    </p:set>
                                    <p:animEffect transition="in" filter="wipe(left)">
                                      <p:cBhvr>
                                        <p:cTn id="7" dur="500"/>
                                        <p:tgtEl>
                                          <p:spTgt spid="3819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1958">
                                            <p:txEl>
                                              <p:pRg st="1" end="1"/>
                                            </p:txEl>
                                          </p:spTgt>
                                        </p:tgtEl>
                                        <p:attrNameLst>
                                          <p:attrName>style.visibility</p:attrName>
                                        </p:attrNameLst>
                                      </p:cBhvr>
                                      <p:to>
                                        <p:strVal val="visible"/>
                                      </p:to>
                                    </p:set>
                                    <p:animEffect transition="in" filter="wipe(left)">
                                      <p:cBhvr>
                                        <p:cTn id="12" dur="500"/>
                                        <p:tgtEl>
                                          <p:spTgt spid="3819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1958">
                                            <p:txEl>
                                              <p:pRg st="2" end="2"/>
                                            </p:txEl>
                                          </p:spTgt>
                                        </p:tgtEl>
                                        <p:attrNameLst>
                                          <p:attrName>style.visibility</p:attrName>
                                        </p:attrNameLst>
                                      </p:cBhvr>
                                      <p:to>
                                        <p:strVal val="visible"/>
                                      </p:to>
                                    </p:set>
                                    <p:animEffect transition="in" filter="wipe(left)">
                                      <p:cBhvr>
                                        <p:cTn id="17" dur="500"/>
                                        <p:tgtEl>
                                          <p:spTgt spid="381958">
                                            <p:txEl>
                                              <p:pRg st="2" end="2"/>
                                            </p:txEl>
                                          </p:spTgt>
                                        </p:tgtEl>
                                      </p:cBhvr>
                                    </p:animEffect>
                                  </p:childTnLst>
                                </p:cTn>
                              </p:par>
                              <p:par>
                                <p:cTn id="18" presetID="22" presetClass="entr" presetSubtype="8" fill="hold" grpId="0" nodeType="withEffect">
                                  <p:stCondLst>
                                    <p:cond delay="0"/>
                                  </p:stCondLst>
                                  <p:iterate type="wd">
                                    <p:tmPct val="10000"/>
                                  </p:iterate>
                                  <p:childTnLst>
                                    <p:set>
                                      <p:cBhvr>
                                        <p:cTn id="19" dur="1" fill="hold">
                                          <p:stCondLst>
                                            <p:cond delay="0"/>
                                          </p:stCondLst>
                                        </p:cTn>
                                        <p:tgtEl>
                                          <p:spTgt spid="381958">
                                            <p:txEl>
                                              <p:pRg st="3" end="3"/>
                                            </p:txEl>
                                          </p:spTgt>
                                        </p:tgtEl>
                                        <p:attrNameLst>
                                          <p:attrName>style.visibility</p:attrName>
                                        </p:attrNameLst>
                                      </p:cBhvr>
                                      <p:to>
                                        <p:strVal val="visible"/>
                                      </p:to>
                                    </p:set>
                                    <p:animEffect transition="in" filter="wipe(left)">
                                      <p:cBhvr>
                                        <p:cTn id="20" dur="500"/>
                                        <p:tgtEl>
                                          <p:spTgt spid="38195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81958">
                                            <p:txEl>
                                              <p:pRg st="4" end="4"/>
                                            </p:txEl>
                                          </p:spTgt>
                                        </p:tgtEl>
                                        <p:attrNameLst>
                                          <p:attrName>style.visibility</p:attrName>
                                        </p:attrNameLst>
                                      </p:cBhvr>
                                      <p:to>
                                        <p:strVal val="visible"/>
                                      </p:to>
                                    </p:set>
                                    <p:animEffect transition="in" filter="wipe(left)">
                                      <p:cBhvr>
                                        <p:cTn id="25" dur="500"/>
                                        <p:tgtEl>
                                          <p:spTgt spid="38195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81958">
                                            <p:txEl>
                                              <p:pRg st="5" end="5"/>
                                            </p:txEl>
                                          </p:spTgt>
                                        </p:tgtEl>
                                        <p:attrNameLst>
                                          <p:attrName>style.visibility</p:attrName>
                                        </p:attrNameLst>
                                      </p:cBhvr>
                                      <p:to>
                                        <p:strVal val="visible"/>
                                      </p:to>
                                    </p:set>
                                    <p:animEffect transition="in" filter="wipe(left)">
                                      <p:cBhvr>
                                        <p:cTn id="30" dur="500"/>
                                        <p:tgtEl>
                                          <p:spTgt spid="38195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381960"/>
                                        </p:tgtEl>
                                        <p:attrNameLst>
                                          <p:attrName>style.visibility</p:attrName>
                                        </p:attrNameLst>
                                      </p:cBhvr>
                                      <p:to>
                                        <p:strVal val="visible"/>
                                      </p:to>
                                    </p:set>
                                    <p:animEffect transition="in" filter="wipe(left)">
                                      <p:cBhvr>
                                        <p:cTn id="35" dur="500"/>
                                        <p:tgtEl>
                                          <p:spTgt spid="38196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381963"/>
                                        </p:tgtEl>
                                        <p:attrNameLst>
                                          <p:attrName>style.visibility</p:attrName>
                                        </p:attrNameLst>
                                      </p:cBhvr>
                                      <p:to>
                                        <p:strVal val="visible"/>
                                      </p:to>
                                    </p:set>
                                    <p:animEffect transition="in" filter="wipe(left)">
                                      <p:cBhvr>
                                        <p:cTn id="40" dur="500"/>
                                        <p:tgtEl>
                                          <p:spTgt spid="38196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81958">
                                            <p:txEl>
                                              <p:pRg st="6" end="6"/>
                                            </p:txEl>
                                          </p:spTgt>
                                        </p:tgtEl>
                                        <p:attrNameLst>
                                          <p:attrName>style.visibility</p:attrName>
                                        </p:attrNameLst>
                                      </p:cBhvr>
                                      <p:to>
                                        <p:strVal val="visible"/>
                                      </p:to>
                                    </p:set>
                                    <p:animEffect transition="in" filter="wipe(left)">
                                      <p:cBhvr>
                                        <p:cTn id="45" dur="500"/>
                                        <p:tgtEl>
                                          <p:spTgt spid="381958">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81958">
                                            <p:txEl>
                                              <p:pRg st="7" end="7"/>
                                            </p:txEl>
                                          </p:spTgt>
                                        </p:tgtEl>
                                        <p:attrNameLst>
                                          <p:attrName>style.visibility</p:attrName>
                                        </p:attrNameLst>
                                      </p:cBhvr>
                                      <p:to>
                                        <p:strVal val="visible"/>
                                      </p:to>
                                    </p:set>
                                    <p:animEffect transition="in" filter="wipe(left)">
                                      <p:cBhvr>
                                        <p:cTn id="50" dur="500"/>
                                        <p:tgtEl>
                                          <p:spTgt spid="381958">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381961"/>
                                        </p:tgtEl>
                                        <p:attrNameLst>
                                          <p:attrName>style.visibility</p:attrName>
                                        </p:attrNameLst>
                                      </p:cBhvr>
                                      <p:to>
                                        <p:strVal val="visible"/>
                                      </p:to>
                                    </p:set>
                                    <p:animEffect transition="in" filter="wipe(left)">
                                      <p:cBhvr>
                                        <p:cTn id="55" dur="500"/>
                                        <p:tgtEl>
                                          <p:spTgt spid="38196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81958">
                                            <p:txEl>
                                              <p:pRg st="9" end="9"/>
                                            </p:txEl>
                                          </p:spTgt>
                                        </p:tgtEl>
                                        <p:attrNameLst>
                                          <p:attrName>style.visibility</p:attrName>
                                        </p:attrNameLst>
                                      </p:cBhvr>
                                      <p:to>
                                        <p:strVal val="visible"/>
                                      </p:to>
                                    </p:set>
                                    <p:animEffect transition="in" filter="wipe(left)">
                                      <p:cBhvr>
                                        <p:cTn id="60" dur="500"/>
                                        <p:tgtEl>
                                          <p:spTgt spid="381958">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81962"/>
                                        </p:tgtEl>
                                        <p:attrNameLst>
                                          <p:attrName>style.visibility</p:attrName>
                                        </p:attrNameLst>
                                      </p:cBhvr>
                                      <p:to>
                                        <p:strVal val="visible"/>
                                      </p:to>
                                    </p:set>
                                    <p:animEffect transition="in" filter="wipe(left)">
                                      <p:cBhvr>
                                        <p:cTn id="65" dur="500"/>
                                        <p:tgtEl>
                                          <p:spTgt spid="381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Thursday, July 2,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1CA77BED-DFA8-B04D-9D2D-DE01748C5C54}" type="slidenum">
              <a:rPr lang="en-US"/>
              <a:pPr/>
              <a:t>7</a:t>
            </a:fld>
            <a:endParaRPr lang="en-US"/>
          </a:p>
        </p:txBody>
      </p:sp>
      <p:pic>
        <p:nvPicPr>
          <p:cNvPr id="382978" name="Picture 2" descr="FG28_002"/>
          <p:cNvPicPr>
            <a:picLocks noChangeAspect="1" noChangeArrowheads="1"/>
          </p:cNvPicPr>
          <p:nvPr/>
        </p:nvPicPr>
        <p:blipFill>
          <a:blip r:embed="rId3"/>
          <a:srcRect/>
          <a:stretch>
            <a:fillRect/>
          </a:stretch>
        </p:blipFill>
        <p:spPr bwMode="auto">
          <a:xfrm>
            <a:off x="6629400" y="152400"/>
            <a:ext cx="3124200" cy="2743200"/>
          </a:xfrm>
          <a:prstGeom prst="rect">
            <a:avLst/>
          </a:prstGeom>
          <a:noFill/>
        </p:spPr>
      </p:pic>
      <p:sp>
        <p:nvSpPr>
          <p:cNvPr id="382979" name="Rectangle 3"/>
          <p:cNvSpPr>
            <a:spLocks noGrp="1" noChangeArrowheads="1"/>
          </p:cNvSpPr>
          <p:nvPr>
            <p:ph type="title"/>
          </p:nvPr>
        </p:nvSpPr>
        <p:spPr>
          <a:xfrm>
            <a:off x="228600" y="-76200"/>
            <a:ext cx="8686800" cy="762000"/>
          </a:xfrm>
        </p:spPr>
        <p:txBody>
          <a:bodyPr/>
          <a:lstStyle/>
          <a:p>
            <a:r>
              <a:rPr lang="en-US"/>
              <a:t>Example 28 – 1 </a:t>
            </a:r>
          </a:p>
        </p:txBody>
      </p:sp>
      <p:sp>
        <p:nvSpPr>
          <p:cNvPr id="382980" name="Text Box 4"/>
          <p:cNvSpPr txBox="1">
            <a:spLocks noChangeArrowheads="1"/>
          </p:cNvSpPr>
          <p:nvPr/>
        </p:nvSpPr>
        <p:spPr bwMode="auto">
          <a:xfrm>
            <a:off x="381000" y="609600"/>
            <a:ext cx="67056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Calculation of B near a wire. </a:t>
            </a:r>
            <a:r>
              <a:rPr lang="en-US" sz="2800" dirty="0">
                <a:solidFill>
                  <a:schemeClr val="accent2"/>
                </a:solidFill>
                <a:latin typeface="Arial Narrow" charset="0"/>
              </a:rPr>
              <a:t>A vertical electric wire in the wall of a building carries a DC current of 25A upward.  What is the magnetic field at a point 10cm due East of this wire? </a:t>
            </a:r>
          </a:p>
        </p:txBody>
      </p:sp>
      <p:sp>
        <p:nvSpPr>
          <p:cNvPr id="382981" name="Text Box 5"/>
          <p:cNvSpPr txBox="1">
            <a:spLocks noChangeArrowheads="1"/>
          </p:cNvSpPr>
          <p:nvPr/>
        </p:nvSpPr>
        <p:spPr bwMode="auto">
          <a:xfrm>
            <a:off x="457200" y="2465388"/>
            <a:ext cx="701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the formula for the magnetic field near a straight wire </a:t>
            </a:r>
            <a:endParaRPr lang="en-US" baseline="-25000">
              <a:solidFill>
                <a:srgbClr val="CC00CC"/>
              </a:solidFill>
              <a:latin typeface="Arial Narrow" charset="0"/>
            </a:endParaRPr>
          </a:p>
        </p:txBody>
      </p:sp>
      <p:sp>
        <p:nvSpPr>
          <p:cNvPr id="382982" name="Text Box 6"/>
          <p:cNvSpPr txBox="1">
            <a:spLocks noChangeArrowheads="1"/>
          </p:cNvSpPr>
          <p:nvPr/>
        </p:nvSpPr>
        <p:spPr bwMode="auto">
          <a:xfrm>
            <a:off x="381000" y="3962400"/>
            <a:ext cx="701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we can obtain the magnetic field at 10cm away as</a:t>
            </a:r>
          </a:p>
        </p:txBody>
      </p:sp>
      <p:graphicFrame>
        <p:nvGraphicFramePr>
          <p:cNvPr id="382983" name="Object 7"/>
          <p:cNvGraphicFramePr>
            <a:graphicFrameLocks noChangeAspect="1"/>
          </p:cNvGraphicFramePr>
          <p:nvPr/>
        </p:nvGraphicFramePr>
        <p:xfrm>
          <a:off x="2757488" y="2971800"/>
          <a:ext cx="1281112" cy="884238"/>
        </p:xfrm>
        <a:graphic>
          <a:graphicData uri="http://schemas.openxmlformats.org/presentationml/2006/ole">
            <mc:AlternateContent xmlns:mc="http://schemas.openxmlformats.org/markup-compatibility/2006">
              <mc:Choice xmlns:v="urn:schemas-microsoft-com:vml" Requires="v">
                <p:oleObj spid="_x0000_s218509" name="Equation" r:id="rId4" imgW="533160" imgH="368280" progId="Equation.DSMT4">
                  <p:embed/>
                </p:oleObj>
              </mc:Choice>
              <mc:Fallback>
                <p:oleObj name="Equation" r:id="rId4" imgW="533160" imgH="368280" progId="Equation.DSMT4">
                  <p:embed/>
                  <p:pic>
                    <p:nvPicPr>
                      <p:cNvPr id="38298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488" y="2971800"/>
                        <a:ext cx="1281112" cy="8842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2984" name="Object 8"/>
          <p:cNvGraphicFramePr>
            <a:graphicFrameLocks noChangeAspect="1"/>
          </p:cNvGraphicFramePr>
          <p:nvPr/>
        </p:nvGraphicFramePr>
        <p:xfrm>
          <a:off x="762000" y="5045075"/>
          <a:ext cx="609600" cy="365125"/>
        </p:xfrm>
        <a:graphic>
          <a:graphicData uri="http://schemas.openxmlformats.org/presentationml/2006/ole">
            <mc:AlternateContent xmlns:mc="http://schemas.openxmlformats.org/markup-compatibility/2006">
              <mc:Choice xmlns:v="urn:schemas-microsoft-com:vml" Requires="v">
                <p:oleObj spid="_x0000_s218510" name="Equation" r:id="rId6" imgW="253800" imgH="152280" progId="Equation.DSMT4">
                  <p:embed/>
                </p:oleObj>
              </mc:Choice>
              <mc:Fallback>
                <p:oleObj name="Equation" r:id="rId6" imgW="253800" imgH="152280" progId="Equation.DSMT4">
                  <p:embed/>
                  <p:pic>
                    <p:nvPicPr>
                      <p:cNvPr id="38298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045075"/>
                        <a:ext cx="609600" cy="3651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2985" name="Object 9"/>
          <p:cNvGraphicFramePr>
            <a:graphicFrameLocks noChangeAspect="1"/>
          </p:cNvGraphicFramePr>
          <p:nvPr/>
        </p:nvGraphicFramePr>
        <p:xfrm>
          <a:off x="1309688" y="4800600"/>
          <a:ext cx="976312" cy="884238"/>
        </p:xfrm>
        <a:graphic>
          <a:graphicData uri="http://schemas.openxmlformats.org/presentationml/2006/ole">
            <mc:AlternateContent xmlns:mc="http://schemas.openxmlformats.org/markup-compatibility/2006">
              <mc:Choice xmlns:v="urn:schemas-microsoft-com:vml" Requires="v">
                <p:oleObj spid="_x0000_s218511" name="Equation" r:id="rId8" imgW="406080" imgH="368280" progId="Equation.DSMT4">
                  <p:embed/>
                </p:oleObj>
              </mc:Choice>
              <mc:Fallback>
                <p:oleObj name="Equation" r:id="rId8" imgW="406080" imgH="368280" progId="Equation.DSMT4">
                  <p:embed/>
                  <p:pic>
                    <p:nvPicPr>
                      <p:cNvPr id="38298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9688" y="4800600"/>
                        <a:ext cx="976312" cy="8842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2986" name="Object 10"/>
          <p:cNvGraphicFramePr>
            <a:graphicFrameLocks noChangeAspect="1"/>
          </p:cNvGraphicFramePr>
          <p:nvPr/>
        </p:nvGraphicFramePr>
        <p:xfrm>
          <a:off x="2286000" y="4602163"/>
          <a:ext cx="5611813" cy="1189037"/>
        </p:xfrm>
        <a:graphic>
          <a:graphicData uri="http://schemas.openxmlformats.org/presentationml/2006/ole">
            <mc:AlternateContent xmlns:mc="http://schemas.openxmlformats.org/markup-compatibility/2006">
              <mc:Choice xmlns:v="urn:schemas-microsoft-com:vml" Requires="v">
                <p:oleObj spid="_x0000_s218512" name="Equation" r:id="rId10" imgW="2336760" imgH="495000" progId="Equation.DSMT4">
                  <p:embed/>
                </p:oleObj>
              </mc:Choice>
              <mc:Fallback>
                <p:oleObj name="Equation" r:id="rId10" imgW="2336760" imgH="495000" progId="Equation.DSMT4">
                  <p:embed/>
                  <p:pic>
                    <p:nvPicPr>
                      <p:cNvPr id="382986"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4602163"/>
                        <a:ext cx="5611813" cy="11890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3213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2980"/>
                                        </p:tgtEl>
                                        <p:attrNameLst>
                                          <p:attrName>style.visibility</p:attrName>
                                        </p:attrNameLst>
                                      </p:cBhvr>
                                      <p:to>
                                        <p:strVal val="visible"/>
                                      </p:to>
                                    </p:set>
                                    <p:animEffect transition="in" filter="wipe(left)">
                                      <p:cBhvr>
                                        <p:cTn id="7" dur="500"/>
                                        <p:tgtEl>
                                          <p:spTgt spid="3829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82978"/>
                                        </p:tgtEl>
                                        <p:attrNameLst>
                                          <p:attrName>style.visibility</p:attrName>
                                        </p:attrNameLst>
                                      </p:cBhvr>
                                      <p:to>
                                        <p:strVal val="visible"/>
                                      </p:to>
                                    </p:set>
                                    <p:anim calcmode="lin" valueType="num">
                                      <p:cBhvr>
                                        <p:cTn id="12" dur="500" fill="hold"/>
                                        <p:tgtEl>
                                          <p:spTgt spid="382978"/>
                                        </p:tgtEl>
                                        <p:attrNameLst>
                                          <p:attrName>ppt_w</p:attrName>
                                        </p:attrNameLst>
                                      </p:cBhvr>
                                      <p:tavLst>
                                        <p:tav tm="0">
                                          <p:val>
                                            <p:fltVal val="0"/>
                                          </p:val>
                                        </p:tav>
                                        <p:tav tm="100000">
                                          <p:val>
                                            <p:strVal val="#ppt_w"/>
                                          </p:val>
                                        </p:tav>
                                      </p:tavLst>
                                    </p:anim>
                                    <p:anim calcmode="lin" valueType="num">
                                      <p:cBhvr>
                                        <p:cTn id="13" dur="500" fill="hold"/>
                                        <p:tgtEl>
                                          <p:spTgt spid="382978"/>
                                        </p:tgtEl>
                                        <p:attrNameLst>
                                          <p:attrName>ppt_h</p:attrName>
                                        </p:attrNameLst>
                                      </p:cBhvr>
                                      <p:tavLst>
                                        <p:tav tm="0">
                                          <p:val>
                                            <p:fltVal val="0"/>
                                          </p:val>
                                        </p:tav>
                                        <p:tav tm="100000">
                                          <p:val>
                                            <p:strVal val="#ppt_h"/>
                                          </p:val>
                                        </p:tav>
                                      </p:tavLst>
                                    </p:anim>
                                    <p:animEffect transition="in" filter="fade">
                                      <p:cBhvr>
                                        <p:cTn id="14" dur="500"/>
                                        <p:tgtEl>
                                          <p:spTgt spid="3829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82981"/>
                                        </p:tgtEl>
                                        <p:attrNameLst>
                                          <p:attrName>style.visibility</p:attrName>
                                        </p:attrNameLst>
                                      </p:cBhvr>
                                      <p:to>
                                        <p:strVal val="visible"/>
                                      </p:to>
                                    </p:set>
                                    <p:animEffect transition="in" filter="wipe(left)">
                                      <p:cBhvr>
                                        <p:cTn id="19" dur="500"/>
                                        <p:tgtEl>
                                          <p:spTgt spid="3829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2983"/>
                                        </p:tgtEl>
                                        <p:attrNameLst>
                                          <p:attrName>style.visibility</p:attrName>
                                        </p:attrNameLst>
                                      </p:cBhvr>
                                      <p:to>
                                        <p:strVal val="visible"/>
                                      </p:to>
                                    </p:set>
                                    <p:animEffect transition="in" filter="wipe(left)">
                                      <p:cBhvr>
                                        <p:cTn id="24" dur="500"/>
                                        <p:tgtEl>
                                          <p:spTgt spid="38298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2982"/>
                                        </p:tgtEl>
                                        <p:attrNameLst>
                                          <p:attrName>style.visibility</p:attrName>
                                        </p:attrNameLst>
                                      </p:cBhvr>
                                      <p:to>
                                        <p:strVal val="visible"/>
                                      </p:to>
                                    </p:set>
                                    <p:animEffect transition="in" filter="wipe(left)">
                                      <p:cBhvr>
                                        <p:cTn id="29" dur="500"/>
                                        <p:tgtEl>
                                          <p:spTgt spid="38298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82984"/>
                                        </p:tgtEl>
                                        <p:attrNameLst>
                                          <p:attrName>style.visibility</p:attrName>
                                        </p:attrNameLst>
                                      </p:cBhvr>
                                      <p:to>
                                        <p:strVal val="visible"/>
                                      </p:to>
                                    </p:set>
                                    <p:animEffect transition="in" filter="wipe(left)">
                                      <p:cBhvr>
                                        <p:cTn id="34" dur="500"/>
                                        <p:tgtEl>
                                          <p:spTgt spid="3829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2985"/>
                                        </p:tgtEl>
                                        <p:attrNameLst>
                                          <p:attrName>style.visibility</p:attrName>
                                        </p:attrNameLst>
                                      </p:cBhvr>
                                      <p:to>
                                        <p:strVal val="visible"/>
                                      </p:to>
                                    </p:set>
                                    <p:animEffect transition="in" filter="wipe(left)">
                                      <p:cBhvr>
                                        <p:cTn id="39" dur="500"/>
                                        <p:tgtEl>
                                          <p:spTgt spid="38298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2986"/>
                                        </p:tgtEl>
                                        <p:attrNameLst>
                                          <p:attrName>style.visibility</p:attrName>
                                        </p:attrNameLst>
                                      </p:cBhvr>
                                      <p:to>
                                        <p:strVal val="visible"/>
                                      </p:to>
                                    </p:set>
                                    <p:animEffect transition="in" filter="wipe(left)">
                                      <p:cBhvr>
                                        <p:cTn id="44" dur="500"/>
                                        <p:tgtEl>
                                          <p:spTgt spid="382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P spid="382981" grpId="0"/>
      <p:bldP spid="3829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FG28_003"/>
          <p:cNvPicPr>
            <a:picLocks noChangeAspect="1" noChangeArrowheads="1"/>
          </p:cNvPicPr>
          <p:nvPr/>
        </p:nvPicPr>
        <p:blipFill>
          <a:blip r:embed="rId4"/>
          <a:srcRect/>
          <a:stretch>
            <a:fillRect/>
          </a:stretch>
        </p:blipFill>
        <p:spPr bwMode="auto">
          <a:xfrm>
            <a:off x="6705600" y="2209800"/>
            <a:ext cx="2971800" cy="1924050"/>
          </a:xfrm>
          <a:prstGeom prst="rect">
            <a:avLst/>
          </a:prstGeom>
          <a:noFill/>
        </p:spPr>
      </p:pic>
      <p:sp>
        <p:nvSpPr>
          <p:cNvPr id="384007" name="Rectangle 7"/>
          <p:cNvSpPr>
            <a:spLocks noGrp="1" noChangeArrowheads="1"/>
          </p:cNvSpPr>
          <p:nvPr>
            <p:ph type="body" idx="1"/>
          </p:nvPr>
        </p:nvSpPr>
        <p:spPr>
          <a:xfrm>
            <a:off x="381000" y="762000"/>
            <a:ext cx="8382000" cy="5410200"/>
          </a:xfrm>
        </p:spPr>
        <p:txBody>
          <a:bodyPr/>
          <a:lstStyle/>
          <a:p>
            <a:r>
              <a:rPr lang="en-US" sz="2800" dirty="0"/>
              <a:t>We have learned that a wire carrying the electric current produces magnetic field</a:t>
            </a:r>
          </a:p>
          <a:p>
            <a:r>
              <a:rPr lang="en-US" sz="2800" dirty="0"/>
              <a:t>Now what do you think will happen if we place two current carrying wires next to each other?</a:t>
            </a:r>
          </a:p>
          <a:p>
            <a:pPr lvl="1"/>
            <a:r>
              <a:rPr lang="en-US" sz="2400" dirty="0"/>
              <a:t>They will exert force onto each other.  Repel or attract?</a:t>
            </a:r>
          </a:p>
          <a:p>
            <a:pPr lvl="1"/>
            <a:r>
              <a:rPr lang="en-US" sz="2400" dirty="0"/>
              <a:t>Depending on the direction of the currents</a:t>
            </a:r>
          </a:p>
          <a:p>
            <a:r>
              <a:rPr lang="en-US" sz="2800" dirty="0"/>
              <a:t>This was first pointed out by </a:t>
            </a:r>
            <a:r>
              <a:rPr lang="en-US" sz="2800" dirty="0" err="1"/>
              <a:t>Ampére</a:t>
            </a:r>
            <a:r>
              <a:rPr lang="en-US" sz="2800" dirty="0"/>
              <a:t>.</a:t>
            </a:r>
          </a:p>
          <a:p>
            <a:r>
              <a:rPr lang="en-US" sz="2800" dirty="0"/>
              <a:t>Let’s consider two long parallel conductors separated by a distance </a:t>
            </a:r>
            <a:r>
              <a:rPr lang="en-US" sz="2800" dirty="0" err="1"/>
              <a:t>d</a:t>
            </a:r>
            <a:r>
              <a:rPr lang="en-US" sz="2800" dirty="0"/>
              <a:t>, carrying currents </a:t>
            </a:r>
            <a:r>
              <a:rPr lang="en-US" sz="2800" dirty="0">
                <a:latin typeface="Monotype Corsiva" charset="0"/>
              </a:rPr>
              <a:t>I</a:t>
            </a:r>
            <a:r>
              <a:rPr lang="en-US" sz="2800" baseline="-25000" dirty="0"/>
              <a:t>1</a:t>
            </a:r>
            <a:r>
              <a:rPr lang="en-US" sz="2800" dirty="0"/>
              <a:t> and </a:t>
            </a:r>
            <a:r>
              <a:rPr lang="en-US" sz="2800" dirty="0">
                <a:latin typeface="Monotype Corsiva" charset="0"/>
              </a:rPr>
              <a:t>I</a:t>
            </a:r>
            <a:r>
              <a:rPr lang="en-US" sz="2800" baseline="-25000" dirty="0"/>
              <a:t>2</a:t>
            </a:r>
            <a:r>
              <a:rPr lang="en-US" sz="2800" dirty="0"/>
              <a:t>.</a:t>
            </a:r>
          </a:p>
          <a:p>
            <a:r>
              <a:rPr lang="en-US" sz="2800" dirty="0"/>
              <a:t>At the location of the second conductor, the magnitude of the magnetic field produced by </a:t>
            </a:r>
            <a:r>
              <a:rPr lang="en-US" sz="2800" dirty="0">
                <a:latin typeface="Monotype Corsiva" charset="0"/>
              </a:rPr>
              <a:t>I</a:t>
            </a:r>
            <a:r>
              <a:rPr lang="en-US" sz="2800" baseline="-25000" dirty="0"/>
              <a:t>1</a:t>
            </a:r>
            <a:r>
              <a:rPr lang="en-US" sz="2800" dirty="0"/>
              <a:t> is </a:t>
            </a:r>
          </a:p>
        </p:txBody>
      </p:sp>
      <p:sp>
        <p:nvSpPr>
          <p:cNvPr id="10" name="Date Placeholder 3"/>
          <p:cNvSpPr>
            <a:spLocks noGrp="1"/>
          </p:cNvSpPr>
          <p:nvPr>
            <p:ph type="dt" sz="half" idx="10"/>
          </p:nvPr>
        </p:nvSpPr>
        <p:spPr/>
        <p:txBody>
          <a:bodyPr/>
          <a:lstStyle/>
          <a:p>
            <a:r>
              <a:rPr lang="en-US"/>
              <a:t>Thursday, July 2,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278684D6-210B-4244-9193-57EE934F286E}" type="slidenum">
              <a:rPr lang="en-US"/>
              <a:pPr/>
              <a:t>8</a:t>
            </a:fld>
            <a:endParaRPr lang="en-US"/>
          </a:p>
        </p:txBody>
      </p:sp>
      <p:sp>
        <p:nvSpPr>
          <p:cNvPr id="384003" name="Rectangle 3"/>
          <p:cNvSpPr>
            <a:spLocks noGrp="1" noChangeArrowheads="1"/>
          </p:cNvSpPr>
          <p:nvPr>
            <p:ph type="title"/>
          </p:nvPr>
        </p:nvSpPr>
        <p:spPr>
          <a:xfrm>
            <a:off x="381000" y="76200"/>
            <a:ext cx="8534400" cy="609600"/>
          </a:xfrm>
        </p:spPr>
        <p:txBody>
          <a:bodyPr/>
          <a:lstStyle/>
          <a:p>
            <a:r>
              <a:rPr lang="en-US"/>
              <a:t>Force Between Two Parallel Wires</a:t>
            </a:r>
          </a:p>
        </p:txBody>
      </p:sp>
      <p:graphicFrame>
        <p:nvGraphicFramePr>
          <p:cNvPr id="38400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9632" name="Equation" r:id="rId5" imgW="914400" imgH="190080" progId="Equation.DSMT4">
                  <p:embed/>
                </p:oleObj>
              </mc:Choice>
              <mc:Fallback>
                <p:oleObj name="Equation" r:id="rId5" imgW="914400" imgH="190080" progId="Equation.DSMT4">
                  <p:embed/>
                  <p:pic>
                    <p:nvPicPr>
                      <p:cNvPr id="38400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9633" name="Equation" r:id="rId7" imgW="914400" imgH="190080" progId="Equation.DSMT4">
                  <p:embed/>
                </p:oleObj>
              </mc:Choice>
              <mc:Fallback>
                <p:oleObj name="Equation" r:id="rId7" imgW="914400" imgH="190080" progId="Equation.DSMT4">
                  <p:embed/>
                  <p:pic>
                    <p:nvPicPr>
                      <p:cNvPr id="3840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400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9634" name="Equation" r:id="rId8" imgW="914400" imgH="190080" progId="Equation.DSMT4">
                  <p:embed/>
                </p:oleObj>
              </mc:Choice>
              <mc:Fallback>
                <p:oleObj name="Equation" r:id="rId8" imgW="914400" imgH="190080" progId="Equation.DSMT4">
                  <p:embed/>
                  <p:pic>
                    <p:nvPicPr>
                      <p:cNvPr id="3840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400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9635" name="Equation" r:id="rId9" imgW="914400" imgH="190080" progId="Equation.DSMT4">
                  <p:embed/>
                </p:oleObj>
              </mc:Choice>
              <mc:Fallback>
                <p:oleObj name="Equation" r:id="rId9" imgW="914400" imgH="190080" progId="Equation.DSMT4">
                  <p:embed/>
                  <p:pic>
                    <p:nvPicPr>
                      <p:cNvPr id="38400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4009" name="Object 9"/>
          <p:cNvGraphicFramePr>
            <a:graphicFrameLocks noChangeAspect="1"/>
          </p:cNvGraphicFramePr>
          <p:nvPr/>
        </p:nvGraphicFramePr>
        <p:xfrm>
          <a:off x="5653087" y="5410200"/>
          <a:ext cx="1433513" cy="884238"/>
        </p:xfrm>
        <a:graphic>
          <a:graphicData uri="http://schemas.openxmlformats.org/presentationml/2006/ole">
            <mc:AlternateContent xmlns:mc="http://schemas.openxmlformats.org/markup-compatibility/2006">
              <mc:Choice xmlns:v="urn:schemas-microsoft-com:vml" Requires="v">
                <p:oleObj spid="_x0000_s219636" name="Equation" r:id="rId10" imgW="596880" imgH="368280" progId="Equation.DSMT4">
                  <p:embed/>
                </p:oleObj>
              </mc:Choice>
              <mc:Fallback>
                <p:oleObj name="Equation" r:id="rId10" imgW="596880" imgH="368280" progId="Equation.DSMT4">
                  <p:embed/>
                  <p:pic>
                    <p:nvPicPr>
                      <p:cNvPr id="384009"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3087" y="5410200"/>
                        <a:ext cx="1433513" cy="8842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7866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4007">
                                            <p:txEl>
                                              <p:pRg st="0" end="0"/>
                                            </p:txEl>
                                          </p:spTgt>
                                        </p:tgtEl>
                                        <p:attrNameLst>
                                          <p:attrName>style.visibility</p:attrName>
                                        </p:attrNameLst>
                                      </p:cBhvr>
                                      <p:to>
                                        <p:strVal val="visible"/>
                                      </p:to>
                                    </p:set>
                                    <p:animEffect transition="in" filter="wipe(left)">
                                      <p:cBhvr>
                                        <p:cTn id="7" dur="500"/>
                                        <p:tgtEl>
                                          <p:spTgt spid="3840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4007">
                                            <p:txEl>
                                              <p:pRg st="1" end="1"/>
                                            </p:txEl>
                                          </p:spTgt>
                                        </p:tgtEl>
                                        <p:attrNameLst>
                                          <p:attrName>style.visibility</p:attrName>
                                        </p:attrNameLst>
                                      </p:cBhvr>
                                      <p:to>
                                        <p:strVal val="visible"/>
                                      </p:to>
                                    </p:set>
                                    <p:animEffect transition="in" filter="wipe(left)">
                                      <p:cBhvr>
                                        <p:cTn id="12" dur="500"/>
                                        <p:tgtEl>
                                          <p:spTgt spid="3840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384002"/>
                                        </p:tgtEl>
                                        <p:attrNameLst>
                                          <p:attrName>style.visibility</p:attrName>
                                        </p:attrNameLst>
                                      </p:cBhvr>
                                      <p:to>
                                        <p:strVal val="visible"/>
                                      </p:to>
                                    </p:set>
                                    <p:anim calcmode="lin" valueType="num">
                                      <p:cBhvr>
                                        <p:cTn id="17" dur="500" fill="hold"/>
                                        <p:tgtEl>
                                          <p:spTgt spid="384002"/>
                                        </p:tgtEl>
                                        <p:attrNameLst>
                                          <p:attrName>ppt_w</p:attrName>
                                        </p:attrNameLst>
                                      </p:cBhvr>
                                      <p:tavLst>
                                        <p:tav tm="0">
                                          <p:val>
                                            <p:fltVal val="0"/>
                                          </p:val>
                                        </p:tav>
                                        <p:tav tm="100000">
                                          <p:val>
                                            <p:strVal val="#ppt_w"/>
                                          </p:val>
                                        </p:tav>
                                      </p:tavLst>
                                    </p:anim>
                                    <p:anim calcmode="lin" valueType="num">
                                      <p:cBhvr>
                                        <p:cTn id="18" dur="500" fill="hold"/>
                                        <p:tgtEl>
                                          <p:spTgt spid="384002"/>
                                        </p:tgtEl>
                                        <p:attrNameLst>
                                          <p:attrName>ppt_h</p:attrName>
                                        </p:attrNameLst>
                                      </p:cBhvr>
                                      <p:tavLst>
                                        <p:tav tm="0">
                                          <p:val>
                                            <p:fltVal val="0"/>
                                          </p:val>
                                        </p:tav>
                                        <p:tav tm="100000">
                                          <p:val>
                                            <p:strVal val="#ppt_h"/>
                                          </p:val>
                                        </p:tav>
                                      </p:tavLst>
                                    </p:anim>
                                    <p:animEffect transition="in" filter="fade">
                                      <p:cBhvr>
                                        <p:cTn id="19" dur="500"/>
                                        <p:tgtEl>
                                          <p:spTgt spid="38400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84007">
                                            <p:txEl>
                                              <p:pRg st="2" end="2"/>
                                            </p:txEl>
                                          </p:spTgt>
                                        </p:tgtEl>
                                        <p:attrNameLst>
                                          <p:attrName>style.visibility</p:attrName>
                                        </p:attrNameLst>
                                      </p:cBhvr>
                                      <p:to>
                                        <p:strVal val="visible"/>
                                      </p:to>
                                    </p:set>
                                    <p:animEffect transition="in" filter="wipe(left)">
                                      <p:cBhvr>
                                        <p:cTn id="24" dur="500"/>
                                        <p:tgtEl>
                                          <p:spTgt spid="38400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4007">
                                            <p:txEl>
                                              <p:pRg st="3" end="3"/>
                                            </p:txEl>
                                          </p:spTgt>
                                        </p:tgtEl>
                                        <p:attrNameLst>
                                          <p:attrName>style.visibility</p:attrName>
                                        </p:attrNameLst>
                                      </p:cBhvr>
                                      <p:to>
                                        <p:strVal val="visible"/>
                                      </p:to>
                                    </p:set>
                                    <p:animEffect transition="in" filter="wipe(left)">
                                      <p:cBhvr>
                                        <p:cTn id="29" dur="500"/>
                                        <p:tgtEl>
                                          <p:spTgt spid="38400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84007">
                                            <p:txEl>
                                              <p:pRg st="4" end="4"/>
                                            </p:txEl>
                                          </p:spTgt>
                                        </p:tgtEl>
                                        <p:attrNameLst>
                                          <p:attrName>style.visibility</p:attrName>
                                        </p:attrNameLst>
                                      </p:cBhvr>
                                      <p:to>
                                        <p:strVal val="visible"/>
                                      </p:to>
                                    </p:set>
                                    <p:animEffect transition="in" filter="wipe(left)">
                                      <p:cBhvr>
                                        <p:cTn id="34" dur="500"/>
                                        <p:tgtEl>
                                          <p:spTgt spid="38400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84007">
                                            <p:txEl>
                                              <p:pRg st="5" end="5"/>
                                            </p:txEl>
                                          </p:spTgt>
                                        </p:tgtEl>
                                        <p:attrNameLst>
                                          <p:attrName>style.visibility</p:attrName>
                                        </p:attrNameLst>
                                      </p:cBhvr>
                                      <p:to>
                                        <p:strVal val="visible"/>
                                      </p:to>
                                    </p:set>
                                    <p:animEffect transition="in" filter="wipe(left)">
                                      <p:cBhvr>
                                        <p:cTn id="39" dur="500"/>
                                        <p:tgtEl>
                                          <p:spTgt spid="38400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84007">
                                            <p:txEl>
                                              <p:pRg st="6" end="6"/>
                                            </p:txEl>
                                          </p:spTgt>
                                        </p:tgtEl>
                                        <p:attrNameLst>
                                          <p:attrName>style.visibility</p:attrName>
                                        </p:attrNameLst>
                                      </p:cBhvr>
                                      <p:to>
                                        <p:strVal val="visible"/>
                                      </p:to>
                                    </p:set>
                                    <p:animEffect transition="in" filter="wipe(left)">
                                      <p:cBhvr>
                                        <p:cTn id="44" dur="500"/>
                                        <p:tgtEl>
                                          <p:spTgt spid="38400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4009"/>
                                        </p:tgtEl>
                                        <p:attrNameLst>
                                          <p:attrName>style.visibility</p:attrName>
                                        </p:attrNameLst>
                                      </p:cBhvr>
                                      <p:to>
                                        <p:strVal val="visible"/>
                                      </p:to>
                                    </p:set>
                                    <p:animEffect transition="in" filter="wipe(left)">
                                      <p:cBhvr>
                                        <p:cTn id="49" dur="500"/>
                                        <p:tgtEl>
                                          <p:spTgt spid="384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0" name="Rectangle 6"/>
          <p:cNvSpPr>
            <a:spLocks noGrp="1" noChangeArrowheads="1"/>
          </p:cNvSpPr>
          <p:nvPr>
            <p:ph type="body" idx="1"/>
          </p:nvPr>
        </p:nvSpPr>
        <p:spPr>
          <a:xfrm>
            <a:off x="457200" y="762000"/>
            <a:ext cx="8229600" cy="5562600"/>
          </a:xfrm>
        </p:spPr>
        <p:txBody>
          <a:bodyPr/>
          <a:lstStyle/>
          <a:p>
            <a:pPr>
              <a:lnSpc>
                <a:spcPct val="90000"/>
              </a:lnSpc>
            </a:pPr>
            <a:r>
              <a:rPr lang="en-US" dirty="0"/>
              <a:t>The force F by a magnetic field B</a:t>
            </a:r>
            <a:r>
              <a:rPr lang="en-US" baseline="-25000" dirty="0"/>
              <a:t>1</a:t>
            </a:r>
            <a:r>
              <a:rPr lang="en-US" dirty="0"/>
              <a:t> on a wire of length </a:t>
            </a:r>
            <a:r>
              <a:rPr lang="en-US" dirty="0" err="1">
                <a:latin typeface="Monotype Corsiva" charset="0"/>
              </a:rPr>
              <a:t>l</a:t>
            </a:r>
            <a:r>
              <a:rPr lang="en-US" dirty="0"/>
              <a:t>, carrying the current </a:t>
            </a:r>
            <a:r>
              <a:rPr lang="en-US" sz="3600" dirty="0">
                <a:latin typeface="Monotype Corsiva" charset="0"/>
              </a:rPr>
              <a:t>I</a:t>
            </a:r>
            <a:r>
              <a:rPr lang="en-US" baseline="-25000" dirty="0"/>
              <a:t>2</a:t>
            </a:r>
            <a:r>
              <a:rPr lang="en-US" dirty="0"/>
              <a:t> when the field and the current are perpendicular to each other is: </a:t>
            </a:r>
          </a:p>
          <a:p>
            <a:pPr lvl="1">
              <a:lnSpc>
                <a:spcPct val="90000"/>
              </a:lnSpc>
            </a:pPr>
            <a:r>
              <a:rPr lang="en-US" dirty="0"/>
              <a:t>So the force per unit length is</a:t>
            </a:r>
          </a:p>
          <a:p>
            <a:pPr lvl="1">
              <a:lnSpc>
                <a:spcPct val="90000"/>
              </a:lnSpc>
            </a:pPr>
            <a:endParaRPr lang="en-US" dirty="0"/>
          </a:p>
          <a:p>
            <a:pPr lvl="1">
              <a:lnSpc>
                <a:spcPct val="90000"/>
              </a:lnSpc>
            </a:pPr>
            <a:r>
              <a:rPr lang="en-US" dirty="0"/>
              <a:t>This force is only due to the magnetic field generated by the wire carrying the current </a:t>
            </a:r>
            <a:r>
              <a:rPr lang="en-US" dirty="0">
                <a:latin typeface="Monotype Corsiva" charset="0"/>
              </a:rPr>
              <a:t>I</a:t>
            </a:r>
            <a:r>
              <a:rPr lang="en-US" baseline="-25000" dirty="0"/>
              <a:t>1</a:t>
            </a:r>
          </a:p>
          <a:p>
            <a:pPr lvl="2">
              <a:lnSpc>
                <a:spcPct val="90000"/>
              </a:lnSpc>
            </a:pPr>
            <a:r>
              <a:rPr lang="en-US" dirty="0"/>
              <a:t>There is the force exerted on the wire carrying the current </a:t>
            </a:r>
            <a:r>
              <a:rPr lang="en-US" dirty="0">
                <a:latin typeface="Monotype Corsiva" charset="0"/>
              </a:rPr>
              <a:t>I</a:t>
            </a:r>
            <a:r>
              <a:rPr lang="en-US" baseline="-25000" dirty="0"/>
              <a:t>1</a:t>
            </a:r>
            <a:r>
              <a:rPr lang="en-US" dirty="0"/>
              <a:t> by the wire carrying current </a:t>
            </a:r>
            <a:r>
              <a:rPr lang="en-US" dirty="0">
                <a:latin typeface="Monotype Corsiva" charset="0"/>
              </a:rPr>
              <a:t>I</a:t>
            </a:r>
            <a:r>
              <a:rPr lang="en-US" baseline="-25000" dirty="0"/>
              <a:t>2</a:t>
            </a:r>
            <a:r>
              <a:rPr lang="en-US" dirty="0"/>
              <a:t> of the same magnitude but in opposite direction </a:t>
            </a:r>
            <a:r>
              <a:rPr lang="en-US" dirty="0">
                <a:solidFill>
                  <a:srgbClr val="C00000"/>
                </a:solidFill>
              </a:rPr>
              <a:t>(poll 13)</a:t>
            </a:r>
          </a:p>
          <a:p>
            <a:pPr>
              <a:lnSpc>
                <a:spcPct val="90000"/>
              </a:lnSpc>
            </a:pPr>
            <a:r>
              <a:rPr lang="en-US" dirty="0"/>
              <a:t>So the force per unit length is</a:t>
            </a:r>
          </a:p>
          <a:p>
            <a:pPr>
              <a:lnSpc>
                <a:spcPct val="90000"/>
              </a:lnSpc>
            </a:pPr>
            <a:r>
              <a:rPr lang="en-US" dirty="0"/>
              <a:t>How about the direction of the force?</a:t>
            </a:r>
          </a:p>
        </p:txBody>
      </p:sp>
      <p:sp>
        <p:nvSpPr>
          <p:cNvPr id="17" name="Date Placeholder 3"/>
          <p:cNvSpPr>
            <a:spLocks noGrp="1"/>
          </p:cNvSpPr>
          <p:nvPr>
            <p:ph type="dt" sz="half" idx="10"/>
          </p:nvPr>
        </p:nvSpPr>
        <p:spPr/>
        <p:txBody>
          <a:bodyPr/>
          <a:lstStyle/>
          <a:p>
            <a:r>
              <a:rPr lang="en-US"/>
              <a:t>Thursday, July 2, 2020</a:t>
            </a:r>
          </a:p>
        </p:txBody>
      </p:sp>
      <p:sp>
        <p:nvSpPr>
          <p:cNvPr id="18" name="Footer Placeholder 4"/>
          <p:cNvSpPr>
            <a:spLocks noGrp="1"/>
          </p:cNvSpPr>
          <p:nvPr>
            <p:ph type="ftr" sz="quarter" idx="11"/>
          </p:nvPr>
        </p:nvSpPr>
        <p:spPr/>
        <p:txBody>
          <a:bodyPr/>
          <a:lstStyle/>
          <a:p>
            <a:r>
              <a:rPr lang="de-DE"/>
              <a:t>PHYS 1444-001, Summer 2020                    Dr. Jaehoon Yu</a:t>
            </a:r>
            <a:endParaRPr lang="en-US"/>
          </a:p>
        </p:txBody>
      </p:sp>
      <p:sp>
        <p:nvSpPr>
          <p:cNvPr id="19" name="Slide Number Placeholder 5"/>
          <p:cNvSpPr>
            <a:spLocks noGrp="1"/>
          </p:cNvSpPr>
          <p:nvPr>
            <p:ph type="sldNum" sz="quarter" idx="12"/>
          </p:nvPr>
        </p:nvSpPr>
        <p:spPr/>
        <p:txBody>
          <a:bodyPr/>
          <a:lstStyle/>
          <a:p>
            <a:fld id="{F37B6603-C776-DE49-A54C-5B46ED1A71E2}" type="slidenum">
              <a:rPr lang="en-US"/>
              <a:pPr/>
              <a:t>9</a:t>
            </a:fld>
            <a:endParaRPr lang="en-US"/>
          </a:p>
        </p:txBody>
      </p:sp>
      <p:pic>
        <p:nvPicPr>
          <p:cNvPr id="385035" name="Picture 11" descr="FG28_004"/>
          <p:cNvPicPr>
            <a:picLocks noChangeAspect="1" noChangeArrowheads="1"/>
          </p:cNvPicPr>
          <p:nvPr/>
        </p:nvPicPr>
        <p:blipFill>
          <a:blip r:embed="rId3"/>
          <a:srcRect/>
          <a:stretch>
            <a:fillRect/>
          </a:stretch>
        </p:blipFill>
        <p:spPr bwMode="auto">
          <a:xfrm>
            <a:off x="7086600" y="4724400"/>
            <a:ext cx="2057400" cy="1543050"/>
          </a:xfrm>
          <a:prstGeom prst="rect">
            <a:avLst/>
          </a:prstGeom>
          <a:noFill/>
        </p:spPr>
      </p:pic>
      <p:sp>
        <p:nvSpPr>
          <p:cNvPr id="385026" name="Rectangle 2"/>
          <p:cNvSpPr>
            <a:spLocks noGrp="1" noChangeArrowheads="1"/>
          </p:cNvSpPr>
          <p:nvPr>
            <p:ph type="title"/>
          </p:nvPr>
        </p:nvSpPr>
        <p:spPr>
          <a:xfrm>
            <a:off x="381000" y="76200"/>
            <a:ext cx="8534400" cy="609600"/>
          </a:xfrm>
        </p:spPr>
        <p:txBody>
          <a:bodyPr/>
          <a:lstStyle/>
          <a:p>
            <a:r>
              <a:rPr lang="en-US"/>
              <a:t>Force Between Two Parallel Wires</a:t>
            </a:r>
          </a:p>
        </p:txBody>
      </p:sp>
      <p:graphicFrame>
        <p:nvGraphicFramePr>
          <p:cNvPr id="38502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73474" name="Equation" r:id="rId4" imgW="914400" imgH="190080" progId="Equation.DSMT4">
                  <p:embed/>
                </p:oleObj>
              </mc:Choice>
              <mc:Fallback>
                <p:oleObj name="Equation" r:id="rId4" imgW="914400" imgH="190080" progId="Equation.DSMT4">
                  <p:embed/>
                  <p:pic>
                    <p:nvPicPr>
                      <p:cNvPr id="385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502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73475" name="Equation" r:id="rId6" imgW="914400" imgH="190080" progId="Equation.DSMT4">
                  <p:embed/>
                </p:oleObj>
              </mc:Choice>
              <mc:Fallback>
                <p:oleObj name="Equation" r:id="rId6" imgW="914400" imgH="190080" progId="Equation.DSMT4">
                  <p:embed/>
                  <p:pic>
                    <p:nvPicPr>
                      <p:cNvPr id="3850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50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3476" name="Equation" r:id="rId7" imgW="914400" imgH="190080" progId="Equation.DSMT4">
                  <p:embed/>
                </p:oleObj>
              </mc:Choice>
              <mc:Fallback>
                <p:oleObj name="Equation" r:id="rId7" imgW="914400" imgH="190080" progId="Equation.DSMT4">
                  <p:embed/>
                  <p:pic>
                    <p:nvPicPr>
                      <p:cNvPr id="3850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503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3477" name="Equation" r:id="rId8" imgW="914400" imgH="190080" progId="Equation.DSMT4">
                  <p:embed/>
                </p:oleObj>
              </mc:Choice>
              <mc:Fallback>
                <p:oleObj name="Equation" r:id="rId8" imgW="914400" imgH="190080" progId="Equation.DSMT4">
                  <p:embed/>
                  <p:pic>
                    <p:nvPicPr>
                      <p:cNvPr id="38503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5032" name="Object 8"/>
          <p:cNvGraphicFramePr>
            <a:graphicFrameLocks noChangeAspect="1"/>
          </p:cNvGraphicFramePr>
          <p:nvPr/>
        </p:nvGraphicFramePr>
        <p:xfrm>
          <a:off x="5181600" y="2209800"/>
          <a:ext cx="782638" cy="987425"/>
        </p:xfrm>
        <a:graphic>
          <a:graphicData uri="http://schemas.openxmlformats.org/presentationml/2006/ole">
            <mc:AlternateContent xmlns:mc="http://schemas.openxmlformats.org/markup-compatibility/2006">
              <mc:Choice xmlns:v="urn:schemas-microsoft-com:vml" Requires="v">
                <p:oleObj spid="_x0000_s273478" name="Equation" r:id="rId9" imgW="291960" imgH="368280" progId="Equation.DSMT4">
                  <p:embed/>
                </p:oleObj>
              </mc:Choice>
              <mc:Fallback>
                <p:oleObj name="Equation" r:id="rId9" imgW="291960" imgH="368280" progId="Equation.DSMT4">
                  <p:embed/>
                  <p:pic>
                    <p:nvPicPr>
                      <p:cNvPr id="38503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2209800"/>
                        <a:ext cx="782638" cy="987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33" name="Object 9"/>
          <p:cNvGraphicFramePr>
            <a:graphicFrameLocks noChangeAspect="1"/>
          </p:cNvGraphicFramePr>
          <p:nvPr/>
        </p:nvGraphicFramePr>
        <p:xfrm>
          <a:off x="7620000" y="1795463"/>
          <a:ext cx="711200" cy="406400"/>
        </p:xfrm>
        <a:graphic>
          <a:graphicData uri="http://schemas.openxmlformats.org/presentationml/2006/ole">
            <mc:AlternateContent xmlns:mc="http://schemas.openxmlformats.org/markup-compatibility/2006">
              <mc:Choice xmlns:v="urn:schemas-microsoft-com:vml" Requires="v">
                <p:oleObj spid="_x0000_s273479" name="Equation" r:id="rId11" imgW="266400" imgH="152280" progId="Equation.DSMT4">
                  <p:embed/>
                </p:oleObj>
              </mc:Choice>
              <mc:Fallback>
                <p:oleObj name="Equation" r:id="rId11" imgW="266400" imgH="152280" progId="Equation.DSMT4">
                  <p:embed/>
                  <p:pic>
                    <p:nvPicPr>
                      <p:cNvPr id="385033"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0" y="1795463"/>
                        <a:ext cx="711200" cy="4064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34" name="Object 10"/>
          <p:cNvGraphicFramePr>
            <a:graphicFrameLocks noChangeAspect="1"/>
          </p:cNvGraphicFramePr>
          <p:nvPr/>
        </p:nvGraphicFramePr>
        <p:xfrm>
          <a:off x="5499100" y="4841875"/>
          <a:ext cx="1649413" cy="796925"/>
        </p:xfrm>
        <a:graphic>
          <a:graphicData uri="http://schemas.openxmlformats.org/presentationml/2006/ole">
            <mc:AlternateContent xmlns:mc="http://schemas.openxmlformats.org/markup-compatibility/2006">
              <mc:Choice xmlns:v="urn:schemas-microsoft-com:vml" Requires="v">
                <p:oleObj spid="_x0000_s273480" name="Equation" r:id="rId13" imgW="761760" imgH="368280" progId="Equation.DSMT4">
                  <p:embed/>
                </p:oleObj>
              </mc:Choice>
              <mc:Fallback>
                <p:oleObj name="Equation" r:id="rId13" imgW="761760" imgH="368280" progId="Equation.DSMT4">
                  <p:embed/>
                  <p:pic>
                    <p:nvPicPr>
                      <p:cNvPr id="38503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9100" y="4841875"/>
                        <a:ext cx="1649413" cy="7969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85036" name="Text Box 12"/>
          <p:cNvSpPr txBox="1">
            <a:spLocks noChangeArrowheads="1"/>
          </p:cNvSpPr>
          <p:nvPr/>
        </p:nvSpPr>
        <p:spPr bwMode="auto">
          <a:xfrm>
            <a:off x="744538" y="6232525"/>
            <a:ext cx="7753350"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CC0000"/>
                </a:solidFill>
                <a:latin typeface="Arial Narrow" charset="0"/>
              </a:rPr>
              <a:t>If the currents are in the same direction, the attractive force.  If opposite, repulsive.</a:t>
            </a:r>
          </a:p>
        </p:txBody>
      </p:sp>
      <p:graphicFrame>
        <p:nvGraphicFramePr>
          <p:cNvPr id="385037" name="Object 13"/>
          <p:cNvGraphicFramePr>
            <a:graphicFrameLocks noChangeAspect="1"/>
          </p:cNvGraphicFramePr>
          <p:nvPr/>
        </p:nvGraphicFramePr>
        <p:xfrm>
          <a:off x="8186738" y="1744663"/>
          <a:ext cx="881062" cy="541337"/>
        </p:xfrm>
        <a:graphic>
          <a:graphicData uri="http://schemas.openxmlformats.org/presentationml/2006/ole">
            <mc:AlternateContent xmlns:mc="http://schemas.openxmlformats.org/markup-compatibility/2006">
              <mc:Choice xmlns:v="urn:schemas-microsoft-com:vml" Requires="v">
                <p:oleObj spid="_x0000_s273481" name="Equation" r:id="rId15" imgW="330120" imgH="203040" progId="Equation.DSMT4">
                  <p:embed/>
                </p:oleObj>
              </mc:Choice>
              <mc:Fallback>
                <p:oleObj name="Equation" r:id="rId15" imgW="330120" imgH="203040" progId="Equation.DSMT4">
                  <p:embed/>
                  <p:pic>
                    <p:nvPicPr>
                      <p:cNvPr id="385037"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86738" y="1744663"/>
                        <a:ext cx="881062" cy="5413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38" name="Object 14"/>
          <p:cNvGraphicFramePr>
            <a:graphicFrameLocks noChangeAspect="1"/>
          </p:cNvGraphicFramePr>
          <p:nvPr/>
        </p:nvGraphicFramePr>
        <p:xfrm>
          <a:off x="5957888" y="2438400"/>
          <a:ext cx="747712" cy="544513"/>
        </p:xfrm>
        <a:graphic>
          <a:graphicData uri="http://schemas.openxmlformats.org/presentationml/2006/ole">
            <mc:AlternateContent xmlns:mc="http://schemas.openxmlformats.org/markup-compatibility/2006">
              <mc:Choice xmlns:v="urn:schemas-microsoft-com:vml" Requires="v">
                <p:oleObj spid="_x0000_s273482" name="Equation" r:id="rId17" imgW="279360" imgH="203040" progId="Equation.DSMT4">
                  <p:embed/>
                </p:oleObj>
              </mc:Choice>
              <mc:Fallback>
                <p:oleObj name="Equation" r:id="rId17" imgW="279360" imgH="203040" progId="Equation.DSMT4">
                  <p:embed/>
                  <p:pic>
                    <p:nvPicPr>
                      <p:cNvPr id="385038"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57888" y="2438400"/>
                        <a:ext cx="747712" cy="544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39" name="Object 15"/>
          <p:cNvGraphicFramePr>
            <a:graphicFrameLocks noChangeAspect="1"/>
          </p:cNvGraphicFramePr>
          <p:nvPr/>
        </p:nvGraphicFramePr>
        <p:xfrm>
          <a:off x="6829425" y="2438400"/>
          <a:ext cx="714375" cy="544513"/>
        </p:xfrm>
        <a:graphic>
          <a:graphicData uri="http://schemas.openxmlformats.org/presentationml/2006/ole">
            <mc:AlternateContent xmlns:mc="http://schemas.openxmlformats.org/markup-compatibility/2006">
              <mc:Choice xmlns:v="urn:schemas-microsoft-com:vml" Requires="v">
                <p:oleObj spid="_x0000_s273483" name="Equation" r:id="rId19" imgW="266400" imgH="203040" progId="Equation.DSMT4">
                  <p:embed/>
                </p:oleObj>
              </mc:Choice>
              <mc:Fallback>
                <p:oleObj name="Equation" r:id="rId19" imgW="266400" imgH="203040" progId="Equation.DSMT4">
                  <p:embed/>
                  <p:pic>
                    <p:nvPicPr>
                      <p:cNvPr id="385039"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29425" y="2438400"/>
                        <a:ext cx="714375" cy="544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40" name="Object 16"/>
          <p:cNvGraphicFramePr>
            <a:graphicFrameLocks noChangeAspect="1"/>
          </p:cNvGraphicFramePr>
          <p:nvPr>
            <p:extLst>
              <p:ext uri="{D42A27DB-BD31-4B8C-83A1-F6EECF244321}">
                <p14:modId xmlns:p14="http://schemas.microsoft.com/office/powerpoint/2010/main" val="1693816521"/>
              </p:ext>
            </p:extLst>
          </p:nvPr>
        </p:nvGraphicFramePr>
        <p:xfrm>
          <a:off x="7439025" y="2209800"/>
          <a:ext cx="1019175" cy="987425"/>
        </p:xfrm>
        <a:graphic>
          <a:graphicData uri="http://schemas.openxmlformats.org/presentationml/2006/ole">
            <mc:AlternateContent xmlns:mc="http://schemas.openxmlformats.org/markup-compatibility/2006">
              <mc:Choice xmlns:v="urn:schemas-microsoft-com:vml" Requires="v">
                <p:oleObj spid="_x0000_s273484" name="Equation" r:id="rId21" imgW="380880" imgH="368280" progId="Equation.DSMT4">
                  <p:embed/>
                </p:oleObj>
              </mc:Choice>
              <mc:Fallback>
                <p:oleObj name="Equation" r:id="rId21" imgW="380880" imgH="368280" progId="Equation.DSMT4">
                  <p:embed/>
                  <p:pic>
                    <p:nvPicPr>
                      <p:cNvPr id="385040" name="Object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39025" y="2209800"/>
                        <a:ext cx="1019175" cy="987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9768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5030">
                                            <p:txEl>
                                              <p:pRg st="0" end="0"/>
                                            </p:txEl>
                                          </p:spTgt>
                                        </p:tgtEl>
                                        <p:attrNameLst>
                                          <p:attrName>style.visibility</p:attrName>
                                        </p:attrNameLst>
                                      </p:cBhvr>
                                      <p:to>
                                        <p:strVal val="visible"/>
                                      </p:to>
                                    </p:set>
                                    <p:animEffect transition="in" filter="wipe(left)">
                                      <p:cBhvr>
                                        <p:cTn id="7" dur="500"/>
                                        <p:tgtEl>
                                          <p:spTgt spid="385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85033"/>
                                        </p:tgtEl>
                                        <p:attrNameLst>
                                          <p:attrName>style.visibility</p:attrName>
                                        </p:attrNameLst>
                                      </p:cBhvr>
                                      <p:to>
                                        <p:strVal val="visible"/>
                                      </p:to>
                                    </p:set>
                                    <p:animEffect transition="in" filter="wipe(left)">
                                      <p:cBhvr>
                                        <p:cTn id="12" dur="500"/>
                                        <p:tgtEl>
                                          <p:spTgt spid="3850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85037"/>
                                        </p:tgtEl>
                                        <p:attrNameLst>
                                          <p:attrName>style.visibility</p:attrName>
                                        </p:attrNameLst>
                                      </p:cBhvr>
                                      <p:to>
                                        <p:strVal val="visible"/>
                                      </p:to>
                                    </p:set>
                                    <p:animEffect transition="in" filter="wipe(left)">
                                      <p:cBhvr>
                                        <p:cTn id="17" dur="500"/>
                                        <p:tgtEl>
                                          <p:spTgt spid="3850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5030">
                                            <p:txEl>
                                              <p:pRg st="1" end="1"/>
                                            </p:txEl>
                                          </p:spTgt>
                                        </p:tgtEl>
                                        <p:attrNameLst>
                                          <p:attrName>style.visibility</p:attrName>
                                        </p:attrNameLst>
                                      </p:cBhvr>
                                      <p:to>
                                        <p:strVal val="visible"/>
                                      </p:to>
                                    </p:set>
                                    <p:animEffect transition="in" filter="wipe(left)">
                                      <p:cBhvr>
                                        <p:cTn id="22" dur="500"/>
                                        <p:tgtEl>
                                          <p:spTgt spid="3850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85032"/>
                                        </p:tgtEl>
                                        <p:attrNameLst>
                                          <p:attrName>style.visibility</p:attrName>
                                        </p:attrNameLst>
                                      </p:cBhvr>
                                      <p:to>
                                        <p:strVal val="visible"/>
                                      </p:to>
                                    </p:set>
                                    <p:animEffect transition="in" filter="wipe(left)">
                                      <p:cBhvr>
                                        <p:cTn id="27" dur="500"/>
                                        <p:tgtEl>
                                          <p:spTgt spid="3850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85038"/>
                                        </p:tgtEl>
                                        <p:attrNameLst>
                                          <p:attrName>style.visibility</p:attrName>
                                        </p:attrNameLst>
                                      </p:cBhvr>
                                      <p:to>
                                        <p:strVal val="visible"/>
                                      </p:to>
                                    </p:set>
                                    <p:animEffect transition="in" filter="wipe(left)">
                                      <p:cBhvr>
                                        <p:cTn id="32" dur="500"/>
                                        <p:tgtEl>
                                          <p:spTgt spid="3850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5039"/>
                                        </p:tgtEl>
                                        <p:attrNameLst>
                                          <p:attrName>style.visibility</p:attrName>
                                        </p:attrNameLst>
                                      </p:cBhvr>
                                      <p:to>
                                        <p:strVal val="visible"/>
                                      </p:to>
                                    </p:set>
                                    <p:animEffect transition="in" filter="wipe(left)">
                                      <p:cBhvr>
                                        <p:cTn id="37" dur="500"/>
                                        <p:tgtEl>
                                          <p:spTgt spid="3850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85040"/>
                                        </p:tgtEl>
                                        <p:attrNameLst>
                                          <p:attrName>style.visibility</p:attrName>
                                        </p:attrNameLst>
                                      </p:cBhvr>
                                      <p:to>
                                        <p:strVal val="visible"/>
                                      </p:to>
                                    </p:set>
                                    <p:animEffect transition="in" filter="wipe(left)">
                                      <p:cBhvr>
                                        <p:cTn id="42" dur="500"/>
                                        <p:tgtEl>
                                          <p:spTgt spid="3850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85030">
                                            <p:txEl>
                                              <p:pRg st="3" end="3"/>
                                            </p:txEl>
                                          </p:spTgt>
                                        </p:tgtEl>
                                        <p:attrNameLst>
                                          <p:attrName>style.visibility</p:attrName>
                                        </p:attrNameLst>
                                      </p:cBhvr>
                                      <p:to>
                                        <p:strVal val="visible"/>
                                      </p:to>
                                    </p:set>
                                    <p:animEffect transition="in" filter="wipe(left)">
                                      <p:cBhvr>
                                        <p:cTn id="47" dur="500"/>
                                        <p:tgtEl>
                                          <p:spTgt spid="38503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5030">
                                            <p:txEl>
                                              <p:pRg st="4" end="4"/>
                                            </p:txEl>
                                          </p:spTgt>
                                        </p:tgtEl>
                                        <p:attrNameLst>
                                          <p:attrName>style.visibility</p:attrName>
                                        </p:attrNameLst>
                                      </p:cBhvr>
                                      <p:to>
                                        <p:strVal val="visible"/>
                                      </p:to>
                                    </p:set>
                                    <p:animEffect transition="in" filter="wipe(left)">
                                      <p:cBhvr>
                                        <p:cTn id="52" dur="500"/>
                                        <p:tgtEl>
                                          <p:spTgt spid="38503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85030">
                                            <p:txEl>
                                              <p:pRg st="5" end="5"/>
                                            </p:txEl>
                                          </p:spTgt>
                                        </p:tgtEl>
                                        <p:attrNameLst>
                                          <p:attrName>style.visibility</p:attrName>
                                        </p:attrNameLst>
                                      </p:cBhvr>
                                      <p:to>
                                        <p:strVal val="visible"/>
                                      </p:to>
                                    </p:set>
                                    <p:animEffect transition="in" filter="wipe(left)">
                                      <p:cBhvr>
                                        <p:cTn id="57" dur="500"/>
                                        <p:tgtEl>
                                          <p:spTgt spid="385030">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85034"/>
                                        </p:tgtEl>
                                        <p:attrNameLst>
                                          <p:attrName>style.visibility</p:attrName>
                                        </p:attrNameLst>
                                      </p:cBhvr>
                                      <p:to>
                                        <p:strVal val="visible"/>
                                      </p:to>
                                    </p:set>
                                    <p:animEffect transition="in" filter="wipe(left)">
                                      <p:cBhvr>
                                        <p:cTn id="62" dur="500"/>
                                        <p:tgtEl>
                                          <p:spTgt spid="3850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85030">
                                            <p:txEl>
                                              <p:pRg st="6" end="6"/>
                                            </p:txEl>
                                          </p:spTgt>
                                        </p:tgtEl>
                                        <p:attrNameLst>
                                          <p:attrName>style.visibility</p:attrName>
                                        </p:attrNameLst>
                                      </p:cBhvr>
                                      <p:to>
                                        <p:strVal val="visible"/>
                                      </p:to>
                                    </p:set>
                                    <p:animEffect transition="in" filter="wipe(left)">
                                      <p:cBhvr>
                                        <p:cTn id="67" dur="500"/>
                                        <p:tgtEl>
                                          <p:spTgt spid="385030">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85036"/>
                                        </p:tgtEl>
                                        <p:attrNameLst>
                                          <p:attrName>style.visibility</p:attrName>
                                        </p:attrNameLst>
                                      </p:cBhvr>
                                      <p:to>
                                        <p:strVal val="visible"/>
                                      </p:to>
                                    </p:set>
                                    <p:animEffect transition="in" filter="wipe(left)">
                                      <p:cBhvr>
                                        <p:cTn id="72" dur="500"/>
                                        <p:tgtEl>
                                          <p:spTgt spid="38503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385035"/>
                                        </p:tgtEl>
                                        <p:attrNameLst>
                                          <p:attrName>style.visibility</p:attrName>
                                        </p:attrNameLst>
                                      </p:cBhvr>
                                      <p:to>
                                        <p:strVal val="visible"/>
                                      </p:to>
                                    </p:set>
                                    <p:anim calcmode="lin" valueType="num">
                                      <p:cBhvr>
                                        <p:cTn id="77" dur="500" fill="hold"/>
                                        <p:tgtEl>
                                          <p:spTgt spid="385035"/>
                                        </p:tgtEl>
                                        <p:attrNameLst>
                                          <p:attrName>ppt_w</p:attrName>
                                        </p:attrNameLst>
                                      </p:cBhvr>
                                      <p:tavLst>
                                        <p:tav tm="0">
                                          <p:val>
                                            <p:fltVal val="0"/>
                                          </p:val>
                                        </p:tav>
                                        <p:tav tm="100000">
                                          <p:val>
                                            <p:strVal val="#ppt_w"/>
                                          </p:val>
                                        </p:tav>
                                      </p:tavLst>
                                    </p:anim>
                                    <p:anim calcmode="lin" valueType="num">
                                      <p:cBhvr>
                                        <p:cTn id="78" dur="500" fill="hold"/>
                                        <p:tgtEl>
                                          <p:spTgt spid="385035"/>
                                        </p:tgtEl>
                                        <p:attrNameLst>
                                          <p:attrName>ppt_h</p:attrName>
                                        </p:attrNameLst>
                                      </p:cBhvr>
                                      <p:tavLst>
                                        <p:tav tm="0">
                                          <p:val>
                                            <p:fltVal val="0"/>
                                          </p:val>
                                        </p:tav>
                                        <p:tav tm="100000">
                                          <p:val>
                                            <p:strVal val="#ppt_h"/>
                                          </p:val>
                                        </p:tav>
                                      </p:tavLst>
                                    </p:anim>
                                    <p:animEffect transition="in" filter="fade">
                                      <p:cBhvr>
                                        <p:cTn id="79" dur="500"/>
                                        <p:tgtEl>
                                          <p:spTgt spid="385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0" grpId="0" build="p"/>
      <p:bldP spid="385036"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32281</TotalTime>
  <Words>2196</Words>
  <Application>Microsoft Macintosh PowerPoint</Application>
  <PresentationFormat>On-screen Show (4:3)</PresentationFormat>
  <Paragraphs>198</Paragraphs>
  <Slides>18</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 Narrow</vt:lpstr>
      <vt:lpstr>Monotype Corsiva</vt:lpstr>
      <vt:lpstr>Symbol</vt:lpstr>
      <vt:lpstr>Times New Roman</vt:lpstr>
      <vt:lpstr>phys1443-spring02</vt:lpstr>
      <vt:lpstr>Equation</vt:lpstr>
      <vt:lpstr>PHYS 1441 – Section 001 Lecture #16</vt:lpstr>
      <vt:lpstr>Announcements</vt:lpstr>
      <vt:lpstr>Reminder: Special Project #5 – COVID-19</vt:lpstr>
      <vt:lpstr>SP5 spreadsheet</vt:lpstr>
      <vt:lpstr> Sources of Magnetic Field</vt:lpstr>
      <vt:lpstr>Magnetic Field due to a Straight Wire</vt:lpstr>
      <vt:lpstr>Example 28 – 1 </vt:lpstr>
      <vt:lpstr>Force Between Two Parallel Wires</vt:lpstr>
      <vt:lpstr>Force Between Two Parallel Wires</vt:lpstr>
      <vt:lpstr>Example 28 – 5 </vt:lpstr>
      <vt:lpstr>Operational Definition of Units: Ampere and Coulomb</vt:lpstr>
      <vt:lpstr>Ampére’s Law</vt:lpstr>
      <vt:lpstr>Ampére’s Law</vt:lpstr>
      <vt:lpstr>Verification of Ampére’s Law</vt:lpstr>
      <vt:lpstr>Verification of Ampére’s Law</vt:lpstr>
      <vt:lpstr>Example 28 – 6 </vt:lpstr>
      <vt:lpstr>Example 28 – 6 cont’d </vt:lpstr>
      <vt:lpstr>Example 28 – 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874</cp:revision>
  <dcterms:created xsi:type="dcterms:W3CDTF">2012-01-19T04:21:20Z</dcterms:created>
  <dcterms:modified xsi:type="dcterms:W3CDTF">2020-07-02T17:49:48Z</dcterms:modified>
</cp:coreProperties>
</file>