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91" r:id="rId2"/>
    <p:sldId id="481" r:id="rId3"/>
    <p:sldId id="715" r:id="rId4"/>
    <p:sldId id="759" r:id="rId5"/>
    <p:sldId id="753" r:id="rId6"/>
    <p:sldId id="756" r:id="rId7"/>
    <p:sldId id="757" r:id="rId8"/>
    <p:sldId id="758" r:id="rId9"/>
    <p:sldId id="760" r:id="rId10"/>
    <p:sldId id="761" r:id="rId11"/>
    <p:sldId id="762" r:id="rId12"/>
    <p:sldId id="765" r:id="rId13"/>
    <p:sldId id="766" r:id="rId14"/>
    <p:sldId id="767" r:id="rId15"/>
    <p:sldId id="768" r:id="rId16"/>
    <p:sldId id="769" r:id="rId17"/>
    <p:sldId id="770"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42"/>
    <p:restoredTop sz="94660"/>
  </p:normalViewPr>
  <p:slideViewPr>
    <p:cSldViewPr>
      <p:cViewPr varScale="1">
        <p:scale>
          <a:sx n="127" d="100"/>
          <a:sy n="127" d="100"/>
        </p:scale>
        <p:origin x="2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wmf"/><Relationship Id="rId5" Type="http://schemas.openxmlformats.org/officeDocument/2006/relationships/image" Target="../media/image43.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9.wmf"/><Relationship Id="rId7" Type="http://schemas.openxmlformats.org/officeDocument/2006/relationships/image" Target="../media/image18.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10.wmf"/><Relationship Id="rId4" Type="http://schemas.openxmlformats.org/officeDocument/2006/relationships/image" Target="../media/image15.wmf"/><Relationship Id="rId9"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3.wmf"/><Relationship Id="rId5" Type="http://schemas.openxmlformats.org/officeDocument/2006/relationships/image" Target="../media/image30.png"/><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67152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386196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266660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July 6,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July 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July 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July 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July 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July 6,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July 6,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July 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July 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July 6,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4.bin"/><Relationship Id="rId3" Type="http://schemas.openxmlformats.org/officeDocument/2006/relationships/image" Target="../media/image31.jpeg"/><Relationship Id="rId7" Type="http://schemas.openxmlformats.org/officeDocument/2006/relationships/oleObject" Target="../embeddings/oleObject30.bin"/><Relationship Id="rId12" Type="http://schemas.openxmlformats.org/officeDocument/2006/relationships/image" Target="../media/image28.wmf"/><Relationship Id="rId17" Type="http://schemas.openxmlformats.org/officeDocument/2006/relationships/image" Target="../media/image12.emf"/><Relationship Id="rId2" Type="http://schemas.openxmlformats.org/officeDocument/2006/relationships/slideLayout" Target="../slideLayouts/slideLayout2.xml"/><Relationship Id="rId16" Type="http://schemas.openxmlformats.org/officeDocument/2006/relationships/image" Target="../media/image30.png"/><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oleObject" Target="../embeddings/oleObject33.bin"/><Relationship Id="rId5" Type="http://schemas.openxmlformats.org/officeDocument/2006/relationships/image" Target="../media/image3.wmf"/><Relationship Id="rId15" Type="http://schemas.openxmlformats.org/officeDocument/2006/relationships/oleObject" Target="../embeddings/oleObject35.bin"/><Relationship Id="rId10" Type="http://schemas.openxmlformats.org/officeDocument/2006/relationships/image" Target="../media/image27.wmf"/><Relationship Id="rId4" Type="http://schemas.openxmlformats.org/officeDocument/2006/relationships/oleObject" Target="../embeddings/oleObject28.bin"/><Relationship Id="rId9" Type="http://schemas.openxmlformats.org/officeDocument/2006/relationships/oleObject" Target="../embeddings/oleObject32.bin"/><Relationship Id="rId1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34.wmf"/><Relationship Id="rId18" Type="http://schemas.openxmlformats.org/officeDocument/2006/relationships/image" Target="../media/image12.emf"/><Relationship Id="rId3" Type="http://schemas.openxmlformats.org/officeDocument/2006/relationships/oleObject" Target="../embeddings/oleObject36.bin"/><Relationship Id="rId7" Type="http://schemas.openxmlformats.org/officeDocument/2006/relationships/oleObject" Target="../embeddings/oleObject39.bin"/><Relationship Id="rId12" Type="http://schemas.openxmlformats.org/officeDocument/2006/relationships/oleObject" Target="../embeddings/oleObject42.bin"/><Relationship Id="rId17"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44.bin"/><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33.wmf"/><Relationship Id="rId5" Type="http://schemas.openxmlformats.org/officeDocument/2006/relationships/oleObject" Target="../embeddings/oleObject37.bin"/><Relationship Id="rId15" Type="http://schemas.openxmlformats.org/officeDocument/2006/relationships/image" Target="../media/image35.wmf"/><Relationship Id="rId10" Type="http://schemas.openxmlformats.org/officeDocument/2006/relationships/oleObject" Target="../embeddings/oleObject41.bin"/><Relationship Id="rId4" Type="http://schemas.openxmlformats.org/officeDocument/2006/relationships/image" Target="../media/image3.wmf"/><Relationship Id="rId9" Type="http://schemas.openxmlformats.org/officeDocument/2006/relationships/image" Target="../media/image32.wmf"/><Relationship Id="rId14"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37.jpeg"/><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6.bin"/><Relationship Id="rId5" Type="http://schemas.openxmlformats.org/officeDocument/2006/relationships/image" Target="../media/image3.wmf"/><Relationship Id="rId4"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49.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1.bin"/><Relationship Id="rId11" Type="http://schemas.openxmlformats.org/officeDocument/2006/relationships/image" Target="../media/image39.wmf"/><Relationship Id="rId5" Type="http://schemas.openxmlformats.org/officeDocument/2006/relationships/oleObject" Target="../embeddings/oleObject50.bin"/><Relationship Id="rId10" Type="http://schemas.openxmlformats.org/officeDocument/2006/relationships/oleObject" Target="../embeddings/oleObject54.bin"/><Relationship Id="rId4" Type="http://schemas.openxmlformats.org/officeDocument/2006/relationships/image" Target="../media/image3.wmf"/><Relationship Id="rId9" Type="http://schemas.openxmlformats.org/officeDocument/2006/relationships/image" Target="../media/image38.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42.wmf"/><Relationship Id="rId3" Type="http://schemas.openxmlformats.org/officeDocument/2006/relationships/oleObject" Target="../embeddings/oleObject55.bin"/><Relationship Id="rId7" Type="http://schemas.openxmlformats.org/officeDocument/2006/relationships/oleObject" Target="../embeddings/oleObject58.bin"/><Relationship Id="rId12"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7.bin"/><Relationship Id="rId11" Type="http://schemas.openxmlformats.org/officeDocument/2006/relationships/image" Target="../media/image41.wmf"/><Relationship Id="rId5" Type="http://schemas.openxmlformats.org/officeDocument/2006/relationships/oleObject" Target="../embeddings/oleObject56.bin"/><Relationship Id="rId15" Type="http://schemas.openxmlformats.org/officeDocument/2006/relationships/image" Target="../media/image43.wmf"/><Relationship Id="rId10" Type="http://schemas.openxmlformats.org/officeDocument/2006/relationships/oleObject" Target="../embeddings/oleObject60.bin"/><Relationship Id="rId4" Type="http://schemas.openxmlformats.org/officeDocument/2006/relationships/image" Target="../media/image3.wmf"/><Relationship Id="rId9" Type="http://schemas.openxmlformats.org/officeDocument/2006/relationships/image" Target="../media/image40.wmf"/><Relationship Id="rId14" Type="http://schemas.openxmlformats.org/officeDocument/2006/relationships/oleObject" Target="../embeddings/oleObject62.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44.jpeg"/><Relationship Id="rId7"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wmf"/><Relationship Id="rId5" Type="http://schemas.openxmlformats.org/officeDocument/2006/relationships/oleObject" Target="../embeddings/oleObject63.bin"/><Relationship Id="rId4" Type="http://schemas.openxmlformats.org/officeDocument/2006/relationships/image" Target="../media/image45.jpeg"/><Relationship Id="rId9" Type="http://schemas.openxmlformats.org/officeDocument/2006/relationships/oleObject" Target="../embeddings/oleObject6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image" Target="../media/image46.jpeg"/><Relationship Id="rId7"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8.bin"/><Relationship Id="rId5" Type="http://schemas.openxmlformats.org/officeDocument/2006/relationships/image" Target="../media/image3.wmf"/><Relationship Id="rId4" Type="http://schemas.openxmlformats.org/officeDocument/2006/relationships/oleObject" Target="../embeddings/oleObject6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47.jpeg"/><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wmf"/><Relationship Id="rId5" Type="http://schemas.openxmlformats.org/officeDocument/2006/relationships/oleObject" Target="../embeddings/oleObject71.bin"/><Relationship Id="rId4" Type="http://schemas.openxmlformats.org/officeDocument/2006/relationships/image" Target="../media/image48.jpeg"/><Relationship Id="rId9" Type="http://schemas.openxmlformats.org/officeDocument/2006/relationships/oleObject" Target="../embeddings/oleObject7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ronaboard.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12"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2.emf"/><Relationship Id="rId3" Type="http://schemas.openxmlformats.org/officeDocument/2006/relationships/notesSlide" Target="../notesSlides/notesSlide3.xml"/><Relationship Id="rId7" Type="http://schemas.openxmlformats.org/officeDocument/2006/relationships/oleObject" Target="../embeddings/oleObject7.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11.jpeg"/><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6.wmf"/><Relationship Id="rId18" Type="http://schemas.openxmlformats.org/officeDocument/2006/relationships/oleObject" Target="../embeddings/oleObject17.bin"/><Relationship Id="rId3" Type="http://schemas.openxmlformats.org/officeDocument/2006/relationships/image" Target="../media/image11.jpeg"/><Relationship Id="rId21" Type="http://schemas.openxmlformats.org/officeDocument/2006/relationships/image" Target="../media/image20.emf"/><Relationship Id="rId7" Type="http://schemas.openxmlformats.org/officeDocument/2006/relationships/image" Target="../media/image14.wmf"/><Relationship Id="rId12" Type="http://schemas.openxmlformats.org/officeDocument/2006/relationships/oleObject" Target="../embeddings/oleObject14.bin"/><Relationship Id="rId17"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15.wmf"/><Relationship Id="rId24" Type="http://schemas.openxmlformats.org/officeDocument/2006/relationships/image" Target="../media/image12.emf"/><Relationship Id="rId5" Type="http://schemas.openxmlformats.org/officeDocument/2006/relationships/image" Target="../media/image13.wmf"/><Relationship Id="rId15" Type="http://schemas.openxmlformats.org/officeDocument/2006/relationships/image" Target="../media/image17.wmf"/><Relationship Id="rId23" Type="http://schemas.openxmlformats.org/officeDocument/2006/relationships/image" Target="../media/image10.wmf"/><Relationship Id="rId10" Type="http://schemas.openxmlformats.org/officeDocument/2006/relationships/oleObject" Target="../embeddings/oleObject13.bin"/><Relationship Id="rId19" Type="http://schemas.openxmlformats.org/officeDocument/2006/relationships/image" Target="../media/image19.wmf"/><Relationship Id="rId4" Type="http://schemas.openxmlformats.org/officeDocument/2006/relationships/oleObject" Target="../embeddings/oleObject10.bin"/><Relationship Id="rId9" Type="http://schemas.openxmlformats.org/officeDocument/2006/relationships/image" Target="../media/image9.w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5.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3.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6.jpeg"/><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5.bin"/><Relationship Id="rId5" Type="http://schemas.openxmlformats.org/officeDocument/2006/relationships/image" Target="../media/image3.wmf"/><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July 6,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#17</a:t>
            </a:r>
          </a:p>
        </p:txBody>
      </p:sp>
      <p:sp>
        <p:nvSpPr>
          <p:cNvPr id="18438" name="Text Box 4"/>
          <p:cNvSpPr txBox="1">
            <a:spLocks noChangeArrowheads="1"/>
          </p:cNvSpPr>
          <p:nvPr/>
        </p:nvSpPr>
        <p:spPr bwMode="auto">
          <a:xfrm>
            <a:off x="3134655" y="1447800"/>
            <a:ext cx="2566729"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July 6,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a:extLst>
              <a:ext uri="{FF2B5EF4-FFF2-40B4-BE49-F238E27FC236}">
                <a16:creationId xmlns:a16="http://schemas.microsoft.com/office/drawing/2014/main" id="{868E5067-8848-1B49-B060-6086C43DB2F4}"/>
              </a:ext>
            </a:extLst>
          </p:cNvPr>
          <p:cNvSpPr txBox="1">
            <a:spLocks/>
          </p:cNvSpPr>
          <p:nvPr/>
        </p:nvSpPr>
        <p:spPr bwMode="auto">
          <a:xfrm>
            <a:off x="990600" y="2439134"/>
            <a:ext cx="6667500" cy="3089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2800" dirty="0">
                <a:latin typeface="Arial Narrow" charset="0"/>
              </a:rPr>
              <a:t>CH 28: Sources of Magnetic Field</a:t>
            </a:r>
          </a:p>
          <a:p>
            <a:pPr marL="1352550" lvl="1" indent="-609600"/>
            <a:r>
              <a:rPr lang="en-US" sz="2400" dirty="0">
                <a:latin typeface="Arial Narrow" charset="0"/>
              </a:rPr>
              <a:t>Ampere’s Law</a:t>
            </a:r>
          </a:p>
          <a:p>
            <a:pPr marL="1352550" lvl="1" indent="-609600"/>
            <a:r>
              <a:rPr lang="en-US" sz="2400" dirty="0">
                <a:latin typeface="Arial Narrow" charset="0"/>
              </a:rPr>
              <a:t>Solenoid</a:t>
            </a:r>
          </a:p>
          <a:p>
            <a:pPr marL="1352550" lvl="1" indent="-609600"/>
            <a:r>
              <a:rPr lang="en-US" sz="2400" dirty="0">
                <a:latin typeface="Arial Narrow" charset="0"/>
              </a:rPr>
              <a:t>Magnetic Materials</a:t>
            </a:r>
          </a:p>
          <a:p>
            <a:pPr marL="1352550" lvl="1" indent="-609600"/>
            <a:r>
              <a:rPr lang="en-US" sz="2400" dirty="0">
                <a:latin typeface="Arial Narrow" charset="0"/>
              </a:rPr>
              <a:t>Hysteresis</a:t>
            </a:r>
          </a:p>
          <a:p>
            <a:pPr algn="l">
              <a:buNone/>
            </a:pPr>
            <a:r>
              <a:rPr lang="en-US" sz="2800" dirty="0">
                <a:latin typeface="Arial Narrow" charset="0"/>
              </a:rPr>
              <a:t>Chapter 29:EM Induction &amp; Faraday’s Law</a:t>
            </a:r>
          </a:p>
          <a:p>
            <a:pPr marL="1352550" lvl="1" indent="-609600"/>
            <a:r>
              <a:rPr lang="en-US" dirty="0">
                <a:latin typeface="Arial Narrow" charset="0"/>
              </a:rPr>
              <a:t>Induced EMF and EM Induction</a:t>
            </a:r>
          </a:p>
          <a:p>
            <a:pPr marL="1352550" lvl="1" indent="-609600"/>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July 6,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8DD82413-6BE8-5746-A6B7-04BE35C4F09E}" type="slidenum">
              <a:rPr lang="en-US"/>
              <a:pPr/>
              <a:t>10</a:t>
            </a:fld>
            <a:endParaRPr lang="en-US"/>
          </a:p>
        </p:txBody>
      </p:sp>
      <p:pic>
        <p:nvPicPr>
          <p:cNvPr id="399362" name="Picture 2" descr="FG28_013"/>
          <p:cNvPicPr>
            <a:picLocks noChangeAspect="1" noChangeArrowheads="1"/>
          </p:cNvPicPr>
          <p:nvPr/>
        </p:nvPicPr>
        <p:blipFill>
          <a:blip r:embed="rId3"/>
          <a:srcRect/>
          <a:stretch>
            <a:fillRect/>
          </a:stretch>
        </p:blipFill>
        <p:spPr bwMode="auto">
          <a:xfrm>
            <a:off x="990600" y="990600"/>
            <a:ext cx="7543800" cy="2667000"/>
          </a:xfrm>
          <a:prstGeom prst="rect">
            <a:avLst/>
          </a:prstGeom>
          <a:noFill/>
        </p:spPr>
      </p:pic>
      <p:sp>
        <p:nvSpPr>
          <p:cNvPr id="399363" name="Rectangle 3"/>
          <p:cNvSpPr>
            <a:spLocks noGrp="1" noChangeArrowheads="1"/>
          </p:cNvSpPr>
          <p:nvPr>
            <p:ph type="title"/>
          </p:nvPr>
        </p:nvSpPr>
        <p:spPr>
          <a:xfrm>
            <a:off x="381000" y="76200"/>
            <a:ext cx="8534400" cy="609600"/>
          </a:xfrm>
        </p:spPr>
        <p:txBody>
          <a:bodyPr/>
          <a:lstStyle/>
          <a:p>
            <a:r>
              <a:rPr lang="en-US"/>
              <a:t>Solenoid Magnetic Field</a:t>
            </a:r>
          </a:p>
        </p:txBody>
      </p:sp>
      <p:graphicFrame>
        <p:nvGraphicFramePr>
          <p:cNvPr id="3993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6361" name="Equation" r:id="rId4" imgW="914400" imgH="190080" progId="Equation.DSMT4">
                  <p:embed/>
                </p:oleObj>
              </mc:Choice>
              <mc:Fallback>
                <p:oleObj name="Equation" r:id="rId4" imgW="914400" imgH="190080" progId="Equation.DSMT4">
                  <p:embed/>
                  <p:pic>
                    <p:nvPicPr>
                      <p:cNvPr id="399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6362" name="Equation" r:id="rId6" imgW="914400" imgH="190080" progId="Equation.DSMT4">
                  <p:embed/>
                </p:oleObj>
              </mc:Choice>
              <mc:Fallback>
                <p:oleObj name="Equation" r:id="rId6" imgW="914400" imgH="190080" progId="Equation.DSMT4">
                  <p:embed/>
                  <p:pic>
                    <p:nvPicPr>
                      <p:cNvPr id="3993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6363" name="Equation" r:id="rId7" imgW="914400" imgH="190080" progId="Equation.DSMT4">
                  <p:embed/>
                </p:oleObj>
              </mc:Choice>
              <mc:Fallback>
                <p:oleObj name="Equation" r:id="rId7" imgW="914400" imgH="190080" progId="Equation.DSMT4">
                  <p:embed/>
                  <p:pic>
                    <p:nvPicPr>
                      <p:cNvPr id="3993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367" name="Rectangle 7"/>
          <p:cNvSpPr>
            <a:spLocks noGrp="1" noChangeArrowheads="1"/>
          </p:cNvSpPr>
          <p:nvPr>
            <p:ph type="body" idx="1"/>
          </p:nvPr>
        </p:nvSpPr>
        <p:spPr>
          <a:xfrm>
            <a:off x="609600" y="762000"/>
            <a:ext cx="8001000" cy="5715000"/>
          </a:xfrm>
        </p:spPr>
        <p:txBody>
          <a:bodyPr/>
          <a:lstStyle/>
          <a:p>
            <a:r>
              <a:rPr lang="en-US" sz="2800" dirty="0"/>
              <a:t>Now let’s use Ampere’s law to determine the magnetic field inside a very long, densely packed solenoid</a:t>
            </a:r>
          </a:p>
          <a:p>
            <a:endParaRPr lang="en-US" sz="2800" dirty="0"/>
          </a:p>
          <a:p>
            <a:endParaRPr lang="en-US" sz="2800" dirty="0"/>
          </a:p>
          <a:p>
            <a:endParaRPr lang="en-US" sz="2800" dirty="0"/>
          </a:p>
          <a:p>
            <a:r>
              <a:rPr lang="en-US" sz="2800" dirty="0"/>
              <a:t>Let’s choose the path </a:t>
            </a:r>
            <a:r>
              <a:rPr lang="en-US" sz="2800" dirty="0" err="1">
                <a:latin typeface="Monotype Corsiva" charset="0"/>
              </a:rPr>
              <a:t>abcd</a:t>
            </a:r>
            <a:r>
              <a:rPr lang="en-US" sz="2800" dirty="0"/>
              <a:t>, far away from the ends</a:t>
            </a:r>
          </a:p>
          <a:p>
            <a:pPr lvl="1"/>
            <a:r>
              <a:rPr lang="en-US" sz="2400" dirty="0"/>
              <a:t>We can consider four segments of the loop for integral</a:t>
            </a:r>
          </a:p>
          <a:p>
            <a:pPr lvl="1"/>
            <a:r>
              <a:rPr lang="en-US" sz="2400" dirty="0"/>
              <a:t> </a:t>
            </a:r>
          </a:p>
          <a:p>
            <a:pPr lvl="1"/>
            <a:r>
              <a:rPr lang="en-US" sz="2400" dirty="0"/>
              <a:t>The field outside the solenoid is negligible. So the integral on </a:t>
            </a:r>
            <a:r>
              <a:rPr lang="en-US" sz="2400" dirty="0" err="1">
                <a:latin typeface="Monotype Corsiva" charset="0"/>
              </a:rPr>
              <a:t>a</a:t>
            </a:r>
            <a:r>
              <a:rPr lang="en-US" sz="2400" dirty="0" err="1">
                <a:sym typeface="Wingdings" charset="2"/>
              </a:rPr>
              <a:t></a:t>
            </a:r>
            <a:r>
              <a:rPr lang="en-US" sz="2400" dirty="0" err="1">
                <a:latin typeface="Monotype Corsiva" charset="0"/>
                <a:sym typeface="Wingdings" charset="2"/>
              </a:rPr>
              <a:t>b</a:t>
            </a:r>
            <a:r>
              <a:rPr lang="en-US" sz="2400" dirty="0">
                <a:sym typeface="Wingdings" charset="2"/>
              </a:rPr>
              <a:t> is 0.</a:t>
            </a:r>
            <a:endParaRPr lang="en-US" sz="2400" dirty="0"/>
          </a:p>
          <a:p>
            <a:pPr lvl="1"/>
            <a:r>
              <a:rPr lang="en-US" sz="2400" dirty="0"/>
              <a:t>Now the field B is perpendicular to the </a:t>
            </a:r>
            <a:r>
              <a:rPr lang="en-US" sz="2400" dirty="0" err="1">
                <a:latin typeface="Monotype Corsiva" charset="0"/>
              </a:rPr>
              <a:t>bc</a:t>
            </a:r>
            <a:r>
              <a:rPr lang="en-US" sz="2400" dirty="0"/>
              <a:t> and </a:t>
            </a:r>
            <a:r>
              <a:rPr lang="en-US" sz="2400" dirty="0" err="1">
                <a:latin typeface="Monotype Corsiva" charset="0"/>
              </a:rPr>
              <a:t>da</a:t>
            </a:r>
            <a:r>
              <a:rPr lang="en-US" sz="2400" dirty="0"/>
              <a:t> segments.  So these integrals become 0, also.  </a:t>
            </a:r>
          </a:p>
        </p:txBody>
      </p:sp>
      <p:graphicFrame>
        <p:nvGraphicFramePr>
          <p:cNvPr id="39936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6364" name="Equation" r:id="rId8" imgW="914400" imgH="190080" progId="Equation.DSMT4">
                  <p:embed/>
                </p:oleObj>
              </mc:Choice>
              <mc:Fallback>
                <p:oleObj name="Equation" r:id="rId8" imgW="914400" imgH="190080" progId="Equation.DSMT4">
                  <p:embed/>
                  <p:pic>
                    <p:nvPicPr>
                      <p:cNvPr id="39936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70" name="Object 10"/>
          <p:cNvGraphicFramePr>
            <a:graphicFrameLocks noChangeAspect="1"/>
          </p:cNvGraphicFramePr>
          <p:nvPr/>
        </p:nvGraphicFramePr>
        <p:xfrm>
          <a:off x="2693988" y="4054475"/>
          <a:ext cx="1268412" cy="669925"/>
        </p:xfrm>
        <a:graphic>
          <a:graphicData uri="http://schemas.openxmlformats.org/presentationml/2006/ole">
            <mc:AlternateContent xmlns:mc="http://schemas.openxmlformats.org/markup-compatibility/2006">
              <mc:Choice xmlns:v="urn:schemas-microsoft-com:vml" Requires="v">
                <p:oleObj spid="_x0000_s256365" name="Equation" r:id="rId9" imgW="622080" imgH="330120" progId="Equation.DSMT4">
                  <p:embed/>
                </p:oleObj>
              </mc:Choice>
              <mc:Fallback>
                <p:oleObj name="Equation" r:id="rId9" imgW="622080" imgH="330120" progId="Equation.DSMT4">
                  <p:embed/>
                  <p:pic>
                    <p:nvPicPr>
                      <p:cNvPr id="39937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9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1" name="Object 11"/>
          <p:cNvGraphicFramePr>
            <a:graphicFrameLocks noChangeAspect="1"/>
          </p:cNvGraphicFramePr>
          <p:nvPr/>
        </p:nvGraphicFramePr>
        <p:xfrm>
          <a:off x="3913188" y="4054475"/>
          <a:ext cx="1268412" cy="669925"/>
        </p:xfrm>
        <a:graphic>
          <a:graphicData uri="http://schemas.openxmlformats.org/presentationml/2006/ole">
            <mc:AlternateContent xmlns:mc="http://schemas.openxmlformats.org/markup-compatibility/2006">
              <mc:Choice xmlns:v="urn:schemas-microsoft-com:vml" Requires="v">
                <p:oleObj spid="_x0000_s256366" name="Equation" r:id="rId11" imgW="622080" imgH="330120" progId="Equation.DSMT4">
                  <p:embed/>
                </p:oleObj>
              </mc:Choice>
              <mc:Fallback>
                <p:oleObj name="Equation" r:id="rId11" imgW="622080" imgH="330120" progId="Equation.DSMT4">
                  <p:embed/>
                  <p:pic>
                    <p:nvPicPr>
                      <p:cNvPr id="399371"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3188" y="4054475"/>
                        <a:ext cx="12684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2" name="Object 12"/>
          <p:cNvGraphicFramePr>
            <a:graphicFrameLocks noChangeAspect="1"/>
          </p:cNvGraphicFramePr>
          <p:nvPr/>
        </p:nvGraphicFramePr>
        <p:xfrm>
          <a:off x="5181600" y="4054475"/>
          <a:ext cx="1062038" cy="669925"/>
        </p:xfrm>
        <a:graphic>
          <a:graphicData uri="http://schemas.openxmlformats.org/presentationml/2006/ole">
            <mc:AlternateContent xmlns:mc="http://schemas.openxmlformats.org/markup-compatibility/2006">
              <mc:Choice xmlns:v="urn:schemas-microsoft-com:vml" Requires="v">
                <p:oleObj spid="_x0000_s256367" name="Equation" r:id="rId13" imgW="520560" imgH="330120" progId="Equation.DSMT4">
                  <p:embed/>
                </p:oleObj>
              </mc:Choice>
              <mc:Fallback>
                <p:oleObj name="Equation" r:id="rId13" imgW="520560" imgH="330120" progId="Equation.DSMT4">
                  <p:embed/>
                  <p:pic>
                    <p:nvPicPr>
                      <p:cNvPr id="399372"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1600" y="4054475"/>
                        <a:ext cx="1062038"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99373" name="Object 13"/>
          <p:cNvGraphicFramePr>
            <a:graphicFrameLocks noChangeAspect="1"/>
          </p:cNvGraphicFramePr>
          <p:nvPr/>
        </p:nvGraphicFramePr>
        <p:xfrm>
          <a:off x="6329363" y="4029075"/>
          <a:ext cx="1214437" cy="695325"/>
        </p:xfrm>
        <a:graphic>
          <a:graphicData uri="http://schemas.openxmlformats.org/presentationml/2006/ole">
            <mc:AlternateContent xmlns:mc="http://schemas.openxmlformats.org/markup-compatibility/2006">
              <mc:Choice xmlns:v="urn:schemas-microsoft-com:vml" Requires="v">
                <p:oleObj spid="_x0000_s256368" name="Equation" r:id="rId15" imgW="596900" imgH="342900" progId="Equation.DSMT4">
                  <p:embed/>
                </p:oleObj>
              </mc:Choice>
              <mc:Fallback>
                <p:oleObj name="Equation" r:id="rId15" imgW="596900" imgH="342900" progId="Equation.DSMT4">
                  <p:embed/>
                  <p:pic>
                    <p:nvPicPr>
                      <p:cNvPr id="399373"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4029075"/>
                        <a:ext cx="1214437" cy="6953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7"/>
          <a:stretch>
            <a:fillRect/>
          </a:stretch>
        </p:blipFill>
        <p:spPr>
          <a:xfrm>
            <a:off x="1482726" y="4104448"/>
            <a:ext cx="1293812" cy="619952"/>
          </a:xfrm>
          <a:prstGeom prst="rect">
            <a:avLst/>
          </a:prstGeom>
        </p:spPr>
      </p:pic>
    </p:spTree>
    <p:extLst>
      <p:ext uri="{BB962C8B-B14F-4D97-AF65-F5344CB8AC3E}">
        <p14:creationId xmlns:p14="http://schemas.microsoft.com/office/powerpoint/2010/main" val="254384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Monday, July 6,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503DAC4C-AED0-1E4E-950A-4A9A2396154A}" type="slidenum">
              <a:rPr lang="en-US"/>
              <a:pPr/>
              <a:t>11</a:t>
            </a:fld>
            <a:endParaRPr lang="en-US"/>
          </a:p>
        </p:txBody>
      </p:sp>
      <p:sp>
        <p:nvSpPr>
          <p:cNvPr id="400386" name="Rectangle 2"/>
          <p:cNvSpPr>
            <a:spLocks noGrp="1" noChangeArrowheads="1"/>
          </p:cNvSpPr>
          <p:nvPr>
            <p:ph type="title"/>
          </p:nvPr>
        </p:nvSpPr>
        <p:spPr>
          <a:xfrm>
            <a:off x="381000" y="0"/>
            <a:ext cx="8534400" cy="609600"/>
          </a:xfrm>
        </p:spPr>
        <p:txBody>
          <a:bodyPr/>
          <a:lstStyle/>
          <a:p>
            <a:r>
              <a:rPr lang="en-US" dirty="0"/>
              <a:t>Solenoid Magnetic Field</a:t>
            </a:r>
          </a:p>
        </p:txBody>
      </p:sp>
      <p:graphicFrame>
        <p:nvGraphicFramePr>
          <p:cNvPr id="40038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7430" name="Equation" r:id="rId3" imgW="914400" imgH="190080" progId="Equation.DSMT4">
                  <p:embed/>
                </p:oleObj>
              </mc:Choice>
              <mc:Fallback>
                <p:oleObj name="Equation" r:id="rId3" imgW="914400" imgH="190080" progId="Equation.DSMT4">
                  <p:embed/>
                  <p:pic>
                    <p:nvPicPr>
                      <p:cNvPr id="400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7431" name="Equation" r:id="rId5" imgW="914400" imgH="190080" progId="Equation.DSMT4">
                  <p:embed/>
                </p:oleObj>
              </mc:Choice>
              <mc:Fallback>
                <p:oleObj name="Equation" r:id="rId5" imgW="914400" imgH="190080" progId="Equation.DSMT4">
                  <p:embed/>
                  <p:pic>
                    <p:nvPicPr>
                      <p:cNvPr id="4003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8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7432" name="Equation" r:id="rId6" imgW="914400" imgH="190080" progId="Equation.DSMT4">
                  <p:embed/>
                </p:oleObj>
              </mc:Choice>
              <mc:Fallback>
                <p:oleObj name="Equation" r:id="rId6" imgW="914400" imgH="190080" progId="Equation.DSMT4">
                  <p:embed/>
                  <p:pic>
                    <p:nvPicPr>
                      <p:cNvPr id="400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0390" name="Rectangle 6"/>
          <p:cNvSpPr>
            <a:spLocks noGrp="1" noChangeArrowheads="1"/>
          </p:cNvSpPr>
          <p:nvPr>
            <p:ph type="body" idx="1"/>
          </p:nvPr>
        </p:nvSpPr>
        <p:spPr>
          <a:xfrm>
            <a:off x="457200" y="593725"/>
            <a:ext cx="8458200" cy="5867400"/>
          </a:xfrm>
        </p:spPr>
        <p:txBody>
          <a:bodyPr/>
          <a:lstStyle/>
          <a:p>
            <a:pPr lvl="1">
              <a:lnSpc>
                <a:spcPct val="90000"/>
              </a:lnSpc>
            </a:pPr>
            <a:r>
              <a:rPr lang="en-US" dirty="0"/>
              <a:t>So the sum becomes:</a:t>
            </a:r>
          </a:p>
          <a:p>
            <a:pPr lvl="1">
              <a:lnSpc>
                <a:spcPct val="90000"/>
              </a:lnSpc>
            </a:pPr>
            <a:r>
              <a:rPr lang="en-US" dirty="0"/>
              <a:t>If the current </a:t>
            </a:r>
            <a:r>
              <a:rPr lang="en-US" dirty="0">
                <a:latin typeface="Monotype Corsiva" charset="0"/>
              </a:rPr>
              <a:t>I</a:t>
            </a:r>
            <a:r>
              <a:rPr lang="en-US" dirty="0"/>
              <a:t> flows in the wire of the solenoid, the total current enclosed by the closed path is </a:t>
            </a:r>
            <a:r>
              <a:rPr lang="en-US" dirty="0">
                <a:latin typeface="Monotype Corsiva" charset="0"/>
              </a:rPr>
              <a:t>NI</a:t>
            </a:r>
          </a:p>
          <a:p>
            <a:pPr lvl="2">
              <a:lnSpc>
                <a:spcPct val="90000"/>
              </a:lnSpc>
            </a:pPr>
            <a:r>
              <a:rPr lang="en-US" dirty="0"/>
              <a:t>Where </a:t>
            </a:r>
            <a:r>
              <a:rPr lang="en-US" dirty="0">
                <a:latin typeface="Monotype Corsiva" charset="0"/>
              </a:rPr>
              <a:t>N</a:t>
            </a:r>
            <a:r>
              <a:rPr lang="en-US" dirty="0"/>
              <a:t> is the number of loops (or turns of the coil) enclosed </a:t>
            </a:r>
          </a:p>
          <a:p>
            <a:pPr lvl="1">
              <a:lnSpc>
                <a:spcPct val="90000"/>
              </a:lnSpc>
            </a:pPr>
            <a:r>
              <a:rPr lang="en-US" dirty="0"/>
              <a:t>Thus Ampere’s law gives us </a:t>
            </a:r>
          </a:p>
          <a:p>
            <a:pPr lvl="1">
              <a:lnSpc>
                <a:spcPct val="90000"/>
              </a:lnSpc>
            </a:pPr>
            <a:r>
              <a:rPr lang="en-US" dirty="0"/>
              <a:t>If we let </a:t>
            </a:r>
            <a:r>
              <a:rPr lang="en-US" dirty="0" err="1">
                <a:latin typeface="Monotype Corsiva" charset="0"/>
              </a:rPr>
              <a:t>n</a:t>
            </a:r>
            <a:r>
              <a:rPr lang="en-US" dirty="0">
                <a:latin typeface="Monotype Corsiva" charset="0"/>
              </a:rPr>
              <a:t>=N</a:t>
            </a:r>
            <a:r>
              <a:rPr lang="en-US" dirty="0"/>
              <a:t>/</a:t>
            </a:r>
            <a:r>
              <a:rPr lang="en-US" dirty="0" err="1">
                <a:latin typeface="Monotype Corsiva" charset="0"/>
              </a:rPr>
              <a:t>l</a:t>
            </a:r>
            <a:r>
              <a:rPr lang="en-US" dirty="0"/>
              <a:t>  be the number of loops per unit length, the magnitude of the magnetic field within the solenoid becomes</a:t>
            </a:r>
          </a:p>
          <a:p>
            <a:pPr lvl="1">
              <a:lnSpc>
                <a:spcPct val="90000"/>
              </a:lnSpc>
            </a:pPr>
            <a:r>
              <a:rPr lang="en-US" dirty="0"/>
              <a:t> </a:t>
            </a:r>
          </a:p>
          <a:p>
            <a:pPr lvl="2">
              <a:lnSpc>
                <a:spcPct val="90000"/>
              </a:lnSpc>
            </a:pPr>
            <a:endParaRPr lang="en-US" dirty="0"/>
          </a:p>
          <a:p>
            <a:pPr lvl="2">
              <a:lnSpc>
                <a:spcPct val="90000"/>
              </a:lnSpc>
            </a:pPr>
            <a:r>
              <a:rPr lang="en-US" dirty="0"/>
              <a:t>B depends on the number of loops per unit length, </a:t>
            </a:r>
            <a:r>
              <a:rPr lang="en-US" dirty="0" err="1">
                <a:latin typeface="Monotype Corsiva" charset="0"/>
              </a:rPr>
              <a:t>n</a:t>
            </a:r>
            <a:r>
              <a:rPr lang="en-US" dirty="0"/>
              <a:t>, and the current </a:t>
            </a:r>
            <a:r>
              <a:rPr lang="en-US" dirty="0">
                <a:latin typeface="Monotype Corsiva" charset="0"/>
              </a:rPr>
              <a:t>I</a:t>
            </a:r>
          </a:p>
          <a:p>
            <a:pPr lvl="3">
              <a:lnSpc>
                <a:spcPct val="90000"/>
              </a:lnSpc>
            </a:pPr>
            <a:r>
              <a:rPr lang="en-US" dirty="0"/>
              <a:t>Does not depend on the position within the solenoid but uniform inside it, like a bar magnet</a:t>
            </a:r>
          </a:p>
        </p:txBody>
      </p:sp>
      <p:graphicFrame>
        <p:nvGraphicFramePr>
          <p:cNvPr id="4003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7433" name="Equation" r:id="rId7" imgW="914400" imgH="190080" progId="Equation.DSMT4">
                  <p:embed/>
                </p:oleObj>
              </mc:Choice>
              <mc:Fallback>
                <p:oleObj name="Equation" r:id="rId7" imgW="914400" imgH="190080" progId="Equation.DSMT4">
                  <p:embed/>
                  <p:pic>
                    <p:nvPicPr>
                      <p:cNvPr id="40039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0393" name="Object 9"/>
          <p:cNvGraphicFramePr>
            <a:graphicFrameLocks noChangeAspect="1"/>
          </p:cNvGraphicFramePr>
          <p:nvPr/>
        </p:nvGraphicFramePr>
        <p:xfrm>
          <a:off x="5121275" y="2362200"/>
          <a:ext cx="822325" cy="465138"/>
        </p:xfrm>
        <a:graphic>
          <a:graphicData uri="http://schemas.openxmlformats.org/presentationml/2006/ole">
            <mc:AlternateContent xmlns:mc="http://schemas.openxmlformats.org/markup-compatibility/2006">
              <mc:Choice xmlns:v="urn:schemas-microsoft-com:vml" Requires="v">
                <p:oleObj spid="_x0000_s257434" name="Equation" r:id="rId8" imgW="291960" imgH="164880" progId="Equation.DSMT4">
                  <p:embed/>
                </p:oleObj>
              </mc:Choice>
              <mc:Fallback>
                <p:oleObj name="Equation" r:id="rId8" imgW="291960" imgH="164880" progId="Equation.DSMT4">
                  <p:embed/>
                  <p:pic>
                    <p:nvPicPr>
                      <p:cNvPr id="400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1275" y="2362200"/>
                        <a:ext cx="822325" cy="46513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4" name="Object 10"/>
          <p:cNvGraphicFramePr>
            <a:graphicFrameLocks noChangeAspect="1"/>
          </p:cNvGraphicFramePr>
          <p:nvPr/>
        </p:nvGraphicFramePr>
        <p:xfrm>
          <a:off x="1524000" y="4038600"/>
          <a:ext cx="2057400" cy="746125"/>
        </p:xfrm>
        <a:graphic>
          <a:graphicData uri="http://schemas.openxmlformats.org/presentationml/2006/ole">
            <mc:AlternateContent xmlns:mc="http://schemas.openxmlformats.org/markup-compatibility/2006">
              <mc:Choice xmlns:v="urn:schemas-microsoft-com:vml" Requires="v">
                <p:oleObj spid="_x0000_s257435" name="Equation" r:id="rId10" imgW="558720" imgH="203040" progId="Equation.DSMT4">
                  <p:embed/>
                </p:oleObj>
              </mc:Choice>
              <mc:Fallback>
                <p:oleObj name="Equation" r:id="rId10" imgW="558720" imgH="203040" progId="Equation.DSMT4">
                  <p:embed/>
                  <p:pic>
                    <p:nvPicPr>
                      <p:cNvPr id="40039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4038600"/>
                        <a:ext cx="2057400" cy="7461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0395" name="Object 11"/>
          <p:cNvGraphicFramePr>
            <a:graphicFrameLocks noChangeAspect="1"/>
          </p:cNvGraphicFramePr>
          <p:nvPr>
            <p:extLst>
              <p:ext uri="{D42A27DB-BD31-4B8C-83A1-F6EECF244321}">
                <p14:modId xmlns:p14="http://schemas.microsoft.com/office/powerpoint/2010/main" val="1226211379"/>
              </p:ext>
            </p:extLst>
          </p:nvPr>
        </p:nvGraphicFramePr>
        <p:xfrm>
          <a:off x="5411788" y="457200"/>
          <a:ext cx="1293812" cy="669925"/>
        </p:xfrm>
        <a:graphic>
          <a:graphicData uri="http://schemas.openxmlformats.org/presentationml/2006/ole">
            <mc:AlternateContent xmlns:mc="http://schemas.openxmlformats.org/markup-compatibility/2006">
              <mc:Choice xmlns:v="urn:schemas-microsoft-com:vml" Requires="v">
                <p:oleObj spid="_x0000_s257436" name="Equation" r:id="rId12" imgW="634680" imgH="330120" progId="Equation.DSMT4">
                  <p:embed/>
                </p:oleObj>
              </mc:Choice>
              <mc:Fallback>
                <p:oleObj name="Equation" r:id="rId12" imgW="634680" imgH="330120" progId="Equation.DSMT4">
                  <p:embed/>
                  <p:pic>
                    <p:nvPicPr>
                      <p:cNvPr id="400395"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11788" y="457200"/>
                        <a:ext cx="1293812" cy="6699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6" name="Object 12"/>
          <p:cNvGraphicFramePr>
            <a:graphicFrameLocks noChangeAspect="1"/>
          </p:cNvGraphicFramePr>
          <p:nvPr>
            <p:extLst>
              <p:ext uri="{D42A27DB-BD31-4B8C-83A1-F6EECF244321}">
                <p14:modId xmlns:p14="http://schemas.microsoft.com/office/powerpoint/2010/main" val="1738301910"/>
              </p:ext>
            </p:extLst>
          </p:nvPr>
        </p:nvGraphicFramePr>
        <p:xfrm>
          <a:off x="6623050" y="655638"/>
          <a:ext cx="387350" cy="334962"/>
        </p:xfrm>
        <a:graphic>
          <a:graphicData uri="http://schemas.openxmlformats.org/presentationml/2006/ole">
            <mc:AlternateContent xmlns:mc="http://schemas.openxmlformats.org/markup-compatibility/2006">
              <mc:Choice xmlns:v="urn:schemas-microsoft-com:vml" Requires="v">
                <p:oleObj spid="_x0000_s257437" name="Equation" r:id="rId14" imgW="190440" imgH="164880" progId="Equation.DSMT4">
                  <p:embed/>
                </p:oleObj>
              </mc:Choice>
              <mc:Fallback>
                <p:oleObj name="Equation" r:id="rId14" imgW="190440" imgH="164880" progId="Equation.DSMT4">
                  <p:embed/>
                  <p:pic>
                    <p:nvPicPr>
                      <p:cNvPr id="40039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3050" y="655638"/>
                        <a:ext cx="387350" cy="334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0397" name="Object 13"/>
          <p:cNvGraphicFramePr>
            <a:graphicFrameLocks noChangeAspect="1"/>
          </p:cNvGraphicFramePr>
          <p:nvPr/>
        </p:nvGraphicFramePr>
        <p:xfrm>
          <a:off x="5857875" y="2324100"/>
          <a:ext cx="1000125" cy="571500"/>
        </p:xfrm>
        <a:graphic>
          <a:graphicData uri="http://schemas.openxmlformats.org/presentationml/2006/ole">
            <mc:AlternateContent xmlns:mc="http://schemas.openxmlformats.org/markup-compatibility/2006">
              <mc:Choice xmlns:v="urn:schemas-microsoft-com:vml" Requires="v">
                <p:oleObj spid="_x0000_s257438" name="Equation" r:id="rId16" imgW="355320" imgH="203040" progId="Equation.DSMT4">
                  <p:embed/>
                </p:oleObj>
              </mc:Choice>
              <mc:Fallback>
                <p:oleObj name="Equation" r:id="rId16" imgW="355320" imgH="203040" progId="Equation.DSMT4">
                  <p:embed/>
                  <p:pic>
                    <p:nvPicPr>
                      <p:cNvPr id="400397"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7875" y="2324100"/>
                        <a:ext cx="1000125" cy="5715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8"/>
          <a:stretch>
            <a:fillRect/>
          </a:stretch>
        </p:blipFill>
        <p:spPr>
          <a:xfrm>
            <a:off x="4141788" y="555972"/>
            <a:ext cx="1293812" cy="619952"/>
          </a:xfrm>
          <a:prstGeom prst="rect">
            <a:avLst/>
          </a:prstGeom>
        </p:spPr>
      </p:pic>
    </p:spTree>
    <p:extLst>
      <p:ext uri="{BB962C8B-B14F-4D97-AF65-F5344CB8AC3E}">
        <p14:creationId xmlns:p14="http://schemas.microsoft.com/office/powerpoint/2010/main" val="3262754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July 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FF00B6C5-2116-5E4E-8715-F767DF1618D8}" type="slidenum">
              <a:rPr lang="en-US"/>
              <a:pPr/>
              <a:t>12</a:t>
            </a:fld>
            <a:endParaRPr lang="en-US"/>
          </a:p>
        </p:txBody>
      </p:sp>
      <p:pic>
        <p:nvPicPr>
          <p:cNvPr id="404482" name="Picture 2" descr="FG28_020"/>
          <p:cNvPicPr>
            <a:picLocks noChangeAspect="1" noChangeArrowheads="1"/>
          </p:cNvPicPr>
          <p:nvPr/>
        </p:nvPicPr>
        <p:blipFill>
          <a:blip r:embed="rId3"/>
          <a:srcRect/>
          <a:stretch>
            <a:fillRect/>
          </a:stretch>
        </p:blipFill>
        <p:spPr bwMode="auto">
          <a:xfrm>
            <a:off x="4648200" y="2933700"/>
            <a:ext cx="5410200" cy="3771900"/>
          </a:xfrm>
          <a:prstGeom prst="rect">
            <a:avLst/>
          </a:prstGeom>
          <a:noFill/>
        </p:spPr>
      </p:pic>
      <p:sp>
        <p:nvSpPr>
          <p:cNvPr id="404483" name="Rectangle 3"/>
          <p:cNvSpPr>
            <a:spLocks noGrp="1" noChangeArrowheads="1"/>
          </p:cNvSpPr>
          <p:nvPr>
            <p:ph type="title"/>
          </p:nvPr>
        </p:nvSpPr>
        <p:spPr>
          <a:xfrm>
            <a:off x="381000" y="76200"/>
            <a:ext cx="8534400" cy="609600"/>
          </a:xfrm>
        </p:spPr>
        <p:txBody>
          <a:bodyPr/>
          <a:lstStyle/>
          <a:p>
            <a:r>
              <a:rPr lang="en-US"/>
              <a:t>Magnetic Materials - Ferromagnetism</a:t>
            </a:r>
          </a:p>
        </p:txBody>
      </p:sp>
      <p:graphicFrame>
        <p:nvGraphicFramePr>
          <p:cNvPr id="40448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8229" name="Equation" r:id="rId4" imgW="914400" imgH="190080" progId="Equation.DSMT4">
                  <p:embed/>
                </p:oleObj>
              </mc:Choice>
              <mc:Fallback>
                <p:oleObj name="Equation" r:id="rId4" imgW="914400" imgH="190080" progId="Equation.DSMT4">
                  <p:embed/>
                  <p:pic>
                    <p:nvPicPr>
                      <p:cNvPr id="4044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8230" name="Equation" r:id="rId6" imgW="914400" imgH="190080" progId="Equation.DSMT4">
                  <p:embed/>
                </p:oleObj>
              </mc:Choice>
              <mc:Fallback>
                <p:oleObj name="Equation" r:id="rId6" imgW="914400" imgH="190080" progId="Equation.DSMT4">
                  <p:embed/>
                  <p:pic>
                    <p:nvPicPr>
                      <p:cNvPr id="4044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448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8231" name="Equation" r:id="rId7" imgW="914400" imgH="190080" progId="Equation.DSMT4">
                  <p:embed/>
                </p:oleObj>
              </mc:Choice>
              <mc:Fallback>
                <p:oleObj name="Equation" r:id="rId7" imgW="914400" imgH="190080" progId="Equation.DSMT4">
                  <p:embed/>
                  <p:pic>
                    <p:nvPicPr>
                      <p:cNvPr id="4044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7" name="Rectangle 7"/>
          <p:cNvSpPr>
            <a:spLocks noGrp="1" noChangeArrowheads="1"/>
          </p:cNvSpPr>
          <p:nvPr>
            <p:ph type="body" idx="1"/>
          </p:nvPr>
        </p:nvSpPr>
        <p:spPr>
          <a:xfrm>
            <a:off x="304800" y="609600"/>
            <a:ext cx="8534400" cy="3048000"/>
          </a:xfrm>
        </p:spPr>
        <p:txBody>
          <a:bodyPr/>
          <a:lstStyle/>
          <a:p>
            <a:pPr>
              <a:lnSpc>
                <a:spcPct val="90000"/>
              </a:lnSpc>
            </a:pPr>
            <a:r>
              <a:rPr lang="en-US" sz="2400" dirty="0"/>
              <a:t>Iron is a material that can turn into a strong magnet</a:t>
            </a:r>
          </a:p>
          <a:p>
            <a:pPr lvl="1">
              <a:lnSpc>
                <a:spcPct val="90000"/>
              </a:lnSpc>
            </a:pPr>
            <a:r>
              <a:rPr lang="en-US" sz="2000" dirty="0"/>
              <a:t>This kind of material is called the </a:t>
            </a:r>
            <a:r>
              <a:rPr lang="en-US" sz="2000" b="1" u="sng" dirty="0">
                <a:solidFill>
                  <a:srgbClr val="CC0000"/>
                </a:solidFill>
                <a:effectLst>
                  <a:outerShdw blurRad="38100" dist="38100" dir="2700000" algn="tl">
                    <a:srgbClr val="DDDDDD"/>
                  </a:outerShdw>
                </a:effectLst>
              </a:rPr>
              <a:t>ferromagnetic</a:t>
            </a:r>
            <a:r>
              <a:rPr lang="en-US" sz="2000" dirty="0"/>
              <a:t> material</a:t>
            </a:r>
          </a:p>
          <a:p>
            <a:pPr>
              <a:lnSpc>
                <a:spcPct val="90000"/>
              </a:lnSpc>
            </a:pPr>
            <a:r>
              <a:rPr lang="en-US" sz="2400" dirty="0"/>
              <a:t>In a microscopic sense, ferromagnetic materials consist of many tiny regions called </a:t>
            </a:r>
            <a:r>
              <a:rPr lang="en-US" sz="2400" b="1" u="sng" dirty="0">
                <a:solidFill>
                  <a:srgbClr val="CC0000"/>
                </a:solidFill>
                <a:effectLst>
                  <a:outerShdw blurRad="38100" dist="38100" dir="2700000" algn="tl">
                    <a:srgbClr val="DDDDDD"/>
                  </a:outerShdw>
                </a:effectLst>
              </a:rPr>
              <a:t>domains</a:t>
            </a:r>
          </a:p>
          <a:p>
            <a:pPr lvl="1">
              <a:lnSpc>
                <a:spcPct val="90000"/>
              </a:lnSpc>
            </a:pPr>
            <a:r>
              <a:rPr lang="en-US" sz="2000" dirty="0"/>
              <a:t>Domains are like little magnets usually smaller than 1mm in length or width</a:t>
            </a:r>
          </a:p>
          <a:p>
            <a:pPr>
              <a:lnSpc>
                <a:spcPct val="90000"/>
              </a:lnSpc>
            </a:pPr>
            <a:r>
              <a:rPr lang="en-US" sz="2400" dirty="0"/>
              <a:t>What do you think the alignment of domains are like when they are not magnetized?</a:t>
            </a:r>
          </a:p>
          <a:p>
            <a:pPr lvl="1">
              <a:lnSpc>
                <a:spcPct val="90000"/>
              </a:lnSpc>
            </a:pPr>
            <a:r>
              <a:rPr lang="en-US" sz="2000" dirty="0"/>
              <a:t>Randomly arranged</a:t>
            </a:r>
          </a:p>
        </p:txBody>
      </p:sp>
      <p:graphicFrame>
        <p:nvGraphicFramePr>
          <p:cNvPr id="404488"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8232" name="Equation" r:id="rId8" imgW="914400" imgH="190080" progId="Equation.DSMT4">
                  <p:embed/>
                </p:oleObj>
              </mc:Choice>
              <mc:Fallback>
                <p:oleObj name="Equation" r:id="rId8" imgW="914400" imgH="190080" progId="Equation.DSMT4">
                  <p:embed/>
                  <p:pic>
                    <p:nvPicPr>
                      <p:cNvPr id="40448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4489" name="Rectangle 9"/>
          <p:cNvSpPr>
            <a:spLocks noChangeArrowheads="1"/>
          </p:cNvSpPr>
          <p:nvPr/>
        </p:nvSpPr>
        <p:spPr bwMode="auto">
          <a:xfrm>
            <a:off x="381000" y="3581400"/>
            <a:ext cx="5181600" cy="2667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dirty="0">
                <a:solidFill>
                  <a:schemeClr val="accent2"/>
                </a:solidFill>
                <a:latin typeface="Arial Narrow" charset="0"/>
              </a:rPr>
              <a:t>What if they are magnetized?</a:t>
            </a:r>
            <a:r>
              <a:rPr lang="en-US" sz="2000" dirty="0">
                <a:solidFill>
                  <a:schemeClr val="accent2"/>
                </a:solidFill>
                <a:latin typeface="Arial Narrow" charset="0"/>
              </a:rPr>
              <a:t>	</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The size of the domains aligned with the external magnetic field direction grows while those of the domains not aligned reduce</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This gives magnetization to the material</a:t>
            </a:r>
          </a:p>
          <a:p>
            <a:pPr marL="342900" indent="-342900">
              <a:lnSpc>
                <a:spcPct val="80000"/>
              </a:lnSpc>
              <a:spcBef>
                <a:spcPct val="20000"/>
              </a:spcBef>
              <a:buFontTx/>
              <a:buChar char="•"/>
            </a:pPr>
            <a:r>
              <a:rPr lang="en-US" dirty="0">
                <a:solidFill>
                  <a:schemeClr val="accent2"/>
                </a:solidFill>
                <a:latin typeface="Arial Narrow" charset="0"/>
              </a:rPr>
              <a:t>How do we demagnetize a bar magnet?</a:t>
            </a:r>
          </a:p>
          <a:p>
            <a:pPr marL="742950" lvl="1" indent="-285750">
              <a:lnSpc>
                <a:spcPct val="80000"/>
              </a:lnSpc>
              <a:spcBef>
                <a:spcPct val="20000"/>
              </a:spcBef>
              <a:buFontTx/>
              <a:buChar char="–"/>
            </a:pPr>
            <a:r>
              <a:rPr lang="en-US" sz="2000" dirty="0">
                <a:solidFill>
                  <a:srgbClr val="660066"/>
                </a:solidFill>
                <a:latin typeface="Arial Narrow" charset="0"/>
                <a:ea typeface="ＭＳ Ｐゴシック" charset="-128"/>
              </a:rPr>
              <a:t>Hit the magnet hard or heat it over the Curie temperature</a:t>
            </a:r>
          </a:p>
        </p:txBody>
      </p:sp>
      <p:sp>
        <p:nvSpPr>
          <p:cNvPr id="404491" name="Rectangle 11"/>
          <p:cNvSpPr>
            <a:spLocks noChangeArrowheads="1"/>
          </p:cNvSpPr>
          <p:nvPr/>
        </p:nvSpPr>
        <p:spPr bwMode="auto">
          <a:xfrm>
            <a:off x="6400800" y="6400800"/>
            <a:ext cx="381000" cy="457200"/>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135503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July 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533D2329-703B-F840-97D8-962E834D4727}" type="slidenum">
              <a:rPr lang="en-US"/>
              <a:pPr/>
              <a:t>13</a:t>
            </a:fld>
            <a:endParaRPr lang="en-US"/>
          </a:p>
        </p:txBody>
      </p:sp>
      <p:sp>
        <p:nvSpPr>
          <p:cNvPr id="405506" name="Rectangle 2"/>
          <p:cNvSpPr>
            <a:spLocks noGrp="1" noChangeArrowheads="1"/>
          </p:cNvSpPr>
          <p:nvPr>
            <p:ph type="title"/>
          </p:nvPr>
        </p:nvSpPr>
        <p:spPr>
          <a:xfrm>
            <a:off x="1524000" y="152400"/>
            <a:ext cx="5943600" cy="609600"/>
          </a:xfrm>
        </p:spPr>
        <p:txBody>
          <a:bodyPr/>
          <a:lstStyle/>
          <a:p>
            <a:r>
              <a:rPr lang="en-US" b="1"/>
              <a:t>B</a:t>
            </a:r>
            <a:r>
              <a:rPr lang="en-US"/>
              <a:t> in Magnetic Materials</a:t>
            </a:r>
          </a:p>
        </p:txBody>
      </p:sp>
      <p:graphicFrame>
        <p:nvGraphicFramePr>
          <p:cNvPr id="4055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9343" name="Equation" r:id="rId3" imgW="914400" imgH="190080" progId="Equation.DSMT4">
                  <p:embed/>
                </p:oleObj>
              </mc:Choice>
              <mc:Fallback>
                <p:oleObj name="Equation" r:id="rId3" imgW="914400" imgH="190080" progId="Equation.DSMT4">
                  <p:embed/>
                  <p:pic>
                    <p:nvPicPr>
                      <p:cNvPr id="4055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9344" name="Equation" r:id="rId5" imgW="914400" imgH="190080" progId="Equation.DSMT4">
                  <p:embed/>
                </p:oleObj>
              </mc:Choice>
              <mc:Fallback>
                <p:oleObj name="Equation" r:id="rId5" imgW="914400" imgH="190080" progId="Equation.DSMT4">
                  <p:embed/>
                  <p:pic>
                    <p:nvPicPr>
                      <p:cNvPr id="405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9345" name="Equation" r:id="rId6" imgW="914400" imgH="190080" progId="Equation.DSMT4">
                  <p:embed/>
                </p:oleObj>
              </mc:Choice>
              <mc:Fallback>
                <p:oleObj name="Equation" r:id="rId6" imgW="914400" imgH="190080" progId="Equation.DSMT4">
                  <p:embed/>
                  <p:pic>
                    <p:nvPicPr>
                      <p:cNvPr id="4055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5510" name="Rectangle 6"/>
          <p:cNvSpPr>
            <a:spLocks noGrp="1" noChangeArrowheads="1"/>
          </p:cNvSpPr>
          <p:nvPr>
            <p:ph type="body" idx="1"/>
          </p:nvPr>
        </p:nvSpPr>
        <p:spPr>
          <a:xfrm>
            <a:off x="381000" y="838200"/>
            <a:ext cx="8382000" cy="5486400"/>
          </a:xfrm>
        </p:spPr>
        <p:txBody>
          <a:bodyPr/>
          <a:lstStyle/>
          <a:p>
            <a:pPr>
              <a:lnSpc>
                <a:spcPct val="80000"/>
              </a:lnSpc>
            </a:pPr>
            <a:r>
              <a:rPr lang="en-US" sz="2800"/>
              <a:t>What is the magnetic field inside a solenoid?</a:t>
            </a:r>
          </a:p>
          <a:p>
            <a:pPr>
              <a:lnSpc>
                <a:spcPct val="80000"/>
              </a:lnSpc>
            </a:pPr>
            <a:r>
              <a:rPr lang="en-US" sz="2800"/>
              <a:t> </a:t>
            </a:r>
          </a:p>
          <a:p>
            <a:pPr lvl="1">
              <a:lnSpc>
                <a:spcPct val="80000"/>
              </a:lnSpc>
            </a:pPr>
            <a:r>
              <a:rPr lang="en-US" sz="2400"/>
              <a:t>Magnetic field in a long solenoid is directly proportional to the current.</a:t>
            </a:r>
          </a:p>
          <a:p>
            <a:pPr lvl="1">
              <a:lnSpc>
                <a:spcPct val="80000"/>
              </a:lnSpc>
            </a:pPr>
            <a:r>
              <a:rPr lang="en-US" sz="2400"/>
              <a:t>This is valid only if air is inside the coil</a:t>
            </a:r>
          </a:p>
          <a:p>
            <a:pPr>
              <a:lnSpc>
                <a:spcPct val="80000"/>
              </a:lnSpc>
            </a:pPr>
            <a:r>
              <a:rPr lang="en-US" sz="2800"/>
              <a:t>What do you think will happen to B if we have something other than the air inside the solenoid?</a:t>
            </a:r>
          </a:p>
          <a:p>
            <a:pPr lvl="1">
              <a:lnSpc>
                <a:spcPct val="80000"/>
              </a:lnSpc>
            </a:pPr>
            <a:r>
              <a:rPr lang="en-US" sz="2400"/>
              <a:t>It will be increased dramatically, when the current flows</a:t>
            </a:r>
          </a:p>
          <a:p>
            <a:pPr lvl="2">
              <a:lnSpc>
                <a:spcPct val="80000"/>
              </a:lnSpc>
            </a:pPr>
            <a:r>
              <a:rPr lang="en-US" sz="2000"/>
              <a:t>Especially if a ferromagnetic material such as an iron is put inside, the field could increase by several orders of magnitude</a:t>
            </a:r>
          </a:p>
          <a:p>
            <a:pPr>
              <a:lnSpc>
                <a:spcPct val="80000"/>
              </a:lnSpc>
            </a:pPr>
            <a:r>
              <a:rPr lang="en-US" sz="2800"/>
              <a:t>Why?</a:t>
            </a:r>
          </a:p>
          <a:p>
            <a:pPr lvl="1">
              <a:lnSpc>
                <a:spcPct val="80000"/>
              </a:lnSpc>
            </a:pPr>
            <a:r>
              <a:rPr lang="en-US" sz="2400"/>
              <a:t>Since the domains in the iron aligns permanently by the external field.</a:t>
            </a:r>
          </a:p>
          <a:p>
            <a:pPr lvl="1">
              <a:lnSpc>
                <a:spcPct val="80000"/>
              </a:lnSpc>
            </a:pPr>
            <a:r>
              <a:rPr lang="en-US" sz="2400"/>
              <a:t>The resulting magnetic field is the sum of that due to current and due to the iron</a:t>
            </a:r>
          </a:p>
        </p:txBody>
      </p:sp>
      <p:graphicFrame>
        <p:nvGraphicFramePr>
          <p:cNvPr id="40551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9346" name="Equation" r:id="rId7" imgW="914400" imgH="190080" progId="Equation.DSMT4">
                  <p:embed/>
                </p:oleObj>
              </mc:Choice>
              <mc:Fallback>
                <p:oleObj name="Equation" r:id="rId7" imgW="914400" imgH="190080" progId="Equation.DSMT4">
                  <p:embed/>
                  <p:pic>
                    <p:nvPicPr>
                      <p:cNvPr id="40551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5512" name="Object 8"/>
          <p:cNvGraphicFramePr>
            <a:graphicFrameLocks noChangeAspect="1"/>
          </p:cNvGraphicFramePr>
          <p:nvPr/>
        </p:nvGraphicFramePr>
        <p:xfrm>
          <a:off x="1066800" y="1163638"/>
          <a:ext cx="885825" cy="588962"/>
        </p:xfrm>
        <a:graphic>
          <a:graphicData uri="http://schemas.openxmlformats.org/presentationml/2006/ole">
            <mc:AlternateContent xmlns:mc="http://schemas.openxmlformats.org/markup-compatibility/2006">
              <mc:Choice xmlns:v="urn:schemas-microsoft-com:vml" Requires="v">
                <p:oleObj spid="_x0000_s259347" name="Equation" r:id="rId8" imgW="304560" imgH="203040" progId="Equation.DSMT4">
                  <p:embed/>
                </p:oleObj>
              </mc:Choice>
              <mc:Fallback>
                <p:oleObj name="Equation" r:id="rId8" imgW="304560" imgH="203040" progId="Equation.DSMT4">
                  <p:embed/>
                  <p:pic>
                    <p:nvPicPr>
                      <p:cNvPr id="405512"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1163638"/>
                        <a:ext cx="8858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5513" name="Object 9"/>
          <p:cNvGraphicFramePr>
            <a:graphicFrameLocks noChangeAspect="1"/>
          </p:cNvGraphicFramePr>
          <p:nvPr/>
        </p:nvGraphicFramePr>
        <p:xfrm>
          <a:off x="1819275" y="1163638"/>
          <a:ext cx="923925" cy="588962"/>
        </p:xfrm>
        <a:graphic>
          <a:graphicData uri="http://schemas.openxmlformats.org/presentationml/2006/ole">
            <mc:AlternateContent xmlns:mc="http://schemas.openxmlformats.org/markup-compatibility/2006">
              <mc:Choice xmlns:v="urn:schemas-microsoft-com:vml" Requires="v">
                <p:oleObj spid="_x0000_s259348" name="Equation" r:id="rId10" imgW="317160" imgH="203040" progId="Equation.DSMT4">
                  <p:embed/>
                </p:oleObj>
              </mc:Choice>
              <mc:Fallback>
                <p:oleObj name="Equation" r:id="rId10" imgW="317160" imgH="203040" progId="Equation.DSMT4">
                  <p:embed/>
                  <p:pic>
                    <p:nvPicPr>
                      <p:cNvPr id="40551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9275" y="1163638"/>
                        <a:ext cx="923925" cy="588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168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July 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C525087A-E0AD-1949-8668-F9FBE8DE05F3}" type="slidenum">
              <a:rPr lang="en-US"/>
              <a:pPr/>
              <a:t>14</a:t>
            </a:fld>
            <a:endParaRPr lang="en-US"/>
          </a:p>
        </p:txBody>
      </p:sp>
      <p:sp>
        <p:nvSpPr>
          <p:cNvPr id="406530" name="Rectangle 2"/>
          <p:cNvSpPr>
            <a:spLocks noGrp="1" noChangeArrowheads="1"/>
          </p:cNvSpPr>
          <p:nvPr>
            <p:ph type="title"/>
          </p:nvPr>
        </p:nvSpPr>
        <p:spPr>
          <a:xfrm>
            <a:off x="0" y="76200"/>
            <a:ext cx="9144000" cy="609600"/>
          </a:xfrm>
        </p:spPr>
        <p:txBody>
          <a:bodyPr/>
          <a:lstStyle/>
          <a:p>
            <a:r>
              <a:rPr lang="en-US" b="1"/>
              <a:t>B</a:t>
            </a:r>
            <a:r>
              <a:rPr lang="en-US"/>
              <a:t> in Magnetic Materials</a:t>
            </a:r>
          </a:p>
        </p:txBody>
      </p:sp>
      <p:graphicFrame>
        <p:nvGraphicFramePr>
          <p:cNvPr id="4065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0457" name="Equation" r:id="rId3" imgW="914400" imgH="190080" progId="Equation.DSMT4">
                  <p:embed/>
                </p:oleObj>
              </mc:Choice>
              <mc:Fallback>
                <p:oleObj name="Equation" r:id="rId3" imgW="914400" imgH="190080" progId="Equation.DSMT4">
                  <p:embed/>
                  <p:pic>
                    <p:nvPicPr>
                      <p:cNvPr id="4065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0458" name="Equation" r:id="rId5" imgW="914400" imgH="190080" progId="Equation.DSMT4">
                  <p:embed/>
                </p:oleObj>
              </mc:Choice>
              <mc:Fallback>
                <p:oleObj name="Equation" r:id="rId5" imgW="914400" imgH="190080" progId="Equation.DSMT4">
                  <p:embed/>
                  <p:pic>
                    <p:nvPicPr>
                      <p:cNvPr id="406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459" name="Equation" r:id="rId6" imgW="914400" imgH="190080" progId="Equation.DSMT4">
                  <p:embed/>
                </p:oleObj>
              </mc:Choice>
              <mc:Fallback>
                <p:oleObj name="Equation" r:id="rId6" imgW="914400" imgH="190080" progId="Equation.DSMT4">
                  <p:embed/>
                  <p:pic>
                    <p:nvPicPr>
                      <p:cNvPr id="4065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6534" name="Rectangle 6"/>
          <p:cNvSpPr>
            <a:spLocks noGrp="1" noChangeArrowheads="1"/>
          </p:cNvSpPr>
          <p:nvPr>
            <p:ph type="body" idx="1"/>
          </p:nvPr>
        </p:nvSpPr>
        <p:spPr>
          <a:xfrm>
            <a:off x="381000" y="609600"/>
            <a:ext cx="8153400" cy="5791200"/>
          </a:xfrm>
        </p:spPr>
        <p:txBody>
          <a:bodyPr/>
          <a:lstStyle/>
          <a:p>
            <a:r>
              <a:rPr lang="en-US" sz="2800" dirty="0"/>
              <a:t>It is sometimes convenient to write the total field as the sum of two terms</a:t>
            </a:r>
          </a:p>
          <a:p>
            <a:r>
              <a:rPr lang="en-US" sz="2800" dirty="0"/>
              <a:t> </a:t>
            </a:r>
          </a:p>
          <a:p>
            <a:pPr lvl="1"/>
            <a:r>
              <a:rPr lang="en-US" sz="2400" b="1" dirty="0"/>
              <a:t>B</a:t>
            </a:r>
            <a:r>
              <a:rPr lang="en-US" sz="2400" b="1" baseline="-25000" dirty="0"/>
              <a:t>0</a:t>
            </a:r>
            <a:r>
              <a:rPr lang="en-US" sz="2400" dirty="0"/>
              <a:t> is the field due only to the current in the wire, namely the external field</a:t>
            </a:r>
          </a:p>
          <a:p>
            <a:pPr lvl="2"/>
            <a:r>
              <a:rPr lang="en-US" sz="2000" dirty="0"/>
              <a:t>The field that would be present without a ferromagnetic material</a:t>
            </a:r>
          </a:p>
          <a:p>
            <a:pPr lvl="1"/>
            <a:r>
              <a:rPr lang="en-US" sz="2400" b="1" dirty="0"/>
              <a:t>B</a:t>
            </a:r>
            <a:r>
              <a:rPr lang="en-US" sz="2400" b="1" baseline="-25000" dirty="0"/>
              <a:t>M</a:t>
            </a:r>
            <a:r>
              <a:rPr lang="en-US" sz="2400" dirty="0"/>
              <a:t> is the additional field due to the ferromagnetic material itself; often </a:t>
            </a:r>
            <a:r>
              <a:rPr lang="en-US" sz="2400" b="1" dirty="0"/>
              <a:t>B</a:t>
            </a:r>
            <a:r>
              <a:rPr lang="en-US" sz="2400" b="1" baseline="-25000" dirty="0"/>
              <a:t>M</a:t>
            </a:r>
            <a:r>
              <a:rPr lang="en-US" sz="2400" dirty="0"/>
              <a:t>&gt;&gt;</a:t>
            </a:r>
            <a:r>
              <a:rPr lang="en-US" sz="2400" b="1" dirty="0"/>
              <a:t>B</a:t>
            </a:r>
            <a:r>
              <a:rPr lang="en-US" sz="2400" b="1" baseline="-25000" dirty="0"/>
              <a:t>0</a:t>
            </a:r>
          </a:p>
          <a:p>
            <a:r>
              <a:rPr lang="en-US" sz="2800" dirty="0">
                <a:sym typeface="Wingdings" charset="2"/>
              </a:rPr>
              <a:t>The total field in this case can be written by replacing </a:t>
            </a:r>
            <a:r>
              <a:rPr lang="en-US" sz="2800" dirty="0">
                <a:latin typeface="Symbol" charset="2"/>
                <a:sym typeface="Wingdings" charset="2"/>
              </a:rPr>
              <a:t>μ</a:t>
            </a:r>
            <a:r>
              <a:rPr lang="en-US" sz="2800" baseline="-25000" dirty="0">
                <a:sym typeface="Wingdings" charset="2"/>
              </a:rPr>
              <a:t>0</a:t>
            </a:r>
            <a:r>
              <a:rPr lang="en-US" sz="2800" dirty="0">
                <a:sym typeface="Wingdings" charset="2"/>
              </a:rPr>
              <a:t> with another proportionality constant </a:t>
            </a:r>
            <a:r>
              <a:rPr lang="en-US" sz="2800" dirty="0" err="1">
                <a:latin typeface="Symbol" charset="2"/>
                <a:sym typeface="Wingdings" charset="2"/>
              </a:rPr>
              <a:t>μ</a:t>
            </a:r>
            <a:r>
              <a:rPr lang="en-US" sz="2800" dirty="0">
                <a:sym typeface="Wingdings" charset="2"/>
              </a:rPr>
              <a:t>, the magnetic permeability of the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a property of a magnetic material</a:t>
            </a:r>
          </a:p>
          <a:p>
            <a:pPr lvl="1"/>
            <a:r>
              <a:rPr lang="en-US" sz="2400" dirty="0">
                <a:sym typeface="Wingdings" charset="2"/>
              </a:rPr>
              <a:t> </a:t>
            </a:r>
            <a:r>
              <a:rPr lang="en-US" sz="2400" dirty="0" err="1">
                <a:latin typeface="Symbol" charset="2"/>
                <a:sym typeface="Wingdings" charset="2"/>
              </a:rPr>
              <a:t>μ</a:t>
            </a:r>
            <a:r>
              <a:rPr lang="en-US" sz="2400" dirty="0">
                <a:sym typeface="Wingdings" charset="2"/>
              </a:rPr>
              <a:t> is not a constant but varies with the external field</a:t>
            </a:r>
          </a:p>
        </p:txBody>
      </p:sp>
      <p:graphicFrame>
        <p:nvGraphicFramePr>
          <p:cNvPr id="40653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0460" name="Equation" r:id="rId7" imgW="914400" imgH="190080" progId="Equation.DSMT4">
                  <p:embed/>
                </p:oleObj>
              </mc:Choice>
              <mc:Fallback>
                <p:oleObj name="Equation" r:id="rId7" imgW="914400" imgH="190080" progId="Equation.DSMT4">
                  <p:embed/>
                  <p:pic>
                    <p:nvPicPr>
                      <p:cNvPr id="4065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6536" name="Object 8"/>
          <p:cNvGraphicFramePr>
            <a:graphicFrameLocks noChangeAspect="1"/>
          </p:cNvGraphicFramePr>
          <p:nvPr/>
        </p:nvGraphicFramePr>
        <p:xfrm>
          <a:off x="990600" y="1522413"/>
          <a:ext cx="714375" cy="534987"/>
        </p:xfrm>
        <a:graphic>
          <a:graphicData uri="http://schemas.openxmlformats.org/presentationml/2006/ole">
            <mc:AlternateContent xmlns:mc="http://schemas.openxmlformats.org/markup-compatibility/2006">
              <mc:Choice xmlns:v="urn:schemas-microsoft-com:vml" Requires="v">
                <p:oleObj spid="_x0000_s260461" name="Equation" r:id="rId8" imgW="253800" imgH="190440" progId="Equation.DSMT4">
                  <p:embed/>
                </p:oleObj>
              </mc:Choice>
              <mc:Fallback>
                <p:oleObj name="Equation" r:id="rId8" imgW="253800" imgH="190440" progId="Equation.DSMT4">
                  <p:embed/>
                  <p:pic>
                    <p:nvPicPr>
                      <p:cNvPr id="40653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22413"/>
                        <a:ext cx="714375" cy="53498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7" name="Object 9"/>
          <p:cNvGraphicFramePr>
            <a:graphicFrameLocks noChangeAspect="1"/>
          </p:cNvGraphicFramePr>
          <p:nvPr/>
        </p:nvGraphicFramePr>
        <p:xfrm>
          <a:off x="4572000" y="4953000"/>
          <a:ext cx="1320800" cy="493713"/>
        </p:xfrm>
        <a:graphic>
          <a:graphicData uri="http://schemas.openxmlformats.org/presentationml/2006/ole">
            <mc:AlternateContent xmlns:mc="http://schemas.openxmlformats.org/markup-compatibility/2006">
              <mc:Choice xmlns:v="urn:schemas-microsoft-com:vml" Requires="v">
                <p:oleObj spid="_x0000_s260462" name="Equation" r:id="rId10" imgW="507960" imgH="190440" progId="Equation.DSMT4">
                  <p:embed/>
                </p:oleObj>
              </mc:Choice>
              <mc:Fallback>
                <p:oleObj name="Equation" r:id="rId10" imgW="507960" imgH="190440" progId="Equation.DSMT4">
                  <p:embed/>
                  <p:pic>
                    <p:nvPicPr>
                      <p:cNvPr id="40653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953000"/>
                        <a:ext cx="1320800" cy="4937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406538" name="Object 10"/>
          <p:cNvGraphicFramePr>
            <a:graphicFrameLocks noChangeAspect="1"/>
          </p:cNvGraphicFramePr>
          <p:nvPr/>
        </p:nvGraphicFramePr>
        <p:xfrm>
          <a:off x="1624013" y="1524000"/>
          <a:ext cx="857250" cy="641350"/>
        </p:xfrm>
        <a:graphic>
          <a:graphicData uri="http://schemas.openxmlformats.org/presentationml/2006/ole">
            <mc:AlternateContent xmlns:mc="http://schemas.openxmlformats.org/markup-compatibility/2006">
              <mc:Choice xmlns:v="urn:schemas-microsoft-com:vml" Requires="v">
                <p:oleObj spid="_x0000_s260463" name="Equation" r:id="rId12" imgW="304560" imgH="228600" progId="Equation.DSMT4">
                  <p:embed/>
                </p:oleObj>
              </mc:Choice>
              <mc:Fallback>
                <p:oleObj name="Equation" r:id="rId12" imgW="304560" imgH="228600" progId="Equation.DSMT4">
                  <p:embed/>
                  <p:pic>
                    <p:nvPicPr>
                      <p:cNvPr id="406538"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013" y="1524000"/>
                        <a:ext cx="857250"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406539" name="Object 11"/>
          <p:cNvGraphicFramePr>
            <a:graphicFrameLocks noChangeAspect="1"/>
          </p:cNvGraphicFramePr>
          <p:nvPr/>
        </p:nvGraphicFramePr>
        <p:xfrm>
          <a:off x="2405063" y="1524000"/>
          <a:ext cx="642937" cy="641350"/>
        </p:xfrm>
        <a:graphic>
          <a:graphicData uri="http://schemas.openxmlformats.org/presentationml/2006/ole">
            <mc:AlternateContent xmlns:mc="http://schemas.openxmlformats.org/markup-compatibility/2006">
              <mc:Choice xmlns:v="urn:schemas-microsoft-com:vml" Requires="v">
                <p:oleObj spid="_x0000_s260464" name="Equation" r:id="rId14" imgW="228600" imgH="228600" progId="Equation.DSMT4">
                  <p:embed/>
                </p:oleObj>
              </mc:Choice>
              <mc:Fallback>
                <p:oleObj name="Equation" r:id="rId14" imgW="228600" imgH="228600" progId="Equation.DSMT4">
                  <p:embed/>
                  <p:pic>
                    <p:nvPicPr>
                      <p:cNvPr id="406539"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05063" y="1524000"/>
                        <a:ext cx="642937" cy="6413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171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July 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2B90D3B8-B718-3E46-9C10-1B34DA3ABC38}" type="slidenum">
              <a:rPr lang="en-US"/>
              <a:pPr/>
              <a:t>15</a:t>
            </a:fld>
            <a:endParaRPr lang="en-US"/>
          </a:p>
        </p:txBody>
      </p:sp>
      <p:pic>
        <p:nvPicPr>
          <p:cNvPr id="407554" name="Picture 2" descr="FG28_025"/>
          <p:cNvPicPr>
            <a:picLocks noChangeAspect="1" noChangeArrowheads="1"/>
          </p:cNvPicPr>
          <p:nvPr/>
        </p:nvPicPr>
        <p:blipFill>
          <a:blip r:embed="rId3"/>
          <a:srcRect/>
          <a:stretch>
            <a:fillRect/>
          </a:stretch>
        </p:blipFill>
        <p:spPr bwMode="auto">
          <a:xfrm>
            <a:off x="5486400" y="5334000"/>
            <a:ext cx="3962400" cy="1447800"/>
          </a:xfrm>
          <a:prstGeom prst="rect">
            <a:avLst/>
          </a:prstGeom>
          <a:noFill/>
        </p:spPr>
      </p:pic>
      <p:pic>
        <p:nvPicPr>
          <p:cNvPr id="407555" name="Picture 3" descr="FG28_024"/>
          <p:cNvPicPr>
            <a:picLocks noChangeAspect="1" noChangeArrowheads="1"/>
          </p:cNvPicPr>
          <p:nvPr/>
        </p:nvPicPr>
        <p:blipFill>
          <a:blip r:embed="rId4"/>
          <a:srcRect/>
          <a:stretch>
            <a:fillRect/>
          </a:stretch>
        </p:blipFill>
        <p:spPr bwMode="auto">
          <a:xfrm>
            <a:off x="6934200" y="0"/>
            <a:ext cx="2530475" cy="1898650"/>
          </a:xfrm>
          <a:prstGeom prst="rect">
            <a:avLst/>
          </a:prstGeom>
          <a:noFill/>
        </p:spPr>
      </p:pic>
      <p:sp>
        <p:nvSpPr>
          <p:cNvPr id="407556" name="AutoShape 4"/>
          <p:cNvSpPr>
            <a:spLocks noChangeArrowheads="1"/>
          </p:cNvSpPr>
          <p:nvPr/>
        </p:nvSpPr>
        <p:spPr bwMode="auto">
          <a:xfrm rot="628028">
            <a:off x="5197475" y="304800"/>
            <a:ext cx="2270125" cy="671513"/>
          </a:xfrm>
          <a:prstGeom prst="rightArrow">
            <a:avLst>
              <a:gd name="adj1" fmla="val 50000"/>
              <a:gd name="adj2" fmla="val 84515"/>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1800" b="1">
                <a:solidFill>
                  <a:srgbClr val="CC0000"/>
                </a:solidFill>
                <a:latin typeface="Arial Narrow" charset="0"/>
              </a:rPr>
              <a:t>Iron Core Toroid</a:t>
            </a:r>
            <a:endParaRPr lang="en-US" sz="1800" b="1" baseline="-25000">
              <a:solidFill>
                <a:srgbClr val="CC0000"/>
              </a:solidFill>
              <a:latin typeface="Arial Narrow" charset="0"/>
            </a:endParaRPr>
          </a:p>
        </p:txBody>
      </p:sp>
      <p:sp>
        <p:nvSpPr>
          <p:cNvPr id="407557" name="Rectangle 5"/>
          <p:cNvSpPr>
            <a:spLocks noGrp="1" noChangeArrowheads="1"/>
          </p:cNvSpPr>
          <p:nvPr>
            <p:ph type="title"/>
          </p:nvPr>
        </p:nvSpPr>
        <p:spPr>
          <a:xfrm>
            <a:off x="2286000" y="0"/>
            <a:ext cx="3429000" cy="609600"/>
          </a:xfrm>
        </p:spPr>
        <p:txBody>
          <a:bodyPr/>
          <a:lstStyle/>
          <a:p>
            <a:r>
              <a:rPr lang="en-US"/>
              <a:t>Hysteresis</a:t>
            </a:r>
          </a:p>
        </p:txBody>
      </p:sp>
      <p:graphicFrame>
        <p:nvGraphicFramePr>
          <p:cNvPr id="407558" name="Object 6"/>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1301" name="Equation" r:id="rId5" imgW="914400" imgH="190080" progId="Equation.DSMT4">
                  <p:embed/>
                </p:oleObj>
              </mc:Choice>
              <mc:Fallback>
                <p:oleObj name="Equation" r:id="rId5" imgW="914400" imgH="190080" progId="Equation.DSMT4">
                  <p:embed/>
                  <p:pic>
                    <p:nvPicPr>
                      <p:cNvPr id="40755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59"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1302" name="Equation" r:id="rId7" imgW="914400" imgH="190080" progId="Equation.DSMT4">
                  <p:embed/>
                </p:oleObj>
              </mc:Choice>
              <mc:Fallback>
                <p:oleObj name="Equation" r:id="rId7" imgW="914400" imgH="190080" progId="Equation.DSMT4">
                  <p:embed/>
                  <p:pic>
                    <p:nvPicPr>
                      <p:cNvPr id="40755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60"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303" name="Equation" r:id="rId8" imgW="914400" imgH="190080" progId="Equation.DSMT4">
                  <p:embed/>
                </p:oleObj>
              </mc:Choice>
              <mc:Fallback>
                <p:oleObj name="Equation" r:id="rId8" imgW="914400" imgH="190080" progId="Equation.DSMT4">
                  <p:embed/>
                  <p:pic>
                    <p:nvPicPr>
                      <p:cNvPr id="40756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7561" name="Rectangle 9"/>
          <p:cNvSpPr>
            <a:spLocks noGrp="1" noChangeArrowheads="1"/>
          </p:cNvSpPr>
          <p:nvPr>
            <p:ph type="body" idx="1"/>
          </p:nvPr>
        </p:nvSpPr>
        <p:spPr>
          <a:xfrm>
            <a:off x="152400" y="381000"/>
            <a:ext cx="8534400" cy="6019800"/>
          </a:xfrm>
          <a:noFill/>
        </p:spPr>
        <p:txBody>
          <a:bodyPr/>
          <a:lstStyle/>
          <a:p>
            <a:pPr>
              <a:lnSpc>
                <a:spcPct val="90000"/>
              </a:lnSpc>
            </a:pPr>
            <a:r>
              <a:rPr lang="en-US" sz="2800" dirty="0"/>
              <a:t>What is a </a:t>
            </a:r>
            <a:r>
              <a:rPr lang="en-US" sz="2800" dirty="0" err="1"/>
              <a:t>toroid</a:t>
            </a:r>
            <a:r>
              <a:rPr lang="en-US" sz="2800" dirty="0"/>
              <a:t>?</a:t>
            </a:r>
          </a:p>
          <a:p>
            <a:pPr lvl="1">
              <a:lnSpc>
                <a:spcPct val="90000"/>
              </a:lnSpc>
            </a:pPr>
            <a:r>
              <a:rPr lang="en-US" sz="2400" dirty="0"/>
              <a:t>A solenoid bent into a shape</a:t>
            </a:r>
          </a:p>
          <a:p>
            <a:pPr>
              <a:lnSpc>
                <a:spcPct val="90000"/>
              </a:lnSpc>
            </a:pPr>
            <a:r>
              <a:rPr lang="en-US" sz="2800" dirty="0" err="1"/>
              <a:t>Toroid</a:t>
            </a:r>
            <a:r>
              <a:rPr lang="en-US" sz="2800" dirty="0"/>
              <a:t> can be used for magnetic field measurement</a:t>
            </a:r>
          </a:p>
          <a:p>
            <a:pPr lvl="1">
              <a:lnSpc>
                <a:spcPct val="90000"/>
              </a:lnSpc>
            </a:pPr>
            <a:r>
              <a:rPr lang="en-US" sz="2400" dirty="0"/>
              <a:t>Why?</a:t>
            </a:r>
          </a:p>
          <a:p>
            <a:pPr lvl="1">
              <a:lnSpc>
                <a:spcPct val="90000"/>
              </a:lnSpc>
            </a:pPr>
            <a:r>
              <a:rPr lang="en-US" sz="2400" dirty="0"/>
              <a:t>Since it does not leak magnetic field outside of itself, it fully contains all the magnetic field created within it.</a:t>
            </a:r>
          </a:p>
          <a:p>
            <a:pPr>
              <a:lnSpc>
                <a:spcPct val="90000"/>
              </a:lnSpc>
            </a:pPr>
            <a:r>
              <a:rPr lang="en-US" sz="2800" dirty="0"/>
              <a:t>Consider an un-magnetized iron core </a:t>
            </a:r>
            <a:r>
              <a:rPr lang="en-US" sz="2800" dirty="0" err="1"/>
              <a:t>toroid</a:t>
            </a:r>
            <a:r>
              <a:rPr lang="en-US" sz="2800" dirty="0"/>
              <a:t>, without any current flowing in the wire</a:t>
            </a:r>
          </a:p>
          <a:p>
            <a:pPr lvl="1">
              <a:lnSpc>
                <a:spcPct val="90000"/>
              </a:lnSpc>
            </a:pPr>
            <a:r>
              <a:rPr lang="en-US" sz="2400" dirty="0"/>
              <a:t>What do you think will happen if the current slowly increases?</a:t>
            </a:r>
          </a:p>
          <a:p>
            <a:pPr lvl="1">
              <a:lnSpc>
                <a:spcPct val="90000"/>
              </a:lnSpc>
            </a:pPr>
            <a:r>
              <a:rPr lang="en-US" sz="2400" dirty="0"/>
              <a:t>B</a:t>
            </a:r>
            <a:r>
              <a:rPr lang="en-US" sz="2400" baseline="-25000" dirty="0"/>
              <a:t>0</a:t>
            </a:r>
            <a:r>
              <a:rPr lang="en-US" sz="2400" dirty="0"/>
              <a:t> increases linearly with the current.</a:t>
            </a:r>
          </a:p>
          <a:p>
            <a:pPr lvl="1">
              <a:lnSpc>
                <a:spcPct val="90000"/>
              </a:lnSpc>
            </a:pPr>
            <a:r>
              <a:rPr lang="en-US" sz="2400" dirty="0"/>
              <a:t>And B increases also but follows the curved line shown in the graph</a:t>
            </a:r>
          </a:p>
          <a:p>
            <a:pPr lvl="1">
              <a:lnSpc>
                <a:spcPct val="90000"/>
              </a:lnSpc>
            </a:pPr>
            <a:r>
              <a:rPr lang="en-US" sz="2400" dirty="0"/>
              <a:t>As B</a:t>
            </a:r>
            <a:r>
              <a:rPr lang="en-US" sz="2400" baseline="-25000" dirty="0"/>
              <a:t>0</a:t>
            </a:r>
            <a:r>
              <a:rPr lang="en-US" sz="2400" dirty="0"/>
              <a:t> increases, the domains become more aligned until nearly all are aligned (point </a:t>
            </a:r>
            <a:r>
              <a:rPr lang="en-US" sz="2400" dirty="0" err="1"/>
              <a:t>b</a:t>
            </a:r>
            <a:r>
              <a:rPr lang="en-US" sz="2400" dirty="0"/>
              <a:t> on the graph)</a:t>
            </a:r>
          </a:p>
          <a:p>
            <a:pPr lvl="2">
              <a:lnSpc>
                <a:spcPct val="90000"/>
              </a:lnSpc>
            </a:pPr>
            <a:r>
              <a:rPr lang="en-US" sz="2000" dirty="0"/>
              <a:t>The iron is said to be approaching saturation</a:t>
            </a:r>
          </a:p>
          <a:p>
            <a:pPr lvl="2">
              <a:lnSpc>
                <a:spcPct val="90000"/>
              </a:lnSpc>
            </a:pPr>
            <a:r>
              <a:rPr lang="en-US" sz="2000" dirty="0"/>
              <a:t>Point </a:t>
            </a:r>
            <a:r>
              <a:rPr lang="en-US" sz="2000" dirty="0" err="1"/>
              <a:t>b</a:t>
            </a:r>
            <a:r>
              <a:rPr lang="en-US" sz="2000" dirty="0"/>
              <a:t> is typically at 70% of the max</a:t>
            </a:r>
          </a:p>
        </p:txBody>
      </p:sp>
      <p:graphicFrame>
        <p:nvGraphicFramePr>
          <p:cNvPr id="407562" name="Object 10"/>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1304" name="Equation" r:id="rId9" imgW="914400" imgH="190080" progId="Equation.DSMT4">
                  <p:embed/>
                </p:oleObj>
              </mc:Choice>
              <mc:Fallback>
                <p:oleObj name="Equation" r:id="rId9" imgW="914400" imgH="190080" progId="Equation.DSMT4">
                  <p:embed/>
                  <p:pic>
                    <p:nvPicPr>
                      <p:cNvPr id="40756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551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July 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91043404-27E0-3646-9D84-967F64B35FD7}" type="slidenum">
              <a:rPr lang="en-US"/>
              <a:pPr/>
              <a:t>16</a:t>
            </a:fld>
            <a:endParaRPr lang="en-US"/>
          </a:p>
        </p:txBody>
      </p:sp>
      <p:pic>
        <p:nvPicPr>
          <p:cNvPr id="408578" name="Picture 2" descr="FG28_026"/>
          <p:cNvPicPr>
            <a:picLocks noChangeAspect="1" noChangeArrowheads="1"/>
          </p:cNvPicPr>
          <p:nvPr/>
        </p:nvPicPr>
        <p:blipFill>
          <a:blip r:embed="rId3"/>
          <a:srcRect/>
          <a:stretch>
            <a:fillRect/>
          </a:stretch>
        </p:blipFill>
        <p:spPr bwMode="auto">
          <a:xfrm>
            <a:off x="5257800" y="2667000"/>
            <a:ext cx="4800600" cy="3886200"/>
          </a:xfrm>
          <a:prstGeom prst="rect">
            <a:avLst/>
          </a:prstGeom>
          <a:noFill/>
        </p:spPr>
      </p:pic>
      <p:sp>
        <p:nvSpPr>
          <p:cNvPr id="408579" name="Rectangle 3"/>
          <p:cNvSpPr>
            <a:spLocks noGrp="1" noChangeArrowheads="1"/>
          </p:cNvSpPr>
          <p:nvPr>
            <p:ph type="title"/>
          </p:nvPr>
        </p:nvSpPr>
        <p:spPr>
          <a:xfrm>
            <a:off x="0" y="76200"/>
            <a:ext cx="9144000" cy="609600"/>
          </a:xfrm>
        </p:spPr>
        <p:txBody>
          <a:bodyPr/>
          <a:lstStyle/>
          <a:p>
            <a:r>
              <a:rPr lang="en-US"/>
              <a:t>Hysteresis</a:t>
            </a:r>
          </a:p>
        </p:txBody>
      </p:sp>
      <p:graphicFrame>
        <p:nvGraphicFramePr>
          <p:cNvPr id="40858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2325" name="Equation" r:id="rId4" imgW="914400" imgH="190080" progId="Equation.DSMT4">
                  <p:embed/>
                </p:oleObj>
              </mc:Choice>
              <mc:Fallback>
                <p:oleObj name="Equation" r:id="rId4" imgW="914400" imgH="190080" progId="Equation.DSMT4">
                  <p:embed/>
                  <p:pic>
                    <p:nvPicPr>
                      <p:cNvPr id="40858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1"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2326" name="Equation" r:id="rId6" imgW="914400" imgH="190080" progId="Equation.DSMT4">
                  <p:embed/>
                </p:oleObj>
              </mc:Choice>
              <mc:Fallback>
                <p:oleObj name="Equation" r:id="rId6" imgW="914400" imgH="190080" progId="Equation.DSMT4">
                  <p:embed/>
                  <p:pic>
                    <p:nvPicPr>
                      <p:cNvPr id="40858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8582"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327" name="Equation" r:id="rId7" imgW="914400" imgH="190080" progId="Equation.DSMT4">
                  <p:embed/>
                </p:oleObj>
              </mc:Choice>
              <mc:Fallback>
                <p:oleObj name="Equation" r:id="rId7" imgW="914400" imgH="190080" progId="Equation.DSMT4">
                  <p:embed/>
                  <p:pic>
                    <p:nvPicPr>
                      <p:cNvPr id="4085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3" name="Rectangle 7"/>
          <p:cNvSpPr>
            <a:spLocks noGrp="1" noChangeArrowheads="1"/>
          </p:cNvSpPr>
          <p:nvPr>
            <p:ph type="body" idx="1"/>
          </p:nvPr>
        </p:nvSpPr>
        <p:spPr>
          <a:xfrm>
            <a:off x="228600" y="685800"/>
            <a:ext cx="8458200" cy="2057400"/>
          </a:xfrm>
          <a:noFill/>
        </p:spPr>
        <p:txBody>
          <a:bodyPr/>
          <a:lstStyle/>
          <a:p>
            <a:r>
              <a:rPr lang="en-US" sz="2400" dirty="0"/>
              <a:t>What do you think will happen to B if the external field B</a:t>
            </a:r>
            <a:r>
              <a:rPr lang="en-US" sz="2400" baseline="-25000" dirty="0"/>
              <a:t>0</a:t>
            </a:r>
            <a:r>
              <a:rPr lang="en-US" sz="2400" dirty="0"/>
              <a:t> is reduced to 0 by decreasing the current in the coil?</a:t>
            </a:r>
          </a:p>
          <a:p>
            <a:pPr lvl="1"/>
            <a:r>
              <a:rPr lang="en-US" sz="2000" dirty="0"/>
              <a:t>Of course it goes to 0!!</a:t>
            </a:r>
          </a:p>
          <a:p>
            <a:pPr lvl="1"/>
            <a:r>
              <a:rPr lang="en-US" sz="2000" dirty="0"/>
              <a:t>Wrong! Wrong! Wrong!  They do not go to 0.  Why not?</a:t>
            </a:r>
          </a:p>
          <a:p>
            <a:pPr lvl="1"/>
            <a:r>
              <a:rPr lang="en-US" sz="2000" dirty="0"/>
              <a:t>The domains do not completely return to the random alignment state</a:t>
            </a:r>
          </a:p>
        </p:txBody>
      </p:sp>
      <p:graphicFrame>
        <p:nvGraphicFramePr>
          <p:cNvPr id="40858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2328" name="Equation" r:id="rId8" imgW="914400" imgH="190080" progId="Equation.DSMT4">
                  <p:embed/>
                </p:oleObj>
              </mc:Choice>
              <mc:Fallback>
                <p:oleObj name="Equation" r:id="rId8" imgW="914400" imgH="190080" progId="Equation.DSMT4">
                  <p:embed/>
                  <p:pic>
                    <p:nvPicPr>
                      <p:cNvPr id="40858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8585" name="AutoShape 9"/>
          <p:cNvSpPr>
            <a:spLocks noChangeArrowheads="1"/>
          </p:cNvSpPr>
          <p:nvPr/>
        </p:nvSpPr>
        <p:spPr bwMode="auto">
          <a:xfrm>
            <a:off x="990600" y="1524000"/>
            <a:ext cx="2743200" cy="3810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0000"/>
          </a:solidFill>
          <a:ln w="9525">
            <a:solidFill>
              <a:srgbClr val="CC0000"/>
            </a:solidFill>
            <a:miter lim="800000"/>
            <a:headEnd/>
            <a:tailEnd/>
          </a:ln>
          <a:effectLst/>
        </p:spPr>
        <p:txBody>
          <a:bodyPr wrap="none" anchor="ctr">
            <a:prstTxWarp prst="textNoShape">
              <a:avLst/>
            </a:prstTxWarp>
            <a:spAutoFit/>
          </a:bodyPr>
          <a:lstStyle/>
          <a:p>
            <a:endParaRPr lang="en-US"/>
          </a:p>
        </p:txBody>
      </p:sp>
      <p:sp>
        <p:nvSpPr>
          <p:cNvPr id="408586" name="Rectangle 10"/>
          <p:cNvSpPr>
            <a:spLocks noChangeArrowheads="1"/>
          </p:cNvSpPr>
          <p:nvPr/>
        </p:nvSpPr>
        <p:spPr bwMode="auto">
          <a:xfrm>
            <a:off x="304800" y="2590800"/>
            <a:ext cx="5638800" cy="3581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a:solidFill>
                  <a:schemeClr val="accent2"/>
                </a:solidFill>
                <a:latin typeface="Arial Narrow" charset="0"/>
              </a:rPr>
              <a:t>Now if the current direction is reversed, the external magnetic field direction is reversed, causing the total field B pass 0, and the direction reverses to the opposite side</a:t>
            </a:r>
          </a:p>
          <a:p>
            <a:pPr marL="742950" lvl="1" indent="-285750">
              <a:spcBef>
                <a:spcPct val="20000"/>
              </a:spcBef>
              <a:buFontTx/>
              <a:buChar char="–"/>
            </a:pPr>
            <a:r>
              <a:rPr lang="en-US" sz="2000">
                <a:solidFill>
                  <a:srgbClr val="660066"/>
                </a:solidFill>
                <a:latin typeface="Arial Narrow" charset="0"/>
                <a:ea typeface="ＭＳ Ｐゴシック" charset="-128"/>
              </a:rPr>
              <a:t>If the current is reversed again, the total field B will increase but never goes through the origin</a:t>
            </a:r>
          </a:p>
          <a:p>
            <a:pPr marL="342900" indent="-342900">
              <a:spcBef>
                <a:spcPct val="20000"/>
              </a:spcBef>
              <a:buFontTx/>
              <a:buChar char="•"/>
            </a:pPr>
            <a:r>
              <a:rPr lang="en-US">
                <a:solidFill>
                  <a:schemeClr val="accent2"/>
                </a:solidFill>
                <a:latin typeface="Arial Narrow" charset="0"/>
              </a:rPr>
              <a:t>This kind of curve whose path does not retrace themselves and does not go through the origin is called the </a:t>
            </a:r>
            <a:r>
              <a:rPr lang="en-US" b="1" u="sng">
                <a:solidFill>
                  <a:srgbClr val="CC0000"/>
                </a:solidFill>
                <a:effectLst>
                  <a:outerShdw blurRad="38100" dist="38100" dir="2700000" algn="tl">
                    <a:srgbClr val="DDDDDD"/>
                  </a:outerShdw>
                </a:effectLst>
                <a:latin typeface="Arial Narrow" charset="0"/>
              </a:rPr>
              <a:t>Hysteresis</a:t>
            </a:r>
            <a:r>
              <a:rPr lang="en-US">
                <a:solidFill>
                  <a:schemeClr val="accent2"/>
                </a:solidFill>
                <a:latin typeface="Arial Narrow" charset="0"/>
              </a:rPr>
              <a:t>. </a:t>
            </a:r>
          </a:p>
        </p:txBody>
      </p:sp>
    </p:spTree>
    <p:extLst>
      <p:ext uri="{BB962C8B-B14F-4D97-AF65-F5344CB8AC3E}">
        <p14:creationId xmlns:p14="http://schemas.microsoft.com/office/powerpoint/2010/main" val="4110542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Monday, July 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0FEE70B5-26B0-DA4D-A783-1BAD5BFB08A0}" type="slidenum">
              <a:rPr lang="en-US"/>
              <a:pPr/>
              <a:t>17</a:t>
            </a:fld>
            <a:endParaRPr lang="en-US"/>
          </a:p>
        </p:txBody>
      </p:sp>
      <p:pic>
        <p:nvPicPr>
          <p:cNvPr id="409602" name="Picture 2" descr="FG28_028"/>
          <p:cNvPicPr>
            <a:picLocks noChangeAspect="1" noChangeArrowheads="1"/>
          </p:cNvPicPr>
          <p:nvPr/>
        </p:nvPicPr>
        <p:blipFill>
          <a:blip r:embed="rId3"/>
          <a:srcRect/>
          <a:stretch>
            <a:fillRect/>
          </a:stretch>
        </p:blipFill>
        <p:spPr bwMode="auto">
          <a:xfrm>
            <a:off x="5943600" y="3657600"/>
            <a:ext cx="3810000" cy="2857500"/>
          </a:xfrm>
          <a:prstGeom prst="rect">
            <a:avLst/>
          </a:prstGeom>
          <a:noFill/>
        </p:spPr>
      </p:pic>
      <p:pic>
        <p:nvPicPr>
          <p:cNvPr id="409603" name="Picture 3" descr="FG28_027"/>
          <p:cNvPicPr>
            <a:picLocks noChangeAspect="1" noChangeArrowheads="1"/>
          </p:cNvPicPr>
          <p:nvPr/>
        </p:nvPicPr>
        <p:blipFill>
          <a:blip r:embed="rId4"/>
          <a:srcRect/>
          <a:stretch>
            <a:fillRect/>
          </a:stretch>
        </p:blipFill>
        <p:spPr bwMode="auto">
          <a:xfrm>
            <a:off x="6019800" y="609600"/>
            <a:ext cx="3962400" cy="2971800"/>
          </a:xfrm>
          <a:prstGeom prst="rect">
            <a:avLst/>
          </a:prstGeom>
          <a:noFill/>
        </p:spPr>
      </p:pic>
      <p:sp>
        <p:nvSpPr>
          <p:cNvPr id="409604" name="Rectangle 4"/>
          <p:cNvSpPr>
            <a:spLocks noGrp="1" noChangeArrowheads="1"/>
          </p:cNvSpPr>
          <p:nvPr>
            <p:ph type="title"/>
          </p:nvPr>
        </p:nvSpPr>
        <p:spPr>
          <a:xfrm>
            <a:off x="0" y="76200"/>
            <a:ext cx="9144000" cy="609600"/>
          </a:xfrm>
        </p:spPr>
        <p:txBody>
          <a:bodyPr/>
          <a:lstStyle/>
          <a:p>
            <a:r>
              <a:rPr lang="en-US"/>
              <a:t>Magnetically Soft Material</a:t>
            </a:r>
          </a:p>
        </p:txBody>
      </p:sp>
      <p:graphicFrame>
        <p:nvGraphicFramePr>
          <p:cNvPr id="40960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3349" name="Equation" r:id="rId5" imgW="914400" imgH="190080" progId="Equation.DSMT4">
                  <p:embed/>
                </p:oleObj>
              </mc:Choice>
              <mc:Fallback>
                <p:oleObj name="Equation" r:id="rId5" imgW="914400" imgH="190080" progId="Equation.DSMT4">
                  <p:embed/>
                  <p:pic>
                    <p:nvPicPr>
                      <p:cNvPr id="4096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63350" name="Equation" r:id="rId7" imgW="914400" imgH="190080" progId="Equation.DSMT4">
                  <p:embed/>
                </p:oleObj>
              </mc:Choice>
              <mc:Fallback>
                <p:oleObj name="Equation" r:id="rId7" imgW="914400" imgH="190080" progId="Equation.DSMT4">
                  <p:embed/>
                  <p:pic>
                    <p:nvPicPr>
                      <p:cNvPr id="4096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3351" name="Equation" r:id="rId8" imgW="914400" imgH="190080" progId="Equation.DSMT4">
                  <p:embed/>
                </p:oleObj>
              </mc:Choice>
              <mc:Fallback>
                <p:oleObj name="Equation" r:id="rId8" imgW="914400" imgH="190080" progId="Equation.DSMT4">
                  <p:embed/>
                  <p:pic>
                    <p:nvPicPr>
                      <p:cNvPr id="40960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08" name="Rectangle 8"/>
          <p:cNvSpPr>
            <a:spLocks noGrp="1" noChangeArrowheads="1"/>
          </p:cNvSpPr>
          <p:nvPr>
            <p:ph type="body" idx="1"/>
          </p:nvPr>
        </p:nvSpPr>
        <p:spPr>
          <a:xfrm>
            <a:off x="76200" y="609600"/>
            <a:ext cx="6629400" cy="5715000"/>
          </a:xfrm>
          <a:noFill/>
        </p:spPr>
        <p:txBody>
          <a:bodyPr/>
          <a:lstStyle/>
          <a:p>
            <a:pPr>
              <a:lnSpc>
                <a:spcPct val="90000"/>
              </a:lnSpc>
            </a:pPr>
            <a:r>
              <a:rPr lang="en-US" sz="2400" dirty="0"/>
              <a:t>In a hysteresis cycle, much energy is transformed to thermal energy.  Why?</a:t>
            </a:r>
          </a:p>
          <a:p>
            <a:pPr lvl="1">
              <a:lnSpc>
                <a:spcPct val="90000"/>
              </a:lnSpc>
            </a:pPr>
            <a:r>
              <a:rPr lang="en-US" sz="2000" dirty="0"/>
              <a:t>Due to the microscopic friction between domains as they change directions to align with the external field</a:t>
            </a:r>
          </a:p>
          <a:p>
            <a:pPr>
              <a:lnSpc>
                <a:spcPct val="90000"/>
              </a:lnSpc>
            </a:pPr>
            <a:r>
              <a:rPr lang="en-US" sz="2400" dirty="0"/>
              <a:t>The energy dissipated in the hysteresis cycle is proportional to the area of the hysteresis loop</a:t>
            </a:r>
          </a:p>
          <a:p>
            <a:pPr>
              <a:lnSpc>
                <a:spcPct val="90000"/>
              </a:lnSpc>
            </a:pPr>
            <a:r>
              <a:rPr lang="en-US" sz="2400" dirty="0"/>
              <a:t>Ferromagnetic material with large hysteresis area is called magnetically hard while the small ones are called soft</a:t>
            </a:r>
          </a:p>
          <a:p>
            <a:pPr lvl="1">
              <a:lnSpc>
                <a:spcPct val="90000"/>
              </a:lnSpc>
            </a:pPr>
            <a:r>
              <a:rPr lang="en-US" sz="2000" dirty="0"/>
              <a:t>Which one do you think are preferred in electromagnets or transformers?</a:t>
            </a:r>
          </a:p>
          <a:p>
            <a:pPr lvl="2">
              <a:lnSpc>
                <a:spcPct val="90000"/>
              </a:lnSpc>
            </a:pPr>
            <a:r>
              <a:rPr lang="en-US" sz="1800" dirty="0"/>
              <a:t>Soft.  Why?</a:t>
            </a:r>
          </a:p>
          <a:p>
            <a:pPr lvl="2">
              <a:lnSpc>
                <a:spcPct val="90000"/>
              </a:lnSpc>
            </a:pPr>
            <a:r>
              <a:rPr lang="en-US" sz="1800" dirty="0"/>
              <a:t>Since the energy loss is small and much easier to switch off the field </a:t>
            </a:r>
          </a:p>
          <a:p>
            <a:pPr>
              <a:lnSpc>
                <a:spcPct val="90000"/>
              </a:lnSpc>
            </a:pPr>
            <a:r>
              <a:rPr lang="en-US" sz="2400" dirty="0"/>
              <a:t>Then how do we demagnetize a ferromagnetic material?</a:t>
            </a:r>
          </a:p>
          <a:p>
            <a:pPr lvl="1">
              <a:lnSpc>
                <a:spcPct val="90000"/>
              </a:lnSpc>
            </a:pPr>
            <a:r>
              <a:rPr lang="en-US" sz="2000" dirty="0"/>
              <a:t>Keep repeating the Hysteresis loop, reducing the range of B</a:t>
            </a:r>
            <a:r>
              <a:rPr lang="en-US" sz="2000" baseline="-25000" dirty="0"/>
              <a:t>0</a:t>
            </a:r>
            <a:r>
              <a:rPr lang="en-US" sz="2000" dirty="0"/>
              <a:t>.</a:t>
            </a:r>
          </a:p>
        </p:txBody>
      </p:sp>
      <p:graphicFrame>
        <p:nvGraphicFramePr>
          <p:cNvPr id="409609" name="Object 9"/>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63352" name="Equation" r:id="rId9" imgW="914400" imgH="190080" progId="Equation.DSMT4">
                  <p:embed/>
                </p:oleObj>
              </mc:Choice>
              <mc:Fallback>
                <p:oleObj name="Equation" r:id="rId9" imgW="914400" imgH="190080" progId="Equation.DSMT4">
                  <p:embed/>
                  <p:pic>
                    <p:nvPicPr>
                      <p:cNvPr id="40960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10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08">
                                            <p:txEl>
                                              <p:pRg st="0" end="0"/>
                                            </p:txEl>
                                          </p:spTgt>
                                        </p:tgtEl>
                                        <p:attrNameLst>
                                          <p:attrName>style.visibility</p:attrName>
                                        </p:attrNameLst>
                                      </p:cBhvr>
                                      <p:to>
                                        <p:strVal val="visible"/>
                                      </p:to>
                                    </p:set>
                                    <p:animEffect transition="in" filter="wipe(left)">
                                      <p:cBhvr>
                                        <p:cTn id="7" dur="500"/>
                                        <p:tgtEl>
                                          <p:spTgt spid="409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9608">
                                            <p:txEl>
                                              <p:pRg st="1" end="1"/>
                                            </p:txEl>
                                          </p:spTgt>
                                        </p:tgtEl>
                                        <p:attrNameLst>
                                          <p:attrName>style.visibility</p:attrName>
                                        </p:attrNameLst>
                                      </p:cBhvr>
                                      <p:to>
                                        <p:strVal val="visible"/>
                                      </p:to>
                                    </p:set>
                                    <p:animEffect transition="in" filter="wipe(left)">
                                      <p:cBhvr>
                                        <p:cTn id="12" dur="500"/>
                                        <p:tgtEl>
                                          <p:spTgt spid="409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9608">
                                            <p:txEl>
                                              <p:pRg st="2" end="2"/>
                                            </p:txEl>
                                          </p:spTgt>
                                        </p:tgtEl>
                                        <p:attrNameLst>
                                          <p:attrName>style.visibility</p:attrName>
                                        </p:attrNameLst>
                                      </p:cBhvr>
                                      <p:to>
                                        <p:strVal val="visible"/>
                                      </p:to>
                                    </p:set>
                                    <p:animEffect transition="in" filter="wipe(left)">
                                      <p:cBhvr>
                                        <p:cTn id="17" dur="500"/>
                                        <p:tgtEl>
                                          <p:spTgt spid="409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9608">
                                            <p:txEl>
                                              <p:pRg st="3" end="3"/>
                                            </p:txEl>
                                          </p:spTgt>
                                        </p:tgtEl>
                                        <p:attrNameLst>
                                          <p:attrName>style.visibility</p:attrName>
                                        </p:attrNameLst>
                                      </p:cBhvr>
                                      <p:to>
                                        <p:strVal val="visible"/>
                                      </p:to>
                                    </p:set>
                                    <p:animEffect transition="in" filter="wipe(left)">
                                      <p:cBhvr>
                                        <p:cTn id="22" dur="500"/>
                                        <p:tgtEl>
                                          <p:spTgt spid="4096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iterate type="wd">
                                    <p:tmPct val="10000"/>
                                  </p:iterate>
                                  <p:childTnLst>
                                    <p:set>
                                      <p:cBhvr>
                                        <p:cTn id="26" dur="1" fill="hold">
                                          <p:stCondLst>
                                            <p:cond delay="0"/>
                                          </p:stCondLst>
                                        </p:cTn>
                                        <p:tgtEl>
                                          <p:spTgt spid="409603"/>
                                        </p:tgtEl>
                                        <p:attrNameLst>
                                          <p:attrName>style.visibility</p:attrName>
                                        </p:attrNameLst>
                                      </p:cBhvr>
                                      <p:to>
                                        <p:strVal val="visible"/>
                                      </p:to>
                                    </p:set>
                                    <p:animEffect transition="in" filter="fade">
                                      <p:cBhvr>
                                        <p:cTn id="27" dur="3000"/>
                                        <p:tgtEl>
                                          <p:spTgt spid="409603"/>
                                        </p:tgtEl>
                                      </p:cBhvr>
                                    </p:animEffect>
                                    <p:anim calcmode="lin" valueType="num">
                                      <p:cBhvr>
                                        <p:cTn id="28" dur="3000" fill="hold"/>
                                        <p:tgtEl>
                                          <p:spTgt spid="409603"/>
                                        </p:tgtEl>
                                        <p:attrNameLst>
                                          <p:attrName>style.rotation</p:attrName>
                                        </p:attrNameLst>
                                      </p:cBhvr>
                                      <p:tavLst>
                                        <p:tav tm="0">
                                          <p:val>
                                            <p:fltVal val="720"/>
                                          </p:val>
                                        </p:tav>
                                        <p:tav tm="100000">
                                          <p:val>
                                            <p:fltVal val="0"/>
                                          </p:val>
                                        </p:tav>
                                      </p:tavLst>
                                    </p:anim>
                                    <p:anim calcmode="lin" valueType="num">
                                      <p:cBhvr>
                                        <p:cTn id="29" dur="3000" fill="hold"/>
                                        <p:tgtEl>
                                          <p:spTgt spid="409603"/>
                                        </p:tgtEl>
                                        <p:attrNameLst>
                                          <p:attrName>ppt_h</p:attrName>
                                        </p:attrNameLst>
                                      </p:cBhvr>
                                      <p:tavLst>
                                        <p:tav tm="0">
                                          <p:val>
                                            <p:fltVal val="0"/>
                                          </p:val>
                                        </p:tav>
                                        <p:tav tm="100000">
                                          <p:val>
                                            <p:strVal val="#ppt_h"/>
                                          </p:val>
                                        </p:tav>
                                      </p:tavLst>
                                    </p:anim>
                                    <p:anim calcmode="lin" valueType="num">
                                      <p:cBhvr>
                                        <p:cTn id="30" dur="3000" fill="hold"/>
                                        <p:tgtEl>
                                          <p:spTgt spid="409603"/>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409608">
                                            <p:txEl>
                                              <p:pRg st="4" end="4"/>
                                            </p:txEl>
                                          </p:spTgt>
                                        </p:tgtEl>
                                        <p:attrNameLst>
                                          <p:attrName>style.visibility</p:attrName>
                                        </p:attrNameLst>
                                      </p:cBhvr>
                                      <p:to>
                                        <p:strVal val="visible"/>
                                      </p:to>
                                    </p:set>
                                    <p:animEffect transition="in" filter="wipe(left)">
                                      <p:cBhvr>
                                        <p:cTn id="35" dur="500"/>
                                        <p:tgtEl>
                                          <p:spTgt spid="40960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9608">
                                            <p:txEl>
                                              <p:pRg st="5" end="5"/>
                                            </p:txEl>
                                          </p:spTgt>
                                        </p:tgtEl>
                                        <p:attrNameLst>
                                          <p:attrName>style.visibility</p:attrName>
                                        </p:attrNameLst>
                                      </p:cBhvr>
                                      <p:to>
                                        <p:strVal val="visible"/>
                                      </p:to>
                                    </p:set>
                                    <p:animEffect transition="in" filter="wipe(left)">
                                      <p:cBhvr>
                                        <p:cTn id="40" dur="500"/>
                                        <p:tgtEl>
                                          <p:spTgt spid="40960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09608">
                                            <p:txEl>
                                              <p:pRg st="6" end="6"/>
                                            </p:txEl>
                                          </p:spTgt>
                                        </p:tgtEl>
                                        <p:attrNameLst>
                                          <p:attrName>style.visibility</p:attrName>
                                        </p:attrNameLst>
                                      </p:cBhvr>
                                      <p:to>
                                        <p:strVal val="visible"/>
                                      </p:to>
                                    </p:set>
                                    <p:animEffect transition="in" filter="wipe(left)">
                                      <p:cBhvr>
                                        <p:cTn id="45" dur="500"/>
                                        <p:tgtEl>
                                          <p:spTgt spid="40960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409608">
                                            <p:txEl>
                                              <p:pRg st="7" end="7"/>
                                            </p:txEl>
                                          </p:spTgt>
                                        </p:tgtEl>
                                        <p:attrNameLst>
                                          <p:attrName>style.visibility</p:attrName>
                                        </p:attrNameLst>
                                      </p:cBhvr>
                                      <p:to>
                                        <p:strVal val="visible"/>
                                      </p:to>
                                    </p:set>
                                    <p:animEffect transition="in" filter="wipe(left)">
                                      <p:cBhvr>
                                        <p:cTn id="50" dur="500"/>
                                        <p:tgtEl>
                                          <p:spTgt spid="40960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9608">
                                            <p:txEl>
                                              <p:pRg st="8" end="8"/>
                                            </p:txEl>
                                          </p:spTgt>
                                        </p:tgtEl>
                                        <p:attrNameLst>
                                          <p:attrName>style.visibility</p:attrName>
                                        </p:attrNameLst>
                                      </p:cBhvr>
                                      <p:to>
                                        <p:strVal val="visible"/>
                                      </p:to>
                                    </p:set>
                                    <p:animEffect transition="in" filter="wipe(left)">
                                      <p:cBhvr>
                                        <p:cTn id="55" dur="500"/>
                                        <p:tgtEl>
                                          <p:spTgt spid="409608">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nodeType="clickEffect">
                                  <p:stCondLst>
                                    <p:cond delay="0"/>
                                  </p:stCondLst>
                                  <p:childTnLst>
                                    <p:set>
                                      <p:cBhvr>
                                        <p:cTn id="59" dur="1" fill="hold">
                                          <p:stCondLst>
                                            <p:cond delay="0"/>
                                          </p:stCondLst>
                                        </p:cTn>
                                        <p:tgtEl>
                                          <p:spTgt spid="409602"/>
                                        </p:tgtEl>
                                        <p:attrNameLst>
                                          <p:attrName>style.visibility</p:attrName>
                                        </p:attrNameLst>
                                      </p:cBhvr>
                                      <p:to>
                                        <p:strVal val="visible"/>
                                      </p:to>
                                    </p:set>
                                    <p:animEffect transition="in" filter="fade">
                                      <p:cBhvr>
                                        <p:cTn id="60" dur="2000"/>
                                        <p:tgtEl>
                                          <p:spTgt spid="409602"/>
                                        </p:tgtEl>
                                      </p:cBhvr>
                                    </p:animEffect>
                                    <p:anim calcmode="lin" valueType="num">
                                      <p:cBhvr>
                                        <p:cTn id="61" dur="2000" fill="hold"/>
                                        <p:tgtEl>
                                          <p:spTgt spid="409602"/>
                                        </p:tgtEl>
                                        <p:attrNameLst>
                                          <p:attrName>style.rotation</p:attrName>
                                        </p:attrNameLst>
                                      </p:cBhvr>
                                      <p:tavLst>
                                        <p:tav tm="0">
                                          <p:val>
                                            <p:fltVal val="720"/>
                                          </p:val>
                                        </p:tav>
                                        <p:tav tm="100000">
                                          <p:val>
                                            <p:fltVal val="0"/>
                                          </p:val>
                                        </p:tav>
                                      </p:tavLst>
                                    </p:anim>
                                    <p:anim calcmode="lin" valueType="num">
                                      <p:cBhvr>
                                        <p:cTn id="62" dur="2000" fill="hold"/>
                                        <p:tgtEl>
                                          <p:spTgt spid="409602"/>
                                        </p:tgtEl>
                                        <p:attrNameLst>
                                          <p:attrName>ppt_h</p:attrName>
                                        </p:attrNameLst>
                                      </p:cBhvr>
                                      <p:tavLst>
                                        <p:tav tm="0">
                                          <p:val>
                                            <p:fltVal val="0"/>
                                          </p:val>
                                        </p:tav>
                                        <p:tav tm="100000">
                                          <p:val>
                                            <p:strVal val="#ppt_h"/>
                                          </p:val>
                                        </p:tav>
                                      </p:tavLst>
                                    </p:anim>
                                    <p:anim calcmode="lin" valueType="num">
                                      <p:cBhvr>
                                        <p:cTn id="63" dur="2000" fill="hold"/>
                                        <p:tgtEl>
                                          <p:spTgt spid="4096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July 6,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22671" y="4916"/>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457200"/>
            <a:ext cx="8839200" cy="5519584"/>
          </a:xfrm>
        </p:spPr>
        <p:txBody>
          <a:bodyPr/>
          <a:lstStyle/>
          <a:p>
            <a:r>
              <a:rPr lang="en-US" sz="2400" dirty="0"/>
              <a:t>Reading Assignments: CH28.6 – 10</a:t>
            </a:r>
            <a:r>
              <a:rPr lang="en-US" sz="2000" dirty="0"/>
              <a:t> </a:t>
            </a:r>
            <a:endParaRPr lang="en-US" sz="2400" dirty="0"/>
          </a:p>
          <a:p>
            <a:r>
              <a:rPr lang="en-US" sz="2400" dirty="0"/>
              <a:t>Course feedback survey </a:t>
            </a:r>
            <a:r>
              <a:rPr lang="en-US" sz="2400" dirty="0">
                <a:sym typeface="Wingdings" pitchFamily="2" charset="2"/>
              </a:rPr>
              <a:t> Check the course evaluation tab in Canvas</a:t>
            </a:r>
          </a:p>
          <a:p>
            <a:r>
              <a:rPr lang="en-US" sz="2400" dirty="0"/>
              <a:t>Special seminar on COVID–19 today, July 6</a:t>
            </a:r>
          </a:p>
          <a:p>
            <a:pPr lvl="1"/>
            <a:r>
              <a:rPr lang="en-US" sz="2000" dirty="0"/>
              <a:t>Dr. Linda Lee, a frontline doctor</a:t>
            </a:r>
          </a:p>
          <a:p>
            <a:pPr lvl="1"/>
            <a:r>
              <a:rPr lang="en-US" sz="2000" dirty="0"/>
              <a:t>The second hour of the class (11:30 – 12:30)</a:t>
            </a:r>
          </a:p>
          <a:p>
            <a:pPr lvl="2"/>
            <a:r>
              <a:rPr lang="en-US" sz="1800" dirty="0"/>
              <a:t>Extra credit for attending the seminar</a:t>
            </a:r>
          </a:p>
          <a:p>
            <a:pPr lvl="1"/>
            <a:r>
              <a:rPr lang="en-US" sz="2000" dirty="0"/>
              <a:t>Questions will earn additional extra credit points</a:t>
            </a:r>
          </a:p>
          <a:p>
            <a:r>
              <a:rPr lang="en-US" sz="2400" dirty="0"/>
              <a:t>Online quiz 4 beginning of the class tomorrow (roll call at 10:20am)</a:t>
            </a:r>
          </a:p>
          <a:p>
            <a:pPr lvl="1"/>
            <a:r>
              <a:rPr lang="en-US" sz="2000" dirty="0"/>
              <a:t>Covers CH27.4 to what we finish today</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figures, pictures, arrows, or setups or solutions of any problems! No additional formulae or values of constants will be provided!</a:t>
            </a:r>
          </a:p>
          <a:p>
            <a:pPr lvl="1"/>
            <a:r>
              <a:rPr lang="en-US" sz="2000" dirty="0"/>
              <a:t>Must send me the photos of front and back of the formula sheet, including the blank, no later than 10am tomorrow!</a:t>
            </a:r>
          </a:p>
          <a:p>
            <a:pPr lvl="2"/>
            <a:r>
              <a:rPr lang="en-US" sz="1600" dirty="0"/>
              <a:t>Once submitted, you cannot change, unless I ask you to delete some part of the sheet!</a:t>
            </a:r>
            <a:endParaRPr lang="en-US" sz="1400" dirty="0"/>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533400" y="0"/>
            <a:ext cx="8153400" cy="609600"/>
          </a:xfrm>
        </p:spPr>
        <p:txBody>
          <a:bodyPr/>
          <a:lstStyle/>
          <a:p>
            <a:r>
              <a:rPr lang="en-US" sz="4000" dirty="0"/>
              <a:t>Reminder: Special Project #5 – COVID-19</a:t>
            </a:r>
          </a:p>
        </p:txBody>
      </p:sp>
      <p:sp>
        <p:nvSpPr>
          <p:cNvPr id="111619" name="Rectangle 3"/>
          <p:cNvSpPr>
            <a:spLocks noGrp="1" noChangeArrowheads="1"/>
          </p:cNvSpPr>
          <p:nvPr>
            <p:ph type="body" idx="1"/>
          </p:nvPr>
        </p:nvSpPr>
        <p:spPr>
          <a:xfrm>
            <a:off x="152400" y="609600"/>
            <a:ext cx="8915400" cy="5486400"/>
          </a:xfrm>
        </p:spPr>
        <p:txBody>
          <a:bodyPr/>
          <a:lstStyle/>
          <a:p>
            <a:r>
              <a:rPr lang="en-US" sz="2000" dirty="0"/>
              <a:t>Make comparisons of COVID-19 statistics between the U.S., South Korea, Italy and Texas from </a:t>
            </a:r>
            <a:r>
              <a:rPr lang="en-US" sz="2000" dirty="0">
                <a:hlinkClick r:id="rId3"/>
              </a:rPr>
              <a:t>https://coronaboard.com</a:t>
            </a:r>
            <a:r>
              <a:rPr lang="en-US" sz="2000" dirty="0"/>
              <a:t> on spreadsheet </a:t>
            </a:r>
          </a:p>
          <a:p>
            <a:pPr lvl="1"/>
            <a:r>
              <a:rPr lang="en-US" sz="1800" dirty="0"/>
              <a:t>Total 36 points: 1 point for each of the top 20 cells and 2 points for each of the 8 cells for testing</a:t>
            </a:r>
          </a:p>
          <a:p>
            <a:r>
              <a:rPr lang="en-US" sz="2000" dirty="0"/>
              <a:t>What are the 3 fundamental requirements for opening up (</a:t>
            </a:r>
            <a:r>
              <a:rPr lang="en-US" sz="2000" dirty="0">
                <a:sym typeface="Wingdings" pitchFamily="2" charset="2"/>
              </a:rPr>
              <a:t>2 points each, total 6 points)?  </a:t>
            </a:r>
          </a:p>
          <a:p>
            <a:pPr lvl="1"/>
            <a:r>
              <a:rPr lang="en-US" sz="1600" b="1" u="sng" dirty="0">
                <a:solidFill>
                  <a:srgbClr val="FF0000"/>
                </a:solidFill>
                <a:sym typeface="Wingdings" pitchFamily="2" charset="2"/>
              </a:rPr>
              <a:t>Must be quantitative! (e.g. how many tests per capita per day for the present situation of pandemic)</a:t>
            </a:r>
            <a:endParaRPr lang="en-US" sz="1600" dirty="0">
              <a:sym typeface="Wingdings" pitchFamily="2" charset="2"/>
            </a:endParaRPr>
          </a:p>
          <a:p>
            <a:r>
              <a:rPr lang="en-US" sz="2000" dirty="0">
                <a:sym typeface="Wingdings" pitchFamily="2" charset="2"/>
              </a:rPr>
              <a:t>Assess the readiness of the three fundamental requirements U.S. (2 point each, total 6 points; </a:t>
            </a:r>
            <a:r>
              <a:rPr lang="en-US" sz="2000" dirty="0">
                <a:solidFill>
                  <a:srgbClr val="C00000"/>
                </a:solidFill>
                <a:sym typeface="Wingdings" pitchFamily="2" charset="2"/>
              </a:rPr>
              <a:t>do NOT just take politician’s words</a:t>
            </a:r>
            <a:r>
              <a:rPr lang="en-US" sz="2000" dirty="0">
                <a:sym typeface="Wingdings" pitchFamily="2" charset="2"/>
              </a:rPr>
              <a:t>!). Must provide the independent scientific entity’s reference you took the information from. </a:t>
            </a:r>
          </a:p>
          <a:p>
            <a:r>
              <a:rPr lang="en-US" sz="2000" dirty="0"/>
              <a:t>Evaluate quantitatively the success/failure of the US responses to COVID-19 in 5 sentences. </a:t>
            </a:r>
            <a:r>
              <a:rPr lang="en-US" sz="2000" b="1" u="sng" dirty="0">
                <a:solidFill>
                  <a:srgbClr val="FF0000"/>
                </a:solidFill>
                <a:sym typeface="Wingdings" pitchFamily="2" charset="2"/>
              </a:rPr>
              <a:t>Must provide quantitative reasons behind your conclusion! </a:t>
            </a:r>
            <a:r>
              <a:rPr lang="en-US" sz="2000" dirty="0"/>
              <a:t>(10 points)</a:t>
            </a:r>
          </a:p>
          <a:p>
            <a:r>
              <a:rPr lang="en-US" sz="2000" dirty="0"/>
              <a:t>Assess quantitatively the effectiveness of wearing masks (4 points) and at least 4 reasons for it being effective (1 point each, 0.5 point extra after the first 4).</a:t>
            </a:r>
          </a:p>
          <a:p>
            <a:r>
              <a:rPr lang="en-US" sz="2000" dirty="0"/>
              <a:t>Due: the beginning of the class Tuesday, July 7</a:t>
            </a:r>
          </a:p>
          <a:p>
            <a:pPr lvl="1"/>
            <a:r>
              <a:rPr lang="en-US" sz="1800" dirty="0"/>
              <a:t>Scan all pages of your special project into the pdf format, including the spreadsheet</a:t>
            </a:r>
          </a:p>
          <a:p>
            <a:pPr lvl="1"/>
            <a:r>
              <a:rPr lang="en-US" sz="1800" dirty="0"/>
              <a:t>Save all pages into </a:t>
            </a:r>
            <a:r>
              <a:rPr lang="en-US" sz="1800" b="1" u="sng" dirty="0">
                <a:solidFill>
                  <a:srgbClr val="C00000"/>
                </a:solidFill>
              </a:rPr>
              <a:t>one file</a:t>
            </a:r>
            <a:r>
              <a:rPr lang="en-US" sz="1800" dirty="0"/>
              <a:t> with the filename SP5-YourLastName-YourFirstName.pdf</a:t>
            </a:r>
          </a:p>
          <a:p>
            <a:r>
              <a:rPr lang="en-US" sz="2000" dirty="0"/>
              <a:t>Spreadsheet has been posted on the class web page.  Download ASAP.</a:t>
            </a:r>
          </a:p>
        </p:txBody>
      </p:sp>
      <p:sp>
        <p:nvSpPr>
          <p:cNvPr id="2" name="Date Placeholder 1">
            <a:extLst>
              <a:ext uri="{FF2B5EF4-FFF2-40B4-BE49-F238E27FC236}">
                <a16:creationId xmlns:a16="http://schemas.microsoft.com/office/drawing/2014/main" id="{B1F5045A-67A3-CB41-ACA1-E4F4BDA5A73B}"/>
              </a:ext>
            </a:extLst>
          </p:cNvPr>
          <p:cNvSpPr>
            <a:spLocks noGrp="1"/>
          </p:cNvSpPr>
          <p:nvPr>
            <p:ph type="dt" sz="half" idx="10"/>
          </p:nvPr>
        </p:nvSpPr>
        <p:spPr/>
        <p:txBody>
          <a:bodyPr/>
          <a:lstStyle/>
          <a:p>
            <a:pPr>
              <a:defRPr/>
            </a:pPr>
            <a:r>
              <a:rPr lang="en-US"/>
              <a:t>Monday, July 6, 2020</a:t>
            </a:r>
          </a:p>
        </p:txBody>
      </p:sp>
      <p:sp>
        <p:nvSpPr>
          <p:cNvPr id="3" name="Footer Placeholder 2">
            <a:extLst>
              <a:ext uri="{FF2B5EF4-FFF2-40B4-BE49-F238E27FC236}">
                <a16:creationId xmlns:a16="http://schemas.microsoft.com/office/drawing/2014/main" id="{BF74F07F-2F91-8E41-B659-45A069F19E24}"/>
              </a:ext>
            </a:extLst>
          </p:cNvPr>
          <p:cNvSpPr>
            <a:spLocks noGrp="1"/>
          </p:cNvSpPr>
          <p:nvPr>
            <p:ph type="ftr" sz="quarter" idx="11"/>
          </p:nvPr>
        </p:nvSpPr>
        <p:spPr/>
        <p:txBody>
          <a:bodyPr/>
          <a:lstStyle/>
          <a:p>
            <a:pPr>
              <a:defRPr/>
            </a:pPr>
            <a:r>
              <a:rPr lang="de-DE"/>
              <a:t>PHYS 1444-001, Summer 2020                    Dr. Jaehoon Yu</a:t>
            </a:r>
            <a:endParaRPr lang="en-US"/>
          </a:p>
        </p:txBody>
      </p:sp>
      <p:sp>
        <p:nvSpPr>
          <p:cNvPr id="4" name="Slide Number Placeholder 3">
            <a:extLst>
              <a:ext uri="{FF2B5EF4-FFF2-40B4-BE49-F238E27FC236}">
                <a16:creationId xmlns:a16="http://schemas.microsoft.com/office/drawing/2014/main" id="{DFE34DF0-36FF-8F4A-8D98-9D294E2322B0}"/>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Tree>
    <p:extLst>
      <p:ext uri="{BB962C8B-B14F-4D97-AF65-F5344CB8AC3E}">
        <p14:creationId xmlns:p14="http://schemas.microsoft.com/office/powerpoint/2010/main" val="51089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FA4A-4921-794E-9884-1A539A7E916A}"/>
              </a:ext>
            </a:extLst>
          </p:cNvPr>
          <p:cNvSpPr>
            <a:spLocks noGrp="1"/>
          </p:cNvSpPr>
          <p:nvPr>
            <p:ph type="title"/>
          </p:nvPr>
        </p:nvSpPr>
        <p:spPr>
          <a:xfrm>
            <a:off x="685800" y="0"/>
            <a:ext cx="7772400" cy="1143000"/>
          </a:xfrm>
        </p:spPr>
        <p:txBody>
          <a:bodyPr/>
          <a:lstStyle/>
          <a:p>
            <a:r>
              <a:rPr lang="en-US" dirty="0"/>
              <a:t>SP5 spreadsheet</a:t>
            </a:r>
          </a:p>
        </p:txBody>
      </p:sp>
      <p:sp>
        <p:nvSpPr>
          <p:cNvPr id="4" name="Date Placeholder 3">
            <a:extLst>
              <a:ext uri="{FF2B5EF4-FFF2-40B4-BE49-F238E27FC236}">
                <a16:creationId xmlns:a16="http://schemas.microsoft.com/office/drawing/2014/main" id="{7358AA71-2DDC-4B4C-A776-0ED067DA473A}"/>
              </a:ext>
            </a:extLst>
          </p:cNvPr>
          <p:cNvSpPr>
            <a:spLocks noGrp="1"/>
          </p:cNvSpPr>
          <p:nvPr>
            <p:ph type="dt" sz="half" idx="10"/>
          </p:nvPr>
        </p:nvSpPr>
        <p:spPr/>
        <p:txBody>
          <a:bodyPr/>
          <a:lstStyle/>
          <a:p>
            <a:pPr>
              <a:defRPr/>
            </a:pPr>
            <a:r>
              <a:rPr lang="en-US"/>
              <a:t>Monday, July 6, 2020</a:t>
            </a:r>
          </a:p>
        </p:txBody>
      </p:sp>
      <p:sp>
        <p:nvSpPr>
          <p:cNvPr id="5" name="Footer Placeholder 4">
            <a:extLst>
              <a:ext uri="{FF2B5EF4-FFF2-40B4-BE49-F238E27FC236}">
                <a16:creationId xmlns:a16="http://schemas.microsoft.com/office/drawing/2014/main" id="{5046811C-76F8-6440-AEAB-4D27AAF68B74}"/>
              </a:ext>
            </a:extLst>
          </p:cNvPr>
          <p:cNvSpPr>
            <a:spLocks noGrp="1"/>
          </p:cNvSpPr>
          <p:nvPr>
            <p:ph type="ftr" sz="quarter" idx="11"/>
          </p:nvPr>
        </p:nvSpPr>
        <p:spPr/>
        <p:txBody>
          <a:bodyPr/>
          <a:lstStyle/>
          <a:p>
            <a:pPr>
              <a:defRPr/>
            </a:pPr>
            <a:r>
              <a:rPr lang="de-DE"/>
              <a:t>PHYS 1444-001, Summer 2020                    Dr. Jaehoon Yu</a:t>
            </a:r>
            <a:endParaRPr lang="en-US"/>
          </a:p>
        </p:txBody>
      </p:sp>
      <p:sp>
        <p:nvSpPr>
          <p:cNvPr id="6" name="Slide Number Placeholder 5">
            <a:extLst>
              <a:ext uri="{FF2B5EF4-FFF2-40B4-BE49-F238E27FC236}">
                <a16:creationId xmlns:a16="http://schemas.microsoft.com/office/drawing/2014/main" id="{867A2334-75D7-F640-8831-A5516E23745E}"/>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10" name="Picture 9">
            <a:extLst>
              <a:ext uri="{FF2B5EF4-FFF2-40B4-BE49-F238E27FC236}">
                <a16:creationId xmlns:a16="http://schemas.microsoft.com/office/drawing/2014/main" id="{9631F2BE-F73A-2D41-921B-FF02F9DED506}"/>
              </a:ext>
            </a:extLst>
          </p:cNvPr>
          <p:cNvPicPr>
            <a:picLocks noChangeAspect="1"/>
          </p:cNvPicPr>
          <p:nvPr/>
        </p:nvPicPr>
        <p:blipFill>
          <a:blip r:embed="rId2"/>
          <a:stretch>
            <a:fillRect/>
          </a:stretch>
        </p:blipFill>
        <p:spPr>
          <a:xfrm>
            <a:off x="-266700" y="685800"/>
            <a:ext cx="9677400" cy="7162800"/>
          </a:xfrm>
          <a:prstGeom prst="rect">
            <a:avLst/>
          </a:prstGeom>
        </p:spPr>
      </p:pic>
    </p:spTree>
    <p:extLst>
      <p:ext uri="{BB962C8B-B14F-4D97-AF65-F5344CB8AC3E}">
        <p14:creationId xmlns:p14="http://schemas.microsoft.com/office/powerpoint/2010/main" val="191498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Thursday, July 2, 2020</a:t>
            </a:r>
          </a:p>
        </p:txBody>
      </p:sp>
      <p:sp>
        <p:nvSpPr>
          <p:cNvPr id="16" name="Footer Placeholder 4"/>
          <p:cNvSpPr>
            <a:spLocks noGrp="1"/>
          </p:cNvSpPr>
          <p:nvPr>
            <p:ph type="ftr" sz="quarter" idx="11"/>
          </p:nvPr>
        </p:nvSpPr>
        <p:spPr/>
        <p:txBody>
          <a:bodyPr/>
          <a:lstStyle/>
          <a:p>
            <a:r>
              <a:rPr lang="de-DE"/>
              <a:t>PHYS 1444-001, Summer 2020                    Dr. Jaehoon Yu</a:t>
            </a:r>
            <a:endParaRPr lang="en-US"/>
          </a:p>
        </p:txBody>
      </p:sp>
      <p:sp>
        <p:nvSpPr>
          <p:cNvPr id="17" name="Slide Number Placeholder 5"/>
          <p:cNvSpPr>
            <a:spLocks noGrp="1"/>
          </p:cNvSpPr>
          <p:nvPr>
            <p:ph type="sldNum" sz="quarter" idx="12"/>
          </p:nvPr>
        </p:nvSpPr>
        <p:spPr/>
        <p:txBody>
          <a:bodyPr/>
          <a:lstStyle/>
          <a:p>
            <a:fld id="{2B316B03-D141-394E-9707-698C4CCDA9DA}" type="slidenum">
              <a:rPr lang="en-US"/>
              <a:pPr/>
              <a:t>5</a:t>
            </a:fld>
            <a:endParaRPr lang="en-US"/>
          </a:p>
        </p:txBody>
      </p:sp>
      <p:sp>
        <p:nvSpPr>
          <p:cNvPr id="392194" name="Rectangle 2"/>
          <p:cNvSpPr>
            <a:spLocks noGrp="1" noChangeArrowheads="1"/>
          </p:cNvSpPr>
          <p:nvPr>
            <p:ph type="title"/>
          </p:nvPr>
        </p:nvSpPr>
        <p:spPr>
          <a:xfrm>
            <a:off x="0" y="76200"/>
            <a:ext cx="9144000" cy="609600"/>
          </a:xfrm>
        </p:spPr>
        <p:txBody>
          <a:bodyPr/>
          <a:lstStyle/>
          <a:p>
            <a:r>
              <a:rPr lang="en-US" dirty="0" err="1"/>
              <a:t>Ampére’s</a:t>
            </a:r>
            <a:r>
              <a:rPr lang="en-US" dirty="0"/>
              <a:t> Law</a:t>
            </a:r>
          </a:p>
        </p:txBody>
      </p:sp>
      <p:graphicFrame>
        <p:nvGraphicFramePr>
          <p:cNvPr id="39219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93984" name="Equation" r:id="rId4" imgW="914400" imgH="190080" progId="Equation.DSMT4">
                  <p:embed/>
                </p:oleObj>
              </mc:Choice>
              <mc:Fallback>
                <p:oleObj name="Equation" r:id="rId4" imgW="914400" imgH="190080" progId="Equation.DSMT4">
                  <p:embed/>
                  <p:pic>
                    <p:nvPicPr>
                      <p:cNvPr id="39219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219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93985" name="Equation" r:id="rId6" imgW="914400" imgH="190080" progId="Equation.DSMT4">
                  <p:embed/>
                </p:oleObj>
              </mc:Choice>
              <mc:Fallback>
                <p:oleObj name="Equation" r:id="rId6" imgW="914400" imgH="190080" progId="Equation.DSMT4">
                  <p:embed/>
                  <p:pic>
                    <p:nvPicPr>
                      <p:cNvPr id="392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9219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986" name="Equation" r:id="rId7" imgW="914400" imgH="190080" progId="Equation.DSMT4">
                  <p:embed/>
                </p:oleObj>
              </mc:Choice>
              <mc:Fallback>
                <p:oleObj name="Equation" r:id="rId7" imgW="914400" imgH="190080" progId="Equation.DSMT4">
                  <p:embed/>
                  <p:pic>
                    <p:nvPicPr>
                      <p:cNvPr id="392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92198" name="Rectangle 6"/>
          <p:cNvSpPr>
            <a:spLocks noGrp="1" noChangeArrowheads="1"/>
          </p:cNvSpPr>
          <p:nvPr>
            <p:ph type="body" idx="1"/>
          </p:nvPr>
        </p:nvSpPr>
        <p:spPr>
          <a:xfrm>
            <a:off x="304800" y="2590800"/>
            <a:ext cx="8153400" cy="3886200"/>
          </a:xfrm>
        </p:spPr>
        <p:txBody>
          <a:bodyPr/>
          <a:lstStyle/>
          <a:p>
            <a:pPr lvl="1"/>
            <a:r>
              <a:rPr lang="en-US" dirty="0"/>
              <a:t>The sum of all the products of the length of each segment and the component of B parallel to that segment is equal to </a:t>
            </a:r>
            <a:r>
              <a:rPr lang="en-US" dirty="0">
                <a:latin typeface="Symbol" charset="2"/>
              </a:rPr>
              <a:t>μ</a:t>
            </a:r>
            <a:r>
              <a:rPr lang="en-US" baseline="-25000" dirty="0"/>
              <a:t>0</a:t>
            </a:r>
            <a:r>
              <a:rPr lang="en-US" dirty="0"/>
              <a:t> times the net current </a:t>
            </a:r>
            <a:r>
              <a:rPr lang="en-US" dirty="0" err="1">
                <a:latin typeface="Monotype Corsiva" charset="0"/>
              </a:rPr>
              <a:t>I</a:t>
            </a:r>
            <a:r>
              <a:rPr lang="en-US" baseline="-25000" dirty="0" err="1"/>
              <a:t>encl</a:t>
            </a:r>
            <a:r>
              <a:rPr lang="en-US" baseline="-25000" dirty="0"/>
              <a:t> </a:t>
            </a:r>
            <a:r>
              <a:rPr lang="en-US" dirty="0"/>
              <a:t>that passes through the surface enclosed by the path</a:t>
            </a:r>
          </a:p>
          <a:p>
            <a:pPr lvl="1"/>
            <a:r>
              <a:rPr lang="en-US" dirty="0"/>
              <a:t> </a:t>
            </a:r>
          </a:p>
          <a:p>
            <a:pPr lvl="1"/>
            <a:r>
              <a:rPr lang="en-US" dirty="0"/>
              <a:t>In the limit </a:t>
            </a:r>
            <a:r>
              <a:rPr lang="en-US" dirty="0" err="1">
                <a:latin typeface="Symbol" charset="2"/>
              </a:rPr>
              <a:t>Δ</a:t>
            </a:r>
            <a:r>
              <a:rPr lang="en-US" dirty="0" err="1">
                <a:latin typeface="Monotype Corsiva" charset="0"/>
              </a:rPr>
              <a:t>l</a:t>
            </a:r>
            <a:r>
              <a:rPr lang="en-US" dirty="0"/>
              <a:t> </a:t>
            </a:r>
            <a:r>
              <a:rPr lang="en-US" dirty="0">
                <a:sym typeface="Wingdings" charset="2"/>
              </a:rPr>
              <a:t>0, this relation becomes</a:t>
            </a:r>
          </a:p>
          <a:p>
            <a:pPr lvl="1"/>
            <a:r>
              <a:rPr lang="en-US" dirty="0">
                <a:sym typeface="Wingdings" charset="2"/>
              </a:rPr>
              <a:t> </a:t>
            </a:r>
          </a:p>
        </p:txBody>
      </p:sp>
      <p:graphicFrame>
        <p:nvGraphicFramePr>
          <p:cNvPr id="392199"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93987" name="Equation" r:id="rId8" imgW="914400" imgH="190080" progId="Equation.DSMT4">
                  <p:embed/>
                </p:oleObj>
              </mc:Choice>
              <mc:Fallback>
                <p:oleObj name="Equation" r:id="rId8" imgW="914400" imgH="190080" progId="Equation.DSMT4">
                  <p:embed/>
                  <p:pic>
                    <p:nvPicPr>
                      <p:cNvPr id="39219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92200" name="Picture 8" descr="FG28_006"/>
          <p:cNvPicPr>
            <a:picLocks noChangeAspect="1" noChangeArrowheads="1"/>
          </p:cNvPicPr>
          <p:nvPr/>
        </p:nvPicPr>
        <p:blipFill>
          <a:blip r:embed="rId9"/>
          <a:srcRect/>
          <a:stretch>
            <a:fillRect/>
          </a:stretch>
        </p:blipFill>
        <p:spPr bwMode="auto">
          <a:xfrm>
            <a:off x="6553200" y="304800"/>
            <a:ext cx="3048000" cy="2286000"/>
          </a:xfrm>
          <a:prstGeom prst="rect">
            <a:avLst/>
          </a:prstGeom>
          <a:noFill/>
        </p:spPr>
      </p:pic>
      <p:graphicFrame>
        <p:nvGraphicFramePr>
          <p:cNvPr id="392201" name="Object 9"/>
          <p:cNvGraphicFramePr>
            <a:graphicFrameLocks noChangeAspect="1"/>
          </p:cNvGraphicFramePr>
          <p:nvPr/>
        </p:nvGraphicFramePr>
        <p:xfrm>
          <a:off x="1295400" y="4343400"/>
          <a:ext cx="2197100" cy="569913"/>
        </p:xfrm>
        <a:graphic>
          <a:graphicData uri="http://schemas.openxmlformats.org/presentationml/2006/ole">
            <mc:AlternateContent xmlns:mc="http://schemas.openxmlformats.org/markup-compatibility/2006">
              <mc:Choice xmlns:v="urn:schemas-microsoft-com:vml" Requires="v">
                <p:oleObj spid="_x0000_s293988" name="Equation" r:id="rId10" imgW="977760" imgH="253800" progId="Equation.DSMT4">
                  <p:embed/>
                </p:oleObj>
              </mc:Choice>
              <mc:Fallback>
                <p:oleObj name="Equation" r:id="rId10" imgW="977760" imgH="253800" progId="Equation.DSMT4">
                  <p:embed/>
                  <p:pic>
                    <p:nvPicPr>
                      <p:cNvPr id="392201"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343400"/>
                        <a:ext cx="2197100" cy="569913"/>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92203" name="AutoShape 11"/>
          <p:cNvSpPr>
            <a:spLocks noChangeArrowheads="1"/>
          </p:cNvSpPr>
          <p:nvPr/>
        </p:nvSpPr>
        <p:spPr bwMode="auto">
          <a:xfrm flipH="1">
            <a:off x="3733800" y="5486400"/>
            <a:ext cx="1981200" cy="730250"/>
          </a:xfrm>
          <a:prstGeom prst="rightArrow">
            <a:avLst>
              <a:gd name="adj1" fmla="val 50000"/>
              <a:gd name="adj2" fmla="val 67826"/>
            </a:avLst>
          </a:prstGeom>
          <a:solidFill>
            <a:srgbClr val="FFFF66"/>
          </a:solidFill>
          <a:ln w="28575">
            <a:solidFill>
              <a:srgbClr val="CC0000"/>
            </a:solidFill>
            <a:miter lim="800000"/>
            <a:headEnd/>
            <a:tailEnd/>
          </a:ln>
          <a:effectLst/>
        </p:spPr>
        <p:txBody>
          <a:bodyPr anchor="ctr">
            <a:prstTxWarp prst="textNoShape">
              <a:avLst/>
            </a:prstTxWarp>
            <a:spAutoFit/>
          </a:bodyPr>
          <a:lstStyle/>
          <a:p>
            <a:pPr algn="ctr"/>
            <a:r>
              <a:rPr lang="en-US" sz="2000" b="1">
                <a:solidFill>
                  <a:srgbClr val="CC0000"/>
                </a:solidFill>
                <a:latin typeface="Arial Narrow" charset="0"/>
              </a:rPr>
              <a:t>Ampére’s Law</a:t>
            </a:r>
            <a:endParaRPr lang="en-US" sz="2000" b="1" baseline="-25000">
              <a:solidFill>
                <a:srgbClr val="CC0000"/>
              </a:solidFill>
              <a:latin typeface="Arial Narrow" charset="0"/>
            </a:endParaRPr>
          </a:p>
        </p:txBody>
      </p:sp>
      <p:sp>
        <p:nvSpPr>
          <p:cNvPr id="392204" name="Rectangle 12"/>
          <p:cNvSpPr>
            <a:spLocks noChangeArrowheads="1"/>
          </p:cNvSpPr>
          <p:nvPr/>
        </p:nvSpPr>
        <p:spPr bwMode="auto">
          <a:xfrm>
            <a:off x="381000" y="685800"/>
            <a:ext cx="6858000" cy="2133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Let’s consider an arbitrary closed path around the current as shown in the figure.</a:t>
            </a:r>
          </a:p>
          <a:p>
            <a:pPr marL="742950" lvl="1" indent="-285750">
              <a:spcBef>
                <a:spcPct val="20000"/>
              </a:spcBef>
              <a:buFontTx/>
              <a:buChar char="–"/>
            </a:pPr>
            <a:r>
              <a:rPr lang="en-US" sz="2800" dirty="0">
                <a:solidFill>
                  <a:srgbClr val="660066"/>
                </a:solidFill>
                <a:latin typeface="Arial Narrow" charset="0"/>
                <a:ea typeface="ＭＳ Ｐゴシック" charset="-128"/>
              </a:rPr>
              <a:t>Let’s split this path in small segments each of </a:t>
            </a:r>
            <a:r>
              <a:rPr lang="en-US" sz="2800" dirty="0" err="1">
                <a:solidFill>
                  <a:srgbClr val="660066"/>
                </a:solidFill>
                <a:latin typeface="Symbol" charset="2"/>
                <a:ea typeface="ＭＳ Ｐゴシック" charset="-128"/>
              </a:rPr>
              <a:t>Δ</a:t>
            </a:r>
            <a:r>
              <a:rPr lang="en-US" sz="2800" dirty="0" err="1">
                <a:solidFill>
                  <a:srgbClr val="660066"/>
                </a:solidFill>
                <a:latin typeface="Monotype Corsiva" charset="0"/>
                <a:ea typeface="ＭＳ Ｐゴシック" charset="-128"/>
              </a:rPr>
              <a:t>l</a:t>
            </a:r>
            <a:r>
              <a:rPr lang="en-US" sz="2800" dirty="0">
                <a:solidFill>
                  <a:srgbClr val="660066"/>
                </a:solidFill>
                <a:latin typeface="Arial Narrow" charset="0"/>
                <a:ea typeface="ＭＳ Ｐゴシック" charset="-128"/>
              </a:rPr>
              <a:t> long.</a:t>
            </a:r>
          </a:p>
        </p:txBody>
      </p:sp>
      <p:sp>
        <p:nvSpPr>
          <p:cNvPr id="392205" name="Text Box 13"/>
          <p:cNvSpPr txBox="1">
            <a:spLocks noChangeArrowheads="1"/>
          </p:cNvSpPr>
          <p:nvPr/>
        </p:nvSpPr>
        <p:spPr bwMode="auto">
          <a:xfrm>
            <a:off x="5867400" y="5486400"/>
            <a:ext cx="3124200" cy="646331"/>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800" dirty="0">
                <a:solidFill>
                  <a:srgbClr val="CC0000"/>
                </a:solidFill>
                <a:latin typeface="Arial Narrow" charset="0"/>
              </a:rPr>
              <a:t>Looks very similar to a law in the electricity.  Which law is it? (Poll13)</a:t>
            </a:r>
          </a:p>
        </p:txBody>
      </p:sp>
      <p:sp>
        <p:nvSpPr>
          <p:cNvPr id="392206" name="Text Box 14"/>
          <p:cNvSpPr txBox="1">
            <a:spLocks noChangeArrowheads="1"/>
          </p:cNvSpPr>
          <p:nvPr/>
        </p:nvSpPr>
        <p:spPr bwMode="auto">
          <a:xfrm>
            <a:off x="6248400" y="6248400"/>
            <a:ext cx="1295400" cy="404812"/>
          </a:xfrm>
          <a:prstGeom prst="rect">
            <a:avLst/>
          </a:prstGeom>
          <a:solidFill>
            <a:srgbClr val="FFFF66"/>
          </a:solidFill>
          <a:ln w="38100">
            <a:solidFill>
              <a:srgbClr val="CC0000"/>
            </a:solidFill>
            <a:miter lim="800000"/>
            <a:headEnd/>
            <a:tailEnd/>
          </a:ln>
          <a:effectLst/>
        </p:spPr>
        <p:txBody>
          <a:bodyPr>
            <a:prstTxWarp prst="textNoShape">
              <a:avLst/>
            </a:prstTxWarp>
            <a:spAutoFit/>
          </a:bodyPr>
          <a:lstStyle/>
          <a:p>
            <a:r>
              <a:rPr lang="en-US" sz="1800" b="1">
                <a:solidFill>
                  <a:srgbClr val="CC0000"/>
                </a:solidFill>
                <a:latin typeface="Arial Narrow" charset="0"/>
              </a:rPr>
              <a:t>Gauss’ Law</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00978" y="5363835"/>
            <a:ext cx="2304222" cy="679450"/>
          </a:xfrm>
          <a:prstGeom prst="rect">
            <a:avLst/>
          </a:prstGeom>
          <a:ln w="38100">
            <a:solidFill>
              <a:srgbClr val="C00000"/>
            </a:solidFill>
          </a:ln>
        </p:spPr>
      </p:pic>
    </p:spTree>
    <p:extLst>
      <p:ext uri="{BB962C8B-B14F-4D97-AF65-F5344CB8AC3E}">
        <p14:creationId xmlns:p14="http://schemas.microsoft.com/office/powerpoint/2010/main" val="338060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July 6,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2D6018DF-D22B-5C48-9B13-919AA395DCB0}" type="slidenum">
              <a:rPr lang="en-US"/>
              <a:pPr/>
              <a:t>6</a:t>
            </a:fld>
            <a:endParaRPr lang="en-US"/>
          </a:p>
        </p:txBody>
      </p:sp>
      <p:grpSp>
        <p:nvGrpSpPr>
          <p:cNvPr id="2" name="Group 2"/>
          <p:cNvGrpSpPr>
            <a:grpSpLocks/>
          </p:cNvGrpSpPr>
          <p:nvPr/>
        </p:nvGrpSpPr>
        <p:grpSpPr bwMode="auto">
          <a:xfrm>
            <a:off x="6781800" y="76200"/>
            <a:ext cx="4191000" cy="3352800"/>
            <a:chOff x="2016" y="3360"/>
            <a:chExt cx="3264" cy="2448"/>
          </a:xfrm>
        </p:grpSpPr>
        <p:pic>
          <p:nvPicPr>
            <p:cNvPr id="395267" name="Picture 3" descr="FG28_009"/>
            <p:cNvPicPr>
              <a:picLocks noChangeAspect="1" noChangeArrowheads="1"/>
            </p:cNvPicPr>
            <p:nvPr/>
          </p:nvPicPr>
          <p:blipFill>
            <a:blip r:embed="rId4"/>
            <a:srcRect/>
            <a:stretch>
              <a:fillRect/>
            </a:stretch>
          </p:blipFill>
          <p:spPr bwMode="auto">
            <a:xfrm>
              <a:off x="2016" y="3360"/>
              <a:ext cx="3264" cy="2448"/>
            </a:xfrm>
            <a:prstGeom prst="rect">
              <a:avLst/>
            </a:prstGeom>
            <a:noFill/>
          </p:spPr>
        </p:pic>
        <p:sp>
          <p:nvSpPr>
            <p:cNvPr id="395268" name="Rectangle 4"/>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5269" name="Rectangle 5"/>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5270" name="Rectangle 6"/>
          <p:cNvSpPr>
            <a:spLocks noGrp="1" noChangeArrowheads="1"/>
          </p:cNvSpPr>
          <p:nvPr>
            <p:ph type="title"/>
          </p:nvPr>
        </p:nvSpPr>
        <p:spPr>
          <a:xfrm>
            <a:off x="228600" y="-76200"/>
            <a:ext cx="8686800" cy="762000"/>
          </a:xfrm>
        </p:spPr>
        <p:txBody>
          <a:bodyPr/>
          <a:lstStyle/>
          <a:p>
            <a:r>
              <a:rPr lang="en-US" dirty="0"/>
              <a:t>Example 28 – 6 </a:t>
            </a:r>
          </a:p>
        </p:txBody>
      </p:sp>
      <p:sp>
        <p:nvSpPr>
          <p:cNvPr id="395271" name="Text Box 7"/>
          <p:cNvSpPr txBox="1">
            <a:spLocks noChangeArrowheads="1"/>
          </p:cNvSpPr>
          <p:nvPr/>
        </p:nvSpPr>
        <p:spPr bwMode="auto">
          <a:xfrm>
            <a:off x="381000" y="609600"/>
            <a:ext cx="6553200" cy="3013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Field inside and outside a wire. </a:t>
            </a:r>
            <a:r>
              <a:rPr lang="en-US">
                <a:solidFill>
                  <a:schemeClr val="accent2"/>
                </a:solidFill>
                <a:latin typeface="Arial Narrow" charset="0"/>
              </a:rPr>
              <a:t>A long straight cylindrical wire conductor of radius R carries current </a:t>
            </a:r>
            <a:r>
              <a:rPr lang="en-US">
                <a:solidFill>
                  <a:schemeClr val="accent2"/>
                </a:solidFill>
                <a:latin typeface="Monotype Corsiva" charset="0"/>
              </a:rPr>
              <a:t>I</a:t>
            </a:r>
            <a:r>
              <a:rPr lang="en-US">
                <a:solidFill>
                  <a:schemeClr val="accent2"/>
                </a:solidFill>
                <a:latin typeface="Arial Narrow" charset="0"/>
              </a:rPr>
              <a:t> of uniform density in the conductor.  Determine the magnetic field at (a) points outside the conductor (r&gt;R) and (b) points inside the conductor (r&lt;R).  Assume that r, the radial distance from the axis, is much less than the length of the wire.  (c) If R=2.0mm and </a:t>
            </a:r>
            <a:r>
              <a:rPr lang="en-US">
                <a:solidFill>
                  <a:schemeClr val="accent2"/>
                </a:solidFill>
                <a:latin typeface="Monotype Corsiva" charset="0"/>
              </a:rPr>
              <a:t>I</a:t>
            </a:r>
            <a:r>
              <a:rPr lang="en-US">
                <a:solidFill>
                  <a:schemeClr val="accent2"/>
                </a:solidFill>
                <a:latin typeface="Arial Narrow" charset="0"/>
              </a:rPr>
              <a:t>=60A, what is B at r=1.0mm, r=2.0mm and r=3.0mm?  </a:t>
            </a:r>
          </a:p>
        </p:txBody>
      </p:sp>
      <p:sp>
        <p:nvSpPr>
          <p:cNvPr id="395272" name="Text Box 8"/>
          <p:cNvSpPr txBox="1">
            <a:spLocks noChangeArrowheads="1"/>
          </p:cNvSpPr>
          <p:nvPr/>
        </p:nvSpPr>
        <p:spPr bwMode="auto">
          <a:xfrm>
            <a:off x="381000" y="3516313"/>
            <a:ext cx="87630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Since the wire is long, straight and symmetric,  the field should be the same at any point the same distance from the center of the wire.</a:t>
            </a:r>
            <a:endParaRPr lang="en-US" baseline="-25000" dirty="0">
              <a:solidFill>
                <a:srgbClr val="CC00CC"/>
              </a:solidFill>
              <a:latin typeface="Arial Narrow" charset="0"/>
            </a:endParaRPr>
          </a:p>
        </p:txBody>
      </p:sp>
      <p:sp>
        <p:nvSpPr>
          <p:cNvPr id="395273" name="Text Box 9"/>
          <p:cNvSpPr txBox="1">
            <a:spLocks noChangeArrowheads="1"/>
          </p:cNvSpPr>
          <p:nvPr/>
        </p:nvSpPr>
        <p:spPr bwMode="auto">
          <a:xfrm>
            <a:off x="304800" y="4324350"/>
            <a:ext cx="8686800" cy="830997"/>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Since B must be tangential to circles around the wire, let’s choose a circular path of the closed-path integral outside the wire (</a:t>
            </a:r>
            <a:r>
              <a:rPr lang="en-US" dirty="0" err="1">
                <a:solidFill>
                  <a:srgbClr val="CC00CC"/>
                </a:solidFill>
                <a:latin typeface="Arial Narrow" charset="0"/>
              </a:rPr>
              <a:t>r</a:t>
            </a:r>
            <a:r>
              <a:rPr lang="en-US" dirty="0">
                <a:solidFill>
                  <a:srgbClr val="CC00CC"/>
                </a:solidFill>
                <a:latin typeface="Arial Narrow" charset="0"/>
              </a:rPr>
              <a:t>&gt;R). What is </a:t>
            </a:r>
            <a:r>
              <a:rPr lang="en-US" dirty="0" err="1">
                <a:solidFill>
                  <a:srgbClr val="CC00CC"/>
                </a:solidFill>
                <a:latin typeface="Monotype Corsiva" charset="0"/>
              </a:rPr>
              <a:t>I</a:t>
            </a:r>
            <a:r>
              <a:rPr lang="en-US" baseline="-25000" dirty="0" err="1">
                <a:solidFill>
                  <a:srgbClr val="CC00CC"/>
                </a:solidFill>
                <a:latin typeface="Arial Narrow" charset="0"/>
              </a:rPr>
              <a:t>encl</a:t>
            </a:r>
            <a:r>
              <a:rPr lang="en-US" dirty="0">
                <a:solidFill>
                  <a:srgbClr val="CC00CC"/>
                </a:solidFill>
                <a:latin typeface="Arial Narrow" charset="0"/>
              </a:rPr>
              <a:t>?</a:t>
            </a:r>
          </a:p>
        </p:txBody>
      </p:sp>
      <p:sp>
        <p:nvSpPr>
          <p:cNvPr id="395274" name="AutoShape 10"/>
          <p:cNvSpPr>
            <a:spLocks noChangeArrowheads="1"/>
          </p:cNvSpPr>
          <p:nvPr/>
        </p:nvSpPr>
        <p:spPr bwMode="auto">
          <a:xfrm>
            <a:off x="4419600" y="5573713"/>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5275" name="Text Box 11"/>
          <p:cNvSpPr txBox="1">
            <a:spLocks noChangeArrowheads="1"/>
          </p:cNvSpPr>
          <p:nvPr/>
        </p:nvSpPr>
        <p:spPr bwMode="auto">
          <a:xfrm>
            <a:off x="381000" y="5116513"/>
            <a:ext cx="2895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using Ampere’s law</a:t>
            </a:r>
          </a:p>
        </p:txBody>
      </p:sp>
      <p:graphicFrame>
        <p:nvGraphicFramePr>
          <p:cNvPr id="395276" name="Object 12"/>
          <p:cNvGraphicFramePr>
            <a:graphicFrameLocks noChangeAspect="1"/>
          </p:cNvGraphicFramePr>
          <p:nvPr/>
        </p:nvGraphicFramePr>
        <p:xfrm>
          <a:off x="7924800" y="4702175"/>
          <a:ext cx="1143000" cy="479425"/>
        </p:xfrm>
        <a:graphic>
          <a:graphicData uri="http://schemas.openxmlformats.org/presentationml/2006/ole">
            <mc:AlternateContent xmlns:mc="http://schemas.openxmlformats.org/markup-compatibility/2006">
              <mc:Choice xmlns:v="urn:schemas-microsoft-com:vml" Requires="v">
                <p:oleObj spid="_x0000_s227833" name="Equation" r:id="rId5" imgW="482400" imgH="203040" progId="Equation.DSMT4">
                  <p:embed/>
                </p:oleObj>
              </mc:Choice>
              <mc:Fallback>
                <p:oleObj name="Equation" r:id="rId5" imgW="482400" imgH="203040" progId="Equation.DSMT4">
                  <p:embed/>
                  <p:pic>
                    <p:nvPicPr>
                      <p:cNvPr id="39527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702175"/>
                        <a:ext cx="1143000"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7" name="Object 13"/>
          <p:cNvGraphicFramePr>
            <a:graphicFrameLocks noChangeAspect="1"/>
          </p:cNvGraphicFramePr>
          <p:nvPr/>
        </p:nvGraphicFramePr>
        <p:xfrm>
          <a:off x="1063625" y="5651500"/>
          <a:ext cx="827088" cy="455613"/>
        </p:xfrm>
        <a:graphic>
          <a:graphicData uri="http://schemas.openxmlformats.org/presentationml/2006/ole">
            <mc:AlternateContent xmlns:mc="http://schemas.openxmlformats.org/markup-compatibility/2006">
              <mc:Choice xmlns:v="urn:schemas-microsoft-com:vml" Requires="v">
                <p:oleObj spid="_x0000_s227834" name="Equation" r:id="rId7" imgW="368280" imgH="203040" progId="Equation.DSMT4">
                  <p:embed/>
                </p:oleObj>
              </mc:Choice>
              <mc:Fallback>
                <p:oleObj name="Equation" r:id="rId7" imgW="368280" imgH="203040" progId="Equation.DSMT4">
                  <p:embed/>
                  <p:pic>
                    <p:nvPicPr>
                      <p:cNvPr id="39527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3625" y="5651500"/>
                        <a:ext cx="827088"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79" name="Object 15"/>
          <p:cNvGraphicFramePr>
            <a:graphicFrameLocks noChangeAspect="1"/>
          </p:cNvGraphicFramePr>
          <p:nvPr/>
        </p:nvGraphicFramePr>
        <p:xfrm>
          <a:off x="3316288" y="5662613"/>
          <a:ext cx="798512" cy="368300"/>
        </p:xfrm>
        <a:graphic>
          <a:graphicData uri="http://schemas.openxmlformats.org/presentationml/2006/ole">
            <mc:AlternateContent xmlns:mc="http://schemas.openxmlformats.org/markup-compatibility/2006">
              <mc:Choice xmlns:v="urn:schemas-microsoft-com:vml" Requires="v">
                <p:oleObj spid="_x0000_s227835" name="Equation" r:id="rId9" imgW="355320" imgH="164880" progId="Equation.DSMT4">
                  <p:embed/>
                </p:oleObj>
              </mc:Choice>
              <mc:Fallback>
                <p:oleObj name="Equation" r:id="rId9" imgW="355320" imgH="164880" progId="Equation.DSMT4">
                  <p:embed/>
                  <p:pic>
                    <p:nvPicPr>
                      <p:cNvPr id="39527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6288" y="5662613"/>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5280" name="Object 16"/>
          <p:cNvGraphicFramePr>
            <a:graphicFrameLocks noChangeAspect="1"/>
          </p:cNvGraphicFramePr>
          <p:nvPr/>
        </p:nvGraphicFramePr>
        <p:xfrm>
          <a:off x="6019800" y="5497513"/>
          <a:ext cx="1193800" cy="750887"/>
        </p:xfrm>
        <a:graphic>
          <a:graphicData uri="http://schemas.openxmlformats.org/presentationml/2006/ole">
            <mc:AlternateContent xmlns:mc="http://schemas.openxmlformats.org/markup-compatibility/2006">
              <mc:Choice xmlns:v="urn:schemas-microsoft-com:vml" Requires="v">
                <p:oleObj spid="_x0000_s227836" name="Equation" r:id="rId11" imgW="583920" imgH="368280" progId="Equation.DSMT4">
                  <p:embed/>
                </p:oleObj>
              </mc:Choice>
              <mc:Fallback>
                <p:oleObj name="Equation" r:id="rId11" imgW="583920" imgH="368280" progId="Equation.DSMT4">
                  <p:embed/>
                  <p:pic>
                    <p:nvPicPr>
                      <p:cNvPr id="395280" name="Object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800" y="5497513"/>
                        <a:ext cx="1193800" cy="7508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20" name="Picture 19"/>
          <p:cNvPicPr>
            <a:picLocks noChangeAspect="1"/>
          </p:cNvPicPr>
          <p:nvPr/>
        </p:nvPicPr>
        <p:blipFill>
          <a:blip r:embed="rId13"/>
          <a:stretch>
            <a:fillRect/>
          </a:stretch>
        </p:blipFill>
        <p:spPr>
          <a:xfrm>
            <a:off x="1981200" y="5552248"/>
            <a:ext cx="1293812" cy="619952"/>
          </a:xfrm>
          <a:prstGeom prst="rect">
            <a:avLst/>
          </a:prstGeom>
        </p:spPr>
      </p:pic>
    </p:spTree>
    <p:extLst>
      <p:ext uri="{BB962C8B-B14F-4D97-AF65-F5344CB8AC3E}">
        <p14:creationId xmlns:p14="http://schemas.microsoft.com/office/powerpoint/2010/main" val="116922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Monday, July 6, 2020</a:t>
            </a:r>
          </a:p>
        </p:txBody>
      </p:sp>
      <p:sp>
        <p:nvSpPr>
          <p:cNvPr id="26" name="Footer Placeholder 4"/>
          <p:cNvSpPr>
            <a:spLocks noGrp="1"/>
          </p:cNvSpPr>
          <p:nvPr>
            <p:ph type="ftr" sz="quarter" idx="11"/>
          </p:nvPr>
        </p:nvSpPr>
        <p:spPr/>
        <p:txBody>
          <a:bodyPr/>
          <a:lstStyle/>
          <a:p>
            <a:r>
              <a:rPr lang="de-DE"/>
              <a:t>PHYS 1444-001, Summer 2020                    Dr. Jaehoon Yu</a:t>
            </a:r>
            <a:endParaRPr lang="en-US"/>
          </a:p>
        </p:txBody>
      </p:sp>
      <p:sp>
        <p:nvSpPr>
          <p:cNvPr id="27" name="Slide Number Placeholder 5"/>
          <p:cNvSpPr>
            <a:spLocks noGrp="1"/>
          </p:cNvSpPr>
          <p:nvPr>
            <p:ph type="sldNum" sz="quarter" idx="12"/>
          </p:nvPr>
        </p:nvSpPr>
        <p:spPr/>
        <p:txBody>
          <a:bodyPr/>
          <a:lstStyle/>
          <a:p>
            <a:fld id="{85D2F8D4-F19E-114A-98CD-2DD5AA17AA49}" type="slidenum">
              <a:rPr lang="en-US"/>
              <a:pPr/>
              <a:t>7</a:t>
            </a:fld>
            <a:endParaRPr lang="en-US"/>
          </a:p>
        </p:txBody>
      </p:sp>
      <p:grpSp>
        <p:nvGrpSpPr>
          <p:cNvPr id="2" name="Group 2"/>
          <p:cNvGrpSpPr>
            <a:grpSpLocks/>
          </p:cNvGrpSpPr>
          <p:nvPr/>
        </p:nvGrpSpPr>
        <p:grpSpPr bwMode="auto">
          <a:xfrm>
            <a:off x="2895600" y="2438400"/>
            <a:ext cx="5943600" cy="4876800"/>
            <a:chOff x="3072" y="2448"/>
            <a:chExt cx="2496" cy="1872"/>
          </a:xfrm>
        </p:grpSpPr>
        <p:pic>
          <p:nvPicPr>
            <p:cNvPr id="396291" name="Picture 3" descr="FG28_009"/>
            <p:cNvPicPr>
              <a:picLocks noChangeAspect="1" noChangeArrowheads="1"/>
            </p:cNvPicPr>
            <p:nvPr/>
          </p:nvPicPr>
          <p:blipFill>
            <a:blip r:embed="rId3"/>
            <a:srcRect/>
            <a:stretch>
              <a:fillRect/>
            </a:stretch>
          </p:blipFill>
          <p:spPr bwMode="auto">
            <a:xfrm>
              <a:off x="3072" y="2448"/>
              <a:ext cx="2496" cy="1872"/>
            </a:xfrm>
            <a:prstGeom prst="rect">
              <a:avLst/>
            </a:prstGeom>
            <a:noFill/>
          </p:spPr>
        </p:pic>
        <p:sp>
          <p:nvSpPr>
            <p:cNvPr id="396292" name="Rectangle 4"/>
            <p:cNvSpPr>
              <a:spLocks noChangeArrowheads="1"/>
            </p:cNvSpPr>
            <p:nvPr/>
          </p:nvSpPr>
          <p:spPr bwMode="auto">
            <a:xfrm>
              <a:off x="3072" y="2736"/>
              <a:ext cx="1296" cy="13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6293" name="Rectangle 5"/>
            <p:cNvSpPr>
              <a:spLocks noChangeArrowheads="1"/>
            </p:cNvSpPr>
            <p:nvPr/>
          </p:nvSpPr>
          <p:spPr bwMode="auto">
            <a:xfrm>
              <a:off x="4752" y="3840"/>
              <a:ext cx="384"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81800" y="76200"/>
            <a:ext cx="4191000" cy="3352800"/>
            <a:chOff x="2016" y="3360"/>
            <a:chExt cx="3264" cy="2448"/>
          </a:xfrm>
        </p:grpSpPr>
        <p:pic>
          <p:nvPicPr>
            <p:cNvPr id="396295" name="Picture 7" descr="FG28_009"/>
            <p:cNvPicPr>
              <a:picLocks noChangeAspect="1" noChangeArrowheads="1"/>
            </p:cNvPicPr>
            <p:nvPr/>
          </p:nvPicPr>
          <p:blipFill>
            <a:blip r:embed="rId3"/>
            <a:srcRect/>
            <a:stretch>
              <a:fillRect/>
            </a:stretch>
          </p:blipFill>
          <p:spPr bwMode="auto">
            <a:xfrm>
              <a:off x="2016" y="3360"/>
              <a:ext cx="3264" cy="2448"/>
            </a:xfrm>
            <a:prstGeom prst="rect">
              <a:avLst/>
            </a:prstGeom>
            <a:noFill/>
          </p:spPr>
        </p:pic>
        <p:sp>
          <p:nvSpPr>
            <p:cNvPr id="396296" name="Rectangle 8"/>
            <p:cNvSpPr>
              <a:spLocks noChangeArrowheads="1"/>
            </p:cNvSpPr>
            <p:nvPr/>
          </p:nvSpPr>
          <p:spPr bwMode="auto">
            <a:xfrm>
              <a:off x="3696" y="4080"/>
              <a:ext cx="1584" cy="153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396297" name="Rectangle 9"/>
            <p:cNvSpPr>
              <a:spLocks noChangeArrowheads="1"/>
            </p:cNvSpPr>
            <p:nvPr/>
          </p:nvSpPr>
          <p:spPr bwMode="auto">
            <a:xfrm>
              <a:off x="2784" y="5184"/>
              <a:ext cx="192"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6298" name="Rectangle 10"/>
          <p:cNvSpPr>
            <a:spLocks noGrp="1" noChangeArrowheads="1"/>
          </p:cNvSpPr>
          <p:nvPr>
            <p:ph type="title"/>
          </p:nvPr>
        </p:nvSpPr>
        <p:spPr>
          <a:xfrm>
            <a:off x="228600" y="-76200"/>
            <a:ext cx="8686800" cy="762000"/>
          </a:xfrm>
        </p:spPr>
        <p:txBody>
          <a:bodyPr/>
          <a:lstStyle/>
          <a:p>
            <a:r>
              <a:rPr lang="en-US" dirty="0"/>
              <a:t>Example 28 – 6 cont’d </a:t>
            </a:r>
          </a:p>
        </p:txBody>
      </p:sp>
      <p:sp>
        <p:nvSpPr>
          <p:cNvPr id="396299" name="AutoShape 11"/>
          <p:cNvSpPr>
            <a:spLocks noChangeArrowheads="1"/>
          </p:cNvSpPr>
          <p:nvPr/>
        </p:nvSpPr>
        <p:spPr bwMode="auto">
          <a:xfrm>
            <a:off x="4324350" y="2667000"/>
            <a:ext cx="1397000" cy="609600"/>
          </a:xfrm>
          <a:prstGeom prst="rightArrow">
            <a:avLst>
              <a:gd name="adj1" fmla="val 50000"/>
              <a:gd name="adj2" fmla="val 5729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Solving for B</a:t>
            </a:r>
          </a:p>
        </p:txBody>
      </p:sp>
      <p:sp>
        <p:nvSpPr>
          <p:cNvPr id="396300" name="Text Box 12"/>
          <p:cNvSpPr txBox="1">
            <a:spLocks noChangeArrowheads="1"/>
          </p:cNvSpPr>
          <p:nvPr/>
        </p:nvSpPr>
        <p:spPr bwMode="auto">
          <a:xfrm>
            <a:off x="381000" y="2057400"/>
            <a:ext cx="2895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using Ampere’s law</a:t>
            </a:r>
          </a:p>
        </p:txBody>
      </p:sp>
      <p:graphicFrame>
        <p:nvGraphicFramePr>
          <p:cNvPr id="396301" name="Object 13"/>
          <p:cNvGraphicFramePr>
            <a:graphicFrameLocks noChangeAspect="1"/>
          </p:cNvGraphicFramePr>
          <p:nvPr/>
        </p:nvGraphicFramePr>
        <p:xfrm>
          <a:off x="2573338" y="1487488"/>
          <a:ext cx="931862" cy="481012"/>
        </p:xfrm>
        <a:graphic>
          <a:graphicData uri="http://schemas.openxmlformats.org/presentationml/2006/ole">
            <mc:AlternateContent xmlns:mc="http://schemas.openxmlformats.org/markup-compatibility/2006">
              <mc:Choice xmlns:v="urn:schemas-microsoft-com:vml" Requires="v">
                <p:oleObj spid="_x0000_s274669" name="Equation" r:id="rId4" imgW="393480" imgH="203040" progId="Equation.DSMT4">
                  <p:embed/>
                </p:oleObj>
              </mc:Choice>
              <mc:Fallback>
                <p:oleObj name="Equation" r:id="rId4" imgW="393480" imgH="203040" progId="Equation.DSMT4">
                  <p:embed/>
                  <p:pic>
                    <p:nvPicPr>
                      <p:cNvPr id="396301"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1487488"/>
                        <a:ext cx="931862" cy="481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2" name="Object 14"/>
          <p:cNvGraphicFramePr>
            <a:graphicFrameLocks noChangeAspect="1"/>
          </p:cNvGraphicFramePr>
          <p:nvPr/>
        </p:nvGraphicFramePr>
        <p:xfrm>
          <a:off x="457200" y="2489200"/>
          <a:ext cx="1597025" cy="968375"/>
        </p:xfrm>
        <a:graphic>
          <a:graphicData uri="http://schemas.openxmlformats.org/presentationml/2006/ole">
            <mc:AlternateContent xmlns:mc="http://schemas.openxmlformats.org/markup-compatibility/2006">
              <mc:Choice xmlns:v="urn:schemas-microsoft-com:vml" Requires="v">
                <p:oleObj spid="_x0000_s274670" name="Equation" r:id="rId6" imgW="711000" imgH="431640" progId="Equation.DSMT4">
                  <p:embed/>
                </p:oleObj>
              </mc:Choice>
              <mc:Fallback>
                <p:oleObj name="Equation" r:id="rId6" imgW="711000" imgH="431640" progId="Equation.DSMT4">
                  <p:embed/>
                  <p:pic>
                    <p:nvPicPr>
                      <p:cNvPr id="396302"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89200"/>
                        <a:ext cx="1597025" cy="9683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4" name="Object 16"/>
          <p:cNvGraphicFramePr>
            <a:graphicFrameLocks noChangeAspect="1"/>
          </p:cNvGraphicFramePr>
          <p:nvPr/>
        </p:nvGraphicFramePr>
        <p:xfrm>
          <a:off x="3352800" y="2819400"/>
          <a:ext cx="798512" cy="368300"/>
        </p:xfrm>
        <a:graphic>
          <a:graphicData uri="http://schemas.openxmlformats.org/presentationml/2006/ole">
            <mc:AlternateContent xmlns:mc="http://schemas.openxmlformats.org/markup-compatibility/2006">
              <mc:Choice xmlns:v="urn:schemas-microsoft-com:vml" Requires="v">
                <p:oleObj spid="_x0000_s274671" name="Equation" r:id="rId8" imgW="355320" imgH="164880" progId="Equation.DSMT4">
                  <p:embed/>
                </p:oleObj>
              </mc:Choice>
              <mc:Fallback>
                <p:oleObj name="Equation" r:id="rId8" imgW="355320" imgH="164880" progId="Equation.DSMT4">
                  <p:embed/>
                  <p:pic>
                    <p:nvPicPr>
                      <p:cNvPr id="396304"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19400"/>
                        <a:ext cx="798512" cy="368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05" name="Object 17"/>
          <p:cNvGraphicFramePr>
            <a:graphicFrameLocks noChangeAspect="1"/>
          </p:cNvGraphicFramePr>
          <p:nvPr/>
        </p:nvGraphicFramePr>
        <p:xfrm>
          <a:off x="5791200" y="2811463"/>
          <a:ext cx="519113" cy="309562"/>
        </p:xfrm>
        <a:graphic>
          <a:graphicData uri="http://schemas.openxmlformats.org/presentationml/2006/ole">
            <mc:AlternateContent xmlns:mc="http://schemas.openxmlformats.org/markup-compatibility/2006">
              <mc:Choice xmlns:v="urn:schemas-microsoft-com:vml" Requires="v">
                <p:oleObj spid="_x0000_s274672" name="Equation" r:id="rId10" imgW="253800" imgH="152280" progId="Equation.DSMT4">
                  <p:embed/>
                </p:oleObj>
              </mc:Choice>
              <mc:Fallback>
                <p:oleObj name="Equation" r:id="rId10" imgW="253800" imgH="152280" progId="Equation.DSMT4">
                  <p:embed/>
                  <p:pic>
                    <p:nvPicPr>
                      <p:cNvPr id="396305"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2811463"/>
                        <a:ext cx="519113" cy="3095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96306" name="Text Box 18"/>
          <p:cNvSpPr txBox="1">
            <a:spLocks noChangeArrowheads="1"/>
          </p:cNvSpPr>
          <p:nvPr/>
        </p:nvSpPr>
        <p:spPr bwMode="auto">
          <a:xfrm>
            <a:off x="457200" y="685800"/>
            <a:ext cx="65532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For </a:t>
            </a:r>
            <a:r>
              <a:rPr lang="en-US" dirty="0" err="1">
                <a:solidFill>
                  <a:srgbClr val="CC00CC"/>
                </a:solidFill>
                <a:latin typeface="Arial Narrow" charset="0"/>
              </a:rPr>
              <a:t>r</a:t>
            </a:r>
            <a:r>
              <a:rPr lang="en-US" dirty="0">
                <a:solidFill>
                  <a:srgbClr val="CC00CC"/>
                </a:solidFill>
                <a:latin typeface="Arial Narrow" charset="0"/>
              </a:rPr>
              <a:t>&lt;R, the current inside the closed path is less than </a:t>
            </a:r>
            <a:r>
              <a:rPr lang="en-US" dirty="0">
                <a:solidFill>
                  <a:srgbClr val="CC00CC"/>
                </a:solidFill>
                <a:latin typeface="Monotype Corsiva" charset="0"/>
              </a:rPr>
              <a:t>I</a:t>
            </a:r>
            <a:r>
              <a:rPr lang="en-US" dirty="0">
                <a:solidFill>
                  <a:srgbClr val="CC00CC"/>
                </a:solidFill>
                <a:latin typeface="Arial Narrow" charset="0"/>
              </a:rPr>
              <a:t>.  How much is it?</a:t>
            </a:r>
          </a:p>
        </p:txBody>
      </p:sp>
      <p:sp>
        <p:nvSpPr>
          <p:cNvPr id="396307" name="Text Box 19"/>
          <p:cNvSpPr txBox="1">
            <a:spLocks noChangeArrowheads="1"/>
          </p:cNvSpPr>
          <p:nvPr/>
        </p:nvSpPr>
        <p:spPr bwMode="auto">
          <a:xfrm>
            <a:off x="457200" y="3429000"/>
            <a:ext cx="2819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does this mean?</a:t>
            </a:r>
          </a:p>
        </p:txBody>
      </p:sp>
      <p:sp>
        <p:nvSpPr>
          <p:cNvPr id="396308" name="Text Box 20"/>
          <p:cNvSpPr txBox="1">
            <a:spLocks noChangeArrowheads="1"/>
          </p:cNvSpPr>
          <p:nvPr/>
        </p:nvSpPr>
        <p:spPr bwMode="auto">
          <a:xfrm>
            <a:off x="457200" y="4114800"/>
            <a:ext cx="5029200" cy="155257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0 at </a:t>
            </a:r>
            <a:r>
              <a:rPr lang="en-US" dirty="0" err="1">
                <a:solidFill>
                  <a:srgbClr val="CC0000"/>
                </a:solidFill>
                <a:latin typeface="Arial Narrow" charset="0"/>
              </a:rPr>
              <a:t>r</a:t>
            </a:r>
            <a:r>
              <a:rPr lang="en-US" dirty="0">
                <a:solidFill>
                  <a:srgbClr val="CC0000"/>
                </a:solidFill>
                <a:latin typeface="Arial Narrow" charset="0"/>
              </a:rPr>
              <a:t>=0 and increases linearly as a function of the distance from the center of the wire up to </a:t>
            </a:r>
            <a:r>
              <a:rPr lang="en-US" dirty="0" err="1">
                <a:solidFill>
                  <a:srgbClr val="CC0000"/>
                </a:solidFill>
                <a:latin typeface="Arial Narrow" charset="0"/>
              </a:rPr>
              <a:t>r</a:t>
            </a:r>
            <a:r>
              <a:rPr lang="en-US" dirty="0">
                <a:solidFill>
                  <a:srgbClr val="CC0000"/>
                </a:solidFill>
                <a:latin typeface="Arial Narrow" charset="0"/>
              </a:rPr>
              <a:t>=R then decreases as 1/r beyond the radius of the conductor.</a:t>
            </a:r>
          </a:p>
        </p:txBody>
      </p:sp>
      <p:graphicFrame>
        <p:nvGraphicFramePr>
          <p:cNvPr id="396309" name="Object 21"/>
          <p:cNvGraphicFramePr>
            <a:graphicFrameLocks noChangeAspect="1"/>
          </p:cNvGraphicFramePr>
          <p:nvPr/>
        </p:nvGraphicFramePr>
        <p:xfrm>
          <a:off x="3490913" y="1219200"/>
          <a:ext cx="1233487" cy="958850"/>
        </p:xfrm>
        <a:graphic>
          <a:graphicData uri="http://schemas.openxmlformats.org/presentationml/2006/ole">
            <mc:AlternateContent xmlns:mc="http://schemas.openxmlformats.org/markup-compatibility/2006">
              <mc:Choice xmlns:v="urn:schemas-microsoft-com:vml" Requires="v">
                <p:oleObj spid="_x0000_s274673" name="Equation" r:id="rId12" imgW="520560" imgH="406080" progId="Equation.DSMT4">
                  <p:embed/>
                </p:oleObj>
              </mc:Choice>
              <mc:Fallback>
                <p:oleObj name="Equation" r:id="rId12" imgW="520560" imgH="406080" progId="Equation.DSMT4">
                  <p:embed/>
                  <p:pic>
                    <p:nvPicPr>
                      <p:cNvPr id="396309"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0913" y="1219200"/>
                        <a:ext cx="1233487" cy="958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0" name="Object 22"/>
          <p:cNvGraphicFramePr>
            <a:graphicFrameLocks noChangeAspect="1"/>
          </p:cNvGraphicFramePr>
          <p:nvPr/>
        </p:nvGraphicFramePr>
        <p:xfrm>
          <a:off x="4660900" y="1219200"/>
          <a:ext cx="1054100" cy="1019175"/>
        </p:xfrm>
        <a:graphic>
          <a:graphicData uri="http://schemas.openxmlformats.org/presentationml/2006/ole">
            <mc:AlternateContent xmlns:mc="http://schemas.openxmlformats.org/markup-compatibility/2006">
              <mc:Choice xmlns:v="urn:schemas-microsoft-com:vml" Requires="v">
                <p:oleObj spid="_x0000_s274674" name="Equation" r:id="rId14" imgW="444240" imgH="431640" progId="Equation.DSMT4">
                  <p:embed/>
                </p:oleObj>
              </mc:Choice>
              <mc:Fallback>
                <p:oleObj name="Equation" r:id="rId14" imgW="444240" imgH="431640" progId="Equation.DSMT4">
                  <p:embed/>
                  <p:pic>
                    <p:nvPicPr>
                      <p:cNvPr id="396310"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0900" y="1219200"/>
                        <a:ext cx="1054100" cy="1019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1" name="Object 23"/>
          <p:cNvGraphicFramePr>
            <a:graphicFrameLocks noChangeAspect="1"/>
          </p:cNvGraphicFramePr>
          <p:nvPr/>
        </p:nvGraphicFramePr>
        <p:xfrm>
          <a:off x="6248400" y="2514600"/>
          <a:ext cx="1635125" cy="881063"/>
        </p:xfrm>
        <a:graphic>
          <a:graphicData uri="http://schemas.openxmlformats.org/presentationml/2006/ole">
            <mc:AlternateContent xmlns:mc="http://schemas.openxmlformats.org/markup-compatibility/2006">
              <mc:Choice xmlns:v="urn:schemas-microsoft-com:vml" Requires="v">
                <p:oleObj spid="_x0000_s274675" name="Equation" r:id="rId16" imgW="799920" imgH="431640" progId="Equation.DSMT4">
                  <p:embed/>
                </p:oleObj>
              </mc:Choice>
              <mc:Fallback>
                <p:oleObj name="Equation" r:id="rId16" imgW="799920" imgH="431640" progId="Equation.DSMT4">
                  <p:embed/>
                  <p:pic>
                    <p:nvPicPr>
                      <p:cNvPr id="396311"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400" y="2514600"/>
                        <a:ext cx="1635125" cy="881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6312" name="Object 24"/>
          <p:cNvGraphicFramePr>
            <a:graphicFrameLocks noChangeAspect="1"/>
          </p:cNvGraphicFramePr>
          <p:nvPr/>
        </p:nvGraphicFramePr>
        <p:xfrm>
          <a:off x="7848600" y="2651125"/>
          <a:ext cx="908050" cy="777875"/>
        </p:xfrm>
        <a:graphic>
          <a:graphicData uri="http://schemas.openxmlformats.org/presentationml/2006/ole">
            <mc:AlternateContent xmlns:mc="http://schemas.openxmlformats.org/markup-compatibility/2006">
              <mc:Choice xmlns:v="urn:schemas-microsoft-com:vml" Requires="v">
                <p:oleObj spid="_x0000_s274676" name="Equation" r:id="rId18" imgW="444240" imgH="380880" progId="Equation.DSMT4">
                  <p:embed/>
                </p:oleObj>
              </mc:Choice>
              <mc:Fallback>
                <p:oleObj name="Equation" r:id="rId18" imgW="444240" imgH="380880" progId="Equation.DSMT4">
                  <p:embed/>
                  <p:pic>
                    <p:nvPicPr>
                      <p:cNvPr id="396312"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48600" y="2651125"/>
                        <a:ext cx="908050" cy="7778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7" name="Object 13"/>
          <p:cNvGraphicFramePr>
            <a:graphicFrameLocks noChangeAspect="1"/>
          </p:cNvGraphicFramePr>
          <p:nvPr/>
        </p:nvGraphicFramePr>
        <p:xfrm>
          <a:off x="6324600" y="4267200"/>
          <a:ext cx="799710" cy="482600"/>
        </p:xfrm>
        <a:graphic>
          <a:graphicData uri="http://schemas.openxmlformats.org/presentationml/2006/ole">
            <mc:AlternateContent xmlns:mc="http://schemas.openxmlformats.org/markup-compatibility/2006">
              <mc:Choice xmlns:v="urn:schemas-microsoft-com:vml" Requires="v">
                <p:oleObj spid="_x0000_s274677" name="Equation" r:id="rId20" imgW="673100" imgH="406400" progId="Equation.DSMT4">
                  <p:embed/>
                </p:oleObj>
              </mc:Choice>
              <mc:Fallback>
                <p:oleObj name="Equation" r:id="rId20" imgW="673100" imgH="406400" progId="Equation.DSMT4">
                  <p:embed/>
                  <p:pic>
                    <p:nvPicPr>
                      <p:cNvPr id="4618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4600" y="4267200"/>
                        <a:ext cx="799710" cy="482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461838" name="Object 14"/>
          <p:cNvGraphicFramePr>
            <a:graphicFrameLocks noChangeAspect="1"/>
          </p:cNvGraphicFramePr>
          <p:nvPr/>
        </p:nvGraphicFramePr>
        <p:xfrm>
          <a:off x="7467600" y="4267200"/>
          <a:ext cx="830359" cy="522287"/>
        </p:xfrm>
        <a:graphic>
          <a:graphicData uri="http://schemas.openxmlformats.org/presentationml/2006/ole">
            <mc:AlternateContent xmlns:mc="http://schemas.openxmlformats.org/markup-compatibility/2006">
              <mc:Choice xmlns:v="urn:schemas-microsoft-com:vml" Requires="v">
                <p:oleObj spid="_x0000_s274678" name="Equation" r:id="rId22" imgW="583920" imgH="368280" progId="Equation.DSMT4">
                  <p:embed/>
                </p:oleObj>
              </mc:Choice>
              <mc:Fallback>
                <p:oleObj name="Equation" r:id="rId22" imgW="583920" imgH="368280" progId="Equation.DSMT4">
                  <p:embed/>
                  <p:pic>
                    <p:nvPicPr>
                      <p:cNvPr id="46183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467600" y="4267200"/>
                        <a:ext cx="830359" cy="5222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2" name="Picture 31"/>
          <p:cNvPicPr>
            <a:picLocks noChangeAspect="1"/>
          </p:cNvPicPr>
          <p:nvPr/>
        </p:nvPicPr>
        <p:blipFill>
          <a:blip r:embed="rId24"/>
          <a:stretch>
            <a:fillRect/>
          </a:stretch>
        </p:blipFill>
        <p:spPr>
          <a:xfrm>
            <a:off x="2111375" y="2684463"/>
            <a:ext cx="1293812" cy="619952"/>
          </a:xfrm>
          <a:prstGeom prst="rect">
            <a:avLst/>
          </a:prstGeom>
        </p:spPr>
      </p:pic>
    </p:spTree>
    <p:extLst>
      <p:ext uri="{BB962C8B-B14F-4D97-AF65-F5344CB8AC3E}">
        <p14:creationId xmlns:p14="http://schemas.microsoft.com/office/powerpoint/2010/main" val="37646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July 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82509733-ADFE-3E4C-843D-7A8E356F497D}" type="slidenum">
              <a:rPr lang="en-US"/>
              <a:pPr/>
              <a:t>8</a:t>
            </a:fld>
            <a:endParaRPr lang="en-US"/>
          </a:p>
        </p:txBody>
      </p:sp>
      <p:pic>
        <p:nvPicPr>
          <p:cNvPr id="397314" name="Picture 2" descr="FG28_010"/>
          <p:cNvPicPr>
            <a:picLocks noChangeAspect="1" noChangeArrowheads="1"/>
          </p:cNvPicPr>
          <p:nvPr/>
        </p:nvPicPr>
        <p:blipFill>
          <a:blip r:embed="rId3"/>
          <a:srcRect/>
          <a:stretch>
            <a:fillRect/>
          </a:stretch>
        </p:blipFill>
        <p:spPr bwMode="auto">
          <a:xfrm>
            <a:off x="6172200" y="457200"/>
            <a:ext cx="2971800" cy="2228850"/>
          </a:xfrm>
          <a:prstGeom prst="rect">
            <a:avLst/>
          </a:prstGeom>
          <a:noFill/>
        </p:spPr>
      </p:pic>
      <p:sp>
        <p:nvSpPr>
          <p:cNvPr id="397315" name="Rectangle 3"/>
          <p:cNvSpPr>
            <a:spLocks noGrp="1" noChangeArrowheads="1"/>
          </p:cNvSpPr>
          <p:nvPr>
            <p:ph type="title"/>
          </p:nvPr>
        </p:nvSpPr>
        <p:spPr>
          <a:xfrm>
            <a:off x="228600" y="-76200"/>
            <a:ext cx="8686800" cy="762000"/>
          </a:xfrm>
        </p:spPr>
        <p:txBody>
          <a:bodyPr/>
          <a:lstStyle/>
          <a:p>
            <a:r>
              <a:rPr lang="en-US" dirty="0"/>
              <a:t>Example 28 – 7 </a:t>
            </a:r>
          </a:p>
        </p:txBody>
      </p:sp>
      <p:sp>
        <p:nvSpPr>
          <p:cNvPr id="397316" name="Text Box 4"/>
          <p:cNvSpPr txBox="1">
            <a:spLocks noChangeArrowheads="1"/>
          </p:cNvSpPr>
          <p:nvPr/>
        </p:nvSpPr>
        <p:spPr bwMode="auto">
          <a:xfrm>
            <a:off x="381000" y="609600"/>
            <a:ext cx="62484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Coaxial cable. </a:t>
            </a:r>
            <a:r>
              <a:rPr lang="en-US" sz="2000">
                <a:solidFill>
                  <a:schemeClr val="accent2"/>
                </a:solidFill>
                <a:latin typeface="Arial Narrow" charset="0"/>
              </a:rPr>
              <a:t>A coaxial cable is a single wire surrounded by a cylindrical metallic braid, as shown in the figure.  The two conductors are separated by an insulator.  The central wire carries current to the other end of the cable, and the outer braid carries the return current and is usually considered ground.  Describe the magnetic field (a) in the space between the conductors and (b) outside the cable. </a:t>
            </a:r>
          </a:p>
        </p:txBody>
      </p:sp>
      <p:sp>
        <p:nvSpPr>
          <p:cNvPr id="397317" name="Text Box 5"/>
          <p:cNvSpPr txBox="1">
            <a:spLocks noChangeArrowheads="1"/>
          </p:cNvSpPr>
          <p:nvPr/>
        </p:nvSpPr>
        <p:spPr bwMode="auto">
          <a:xfrm>
            <a:off x="381000" y="2819400"/>
            <a:ext cx="6781800" cy="118745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The magnetic field between the conductors is the same as the long, straight wire case since the current in the outer conductor does not impact the enclosed current.  </a:t>
            </a:r>
            <a:endParaRPr lang="en-US" baseline="-25000">
              <a:solidFill>
                <a:srgbClr val="CC00CC"/>
              </a:solidFill>
              <a:latin typeface="Arial Narrow" charset="0"/>
            </a:endParaRPr>
          </a:p>
        </p:txBody>
      </p:sp>
      <p:sp>
        <p:nvSpPr>
          <p:cNvPr id="397318" name="Text Box 6"/>
          <p:cNvSpPr txBox="1">
            <a:spLocks noChangeArrowheads="1"/>
          </p:cNvSpPr>
          <p:nvPr/>
        </p:nvSpPr>
        <p:spPr bwMode="auto">
          <a:xfrm>
            <a:off x="304800" y="3962400"/>
            <a:ext cx="8389937" cy="118745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b</a:t>
            </a:r>
            <a:r>
              <a:rPr lang="en-US" dirty="0">
                <a:solidFill>
                  <a:srgbClr val="CC00CC"/>
                </a:solidFill>
                <a:latin typeface="Arial Narrow" charset="0"/>
              </a:rPr>
              <a:t>) Outside the cable, we can draw a similar circular path, since we expect the field to have a circular symmetry.  What is the sum of the total current inside the closed path?</a:t>
            </a:r>
          </a:p>
        </p:txBody>
      </p:sp>
      <p:sp>
        <p:nvSpPr>
          <p:cNvPr id="397319" name="Text Box 7"/>
          <p:cNvSpPr txBox="1">
            <a:spLocks noChangeArrowheads="1"/>
          </p:cNvSpPr>
          <p:nvPr/>
        </p:nvSpPr>
        <p:spPr bwMode="auto">
          <a:xfrm>
            <a:off x="304800" y="5105400"/>
            <a:ext cx="8305800" cy="118745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So there is no magnetic field outside a coaxial cable.  In other words, the coaxial cable self-shields.  The outer conductor also shields against an external electric field.  Cleaner signal and less noise.</a:t>
            </a:r>
          </a:p>
        </p:txBody>
      </p:sp>
      <p:graphicFrame>
        <p:nvGraphicFramePr>
          <p:cNvPr id="397320" name="Object 8"/>
          <p:cNvGraphicFramePr>
            <a:graphicFrameLocks noChangeAspect="1"/>
          </p:cNvGraphicFramePr>
          <p:nvPr/>
        </p:nvGraphicFramePr>
        <p:xfrm>
          <a:off x="4114800" y="4724400"/>
          <a:ext cx="931863" cy="479425"/>
        </p:xfrm>
        <a:graphic>
          <a:graphicData uri="http://schemas.openxmlformats.org/presentationml/2006/ole">
            <mc:AlternateContent xmlns:mc="http://schemas.openxmlformats.org/markup-compatibility/2006">
              <mc:Choice xmlns:v="urn:schemas-microsoft-com:vml" Requires="v">
                <p:oleObj spid="_x0000_s229881" name="Equation" r:id="rId4" imgW="393480" imgH="203040" progId="Equation.DSMT4">
                  <p:embed/>
                </p:oleObj>
              </mc:Choice>
              <mc:Fallback>
                <p:oleObj name="Equation" r:id="rId4" imgW="393480" imgH="203040" progId="Equation.DSMT4">
                  <p:embed/>
                  <p:pic>
                    <p:nvPicPr>
                      <p:cNvPr id="39732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724400"/>
                        <a:ext cx="931863" cy="479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1" name="Object 9"/>
          <p:cNvGraphicFramePr>
            <a:graphicFrameLocks noChangeAspect="1"/>
          </p:cNvGraphicFramePr>
          <p:nvPr/>
        </p:nvGraphicFramePr>
        <p:xfrm>
          <a:off x="7162800" y="3124200"/>
          <a:ext cx="719138" cy="428625"/>
        </p:xfrm>
        <a:graphic>
          <a:graphicData uri="http://schemas.openxmlformats.org/presentationml/2006/ole">
            <mc:AlternateContent xmlns:mc="http://schemas.openxmlformats.org/markup-compatibility/2006">
              <mc:Choice xmlns:v="urn:schemas-microsoft-com:vml" Requires="v">
                <p:oleObj spid="_x0000_s229882" name="Equation" r:id="rId6" imgW="253800" imgH="152280" progId="Equation.DSMT4">
                  <p:embed/>
                </p:oleObj>
              </mc:Choice>
              <mc:Fallback>
                <p:oleObj name="Equation" r:id="rId6" imgW="253800" imgH="152280" progId="Equation.DSMT4">
                  <p:embed/>
                  <p:pic>
                    <p:nvPicPr>
                      <p:cNvPr id="39732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124200"/>
                        <a:ext cx="719138" cy="428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2" name="Object 10"/>
          <p:cNvGraphicFramePr>
            <a:graphicFrameLocks noChangeAspect="1"/>
          </p:cNvGraphicFramePr>
          <p:nvPr/>
        </p:nvGraphicFramePr>
        <p:xfrm>
          <a:off x="5257800" y="4792662"/>
          <a:ext cx="1323975" cy="388938"/>
        </p:xfrm>
        <a:graphic>
          <a:graphicData uri="http://schemas.openxmlformats.org/presentationml/2006/ole">
            <mc:AlternateContent xmlns:mc="http://schemas.openxmlformats.org/markup-compatibility/2006">
              <mc:Choice xmlns:v="urn:schemas-microsoft-com:vml" Requires="v">
                <p:oleObj spid="_x0000_s229883" name="Equation" r:id="rId8" imgW="558720" imgH="164880" progId="Equation.DSMT4">
                  <p:embed/>
                </p:oleObj>
              </mc:Choice>
              <mc:Fallback>
                <p:oleObj name="Equation" r:id="rId8" imgW="558720" imgH="164880" progId="Equation.DSMT4">
                  <p:embed/>
                  <p:pic>
                    <p:nvPicPr>
                      <p:cNvPr id="39732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792662"/>
                        <a:ext cx="1323975" cy="3889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97323" name="Object 11"/>
          <p:cNvGraphicFramePr>
            <a:graphicFrameLocks noChangeAspect="1"/>
          </p:cNvGraphicFramePr>
          <p:nvPr/>
        </p:nvGraphicFramePr>
        <p:xfrm>
          <a:off x="7848600" y="2819400"/>
          <a:ext cx="969963" cy="1038225"/>
        </p:xfrm>
        <a:graphic>
          <a:graphicData uri="http://schemas.openxmlformats.org/presentationml/2006/ole">
            <mc:AlternateContent xmlns:mc="http://schemas.openxmlformats.org/markup-compatibility/2006">
              <mc:Choice xmlns:v="urn:schemas-microsoft-com:vml" Requires="v">
                <p:oleObj spid="_x0000_s229884" name="Equation" r:id="rId10" imgW="342720" imgH="368280" progId="Equation.DSMT4">
                  <p:embed/>
                </p:oleObj>
              </mc:Choice>
              <mc:Fallback>
                <p:oleObj name="Equation" r:id="rId10" imgW="342720" imgH="368280" progId="Equation.DSMT4">
                  <p:embed/>
                  <p:pic>
                    <p:nvPicPr>
                      <p:cNvPr id="39732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8600" y="2819400"/>
                        <a:ext cx="969963" cy="10382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6319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July 6,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72BBBFFB-EB22-6643-85AE-79E689D57056}" type="slidenum">
              <a:rPr lang="en-US"/>
              <a:pPr/>
              <a:t>9</a:t>
            </a:fld>
            <a:endParaRPr lang="en-US"/>
          </a:p>
        </p:txBody>
      </p:sp>
      <p:grpSp>
        <p:nvGrpSpPr>
          <p:cNvPr id="2" name="Group 2"/>
          <p:cNvGrpSpPr>
            <a:grpSpLocks/>
          </p:cNvGrpSpPr>
          <p:nvPr/>
        </p:nvGrpSpPr>
        <p:grpSpPr bwMode="auto">
          <a:xfrm>
            <a:off x="6096000" y="914400"/>
            <a:ext cx="3810000" cy="3429000"/>
            <a:chOff x="4032" y="408"/>
            <a:chExt cx="1968" cy="1656"/>
          </a:xfrm>
        </p:grpSpPr>
        <p:pic>
          <p:nvPicPr>
            <p:cNvPr id="398339" name="Picture 3" descr="FG28_012"/>
            <p:cNvPicPr>
              <a:picLocks noChangeAspect="1" noChangeArrowheads="1"/>
            </p:cNvPicPr>
            <p:nvPr/>
          </p:nvPicPr>
          <p:blipFill>
            <a:blip r:embed="rId3"/>
            <a:srcRect/>
            <a:stretch>
              <a:fillRect/>
            </a:stretch>
          </p:blipFill>
          <p:spPr bwMode="auto">
            <a:xfrm>
              <a:off x="4032" y="408"/>
              <a:ext cx="1968" cy="1656"/>
            </a:xfrm>
            <a:prstGeom prst="rect">
              <a:avLst/>
            </a:prstGeom>
            <a:noFill/>
          </p:spPr>
        </p:pic>
        <p:sp>
          <p:nvSpPr>
            <p:cNvPr id="398340" name="Rectangle 4"/>
            <p:cNvSpPr>
              <a:spLocks noChangeArrowheads="1"/>
            </p:cNvSpPr>
            <p:nvPr/>
          </p:nvSpPr>
          <p:spPr bwMode="auto">
            <a:xfrm>
              <a:off x="4368" y="1008"/>
              <a:ext cx="1392" cy="105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nvGrpSpPr>
          <p:cNvPr id="3" name="Group 5"/>
          <p:cNvGrpSpPr>
            <a:grpSpLocks/>
          </p:cNvGrpSpPr>
          <p:nvPr/>
        </p:nvGrpSpPr>
        <p:grpSpPr bwMode="auto">
          <a:xfrm>
            <a:off x="6705600" y="1981200"/>
            <a:ext cx="3124200" cy="2819400"/>
            <a:chOff x="4128" y="2352"/>
            <a:chExt cx="1968" cy="1776"/>
          </a:xfrm>
        </p:grpSpPr>
        <p:pic>
          <p:nvPicPr>
            <p:cNvPr id="398342" name="Picture 6" descr="FG28_012"/>
            <p:cNvPicPr>
              <a:picLocks noChangeAspect="1" noChangeArrowheads="1"/>
            </p:cNvPicPr>
            <p:nvPr/>
          </p:nvPicPr>
          <p:blipFill>
            <a:blip r:embed="rId3"/>
            <a:srcRect/>
            <a:stretch>
              <a:fillRect/>
            </a:stretch>
          </p:blipFill>
          <p:spPr bwMode="auto">
            <a:xfrm>
              <a:off x="4128" y="2424"/>
              <a:ext cx="1968" cy="1656"/>
            </a:xfrm>
            <a:prstGeom prst="rect">
              <a:avLst/>
            </a:prstGeom>
            <a:noFill/>
          </p:spPr>
        </p:pic>
        <p:sp>
          <p:nvSpPr>
            <p:cNvPr id="398343" name="Rectangle 7"/>
            <p:cNvSpPr>
              <a:spLocks noChangeArrowheads="1"/>
            </p:cNvSpPr>
            <p:nvPr/>
          </p:nvSpPr>
          <p:spPr bwMode="auto">
            <a:xfrm>
              <a:off x="4464" y="2352"/>
              <a:ext cx="1296" cy="768"/>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98344" name="Rectangle 8"/>
            <p:cNvSpPr>
              <a:spLocks noChangeArrowheads="1"/>
            </p:cNvSpPr>
            <p:nvPr/>
          </p:nvSpPr>
          <p:spPr bwMode="auto">
            <a:xfrm>
              <a:off x="4992" y="3984"/>
              <a:ext cx="288" cy="14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398345" name="Rectangle 9"/>
          <p:cNvSpPr>
            <a:spLocks noGrp="1" noChangeArrowheads="1"/>
          </p:cNvSpPr>
          <p:nvPr>
            <p:ph type="title"/>
          </p:nvPr>
        </p:nvSpPr>
        <p:spPr>
          <a:xfrm>
            <a:off x="381000" y="76200"/>
            <a:ext cx="8534400" cy="609600"/>
          </a:xfrm>
        </p:spPr>
        <p:txBody>
          <a:bodyPr/>
          <a:lstStyle/>
          <a:p>
            <a:r>
              <a:rPr lang="en-US"/>
              <a:t>Solenoid and Its Magnetic Field</a:t>
            </a:r>
          </a:p>
        </p:txBody>
      </p:sp>
      <p:graphicFrame>
        <p:nvGraphicFramePr>
          <p:cNvPr id="398346" name="Object 10"/>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5157" name="Equation" r:id="rId4" imgW="914400" imgH="190080" progId="Equation.DSMT4">
                  <p:embed/>
                </p:oleObj>
              </mc:Choice>
              <mc:Fallback>
                <p:oleObj name="Equation" r:id="rId4" imgW="914400" imgH="190080" progId="Equation.DSMT4">
                  <p:embed/>
                  <p:pic>
                    <p:nvPicPr>
                      <p:cNvPr id="3983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7" name="Object 11"/>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5158" name="Equation" r:id="rId6" imgW="914400" imgH="190080" progId="Equation.DSMT4">
                  <p:embed/>
                </p:oleObj>
              </mc:Choice>
              <mc:Fallback>
                <p:oleObj name="Equation" r:id="rId6" imgW="914400" imgH="190080" progId="Equation.DSMT4">
                  <p:embed/>
                  <p:pic>
                    <p:nvPicPr>
                      <p:cNvPr id="398347"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8348" name="Object 12"/>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5159" name="Equation" r:id="rId7" imgW="914400" imgH="190080" progId="Equation.DSMT4">
                  <p:embed/>
                </p:oleObj>
              </mc:Choice>
              <mc:Fallback>
                <p:oleObj name="Equation" r:id="rId7" imgW="914400" imgH="190080" progId="Equation.DSMT4">
                  <p:embed/>
                  <p:pic>
                    <p:nvPicPr>
                      <p:cNvPr id="398348"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8349" name="Rectangle 13"/>
          <p:cNvSpPr>
            <a:spLocks noGrp="1" noChangeArrowheads="1"/>
          </p:cNvSpPr>
          <p:nvPr>
            <p:ph type="body" idx="1"/>
          </p:nvPr>
        </p:nvSpPr>
        <p:spPr>
          <a:xfrm>
            <a:off x="152400" y="762000"/>
            <a:ext cx="8382000" cy="5410200"/>
          </a:xfrm>
        </p:spPr>
        <p:txBody>
          <a:bodyPr/>
          <a:lstStyle/>
          <a:p>
            <a:pPr>
              <a:lnSpc>
                <a:spcPct val="90000"/>
              </a:lnSpc>
            </a:pPr>
            <a:r>
              <a:rPr lang="en-US" dirty="0"/>
              <a:t>What is a solenoid?</a:t>
            </a:r>
          </a:p>
          <a:p>
            <a:pPr lvl="1">
              <a:lnSpc>
                <a:spcPct val="90000"/>
              </a:lnSpc>
            </a:pPr>
            <a:r>
              <a:rPr lang="en-US" dirty="0"/>
              <a:t>A long coil of wire consisting of many loops</a:t>
            </a:r>
          </a:p>
          <a:p>
            <a:pPr lvl="1">
              <a:lnSpc>
                <a:spcPct val="90000"/>
              </a:lnSpc>
            </a:pPr>
            <a:r>
              <a:rPr lang="en-US" dirty="0"/>
              <a:t>If the space between loops are wide</a:t>
            </a:r>
          </a:p>
          <a:p>
            <a:pPr lvl="2">
              <a:lnSpc>
                <a:spcPct val="90000"/>
              </a:lnSpc>
            </a:pPr>
            <a:r>
              <a:rPr lang="en-US" dirty="0"/>
              <a:t>The field near the wires are nearly circular</a:t>
            </a:r>
          </a:p>
          <a:p>
            <a:pPr lvl="2">
              <a:lnSpc>
                <a:spcPct val="90000"/>
              </a:lnSpc>
            </a:pPr>
            <a:r>
              <a:rPr lang="en-US" dirty="0"/>
              <a:t>Between any two wires, the fields due to each loop cancel</a:t>
            </a:r>
          </a:p>
          <a:p>
            <a:pPr lvl="2">
              <a:lnSpc>
                <a:spcPct val="90000"/>
              </a:lnSpc>
            </a:pPr>
            <a:r>
              <a:rPr lang="en-US" dirty="0"/>
              <a:t>Toward the center of the solenoid, the fields add up to give a field that can be fairly large and uniform</a:t>
            </a:r>
          </a:p>
          <a:p>
            <a:pPr lvl="1">
              <a:lnSpc>
                <a:spcPct val="90000"/>
              </a:lnSpc>
            </a:pPr>
            <a:r>
              <a:rPr lang="en-US" dirty="0"/>
              <a:t>For a long, densely packed loops</a:t>
            </a:r>
          </a:p>
          <a:p>
            <a:pPr lvl="2">
              <a:lnSpc>
                <a:spcPct val="90000"/>
              </a:lnSpc>
            </a:pPr>
            <a:r>
              <a:rPr lang="en-US" dirty="0"/>
              <a:t>The field is nearly uniform and parallel to the solenoid axes within the entire cross section</a:t>
            </a:r>
          </a:p>
          <a:p>
            <a:pPr lvl="2">
              <a:lnSpc>
                <a:spcPct val="90000"/>
              </a:lnSpc>
            </a:pPr>
            <a:r>
              <a:rPr lang="en-US" dirty="0"/>
              <a:t>The field outside the solenoid is very small compared to the field inside, except the ends</a:t>
            </a:r>
          </a:p>
          <a:p>
            <a:pPr lvl="3">
              <a:lnSpc>
                <a:spcPct val="90000"/>
              </a:lnSpc>
            </a:pPr>
            <a:r>
              <a:rPr lang="en-US" dirty="0"/>
              <a:t>The same number of field lines spread out to an open space</a:t>
            </a:r>
          </a:p>
        </p:txBody>
      </p:sp>
      <p:graphicFrame>
        <p:nvGraphicFramePr>
          <p:cNvPr id="398350" name="Object 1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5160" name="Equation" r:id="rId8" imgW="914400" imgH="190080" progId="Equation.DSMT4">
                  <p:embed/>
                </p:oleObj>
              </mc:Choice>
              <mc:Fallback>
                <p:oleObj name="Equation" r:id="rId8" imgW="914400" imgH="190080" progId="Equation.DSMT4">
                  <p:embed/>
                  <p:pic>
                    <p:nvPicPr>
                      <p:cNvPr id="39835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7"/>
          <p:cNvGrpSpPr>
            <a:grpSpLocks/>
          </p:cNvGrpSpPr>
          <p:nvPr/>
        </p:nvGrpSpPr>
        <p:grpSpPr bwMode="auto">
          <a:xfrm>
            <a:off x="5943600" y="3581400"/>
            <a:ext cx="3200400" cy="304800"/>
            <a:chOff x="3840" y="2256"/>
            <a:chExt cx="2016" cy="192"/>
          </a:xfrm>
        </p:grpSpPr>
        <p:sp>
          <p:nvSpPr>
            <p:cNvPr id="398351" name="Line 15"/>
            <p:cNvSpPr>
              <a:spLocks noChangeShapeType="1"/>
            </p:cNvSpPr>
            <p:nvPr/>
          </p:nvSpPr>
          <p:spPr bwMode="auto">
            <a:xfrm>
              <a:off x="4560" y="2448"/>
              <a:ext cx="1296" cy="0"/>
            </a:xfrm>
            <a:prstGeom prst="line">
              <a:avLst/>
            </a:prstGeom>
            <a:noFill/>
            <a:ln w="38100">
              <a:solidFill>
                <a:srgbClr val="FF0000"/>
              </a:solidFill>
              <a:prstDash val="sysDot"/>
              <a:round/>
              <a:headEnd/>
              <a:tailEnd type="triangle" w="med" len="med"/>
            </a:ln>
            <a:effectLst/>
          </p:spPr>
          <p:txBody>
            <a:bodyPr wrap="none">
              <a:prstTxWarp prst="textNoShape">
                <a:avLst/>
              </a:prstTxWarp>
              <a:spAutoFit/>
            </a:bodyPr>
            <a:lstStyle/>
            <a:p>
              <a:endParaRPr lang="en-US"/>
            </a:p>
          </p:txBody>
        </p:sp>
        <p:sp>
          <p:nvSpPr>
            <p:cNvPr id="398352" name="Text Box 16"/>
            <p:cNvSpPr txBox="1">
              <a:spLocks noChangeArrowheads="1"/>
            </p:cNvSpPr>
            <p:nvPr/>
          </p:nvSpPr>
          <p:spPr bwMode="auto">
            <a:xfrm>
              <a:off x="3840" y="2256"/>
              <a:ext cx="724" cy="192"/>
            </a:xfrm>
            <a:prstGeom prst="rect">
              <a:avLst/>
            </a:prstGeom>
            <a:solidFill>
              <a:srgbClr val="FFFFCC"/>
            </a:solidFill>
            <a:ln w="9525">
              <a:noFill/>
              <a:miter lim="800000"/>
              <a:headEnd/>
              <a:tailEnd/>
            </a:ln>
            <a:effectLst/>
          </p:spPr>
          <p:txBody>
            <a:bodyPr wrap="none">
              <a:prstTxWarp prst="textNoShape">
                <a:avLst/>
              </a:prstTxWarp>
              <a:spAutoFit/>
            </a:bodyPr>
            <a:lstStyle/>
            <a:p>
              <a:r>
                <a:rPr lang="en-US" sz="1400" b="1">
                  <a:solidFill>
                    <a:srgbClr val="FF0000"/>
                  </a:solidFill>
                  <a:latin typeface="Arial Narrow" charset="0"/>
                </a:rPr>
                <a:t>Solenoid Axis</a:t>
              </a:r>
            </a:p>
          </p:txBody>
        </p:sp>
      </p:grpSp>
    </p:spTree>
    <p:extLst>
      <p:ext uri="{BB962C8B-B14F-4D97-AF65-F5344CB8AC3E}">
        <p14:creationId xmlns:p14="http://schemas.microsoft.com/office/powerpoint/2010/main" val="167828810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34515</TotalTime>
  <Words>2355</Words>
  <Application>Microsoft Macintosh PowerPoint</Application>
  <PresentationFormat>On-screen Show (4:3)</PresentationFormat>
  <Paragraphs>214</Paragraphs>
  <Slides>17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 Narrow</vt:lpstr>
      <vt:lpstr>Monotype Corsiva</vt:lpstr>
      <vt:lpstr>Symbol</vt:lpstr>
      <vt:lpstr>Times New Roman</vt:lpstr>
      <vt:lpstr>phys1443-spring02</vt:lpstr>
      <vt:lpstr>Equation</vt:lpstr>
      <vt:lpstr>PHYS 1441 – Section 001 Lecture #17</vt:lpstr>
      <vt:lpstr>Announcements</vt:lpstr>
      <vt:lpstr>Reminder: Special Project #5 – COVID-19</vt:lpstr>
      <vt:lpstr>SP5 spreadsheet</vt:lpstr>
      <vt:lpstr>Ampére’s Law</vt:lpstr>
      <vt:lpstr>Example 28 – 6 </vt:lpstr>
      <vt:lpstr>Example 28 – 6 cont’d </vt:lpstr>
      <vt:lpstr>Example 28 – 7 </vt:lpstr>
      <vt:lpstr>Solenoid and Its Magnetic Field</vt:lpstr>
      <vt:lpstr>Solenoid Magnetic Field</vt:lpstr>
      <vt:lpstr>Solenoid Magnetic Field</vt:lpstr>
      <vt:lpstr>Magnetic Materials - Ferromagnetism</vt:lpstr>
      <vt:lpstr>B in Magnetic Materials</vt:lpstr>
      <vt:lpstr>B in Magnetic Materials</vt:lpstr>
      <vt:lpstr>Hysteresis</vt:lpstr>
      <vt:lpstr>Hysteresis</vt:lpstr>
      <vt:lpstr>Magnetically Soft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899</cp:revision>
  <dcterms:created xsi:type="dcterms:W3CDTF">2012-01-19T04:21:20Z</dcterms:created>
  <dcterms:modified xsi:type="dcterms:W3CDTF">2020-07-06T19:30:34Z</dcterms:modified>
</cp:coreProperties>
</file>