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481" r:id="rId3"/>
    <p:sldId id="715" r:id="rId4"/>
    <p:sldId id="759" r:id="rId5"/>
    <p:sldId id="753" r:id="rId6"/>
    <p:sldId id="756" r:id="rId7"/>
    <p:sldId id="757" r:id="rId8"/>
    <p:sldId id="758" r:id="rId9"/>
    <p:sldId id="760" r:id="rId10"/>
    <p:sldId id="761" r:id="rId11"/>
    <p:sldId id="762" r:id="rId12"/>
    <p:sldId id="765" r:id="rId13"/>
    <p:sldId id="766" r:id="rId14"/>
    <p:sldId id="767" r:id="rId15"/>
    <p:sldId id="768" r:id="rId16"/>
    <p:sldId id="769" r:id="rId17"/>
    <p:sldId id="770"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82"/>
    <p:restoredTop sz="94660"/>
  </p:normalViewPr>
  <p:slideViewPr>
    <p:cSldViewPr>
      <p:cViewPr varScale="1">
        <p:scale>
          <a:sx n="114" d="100"/>
          <a:sy n="114" d="100"/>
        </p:scale>
        <p:origin x="184"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8.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10.wmf"/><Relationship Id="rId4" Type="http://schemas.openxmlformats.org/officeDocument/2006/relationships/image" Target="../media/image15.wmf"/><Relationship Id="rId9"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3.wmf"/><Relationship Id="rId5" Type="http://schemas.openxmlformats.org/officeDocument/2006/relationships/image" Target="../media/image30.png"/><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67152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386196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66660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July 6,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July 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July 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July 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July 6,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July 6,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July 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July 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July 6,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4.bin"/><Relationship Id="rId3" Type="http://schemas.openxmlformats.org/officeDocument/2006/relationships/image" Target="../media/image31.jpeg"/><Relationship Id="rId7" Type="http://schemas.openxmlformats.org/officeDocument/2006/relationships/oleObject" Target="../embeddings/oleObject30.bin"/><Relationship Id="rId12" Type="http://schemas.openxmlformats.org/officeDocument/2006/relationships/image" Target="../media/image28.wmf"/><Relationship Id="rId17" Type="http://schemas.openxmlformats.org/officeDocument/2006/relationships/image" Target="../media/image12.emf"/><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oleObject" Target="../embeddings/oleObject33.bin"/><Relationship Id="rId5" Type="http://schemas.openxmlformats.org/officeDocument/2006/relationships/image" Target="../media/image3.wmf"/><Relationship Id="rId15" Type="http://schemas.openxmlformats.org/officeDocument/2006/relationships/oleObject" Target="../embeddings/oleObject35.bin"/><Relationship Id="rId10" Type="http://schemas.openxmlformats.org/officeDocument/2006/relationships/image" Target="../media/image27.wmf"/><Relationship Id="rId4" Type="http://schemas.openxmlformats.org/officeDocument/2006/relationships/oleObject" Target="../embeddings/oleObject28.bin"/><Relationship Id="rId9" Type="http://schemas.openxmlformats.org/officeDocument/2006/relationships/oleObject" Target="../embeddings/oleObject32.bin"/><Relationship Id="rId1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34.wmf"/><Relationship Id="rId18" Type="http://schemas.openxmlformats.org/officeDocument/2006/relationships/image" Target="../media/image12.emf"/><Relationship Id="rId3" Type="http://schemas.openxmlformats.org/officeDocument/2006/relationships/oleObject" Target="../embeddings/oleObject36.bin"/><Relationship Id="rId7" Type="http://schemas.openxmlformats.org/officeDocument/2006/relationships/oleObject" Target="../embeddings/oleObject39.bin"/><Relationship Id="rId12" Type="http://schemas.openxmlformats.org/officeDocument/2006/relationships/oleObject" Target="../embeddings/oleObject42.bin"/><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44.bin"/><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33.wmf"/><Relationship Id="rId5" Type="http://schemas.openxmlformats.org/officeDocument/2006/relationships/oleObject" Target="../embeddings/oleObject37.bin"/><Relationship Id="rId15" Type="http://schemas.openxmlformats.org/officeDocument/2006/relationships/image" Target="../media/image35.wmf"/><Relationship Id="rId10" Type="http://schemas.openxmlformats.org/officeDocument/2006/relationships/oleObject" Target="../embeddings/oleObject41.bin"/><Relationship Id="rId4" Type="http://schemas.openxmlformats.org/officeDocument/2006/relationships/image" Target="../media/image3.wmf"/><Relationship Id="rId9" Type="http://schemas.openxmlformats.org/officeDocument/2006/relationships/image" Target="../media/image32.wmf"/><Relationship Id="rId1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37.jpeg"/><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6.bin"/><Relationship Id="rId5" Type="http://schemas.openxmlformats.org/officeDocument/2006/relationships/image" Target="../media/image3.wmf"/><Relationship Id="rId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9.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39.wmf"/><Relationship Id="rId5" Type="http://schemas.openxmlformats.org/officeDocument/2006/relationships/oleObject" Target="../embeddings/oleObject50.bin"/><Relationship Id="rId10" Type="http://schemas.openxmlformats.org/officeDocument/2006/relationships/oleObject" Target="../embeddings/oleObject54.bin"/><Relationship Id="rId4" Type="http://schemas.openxmlformats.org/officeDocument/2006/relationships/image" Target="../media/image3.wmf"/><Relationship Id="rId9" Type="http://schemas.openxmlformats.org/officeDocument/2006/relationships/image" Target="../media/image3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42.wmf"/><Relationship Id="rId3" Type="http://schemas.openxmlformats.org/officeDocument/2006/relationships/oleObject" Target="../embeddings/oleObject55.bin"/><Relationship Id="rId7" Type="http://schemas.openxmlformats.org/officeDocument/2006/relationships/oleObject" Target="../embeddings/oleObject58.bin"/><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7.bin"/><Relationship Id="rId11" Type="http://schemas.openxmlformats.org/officeDocument/2006/relationships/image" Target="../media/image41.wmf"/><Relationship Id="rId5" Type="http://schemas.openxmlformats.org/officeDocument/2006/relationships/oleObject" Target="../embeddings/oleObject56.bin"/><Relationship Id="rId15" Type="http://schemas.openxmlformats.org/officeDocument/2006/relationships/image" Target="../media/image43.wmf"/><Relationship Id="rId10" Type="http://schemas.openxmlformats.org/officeDocument/2006/relationships/oleObject" Target="../embeddings/oleObject60.bin"/><Relationship Id="rId4" Type="http://schemas.openxmlformats.org/officeDocument/2006/relationships/image" Target="../media/image3.wmf"/><Relationship Id="rId9" Type="http://schemas.openxmlformats.org/officeDocument/2006/relationships/image" Target="../media/image40.wmf"/><Relationship Id="rId14" Type="http://schemas.openxmlformats.org/officeDocument/2006/relationships/oleObject" Target="../embeddings/oleObject6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44.jpeg"/><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wmf"/><Relationship Id="rId5" Type="http://schemas.openxmlformats.org/officeDocument/2006/relationships/oleObject" Target="../embeddings/oleObject63.bin"/><Relationship Id="rId4" Type="http://schemas.openxmlformats.org/officeDocument/2006/relationships/image" Target="../media/image45.jpeg"/><Relationship Id="rId9"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46.jpeg"/><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8.bin"/><Relationship Id="rId5" Type="http://schemas.openxmlformats.org/officeDocument/2006/relationships/image" Target="../media/image3.wmf"/><Relationship Id="rId4" Type="http://schemas.openxmlformats.org/officeDocument/2006/relationships/oleObject" Target="../embeddings/oleObject6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47.jpeg"/><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wmf"/><Relationship Id="rId5" Type="http://schemas.openxmlformats.org/officeDocument/2006/relationships/oleObject" Target="../embeddings/oleObject71.bin"/><Relationship Id="rId4" Type="http://schemas.openxmlformats.org/officeDocument/2006/relationships/image" Target="../media/image48.jpeg"/><Relationship Id="rId9" Type="http://schemas.openxmlformats.org/officeDocument/2006/relationships/oleObject" Target="../embeddings/oleObject7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board.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2.emf"/><Relationship Id="rId3" Type="http://schemas.openxmlformats.org/officeDocument/2006/relationships/notesSlide" Target="../notesSlides/notesSlide3.xml"/><Relationship Id="rId7" Type="http://schemas.openxmlformats.org/officeDocument/2006/relationships/oleObject" Target="../embeddings/oleObject7.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11.jpeg"/><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6.wmf"/><Relationship Id="rId18" Type="http://schemas.openxmlformats.org/officeDocument/2006/relationships/oleObject" Target="../embeddings/oleObject17.bin"/><Relationship Id="rId3" Type="http://schemas.openxmlformats.org/officeDocument/2006/relationships/image" Target="../media/image11.jpeg"/><Relationship Id="rId21" Type="http://schemas.openxmlformats.org/officeDocument/2006/relationships/image" Target="../media/image20.emf"/><Relationship Id="rId7" Type="http://schemas.openxmlformats.org/officeDocument/2006/relationships/image" Target="../media/image14.wmf"/><Relationship Id="rId12" Type="http://schemas.openxmlformats.org/officeDocument/2006/relationships/oleObject" Target="../embeddings/oleObject14.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5.wmf"/><Relationship Id="rId24" Type="http://schemas.openxmlformats.org/officeDocument/2006/relationships/image" Target="../media/image12.emf"/><Relationship Id="rId5" Type="http://schemas.openxmlformats.org/officeDocument/2006/relationships/image" Target="../media/image13.wmf"/><Relationship Id="rId15" Type="http://schemas.openxmlformats.org/officeDocument/2006/relationships/image" Target="../media/image17.wmf"/><Relationship Id="rId23" Type="http://schemas.openxmlformats.org/officeDocument/2006/relationships/image" Target="../media/image10.wmf"/><Relationship Id="rId10" Type="http://schemas.openxmlformats.org/officeDocument/2006/relationships/oleObject" Target="../embeddings/oleObject13.bin"/><Relationship Id="rId19" Type="http://schemas.openxmlformats.org/officeDocument/2006/relationships/image" Target="../media/image19.wmf"/><Relationship Id="rId4" Type="http://schemas.openxmlformats.org/officeDocument/2006/relationships/oleObject" Target="../embeddings/oleObject10.bin"/><Relationship Id="rId9" Type="http://schemas.openxmlformats.org/officeDocument/2006/relationships/image" Target="../media/image9.w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5.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6.jpeg"/><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image" Target="../media/image3.wmf"/><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July 6,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#17</a:t>
            </a:r>
          </a:p>
        </p:txBody>
      </p:sp>
      <p:sp>
        <p:nvSpPr>
          <p:cNvPr id="18438" name="Text Box 4"/>
          <p:cNvSpPr txBox="1">
            <a:spLocks noChangeArrowheads="1"/>
          </p:cNvSpPr>
          <p:nvPr/>
        </p:nvSpPr>
        <p:spPr bwMode="auto">
          <a:xfrm>
            <a:off x="3134655" y="1447800"/>
            <a:ext cx="2566729"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July 6,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868E5067-8848-1B49-B060-6086C43DB2F4}"/>
              </a:ext>
            </a:extLst>
          </p:cNvPr>
          <p:cNvSpPr txBox="1">
            <a:spLocks/>
          </p:cNvSpPr>
          <p:nvPr/>
        </p:nvSpPr>
        <p:spPr bwMode="auto">
          <a:xfrm>
            <a:off x="990600" y="2439134"/>
            <a:ext cx="6667500" cy="3089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28: Sources of Magnetic Field</a:t>
            </a:r>
          </a:p>
          <a:p>
            <a:pPr marL="1352550" lvl="1" indent="-609600"/>
            <a:r>
              <a:rPr lang="en-US" sz="2400" dirty="0">
                <a:latin typeface="Arial Narrow" charset="0"/>
              </a:rPr>
              <a:t>Ampere’s Law</a:t>
            </a:r>
          </a:p>
          <a:p>
            <a:pPr marL="1352550" lvl="1" indent="-609600"/>
            <a:r>
              <a:rPr lang="en-US" sz="2400" dirty="0">
                <a:latin typeface="Arial Narrow" charset="0"/>
              </a:rPr>
              <a:t>Solenoid</a:t>
            </a:r>
          </a:p>
          <a:p>
            <a:pPr marL="1352550" lvl="1" indent="-609600"/>
            <a:r>
              <a:rPr lang="en-US" sz="2400" dirty="0">
                <a:latin typeface="Arial Narrow" charset="0"/>
              </a:rPr>
              <a:t>Magnetic Materials</a:t>
            </a:r>
          </a:p>
          <a:p>
            <a:pPr marL="1352550" lvl="1" indent="-609600"/>
            <a:r>
              <a:rPr lang="en-US" sz="2400" dirty="0">
                <a:latin typeface="Arial Narrow" charset="0"/>
              </a:rPr>
              <a:t>Hysteresis</a:t>
            </a:r>
          </a:p>
          <a:p>
            <a:pPr algn="l">
              <a:buNone/>
            </a:pPr>
            <a:r>
              <a:rPr lang="en-US" sz="2800" dirty="0">
                <a:latin typeface="Arial Narrow" charset="0"/>
              </a:rPr>
              <a:t>Chapter 29:EM Induction &amp; Faraday’s Law</a:t>
            </a:r>
          </a:p>
          <a:p>
            <a:pPr marL="1352550" lvl="1" indent="-609600"/>
            <a:r>
              <a:rPr lang="en-US" dirty="0">
                <a:latin typeface="Arial Narrow" charset="0"/>
              </a:rPr>
              <a:t>Induced EMF and EM Induction</a:t>
            </a:r>
          </a:p>
          <a:p>
            <a:pPr marL="1352550" lvl="1" indent="-609600"/>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July 6,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10</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6353" name="Equation" r:id="rId4" imgW="914400" imgH="190080" progId="Equation.DSMT4">
                  <p:embed/>
                </p:oleObj>
              </mc:Choice>
              <mc:Fallback>
                <p:oleObj name="Equation" r:id="rId4" imgW="914400" imgH="190080" progId="Equation.DSMT4">
                  <p:embed/>
                  <p:pic>
                    <p:nvPicPr>
                      <p:cNvPr id="399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6354" name="Equation" r:id="rId6" imgW="914400" imgH="190080" progId="Equation.DSMT4">
                  <p:embed/>
                </p:oleObj>
              </mc:Choice>
              <mc:Fallback>
                <p:oleObj name="Equation" r:id="rId6" imgW="914400" imgH="190080" progId="Equation.DSMT4">
                  <p:embed/>
                  <p:pic>
                    <p:nvPicPr>
                      <p:cNvPr id="399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355" name="Equation" r:id="rId7" imgW="914400" imgH="190080" progId="Equation.DSMT4">
                  <p:embed/>
                </p:oleObj>
              </mc:Choice>
              <mc:Fallback>
                <p:oleObj name="Equation" r:id="rId7" imgW="914400" imgH="190080" progId="Equation.DSMT4">
                  <p:embed/>
                  <p:pic>
                    <p:nvPicPr>
                      <p:cNvPr id="3993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356" name="Equation" r:id="rId8" imgW="914400" imgH="190080" progId="Equation.DSMT4">
                  <p:embed/>
                </p:oleObj>
              </mc:Choice>
              <mc:Fallback>
                <p:oleObj name="Equation" r:id="rId8" imgW="914400" imgH="190080" progId="Equation.DSMT4">
                  <p:embed/>
                  <p:pic>
                    <p:nvPicPr>
                      <p:cNvPr id="3993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56357" name="Equation" r:id="rId9" imgW="622080" imgH="330120" progId="Equation.DSMT4">
                  <p:embed/>
                </p:oleObj>
              </mc:Choice>
              <mc:Fallback>
                <p:oleObj name="Equation" r:id="rId9" imgW="622080" imgH="330120" progId="Equation.DSMT4">
                  <p:embed/>
                  <p:pic>
                    <p:nvPicPr>
                      <p:cNvPr id="39937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56358" name="Equation" r:id="rId11" imgW="622080" imgH="330120" progId="Equation.DSMT4">
                  <p:embed/>
                </p:oleObj>
              </mc:Choice>
              <mc:Fallback>
                <p:oleObj name="Equation" r:id="rId11" imgW="622080" imgH="330120" progId="Equation.DSMT4">
                  <p:embed/>
                  <p:pic>
                    <p:nvPicPr>
                      <p:cNvPr id="3993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56359" name="Equation" r:id="rId13" imgW="520560" imgH="330120" progId="Equation.DSMT4">
                  <p:embed/>
                </p:oleObj>
              </mc:Choice>
              <mc:Fallback>
                <p:oleObj name="Equation" r:id="rId13" imgW="520560" imgH="330120" progId="Equation.DSMT4">
                  <p:embed/>
                  <p:pic>
                    <p:nvPicPr>
                      <p:cNvPr id="39937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56360" name="Equation" r:id="rId15" imgW="596900" imgH="342900" progId="Equation.DSMT4">
                  <p:embed/>
                </p:oleObj>
              </mc:Choice>
              <mc:Fallback>
                <p:oleObj name="Equation" r:id="rId15" imgW="596900" imgH="342900" progId="Equation.DSMT4">
                  <p:embed/>
                  <p:pic>
                    <p:nvPicPr>
                      <p:cNvPr id="39937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254384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67">
                                            <p:txEl>
                                              <p:pRg st="0" end="0"/>
                                            </p:txEl>
                                          </p:spTgt>
                                        </p:tgtEl>
                                        <p:attrNameLst>
                                          <p:attrName>style.visibility</p:attrName>
                                        </p:attrNameLst>
                                      </p:cBhvr>
                                      <p:to>
                                        <p:strVal val="visible"/>
                                      </p:to>
                                    </p:set>
                                    <p:animEffect transition="in" filter="wipe(left)">
                                      <p:cBhvr>
                                        <p:cTn id="7" dur="500"/>
                                        <p:tgtEl>
                                          <p:spTgt spid="399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362"/>
                                        </p:tgtEl>
                                        <p:attrNameLst>
                                          <p:attrName>style.visibility</p:attrName>
                                        </p:attrNameLst>
                                      </p:cBhvr>
                                      <p:to>
                                        <p:strVal val="visible"/>
                                      </p:to>
                                    </p:set>
                                    <p:anim calcmode="lin" valueType="num">
                                      <p:cBhvr>
                                        <p:cTn id="12" dur="500" fill="hold"/>
                                        <p:tgtEl>
                                          <p:spTgt spid="399362"/>
                                        </p:tgtEl>
                                        <p:attrNameLst>
                                          <p:attrName>ppt_w</p:attrName>
                                        </p:attrNameLst>
                                      </p:cBhvr>
                                      <p:tavLst>
                                        <p:tav tm="0">
                                          <p:val>
                                            <p:fltVal val="0"/>
                                          </p:val>
                                        </p:tav>
                                        <p:tav tm="100000">
                                          <p:val>
                                            <p:strVal val="#ppt_w"/>
                                          </p:val>
                                        </p:tav>
                                      </p:tavLst>
                                    </p:anim>
                                    <p:anim calcmode="lin" valueType="num">
                                      <p:cBhvr>
                                        <p:cTn id="13" dur="500" fill="hold"/>
                                        <p:tgtEl>
                                          <p:spTgt spid="399362"/>
                                        </p:tgtEl>
                                        <p:attrNameLst>
                                          <p:attrName>ppt_h</p:attrName>
                                        </p:attrNameLst>
                                      </p:cBhvr>
                                      <p:tavLst>
                                        <p:tav tm="0">
                                          <p:val>
                                            <p:fltVal val="0"/>
                                          </p:val>
                                        </p:tav>
                                        <p:tav tm="100000">
                                          <p:val>
                                            <p:strVal val="#ppt_h"/>
                                          </p:val>
                                        </p:tav>
                                      </p:tavLst>
                                    </p:anim>
                                    <p:animEffect transition="in" filter="fade">
                                      <p:cBhvr>
                                        <p:cTn id="14" dur="500"/>
                                        <p:tgtEl>
                                          <p:spTgt spid="399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9367">
                                            <p:txEl>
                                              <p:pRg st="4" end="4"/>
                                            </p:txEl>
                                          </p:spTgt>
                                        </p:tgtEl>
                                        <p:attrNameLst>
                                          <p:attrName>style.visibility</p:attrName>
                                        </p:attrNameLst>
                                      </p:cBhvr>
                                      <p:to>
                                        <p:strVal val="visible"/>
                                      </p:to>
                                    </p:set>
                                    <p:animEffect transition="in" filter="wipe(left)">
                                      <p:cBhvr>
                                        <p:cTn id="19" dur="500"/>
                                        <p:tgtEl>
                                          <p:spTgt spid="3993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9367">
                                            <p:txEl>
                                              <p:pRg st="5" end="5"/>
                                            </p:txEl>
                                          </p:spTgt>
                                        </p:tgtEl>
                                        <p:attrNameLst>
                                          <p:attrName>style.visibility</p:attrName>
                                        </p:attrNameLst>
                                      </p:cBhvr>
                                      <p:to>
                                        <p:strVal val="visible"/>
                                      </p:to>
                                    </p:set>
                                    <p:animEffect transition="in" filter="wipe(left)">
                                      <p:cBhvr>
                                        <p:cTn id="24" dur="500"/>
                                        <p:tgtEl>
                                          <p:spTgt spid="3993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9367">
                                            <p:txEl>
                                              <p:pRg st="6" end="6"/>
                                            </p:txEl>
                                          </p:spTgt>
                                        </p:tgtEl>
                                        <p:attrNameLst>
                                          <p:attrName>style.visibility</p:attrName>
                                        </p:attrNameLst>
                                      </p:cBhvr>
                                      <p:to>
                                        <p:strVal val="visible"/>
                                      </p:to>
                                    </p:set>
                                    <p:animEffect transition="in" filter="wipe(left)">
                                      <p:cBhvr>
                                        <p:cTn id="29" dur="500"/>
                                        <p:tgtEl>
                                          <p:spTgt spid="3993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99370"/>
                                        </p:tgtEl>
                                        <p:attrNameLst>
                                          <p:attrName>style.visibility</p:attrName>
                                        </p:attrNameLst>
                                      </p:cBhvr>
                                      <p:to>
                                        <p:strVal val="visible"/>
                                      </p:to>
                                    </p:set>
                                    <p:animEffect transition="in" filter="wipe(left)">
                                      <p:cBhvr>
                                        <p:cTn id="39" dur="500"/>
                                        <p:tgtEl>
                                          <p:spTgt spid="3993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99371"/>
                                        </p:tgtEl>
                                        <p:attrNameLst>
                                          <p:attrName>style.visibility</p:attrName>
                                        </p:attrNameLst>
                                      </p:cBhvr>
                                      <p:to>
                                        <p:strVal val="visible"/>
                                      </p:to>
                                    </p:set>
                                    <p:animEffect transition="in" filter="wipe(left)">
                                      <p:cBhvr>
                                        <p:cTn id="44" dur="500"/>
                                        <p:tgtEl>
                                          <p:spTgt spid="3993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9372"/>
                                        </p:tgtEl>
                                        <p:attrNameLst>
                                          <p:attrName>style.visibility</p:attrName>
                                        </p:attrNameLst>
                                      </p:cBhvr>
                                      <p:to>
                                        <p:strVal val="visible"/>
                                      </p:to>
                                    </p:set>
                                    <p:animEffect transition="in" filter="wipe(left)">
                                      <p:cBhvr>
                                        <p:cTn id="49" dur="500"/>
                                        <p:tgtEl>
                                          <p:spTgt spid="39937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99373"/>
                                        </p:tgtEl>
                                        <p:attrNameLst>
                                          <p:attrName>style.visibility</p:attrName>
                                        </p:attrNameLst>
                                      </p:cBhvr>
                                      <p:to>
                                        <p:strVal val="visible"/>
                                      </p:to>
                                    </p:set>
                                    <p:animEffect transition="in" filter="wipe(left)">
                                      <p:cBhvr>
                                        <p:cTn id="54" dur="500"/>
                                        <p:tgtEl>
                                          <p:spTgt spid="3993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99367">
                                            <p:txEl>
                                              <p:pRg st="7" end="7"/>
                                            </p:txEl>
                                          </p:spTgt>
                                        </p:tgtEl>
                                        <p:attrNameLst>
                                          <p:attrName>style.visibility</p:attrName>
                                        </p:attrNameLst>
                                      </p:cBhvr>
                                      <p:to>
                                        <p:strVal val="visible"/>
                                      </p:to>
                                    </p:set>
                                    <p:animEffect transition="in" filter="wipe(left)">
                                      <p:cBhvr>
                                        <p:cTn id="59" dur="500"/>
                                        <p:tgtEl>
                                          <p:spTgt spid="39936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99367">
                                            <p:txEl>
                                              <p:pRg st="8" end="8"/>
                                            </p:txEl>
                                          </p:spTgt>
                                        </p:tgtEl>
                                        <p:attrNameLst>
                                          <p:attrName>style.visibility</p:attrName>
                                        </p:attrNameLst>
                                      </p:cBhvr>
                                      <p:to>
                                        <p:strVal val="visible"/>
                                      </p:to>
                                    </p:set>
                                    <p:animEffect transition="in" filter="wipe(left)">
                                      <p:cBhvr>
                                        <p:cTn id="64" dur="500"/>
                                        <p:tgtEl>
                                          <p:spTgt spid="3993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July 6,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11</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7421" name="Equation" r:id="rId3" imgW="914400" imgH="190080" progId="Equation.DSMT4">
                  <p:embed/>
                </p:oleObj>
              </mc:Choice>
              <mc:Fallback>
                <p:oleObj name="Equation" r:id="rId3" imgW="914400" imgH="190080" progId="Equation.DSMT4">
                  <p:embed/>
                  <p:pic>
                    <p:nvPicPr>
                      <p:cNvPr id="400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7422" name="Equation" r:id="rId5" imgW="914400" imgH="190080" progId="Equation.DSMT4">
                  <p:embed/>
                </p:oleObj>
              </mc:Choice>
              <mc:Fallback>
                <p:oleObj name="Equation" r:id="rId5" imgW="914400" imgH="190080" progId="Equation.DSMT4">
                  <p:embed/>
                  <p:pic>
                    <p:nvPicPr>
                      <p:cNvPr id="400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423" name="Equation" r:id="rId6" imgW="914400" imgH="190080" progId="Equation.DSMT4">
                  <p:embed/>
                </p:oleObj>
              </mc:Choice>
              <mc:Fallback>
                <p:oleObj name="Equation" r:id="rId6" imgW="914400" imgH="190080" progId="Equation.DSMT4">
                  <p:embed/>
                  <p:pic>
                    <p:nvPicPr>
                      <p:cNvPr id="400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593725"/>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424" name="Equation" r:id="rId7" imgW="914400" imgH="190080" progId="Equation.DSMT4">
                  <p:embed/>
                </p:oleObj>
              </mc:Choice>
              <mc:Fallback>
                <p:oleObj name="Equation" r:id="rId7" imgW="914400" imgH="190080" progId="Equation.DSMT4">
                  <p:embed/>
                  <p:pic>
                    <p:nvPicPr>
                      <p:cNvPr id="40039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362200"/>
          <a:ext cx="822325" cy="465138"/>
        </p:xfrm>
        <a:graphic>
          <a:graphicData uri="http://schemas.openxmlformats.org/presentationml/2006/ole">
            <mc:AlternateContent xmlns:mc="http://schemas.openxmlformats.org/markup-compatibility/2006">
              <mc:Choice xmlns:v="urn:schemas-microsoft-com:vml" Requires="v">
                <p:oleObj spid="_x0000_s257425" name="Equation" r:id="rId8" imgW="291960" imgH="164880" progId="Equation.DSMT4">
                  <p:embed/>
                </p:oleObj>
              </mc:Choice>
              <mc:Fallback>
                <p:oleObj name="Equation" r:id="rId8" imgW="291960" imgH="164880" progId="Equation.DSMT4">
                  <p:embed/>
                  <p:pic>
                    <p:nvPicPr>
                      <p:cNvPr id="400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362200"/>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038600"/>
          <a:ext cx="2057400" cy="746125"/>
        </p:xfrm>
        <a:graphic>
          <a:graphicData uri="http://schemas.openxmlformats.org/presentationml/2006/ole">
            <mc:AlternateContent xmlns:mc="http://schemas.openxmlformats.org/markup-compatibility/2006">
              <mc:Choice xmlns:v="urn:schemas-microsoft-com:vml" Requires="v">
                <p:oleObj spid="_x0000_s257426" name="Equation" r:id="rId10" imgW="558720" imgH="203040" progId="Equation.DSMT4">
                  <p:embed/>
                </p:oleObj>
              </mc:Choice>
              <mc:Fallback>
                <p:oleObj name="Equation" r:id="rId10" imgW="558720" imgH="203040" progId="Equation.DSMT4">
                  <p:embed/>
                  <p:pic>
                    <p:nvPicPr>
                      <p:cNvPr id="40039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038600"/>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extLst>
              <p:ext uri="{D42A27DB-BD31-4B8C-83A1-F6EECF244321}">
                <p14:modId xmlns:p14="http://schemas.microsoft.com/office/powerpoint/2010/main" val="1226211379"/>
              </p:ext>
            </p:extLst>
          </p:nvPr>
        </p:nvGraphicFramePr>
        <p:xfrm>
          <a:off x="5411788" y="457200"/>
          <a:ext cx="1293812" cy="669925"/>
        </p:xfrm>
        <a:graphic>
          <a:graphicData uri="http://schemas.openxmlformats.org/presentationml/2006/ole">
            <mc:AlternateContent xmlns:mc="http://schemas.openxmlformats.org/markup-compatibility/2006">
              <mc:Choice xmlns:v="urn:schemas-microsoft-com:vml" Requires="v">
                <p:oleObj spid="_x0000_s257427" name="Equation" r:id="rId12" imgW="634680" imgH="330120" progId="Equation.DSMT4">
                  <p:embed/>
                </p:oleObj>
              </mc:Choice>
              <mc:Fallback>
                <p:oleObj name="Equation" r:id="rId12" imgW="634680" imgH="330120" progId="Equation.DSMT4">
                  <p:embed/>
                  <p:pic>
                    <p:nvPicPr>
                      <p:cNvPr id="4003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1788" y="457200"/>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extLst>
              <p:ext uri="{D42A27DB-BD31-4B8C-83A1-F6EECF244321}">
                <p14:modId xmlns:p14="http://schemas.microsoft.com/office/powerpoint/2010/main" val="1738301910"/>
              </p:ext>
            </p:extLst>
          </p:nvPr>
        </p:nvGraphicFramePr>
        <p:xfrm>
          <a:off x="6623050" y="655638"/>
          <a:ext cx="387350" cy="334962"/>
        </p:xfrm>
        <a:graphic>
          <a:graphicData uri="http://schemas.openxmlformats.org/presentationml/2006/ole">
            <mc:AlternateContent xmlns:mc="http://schemas.openxmlformats.org/markup-compatibility/2006">
              <mc:Choice xmlns:v="urn:schemas-microsoft-com:vml" Requires="v">
                <p:oleObj spid="_x0000_s257428" name="Equation" r:id="rId14" imgW="190440" imgH="164880" progId="Equation.DSMT4">
                  <p:embed/>
                </p:oleObj>
              </mc:Choice>
              <mc:Fallback>
                <p:oleObj name="Equation" r:id="rId14" imgW="190440" imgH="164880" progId="Equation.DSMT4">
                  <p:embed/>
                  <p:pic>
                    <p:nvPicPr>
                      <p:cNvPr id="40039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3050" y="655638"/>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324100"/>
          <a:ext cx="1000125" cy="571500"/>
        </p:xfrm>
        <a:graphic>
          <a:graphicData uri="http://schemas.openxmlformats.org/presentationml/2006/ole">
            <mc:AlternateContent xmlns:mc="http://schemas.openxmlformats.org/markup-compatibility/2006">
              <mc:Choice xmlns:v="urn:schemas-microsoft-com:vml" Requires="v">
                <p:oleObj spid="_x0000_s257429" name="Equation" r:id="rId16" imgW="355320" imgH="203040" progId="Equation.DSMT4">
                  <p:embed/>
                </p:oleObj>
              </mc:Choice>
              <mc:Fallback>
                <p:oleObj name="Equation" r:id="rId16" imgW="355320" imgH="203040" progId="Equation.DSMT4">
                  <p:embed/>
                  <p:pic>
                    <p:nvPicPr>
                      <p:cNvPr id="40039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324100"/>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4141788" y="555972"/>
            <a:ext cx="1293812" cy="619952"/>
          </a:xfrm>
          <a:prstGeom prst="rect">
            <a:avLst/>
          </a:prstGeom>
        </p:spPr>
      </p:pic>
    </p:spTree>
    <p:extLst>
      <p:ext uri="{BB962C8B-B14F-4D97-AF65-F5344CB8AC3E}">
        <p14:creationId xmlns:p14="http://schemas.microsoft.com/office/powerpoint/2010/main" val="32627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00395"/>
                                        </p:tgtEl>
                                        <p:attrNameLst>
                                          <p:attrName>style.visibility</p:attrName>
                                        </p:attrNameLst>
                                      </p:cBhvr>
                                      <p:to>
                                        <p:strVal val="visible"/>
                                      </p:to>
                                    </p:set>
                                    <p:animEffect transition="in" filter="wipe(left)">
                                      <p:cBhvr>
                                        <p:cTn id="17" dur="500"/>
                                        <p:tgtEl>
                                          <p:spTgt spid="400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0396"/>
                                        </p:tgtEl>
                                        <p:attrNameLst>
                                          <p:attrName>style.visibility</p:attrName>
                                        </p:attrNameLst>
                                      </p:cBhvr>
                                      <p:to>
                                        <p:strVal val="visible"/>
                                      </p:to>
                                    </p:set>
                                    <p:animEffect transition="in" filter="wipe(left)">
                                      <p:cBhvr>
                                        <p:cTn id="22" dur="500"/>
                                        <p:tgtEl>
                                          <p:spTgt spid="4003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0390">
                                            <p:txEl>
                                              <p:pRg st="1" end="1"/>
                                            </p:txEl>
                                          </p:spTgt>
                                        </p:tgtEl>
                                        <p:attrNameLst>
                                          <p:attrName>style.visibility</p:attrName>
                                        </p:attrNameLst>
                                      </p:cBhvr>
                                      <p:to>
                                        <p:strVal val="visible"/>
                                      </p:to>
                                    </p:set>
                                    <p:animEffect transition="in" filter="wipe(left)">
                                      <p:cBhvr>
                                        <p:cTn id="27" dur="500"/>
                                        <p:tgtEl>
                                          <p:spTgt spid="40039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0390">
                                            <p:txEl>
                                              <p:pRg st="2" end="2"/>
                                            </p:txEl>
                                          </p:spTgt>
                                        </p:tgtEl>
                                        <p:attrNameLst>
                                          <p:attrName>style.visibility</p:attrName>
                                        </p:attrNameLst>
                                      </p:cBhvr>
                                      <p:to>
                                        <p:strVal val="visible"/>
                                      </p:to>
                                    </p:set>
                                    <p:animEffect transition="in" filter="wipe(left)">
                                      <p:cBhvr>
                                        <p:cTn id="32" dur="500"/>
                                        <p:tgtEl>
                                          <p:spTgt spid="40039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0390">
                                            <p:txEl>
                                              <p:pRg st="3" end="3"/>
                                            </p:txEl>
                                          </p:spTgt>
                                        </p:tgtEl>
                                        <p:attrNameLst>
                                          <p:attrName>style.visibility</p:attrName>
                                        </p:attrNameLst>
                                      </p:cBhvr>
                                      <p:to>
                                        <p:strVal val="visible"/>
                                      </p:to>
                                    </p:set>
                                    <p:animEffect transition="in" filter="wipe(left)">
                                      <p:cBhvr>
                                        <p:cTn id="37" dur="500"/>
                                        <p:tgtEl>
                                          <p:spTgt spid="40039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0393"/>
                                        </p:tgtEl>
                                        <p:attrNameLst>
                                          <p:attrName>style.visibility</p:attrName>
                                        </p:attrNameLst>
                                      </p:cBhvr>
                                      <p:to>
                                        <p:strVal val="visible"/>
                                      </p:to>
                                    </p:set>
                                    <p:animEffect transition="in" filter="wipe(left)">
                                      <p:cBhvr>
                                        <p:cTn id="42" dur="500"/>
                                        <p:tgtEl>
                                          <p:spTgt spid="4003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0397"/>
                                        </p:tgtEl>
                                        <p:attrNameLst>
                                          <p:attrName>style.visibility</p:attrName>
                                        </p:attrNameLst>
                                      </p:cBhvr>
                                      <p:to>
                                        <p:strVal val="visible"/>
                                      </p:to>
                                    </p:set>
                                    <p:animEffect transition="in" filter="wipe(left)">
                                      <p:cBhvr>
                                        <p:cTn id="47" dur="500"/>
                                        <p:tgtEl>
                                          <p:spTgt spid="4003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0390">
                                            <p:txEl>
                                              <p:pRg st="4" end="4"/>
                                            </p:txEl>
                                          </p:spTgt>
                                        </p:tgtEl>
                                        <p:attrNameLst>
                                          <p:attrName>style.visibility</p:attrName>
                                        </p:attrNameLst>
                                      </p:cBhvr>
                                      <p:to>
                                        <p:strVal val="visible"/>
                                      </p:to>
                                    </p:set>
                                    <p:animEffect transition="in" filter="wipe(left)">
                                      <p:cBhvr>
                                        <p:cTn id="52" dur="500"/>
                                        <p:tgtEl>
                                          <p:spTgt spid="40039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0390">
                                            <p:txEl>
                                              <p:pRg st="5" end="5"/>
                                            </p:txEl>
                                          </p:spTgt>
                                        </p:tgtEl>
                                        <p:attrNameLst>
                                          <p:attrName>style.visibility</p:attrName>
                                        </p:attrNameLst>
                                      </p:cBhvr>
                                      <p:to>
                                        <p:strVal val="visible"/>
                                      </p:to>
                                    </p:set>
                                    <p:animEffect transition="in" filter="wipe(left)">
                                      <p:cBhvr>
                                        <p:cTn id="57" dur="500"/>
                                        <p:tgtEl>
                                          <p:spTgt spid="400390">
                                            <p:txEl>
                                              <p:pRg st="5" end="5"/>
                                            </p:txEl>
                                          </p:spTgt>
                                        </p:tgtEl>
                                      </p:cBhvr>
                                    </p:animEffect>
                                  </p:childTnLst>
                                </p:cTn>
                              </p:par>
                              <p:par>
                                <p:cTn id="58" presetID="22" presetClass="entr" presetSubtype="8" fill="hold" nodeType="withEffect">
                                  <p:stCondLst>
                                    <p:cond delay="0"/>
                                  </p:stCondLst>
                                  <p:iterate type="wd">
                                    <p:tmPct val="10000"/>
                                  </p:iterate>
                                  <p:childTnLst>
                                    <p:set>
                                      <p:cBhvr>
                                        <p:cTn id="59" dur="1" fill="hold">
                                          <p:stCondLst>
                                            <p:cond delay="0"/>
                                          </p:stCondLst>
                                        </p:cTn>
                                        <p:tgtEl>
                                          <p:spTgt spid="400394"/>
                                        </p:tgtEl>
                                        <p:attrNameLst>
                                          <p:attrName>style.visibility</p:attrName>
                                        </p:attrNameLst>
                                      </p:cBhvr>
                                      <p:to>
                                        <p:strVal val="visible"/>
                                      </p:to>
                                    </p:set>
                                    <p:animEffect transition="in" filter="wipe(left)">
                                      <p:cBhvr>
                                        <p:cTn id="60" dur="500"/>
                                        <p:tgtEl>
                                          <p:spTgt spid="4003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0390">
                                            <p:txEl>
                                              <p:pRg st="7" end="7"/>
                                            </p:txEl>
                                          </p:spTgt>
                                        </p:tgtEl>
                                        <p:attrNameLst>
                                          <p:attrName>style.visibility</p:attrName>
                                        </p:attrNameLst>
                                      </p:cBhvr>
                                      <p:to>
                                        <p:strVal val="visible"/>
                                      </p:to>
                                    </p:set>
                                    <p:animEffect transition="in" filter="wipe(left)">
                                      <p:cBhvr>
                                        <p:cTn id="65" dur="500"/>
                                        <p:tgtEl>
                                          <p:spTgt spid="40039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0390">
                                            <p:txEl>
                                              <p:pRg st="8" end="8"/>
                                            </p:txEl>
                                          </p:spTgt>
                                        </p:tgtEl>
                                        <p:attrNameLst>
                                          <p:attrName>style.visibility</p:attrName>
                                        </p:attrNameLst>
                                      </p:cBhvr>
                                      <p:to>
                                        <p:strVal val="visible"/>
                                      </p:to>
                                    </p:set>
                                    <p:animEffect transition="in" filter="wipe(left)">
                                      <p:cBhvr>
                                        <p:cTn id="70" dur="500"/>
                                        <p:tgtEl>
                                          <p:spTgt spid="400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July 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FF00B6C5-2116-5E4E-8715-F767DF1618D8}" type="slidenum">
              <a:rPr lang="en-US"/>
              <a:pPr/>
              <a:t>12</a:t>
            </a:fld>
            <a:endParaRPr lang="en-US"/>
          </a:p>
        </p:txBody>
      </p:sp>
      <p:pic>
        <p:nvPicPr>
          <p:cNvPr id="404482" name="Picture 2" descr="FG28_020"/>
          <p:cNvPicPr>
            <a:picLocks noChangeAspect="1" noChangeArrowheads="1"/>
          </p:cNvPicPr>
          <p:nvPr/>
        </p:nvPicPr>
        <p:blipFill>
          <a:blip r:embed="rId3"/>
          <a:srcRect/>
          <a:stretch>
            <a:fillRect/>
          </a:stretch>
        </p:blipFill>
        <p:spPr bwMode="auto">
          <a:xfrm>
            <a:off x="4648200" y="2933700"/>
            <a:ext cx="5410200" cy="3771900"/>
          </a:xfrm>
          <a:prstGeom prst="rect">
            <a:avLst/>
          </a:prstGeom>
          <a:noFill/>
        </p:spPr>
      </p:pic>
      <p:sp>
        <p:nvSpPr>
          <p:cNvPr id="404483" name="Rectangle 3"/>
          <p:cNvSpPr>
            <a:spLocks noGrp="1" noChangeArrowheads="1"/>
          </p:cNvSpPr>
          <p:nvPr>
            <p:ph type="title"/>
          </p:nvPr>
        </p:nvSpPr>
        <p:spPr>
          <a:xfrm>
            <a:off x="381000" y="76200"/>
            <a:ext cx="8534400" cy="609600"/>
          </a:xfrm>
        </p:spPr>
        <p:txBody>
          <a:bodyPr/>
          <a:lstStyle/>
          <a:p>
            <a:r>
              <a:rPr lang="en-US"/>
              <a:t>Magnetic Materials - Ferromagnetism</a:t>
            </a:r>
          </a:p>
        </p:txBody>
      </p:sp>
      <p:graphicFrame>
        <p:nvGraphicFramePr>
          <p:cNvPr id="40448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8225" name="Equation" r:id="rId4" imgW="914400" imgH="190080" progId="Equation.DSMT4">
                  <p:embed/>
                </p:oleObj>
              </mc:Choice>
              <mc:Fallback>
                <p:oleObj name="Equation" r:id="rId4" imgW="914400" imgH="190080" progId="Equation.DSMT4">
                  <p:embed/>
                  <p:pic>
                    <p:nvPicPr>
                      <p:cNvPr id="4044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8226" name="Equation" r:id="rId6" imgW="914400" imgH="190080" progId="Equation.DSMT4">
                  <p:embed/>
                </p:oleObj>
              </mc:Choice>
              <mc:Fallback>
                <p:oleObj name="Equation" r:id="rId6" imgW="914400" imgH="190080" progId="Equation.DSMT4">
                  <p:embed/>
                  <p:pic>
                    <p:nvPicPr>
                      <p:cNvPr id="4044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227" name="Equation" r:id="rId7" imgW="914400" imgH="190080" progId="Equation.DSMT4">
                  <p:embed/>
                </p:oleObj>
              </mc:Choice>
              <mc:Fallback>
                <p:oleObj name="Equation" r:id="rId7" imgW="914400" imgH="190080" progId="Equation.DSMT4">
                  <p:embed/>
                  <p:pic>
                    <p:nvPicPr>
                      <p:cNvPr id="4044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dirty="0"/>
              <a:t>Iron is a material that can turn into a strong magnet</a:t>
            </a:r>
          </a:p>
          <a:p>
            <a:pPr lvl="1">
              <a:lnSpc>
                <a:spcPct val="90000"/>
              </a:lnSpc>
            </a:pPr>
            <a:r>
              <a:rPr lang="en-US" sz="2000" dirty="0"/>
              <a:t>This kind of material is called the </a:t>
            </a:r>
            <a:r>
              <a:rPr lang="en-US" sz="2000" b="1" u="sng" dirty="0">
                <a:solidFill>
                  <a:srgbClr val="CC0000"/>
                </a:solidFill>
                <a:effectLst>
                  <a:outerShdw blurRad="38100" dist="38100" dir="2700000" algn="tl">
                    <a:srgbClr val="DDDDDD"/>
                  </a:outerShdw>
                </a:effectLst>
              </a:rPr>
              <a:t>ferromagnetic</a:t>
            </a:r>
            <a:r>
              <a:rPr lang="en-US" sz="2000" dirty="0"/>
              <a:t> material</a:t>
            </a:r>
          </a:p>
          <a:p>
            <a:pPr>
              <a:lnSpc>
                <a:spcPct val="90000"/>
              </a:lnSpc>
            </a:pPr>
            <a:r>
              <a:rPr lang="en-US" sz="2400" dirty="0"/>
              <a:t>In a microscopic sense, ferromagnetic materials consist of many tiny regions called </a:t>
            </a:r>
            <a:r>
              <a:rPr lang="en-US" sz="2400" b="1" u="sng" dirty="0">
                <a:solidFill>
                  <a:srgbClr val="CC0000"/>
                </a:solidFill>
                <a:effectLst>
                  <a:outerShdw blurRad="38100" dist="38100" dir="2700000" algn="tl">
                    <a:srgbClr val="DDDDDD"/>
                  </a:outerShdw>
                </a:effectLst>
              </a:rPr>
              <a:t>domains</a:t>
            </a:r>
          </a:p>
          <a:p>
            <a:pPr lvl="1">
              <a:lnSpc>
                <a:spcPct val="90000"/>
              </a:lnSpc>
            </a:pPr>
            <a:r>
              <a:rPr lang="en-US" sz="2000" dirty="0"/>
              <a:t>Domains are like little magnets usually smaller than 1mm in length or width</a:t>
            </a:r>
          </a:p>
          <a:p>
            <a:pPr>
              <a:lnSpc>
                <a:spcPct val="90000"/>
              </a:lnSpc>
            </a:pPr>
            <a:r>
              <a:rPr lang="en-US" sz="2400" dirty="0"/>
              <a:t>What do you think the alignment of domains are like when they are not magnetized?</a:t>
            </a:r>
          </a:p>
          <a:p>
            <a:pPr lvl="1">
              <a:lnSpc>
                <a:spcPct val="90000"/>
              </a:lnSpc>
            </a:pPr>
            <a:r>
              <a:rPr lang="en-US" sz="2000" dirty="0"/>
              <a:t>Randomly arranged</a:t>
            </a:r>
          </a:p>
        </p:txBody>
      </p:sp>
      <p:graphicFrame>
        <p:nvGraphicFramePr>
          <p:cNvPr id="4044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228" name="Equation" r:id="rId8" imgW="914400" imgH="190080" progId="Equation.DSMT4">
                  <p:embed/>
                </p:oleObj>
              </mc:Choice>
              <mc:Fallback>
                <p:oleObj name="Equation" r:id="rId8" imgW="914400" imgH="190080" progId="Equation.DSMT4">
                  <p:embed/>
                  <p:pic>
                    <p:nvPicPr>
                      <p:cNvPr id="4044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dirty="0">
                <a:solidFill>
                  <a:schemeClr val="accent2"/>
                </a:solidFill>
                <a:latin typeface="Arial Narrow" charset="0"/>
              </a:rPr>
              <a:t>What if they are magnetized?</a:t>
            </a:r>
            <a:r>
              <a:rPr lang="en-US" sz="2000" dirty="0">
                <a:solidFill>
                  <a:schemeClr val="accent2"/>
                </a:solidFill>
                <a:latin typeface="Arial Narrow" charset="0"/>
              </a:rPr>
              <a:t>	</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This gives magnetization to the material</a:t>
            </a:r>
          </a:p>
          <a:p>
            <a:pPr marL="342900" indent="-342900">
              <a:lnSpc>
                <a:spcPct val="80000"/>
              </a:lnSpc>
              <a:spcBef>
                <a:spcPct val="20000"/>
              </a:spcBef>
              <a:buFontTx/>
              <a:buChar char="•"/>
            </a:pPr>
            <a:r>
              <a:rPr lang="en-US" dirty="0">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Hit the magnet hard or heat it over the Curie temperature</a:t>
            </a:r>
          </a:p>
        </p:txBody>
      </p:sp>
      <p:sp>
        <p:nvSpPr>
          <p:cNvPr id="404490" name="Rectangle 10"/>
          <p:cNvSpPr>
            <a:spLocks noChangeArrowheads="1"/>
          </p:cNvSpPr>
          <p:nvPr/>
        </p:nvSpPr>
        <p:spPr bwMode="auto">
          <a:xfrm>
            <a:off x="7162800" y="2895600"/>
            <a:ext cx="1981200" cy="3962400"/>
          </a:xfrm>
          <a:prstGeom prst="rect">
            <a:avLst/>
          </a:prstGeom>
          <a:solidFill>
            <a:schemeClr val="bg1"/>
          </a:solidFill>
          <a:ln w="9525">
            <a:noFill/>
            <a:miter lim="800000"/>
            <a:headEnd/>
            <a:tailEnd/>
          </a:ln>
          <a:effectLst/>
        </p:spPr>
        <p:txBody>
          <a:bodyPr wrap="square" anchor="ctr">
            <a:prstTxWarp prst="textNoShape">
              <a:avLst/>
            </a:prstTxWarp>
            <a:spAutoFit/>
          </a:bodyPr>
          <a:lstStyle/>
          <a:p>
            <a:endParaRPr lang="en-US" dirty="0"/>
          </a:p>
        </p:txBody>
      </p:sp>
      <p:sp>
        <p:nvSpPr>
          <p:cNvPr id="404491" name="Rectangle 11"/>
          <p:cNvSpPr>
            <a:spLocks noChangeArrowheads="1"/>
          </p:cNvSpPr>
          <p:nvPr/>
        </p:nvSpPr>
        <p:spPr bwMode="auto">
          <a:xfrm>
            <a:off x="6400800" y="6400800"/>
            <a:ext cx="381000" cy="45720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13550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4487">
                                            <p:txEl>
                                              <p:pRg st="0" end="0"/>
                                            </p:txEl>
                                          </p:spTgt>
                                        </p:tgtEl>
                                        <p:attrNameLst>
                                          <p:attrName>style.visibility</p:attrName>
                                        </p:attrNameLst>
                                      </p:cBhvr>
                                      <p:to>
                                        <p:strVal val="visible"/>
                                      </p:to>
                                    </p:set>
                                    <p:animEffect transition="in" filter="wipe(left)">
                                      <p:cBhvr>
                                        <p:cTn id="7" dur="500"/>
                                        <p:tgtEl>
                                          <p:spTgt spid="404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4487">
                                            <p:txEl>
                                              <p:pRg st="1" end="1"/>
                                            </p:txEl>
                                          </p:spTgt>
                                        </p:tgtEl>
                                        <p:attrNameLst>
                                          <p:attrName>style.visibility</p:attrName>
                                        </p:attrNameLst>
                                      </p:cBhvr>
                                      <p:to>
                                        <p:strVal val="visible"/>
                                      </p:to>
                                    </p:set>
                                    <p:animEffect transition="in" filter="wipe(left)">
                                      <p:cBhvr>
                                        <p:cTn id="12" dur="500"/>
                                        <p:tgtEl>
                                          <p:spTgt spid="404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4487">
                                            <p:txEl>
                                              <p:pRg st="2" end="2"/>
                                            </p:txEl>
                                          </p:spTgt>
                                        </p:tgtEl>
                                        <p:attrNameLst>
                                          <p:attrName>style.visibility</p:attrName>
                                        </p:attrNameLst>
                                      </p:cBhvr>
                                      <p:to>
                                        <p:strVal val="visible"/>
                                      </p:to>
                                    </p:set>
                                    <p:animEffect transition="in" filter="wipe(left)">
                                      <p:cBhvr>
                                        <p:cTn id="17" dur="500"/>
                                        <p:tgtEl>
                                          <p:spTgt spid="4044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4487">
                                            <p:txEl>
                                              <p:pRg st="3" end="3"/>
                                            </p:txEl>
                                          </p:spTgt>
                                        </p:tgtEl>
                                        <p:attrNameLst>
                                          <p:attrName>style.visibility</p:attrName>
                                        </p:attrNameLst>
                                      </p:cBhvr>
                                      <p:to>
                                        <p:strVal val="visible"/>
                                      </p:to>
                                    </p:set>
                                    <p:animEffect transition="in" filter="wipe(left)">
                                      <p:cBhvr>
                                        <p:cTn id="22" dur="500"/>
                                        <p:tgtEl>
                                          <p:spTgt spid="4044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4487">
                                            <p:txEl>
                                              <p:pRg st="4" end="4"/>
                                            </p:txEl>
                                          </p:spTgt>
                                        </p:tgtEl>
                                        <p:attrNameLst>
                                          <p:attrName>style.visibility</p:attrName>
                                        </p:attrNameLst>
                                      </p:cBhvr>
                                      <p:to>
                                        <p:strVal val="visible"/>
                                      </p:to>
                                    </p:set>
                                    <p:animEffect transition="in" filter="wipe(left)">
                                      <p:cBhvr>
                                        <p:cTn id="27" dur="500"/>
                                        <p:tgtEl>
                                          <p:spTgt spid="4044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4487">
                                            <p:txEl>
                                              <p:pRg st="5" end="5"/>
                                            </p:txEl>
                                          </p:spTgt>
                                        </p:tgtEl>
                                        <p:attrNameLst>
                                          <p:attrName>style.visibility</p:attrName>
                                        </p:attrNameLst>
                                      </p:cBhvr>
                                      <p:to>
                                        <p:strVal val="visible"/>
                                      </p:to>
                                    </p:set>
                                    <p:animEffect transition="in" filter="wipe(left)">
                                      <p:cBhvr>
                                        <p:cTn id="32" dur="500"/>
                                        <p:tgtEl>
                                          <p:spTgt spid="4044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404482"/>
                                        </p:tgtEl>
                                        <p:attrNameLst>
                                          <p:attrName>style.visibility</p:attrName>
                                        </p:attrNameLst>
                                      </p:cBhvr>
                                      <p:to>
                                        <p:strVal val="visible"/>
                                      </p:to>
                                    </p:set>
                                    <p:anim calcmode="lin" valueType="num">
                                      <p:cBhvr>
                                        <p:cTn id="37" dur="500" fill="hold"/>
                                        <p:tgtEl>
                                          <p:spTgt spid="404482"/>
                                        </p:tgtEl>
                                        <p:attrNameLst>
                                          <p:attrName>ppt_w</p:attrName>
                                        </p:attrNameLst>
                                      </p:cBhvr>
                                      <p:tavLst>
                                        <p:tav tm="0">
                                          <p:val>
                                            <p:fltVal val="0"/>
                                          </p:val>
                                        </p:tav>
                                        <p:tav tm="100000">
                                          <p:val>
                                            <p:strVal val="#ppt_w"/>
                                          </p:val>
                                        </p:tav>
                                      </p:tavLst>
                                    </p:anim>
                                    <p:anim calcmode="lin" valueType="num">
                                      <p:cBhvr>
                                        <p:cTn id="38" dur="500" fill="hold"/>
                                        <p:tgtEl>
                                          <p:spTgt spid="404482"/>
                                        </p:tgtEl>
                                        <p:attrNameLst>
                                          <p:attrName>ppt_h</p:attrName>
                                        </p:attrNameLst>
                                      </p:cBhvr>
                                      <p:tavLst>
                                        <p:tav tm="0">
                                          <p:val>
                                            <p:fltVal val="0"/>
                                          </p:val>
                                        </p:tav>
                                        <p:tav tm="100000">
                                          <p:val>
                                            <p:strVal val="#ppt_h"/>
                                          </p:val>
                                        </p:tav>
                                      </p:tavLst>
                                    </p:anim>
                                    <p:animEffect transition="in" filter="fade">
                                      <p:cBhvr>
                                        <p:cTn id="39" dur="500"/>
                                        <p:tgtEl>
                                          <p:spTgt spid="40448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04489">
                                            <p:txEl>
                                              <p:pRg st="0" end="0"/>
                                            </p:txEl>
                                          </p:spTgt>
                                        </p:tgtEl>
                                        <p:attrNameLst>
                                          <p:attrName>style.visibility</p:attrName>
                                        </p:attrNameLst>
                                      </p:cBhvr>
                                      <p:to>
                                        <p:strVal val="visible"/>
                                      </p:to>
                                    </p:set>
                                    <p:animEffect transition="in" filter="wipe(left)">
                                      <p:cBhvr>
                                        <p:cTn id="44" dur="500"/>
                                        <p:tgtEl>
                                          <p:spTgt spid="4044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04489">
                                            <p:txEl>
                                              <p:pRg st="1" end="1"/>
                                            </p:txEl>
                                          </p:spTgt>
                                        </p:tgtEl>
                                        <p:attrNameLst>
                                          <p:attrName>style.visibility</p:attrName>
                                        </p:attrNameLst>
                                      </p:cBhvr>
                                      <p:to>
                                        <p:strVal val="visible"/>
                                      </p:to>
                                    </p:set>
                                    <p:animEffect transition="in" filter="wipe(left)">
                                      <p:cBhvr>
                                        <p:cTn id="49" dur="500"/>
                                        <p:tgtEl>
                                          <p:spTgt spid="404489">
                                            <p:txEl>
                                              <p:pRg st="1" end="1"/>
                                            </p:txEl>
                                          </p:spTgt>
                                        </p:tgtEl>
                                      </p:cBhvr>
                                    </p:animEffect>
                                  </p:childTnLst>
                                </p:cTn>
                              </p:par>
                              <p:par>
                                <p:cTn id="50" presetID="8" presetClass="exit" presetSubtype="16" fill="hold" grpId="0" nodeType="withEffect">
                                  <p:stCondLst>
                                    <p:cond delay="0"/>
                                  </p:stCondLst>
                                  <p:childTnLst>
                                    <p:animEffect transition="out" filter="diamond(in)">
                                      <p:cBhvr>
                                        <p:cTn id="51" dur="2000"/>
                                        <p:tgtEl>
                                          <p:spTgt spid="404491"/>
                                        </p:tgtEl>
                                      </p:cBhvr>
                                    </p:animEffect>
                                    <p:set>
                                      <p:cBhvr>
                                        <p:cTn id="52" dur="1" fill="hold">
                                          <p:stCondLst>
                                            <p:cond delay="1999"/>
                                          </p:stCondLst>
                                        </p:cTn>
                                        <p:tgtEl>
                                          <p:spTgt spid="40449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4489">
                                            <p:txEl>
                                              <p:pRg st="2" end="2"/>
                                            </p:txEl>
                                          </p:spTgt>
                                        </p:tgtEl>
                                        <p:attrNameLst>
                                          <p:attrName>style.visibility</p:attrName>
                                        </p:attrNameLst>
                                      </p:cBhvr>
                                      <p:to>
                                        <p:strVal val="visible"/>
                                      </p:to>
                                    </p:set>
                                    <p:animEffect transition="in" filter="wipe(left)">
                                      <p:cBhvr>
                                        <p:cTn id="57" dur="500"/>
                                        <p:tgtEl>
                                          <p:spTgt spid="40448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4489">
                                            <p:txEl>
                                              <p:pRg st="3" end="3"/>
                                            </p:txEl>
                                          </p:spTgt>
                                        </p:tgtEl>
                                        <p:attrNameLst>
                                          <p:attrName>style.visibility</p:attrName>
                                        </p:attrNameLst>
                                      </p:cBhvr>
                                      <p:to>
                                        <p:strVal val="visible"/>
                                      </p:to>
                                    </p:set>
                                    <p:animEffect transition="in" filter="wipe(left)">
                                      <p:cBhvr>
                                        <p:cTn id="62" dur="500"/>
                                        <p:tgtEl>
                                          <p:spTgt spid="40448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04489">
                                            <p:txEl>
                                              <p:pRg st="4" end="4"/>
                                            </p:txEl>
                                          </p:spTgt>
                                        </p:tgtEl>
                                        <p:attrNameLst>
                                          <p:attrName>style.visibility</p:attrName>
                                        </p:attrNameLst>
                                      </p:cBhvr>
                                      <p:to>
                                        <p:strVal val="visible"/>
                                      </p:to>
                                    </p:set>
                                    <p:animEffect transition="in" filter="wipe(left)">
                                      <p:cBhvr>
                                        <p:cTn id="67" dur="500"/>
                                        <p:tgtEl>
                                          <p:spTgt spid="4044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build="p"/>
      <p:bldP spid="404489" grpId="0" uiExpand="1" build="p"/>
      <p:bldP spid="4044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July 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533D2329-703B-F840-97D8-962E834D4727}" type="slidenum">
              <a:rPr lang="en-US"/>
              <a:pPr/>
              <a:t>13</a:t>
            </a:fld>
            <a:endParaRPr lang="en-US"/>
          </a:p>
        </p:txBody>
      </p:sp>
      <p:sp>
        <p:nvSpPr>
          <p:cNvPr id="405506" name="Rectangle 2"/>
          <p:cNvSpPr>
            <a:spLocks noGrp="1" noChangeArrowheads="1"/>
          </p:cNvSpPr>
          <p:nvPr>
            <p:ph type="title"/>
          </p:nvPr>
        </p:nvSpPr>
        <p:spPr>
          <a:xfrm>
            <a:off x="1524000" y="152400"/>
            <a:ext cx="5943600" cy="609600"/>
          </a:xfrm>
        </p:spPr>
        <p:txBody>
          <a:bodyPr/>
          <a:lstStyle/>
          <a:p>
            <a:r>
              <a:rPr lang="en-US" b="1"/>
              <a:t>B</a:t>
            </a:r>
            <a:r>
              <a:rPr lang="en-US"/>
              <a:t> in Magnetic Materials</a:t>
            </a:r>
          </a:p>
        </p:txBody>
      </p:sp>
      <p:graphicFrame>
        <p:nvGraphicFramePr>
          <p:cNvPr id="4055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9337" name="Equation" r:id="rId3" imgW="914400" imgH="190080" progId="Equation.DSMT4">
                  <p:embed/>
                </p:oleObj>
              </mc:Choice>
              <mc:Fallback>
                <p:oleObj name="Equation" r:id="rId3" imgW="914400" imgH="190080" progId="Equation.DSMT4">
                  <p:embed/>
                  <p:pic>
                    <p:nvPicPr>
                      <p:cNvPr id="4055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9338" name="Equation" r:id="rId5" imgW="914400" imgH="190080" progId="Equation.DSMT4">
                  <p:embed/>
                </p:oleObj>
              </mc:Choice>
              <mc:Fallback>
                <p:oleObj name="Equation" r:id="rId5" imgW="914400" imgH="190080" progId="Equation.DSMT4">
                  <p:embed/>
                  <p:pic>
                    <p:nvPicPr>
                      <p:cNvPr id="405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9339" name="Equation" r:id="rId6" imgW="914400" imgH="190080" progId="Equation.DSMT4">
                  <p:embed/>
                </p:oleObj>
              </mc:Choice>
              <mc:Fallback>
                <p:oleObj name="Equation" r:id="rId6" imgW="914400" imgH="190080" progId="Equation.DSMT4">
                  <p:embed/>
                  <p:pic>
                    <p:nvPicPr>
                      <p:cNvPr id="4055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a:t>What is the magnetic field inside a solenoid?</a:t>
            </a:r>
          </a:p>
          <a:p>
            <a:pPr>
              <a:lnSpc>
                <a:spcPct val="80000"/>
              </a:lnSpc>
            </a:pPr>
            <a:r>
              <a:rPr lang="en-US" sz="2800"/>
              <a:t> </a:t>
            </a:r>
          </a:p>
          <a:p>
            <a:pPr lvl="1">
              <a:lnSpc>
                <a:spcPct val="80000"/>
              </a:lnSpc>
            </a:pPr>
            <a:r>
              <a:rPr lang="en-US" sz="2400"/>
              <a:t>Magnetic field in a long solenoid is directly proportional to the current.</a:t>
            </a:r>
          </a:p>
          <a:p>
            <a:pPr lvl="1">
              <a:lnSpc>
                <a:spcPct val="80000"/>
              </a:lnSpc>
            </a:pPr>
            <a:r>
              <a:rPr lang="en-US" sz="2400"/>
              <a:t>This is valid only if air is inside the coil</a:t>
            </a:r>
          </a:p>
          <a:p>
            <a:pPr>
              <a:lnSpc>
                <a:spcPct val="80000"/>
              </a:lnSpc>
            </a:pPr>
            <a:r>
              <a:rPr lang="en-US" sz="2800"/>
              <a:t>What do you think will happen to B if we have something other than the air inside the solenoid?</a:t>
            </a:r>
          </a:p>
          <a:p>
            <a:pPr lvl="1">
              <a:lnSpc>
                <a:spcPct val="80000"/>
              </a:lnSpc>
            </a:pPr>
            <a:r>
              <a:rPr lang="en-US" sz="2400"/>
              <a:t>It will be increased dramatically, when the current flows</a:t>
            </a:r>
          </a:p>
          <a:p>
            <a:pPr lvl="2">
              <a:lnSpc>
                <a:spcPct val="80000"/>
              </a:lnSpc>
            </a:pPr>
            <a:r>
              <a:rPr lang="en-US" sz="2000"/>
              <a:t>Especially if a ferromagnetic material such as an iron is put inside, the field could increase by several orders of magnitude</a:t>
            </a:r>
          </a:p>
          <a:p>
            <a:pPr>
              <a:lnSpc>
                <a:spcPct val="80000"/>
              </a:lnSpc>
            </a:pPr>
            <a:r>
              <a:rPr lang="en-US" sz="2800"/>
              <a:t>Why?</a:t>
            </a:r>
          </a:p>
          <a:p>
            <a:pPr lvl="1">
              <a:lnSpc>
                <a:spcPct val="80000"/>
              </a:lnSpc>
            </a:pPr>
            <a:r>
              <a:rPr lang="en-US" sz="2400"/>
              <a:t>Since the domains in the iron aligns permanently by the external field.</a:t>
            </a:r>
          </a:p>
          <a:p>
            <a:pPr lvl="1">
              <a:lnSpc>
                <a:spcPct val="80000"/>
              </a:lnSpc>
            </a:pPr>
            <a:r>
              <a:rPr lang="en-US" sz="2400"/>
              <a:t>The resulting magnetic field is the sum of that due to current and due to the iron</a:t>
            </a:r>
          </a:p>
        </p:txBody>
      </p:sp>
      <p:graphicFrame>
        <p:nvGraphicFramePr>
          <p:cNvPr id="40551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9340" name="Equation" r:id="rId7" imgW="914400" imgH="190080" progId="Equation.DSMT4">
                  <p:embed/>
                </p:oleObj>
              </mc:Choice>
              <mc:Fallback>
                <p:oleObj name="Equation" r:id="rId7" imgW="914400" imgH="190080" progId="Equation.DSMT4">
                  <p:embed/>
                  <p:pic>
                    <p:nvPicPr>
                      <p:cNvPr id="4055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12" name="Object 8"/>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259341" name="Equation" r:id="rId8" imgW="304560" imgH="203040" progId="Equation.DSMT4">
                  <p:embed/>
                </p:oleObj>
              </mc:Choice>
              <mc:Fallback>
                <p:oleObj name="Equation" r:id="rId8" imgW="304560" imgH="203040" progId="Equation.DSMT4">
                  <p:embed/>
                  <p:pic>
                    <p:nvPicPr>
                      <p:cNvPr id="4055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5513" name="Object 9"/>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259342" name="Equation" r:id="rId10" imgW="317160" imgH="203040" progId="Equation.DSMT4">
                  <p:embed/>
                </p:oleObj>
              </mc:Choice>
              <mc:Fallback>
                <p:oleObj name="Equation" r:id="rId10" imgW="317160" imgH="203040" progId="Equation.DSMT4">
                  <p:embed/>
                  <p:pic>
                    <p:nvPicPr>
                      <p:cNvPr id="40551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16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5510">
                                            <p:txEl>
                                              <p:pRg st="0" end="0"/>
                                            </p:txEl>
                                          </p:spTgt>
                                        </p:tgtEl>
                                        <p:attrNameLst>
                                          <p:attrName>style.visibility</p:attrName>
                                        </p:attrNameLst>
                                      </p:cBhvr>
                                      <p:to>
                                        <p:strVal val="visible"/>
                                      </p:to>
                                    </p:set>
                                    <p:animEffect transition="in" filter="wipe(left)">
                                      <p:cBhvr>
                                        <p:cTn id="7" dur="500"/>
                                        <p:tgtEl>
                                          <p:spTgt spid="405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5510">
                                            <p:txEl>
                                              <p:pRg st="1" end="1"/>
                                            </p:txEl>
                                          </p:spTgt>
                                        </p:tgtEl>
                                        <p:attrNameLst>
                                          <p:attrName>style.visibility</p:attrName>
                                        </p:attrNameLst>
                                      </p:cBhvr>
                                      <p:to>
                                        <p:strVal val="visible"/>
                                      </p:to>
                                    </p:set>
                                    <p:animEffect transition="in" filter="wipe(left)">
                                      <p:cBhvr>
                                        <p:cTn id="12" dur="500"/>
                                        <p:tgtEl>
                                          <p:spTgt spid="405510">
                                            <p:txEl>
                                              <p:pRg st="1" end="1"/>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405512"/>
                                        </p:tgtEl>
                                        <p:attrNameLst>
                                          <p:attrName>style.visibility</p:attrName>
                                        </p:attrNameLst>
                                      </p:cBhvr>
                                      <p:to>
                                        <p:strVal val="visible"/>
                                      </p:to>
                                    </p:set>
                                    <p:animEffect transition="in" filter="wipe(left)">
                                      <p:cBhvr>
                                        <p:cTn id="15" dur="500"/>
                                        <p:tgtEl>
                                          <p:spTgt spid="4055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405513"/>
                                        </p:tgtEl>
                                        <p:attrNameLst>
                                          <p:attrName>style.visibility</p:attrName>
                                        </p:attrNameLst>
                                      </p:cBhvr>
                                      <p:to>
                                        <p:strVal val="visible"/>
                                      </p:to>
                                    </p:set>
                                    <p:animEffect transition="in" filter="wipe(left)">
                                      <p:cBhvr>
                                        <p:cTn id="20" dur="500"/>
                                        <p:tgtEl>
                                          <p:spTgt spid="4055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405510">
                                            <p:txEl>
                                              <p:pRg st="2" end="2"/>
                                            </p:txEl>
                                          </p:spTgt>
                                        </p:tgtEl>
                                        <p:attrNameLst>
                                          <p:attrName>style.visibility</p:attrName>
                                        </p:attrNameLst>
                                      </p:cBhvr>
                                      <p:to>
                                        <p:strVal val="visible"/>
                                      </p:to>
                                    </p:set>
                                    <p:animEffect transition="in" filter="wipe(left)">
                                      <p:cBhvr>
                                        <p:cTn id="25" dur="500"/>
                                        <p:tgtEl>
                                          <p:spTgt spid="4055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5510">
                                            <p:txEl>
                                              <p:pRg st="3" end="3"/>
                                            </p:txEl>
                                          </p:spTgt>
                                        </p:tgtEl>
                                        <p:attrNameLst>
                                          <p:attrName>style.visibility</p:attrName>
                                        </p:attrNameLst>
                                      </p:cBhvr>
                                      <p:to>
                                        <p:strVal val="visible"/>
                                      </p:to>
                                    </p:set>
                                    <p:animEffect transition="in" filter="wipe(left)">
                                      <p:cBhvr>
                                        <p:cTn id="30" dur="500"/>
                                        <p:tgtEl>
                                          <p:spTgt spid="4055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5510">
                                            <p:txEl>
                                              <p:pRg st="4" end="4"/>
                                            </p:txEl>
                                          </p:spTgt>
                                        </p:tgtEl>
                                        <p:attrNameLst>
                                          <p:attrName>style.visibility</p:attrName>
                                        </p:attrNameLst>
                                      </p:cBhvr>
                                      <p:to>
                                        <p:strVal val="visible"/>
                                      </p:to>
                                    </p:set>
                                    <p:animEffect transition="in" filter="wipe(left)">
                                      <p:cBhvr>
                                        <p:cTn id="35" dur="500"/>
                                        <p:tgtEl>
                                          <p:spTgt spid="4055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5510">
                                            <p:txEl>
                                              <p:pRg st="5" end="5"/>
                                            </p:txEl>
                                          </p:spTgt>
                                        </p:tgtEl>
                                        <p:attrNameLst>
                                          <p:attrName>style.visibility</p:attrName>
                                        </p:attrNameLst>
                                      </p:cBhvr>
                                      <p:to>
                                        <p:strVal val="visible"/>
                                      </p:to>
                                    </p:set>
                                    <p:animEffect transition="in" filter="wipe(left)">
                                      <p:cBhvr>
                                        <p:cTn id="40" dur="500"/>
                                        <p:tgtEl>
                                          <p:spTgt spid="4055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5510">
                                            <p:txEl>
                                              <p:pRg st="6" end="6"/>
                                            </p:txEl>
                                          </p:spTgt>
                                        </p:tgtEl>
                                        <p:attrNameLst>
                                          <p:attrName>style.visibility</p:attrName>
                                        </p:attrNameLst>
                                      </p:cBhvr>
                                      <p:to>
                                        <p:strVal val="visible"/>
                                      </p:to>
                                    </p:set>
                                    <p:animEffect transition="in" filter="wipe(left)">
                                      <p:cBhvr>
                                        <p:cTn id="45" dur="500"/>
                                        <p:tgtEl>
                                          <p:spTgt spid="4055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5510">
                                            <p:txEl>
                                              <p:pRg st="7" end="7"/>
                                            </p:txEl>
                                          </p:spTgt>
                                        </p:tgtEl>
                                        <p:attrNameLst>
                                          <p:attrName>style.visibility</p:attrName>
                                        </p:attrNameLst>
                                      </p:cBhvr>
                                      <p:to>
                                        <p:strVal val="visible"/>
                                      </p:to>
                                    </p:set>
                                    <p:animEffect transition="in" filter="wipe(left)">
                                      <p:cBhvr>
                                        <p:cTn id="50" dur="500"/>
                                        <p:tgtEl>
                                          <p:spTgt spid="405510">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5510">
                                            <p:txEl>
                                              <p:pRg st="8" end="8"/>
                                            </p:txEl>
                                          </p:spTgt>
                                        </p:tgtEl>
                                        <p:attrNameLst>
                                          <p:attrName>style.visibility</p:attrName>
                                        </p:attrNameLst>
                                      </p:cBhvr>
                                      <p:to>
                                        <p:strVal val="visible"/>
                                      </p:to>
                                    </p:set>
                                    <p:animEffect transition="in" filter="wipe(left)">
                                      <p:cBhvr>
                                        <p:cTn id="55" dur="500"/>
                                        <p:tgtEl>
                                          <p:spTgt spid="405510">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5510">
                                            <p:txEl>
                                              <p:pRg st="9" end="9"/>
                                            </p:txEl>
                                          </p:spTgt>
                                        </p:tgtEl>
                                        <p:attrNameLst>
                                          <p:attrName>style.visibility</p:attrName>
                                        </p:attrNameLst>
                                      </p:cBhvr>
                                      <p:to>
                                        <p:strVal val="visible"/>
                                      </p:to>
                                    </p:set>
                                    <p:animEffect transition="in" filter="wipe(left)">
                                      <p:cBhvr>
                                        <p:cTn id="60" dur="500"/>
                                        <p:tgtEl>
                                          <p:spTgt spid="4055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July 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C525087A-E0AD-1949-8668-F9FBE8DE05F3}" type="slidenum">
              <a:rPr lang="en-US"/>
              <a:pPr/>
              <a:t>14</a:t>
            </a:fld>
            <a:endParaRPr lang="en-US"/>
          </a:p>
        </p:txBody>
      </p:sp>
      <p:sp>
        <p:nvSpPr>
          <p:cNvPr id="406530" name="Rectangle 2"/>
          <p:cNvSpPr>
            <a:spLocks noGrp="1" noChangeArrowheads="1"/>
          </p:cNvSpPr>
          <p:nvPr>
            <p:ph type="title"/>
          </p:nvPr>
        </p:nvSpPr>
        <p:spPr>
          <a:xfrm>
            <a:off x="0" y="76200"/>
            <a:ext cx="9144000" cy="609600"/>
          </a:xfrm>
        </p:spPr>
        <p:txBody>
          <a:bodyPr/>
          <a:lstStyle/>
          <a:p>
            <a:r>
              <a:rPr lang="en-US" b="1"/>
              <a:t>B</a:t>
            </a:r>
            <a:r>
              <a:rPr lang="en-US"/>
              <a:t> in Magnetic Materials</a:t>
            </a:r>
          </a:p>
        </p:txBody>
      </p:sp>
      <p:graphicFrame>
        <p:nvGraphicFramePr>
          <p:cNvPr id="4065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0449" name="Equation" r:id="rId3" imgW="914400" imgH="190080" progId="Equation.DSMT4">
                  <p:embed/>
                </p:oleObj>
              </mc:Choice>
              <mc:Fallback>
                <p:oleObj name="Equation" r:id="rId3" imgW="914400" imgH="190080" progId="Equation.DSMT4">
                  <p:embed/>
                  <p:pic>
                    <p:nvPicPr>
                      <p:cNvPr id="4065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0450" name="Equation" r:id="rId5" imgW="914400" imgH="190080" progId="Equation.DSMT4">
                  <p:embed/>
                </p:oleObj>
              </mc:Choice>
              <mc:Fallback>
                <p:oleObj name="Equation" r:id="rId5" imgW="914400" imgH="190080" progId="Equation.DSMT4">
                  <p:embed/>
                  <p:pic>
                    <p:nvPicPr>
                      <p:cNvPr id="406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451" name="Equation" r:id="rId6" imgW="914400" imgH="190080" progId="Equation.DSMT4">
                  <p:embed/>
                </p:oleObj>
              </mc:Choice>
              <mc:Fallback>
                <p:oleObj name="Equation" r:id="rId6" imgW="914400" imgH="190080" progId="Equation.DSMT4">
                  <p:embed/>
                  <p:pic>
                    <p:nvPicPr>
                      <p:cNvPr id="4065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t>It is sometimes convenient to write the total field as the sum of two terms</a:t>
            </a:r>
          </a:p>
          <a:p>
            <a:r>
              <a:rPr lang="en-US" sz="2800" dirty="0"/>
              <a:t> </a:t>
            </a:r>
          </a:p>
          <a:p>
            <a:pPr lvl="1"/>
            <a:r>
              <a:rPr lang="en-US" sz="2400" b="1" dirty="0"/>
              <a:t>B</a:t>
            </a:r>
            <a:r>
              <a:rPr lang="en-US" sz="2400" b="1" baseline="-25000" dirty="0"/>
              <a:t>0</a:t>
            </a:r>
            <a:r>
              <a:rPr lang="en-US" sz="2400" dirty="0"/>
              <a:t> is the field due only to the current in the wire, namely the external field</a:t>
            </a:r>
          </a:p>
          <a:p>
            <a:pPr lvl="2"/>
            <a:r>
              <a:rPr lang="en-US" sz="2000" dirty="0"/>
              <a:t>The field that would be present without a ferromagnetic material</a:t>
            </a:r>
          </a:p>
          <a:p>
            <a:pPr lvl="1"/>
            <a:r>
              <a:rPr lang="en-US" sz="2400" b="1" dirty="0"/>
              <a:t>B</a:t>
            </a:r>
            <a:r>
              <a:rPr lang="en-US" sz="2400" b="1" baseline="-25000" dirty="0"/>
              <a:t>M</a:t>
            </a:r>
            <a:r>
              <a:rPr lang="en-US" sz="2400" dirty="0"/>
              <a:t> is the additional field due to the ferromagnetic material itself; often </a:t>
            </a:r>
            <a:r>
              <a:rPr lang="en-US" sz="2400" b="1" dirty="0"/>
              <a:t>B</a:t>
            </a:r>
            <a:r>
              <a:rPr lang="en-US" sz="2400" b="1" baseline="-25000" dirty="0"/>
              <a:t>M</a:t>
            </a:r>
            <a:r>
              <a:rPr lang="en-US" sz="2400" dirty="0"/>
              <a:t>&gt;&gt;</a:t>
            </a:r>
            <a:r>
              <a:rPr lang="en-US" sz="2400" b="1" dirty="0"/>
              <a:t>B</a:t>
            </a:r>
            <a:r>
              <a:rPr lang="en-US" sz="2400" b="1" baseline="-25000" dirty="0"/>
              <a:t>0</a:t>
            </a:r>
          </a:p>
          <a:p>
            <a:r>
              <a:rPr lang="en-US" sz="2800" dirty="0">
                <a:sym typeface="Wingdings" charset="2"/>
              </a:rPr>
              <a:t>The total field in this case can be written by replacing </a:t>
            </a:r>
            <a:r>
              <a:rPr lang="en-US" sz="2800" dirty="0">
                <a:latin typeface="Symbol" charset="2"/>
                <a:sym typeface="Wingdings" charset="2"/>
              </a:rPr>
              <a:t>μ</a:t>
            </a:r>
            <a:r>
              <a:rPr lang="en-US" sz="2800" baseline="-25000" dirty="0">
                <a:sym typeface="Wingdings" charset="2"/>
              </a:rPr>
              <a:t>0</a:t>
            </a:r>
            <a:r>
              <a:rPr lang="en-US" sz="2800" dirty="0">
                <a:sym typeface="Wingdings" charset="2"/>
              </a:rPr>
              <a:t> with another proportionality constant </a:t>
            </a:r>
            <a:r>
              <a:rPr lang="en-US" sz="2800" dirty="0" err="1">
                <a:latin typeface="Symbol" charset="2"/>
                <a:sym typeface="Wingdings" charset="2"/>
              </a:rPr>
              <a:t>μ</a:t>
            </a:r>
            <a:r>
              <a:rPr lang="en-US" sz="2800" dirty="0">
                <a:sym typeface="Wingdings" charset="2"/>
              </a:rPr>
              <a:t>, the magnetic permeability of the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a property of a magnetic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not a constant but varies with the external field</a:t>
            </a:r>
          </a:p>
        </p:txBody>
      </p:sp>
      <p:graphicFrame>
        <p:nvGraphicFramePr>
          <p:cNvPr id="4065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452" name="Equation" r:id="rId7" imgW="914400" imgH="190080" progId="Equation.DSMT4">
                  <p:embed/>
                </p:oleObj>
              </mc:Choice>
              <mc:Fallback>
                <p:oleObj name="Equation" r:id="rId7" imgW="914400" imgH="190080" progId="Equation.DSMT4">
                  <p:embed/>
                  <p:pic>
                    <p:nvPicPr>
                      <p:cNvPr id="4065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6" name="Object 8"/>
          <p:cNvGraphicFramePr>
            <a:graphicFrameLocks noChangeAspect="1"/>
          </p:cNvGraphicFramePr>
          <p:nvPr/>
        </p:nvGraphicFramePr>
        <p:xfrm>
          <a:off x="990600" y="1522413"/>
          <a:ext cx="714375" cy="534987"/>
        </p:xfrm>
        <a:graphic>
          <a:graphicData uri="http://schemas.openxmlformats.org/presentationml/2006/ole">
            <mc:AlternateContent xmlns:mc="http://schemas.openxmlformats.org/markup-compatibility/2006">
              <mc:Choice xmlns:v="urn:schemas-microsoft-com:vml" Requires="v">
                <p:oleObj spid="_x0000_s260453" name="Equation" r:id="rId8" imgW="253800" imgH="190440" progId="Equation.DSMT4">
                  <p:embed/>
                </p:oleObj>
              </mc:Choice>
              <mc:Fallback>
                <p:oleObj name="Equation" r:id="rId8" imgW="253800" imgH="190440" progId="Equation.DSMT4">
                  <p:embed/>
                  <p:pic>
                    <p:nvPicPr>
                      <p:cNvPr id="40653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2413"/>
                        <a:ext cx="714375" cy="534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7" name="Object 9"/>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260454" name="Equation" r:id="rId10" imgW="507960" imgH="190440" progId="Equation.DSMT4">
                  <p:embed/>
                </p:oleObj>
              </mc:Choice>
              <mc:Fallback>
                <p:oleObj name="Equation" r:id="rId10" imgW="507960" imgH="190440" progId="Equation.DSMT4">
                  <p:embed/>
                  <p:pic>
                    <p:nvPicPr>
                      <p:cNvPr id="40653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6538" name="Object 10"/>
          <p:cNvGraphicFramePr>
            <a:graphicFrameLocks noChangeAspect="1"/>
          </p:cNvGraphicFramePr>
          <p:nvPr/>
        </p:nvGraphicFramePr>
        <p:xfrm>
          <a:off x="1624013" y="1524000"/>
          <a:ext cx="857250" cy="641350"/>
        </p:xfrm>
        <a:graphic>
          <a:graphicData uri="http://schemas.openxmlformats.org/presentationml/2006/ole">
            <mc:AlternateContent xmlns:mc="http://schemas.openxmlformats.org/markup-compatibility/2006">
              <mc:Choice xmlns:v="urn:schemas-microsoft-com:vml" Requires="v">
                <p:oleObj spid="_x0000_s260455" name="Equation" r:id="rId12" imgW="304560" imgH="228600" progId="Equation.DSMT4">
                  <p:embed/>
                </p:oleObj>
              </mc:Choice>
              <mc:Fallback>
                <p:oleObj name="Equation" r:id="rId12" imgW="304560" imgH="228600" progId="Equation.DSMT4">
                  <p:embed/>
                  <p:pic>
                    <p:nvPicPr>
                      <p:cNvPr id="40653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013" y="1524000"/>
                        <a:ext cx="857250"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9" name="Object 11"/>
          <p:cNvGraphicFramePr>
            <a:graphicFrameLocks noChangeAspect="1"/>
          </p:cNvGraphicFramePr>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260456" name="Equation" r:id="rId14" imgW="228600" imgH="228600" progId="Equation.DSMT4">
                  <p:embed/>
                </p:oleObj>
              </mc:Choice>
              <mc:Fallback>
                <p:oleObj name="Equation" r:id="rId14" imgW="228600" imgH="228600" progId="Equation.DSMT4">
                  <p:embed/>
                  <p:pic>
                    <p:nvPicPr>
                      <p:cNvPr id="40653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5063" y="1524000"/>
                        <a:ext cx="642937"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17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6534">
                                            <p:txEl>
                                              <p:pRg st="0" end="0"/>
                                            </p:txEl>
                                          </p:spTgt>
                                        </p:tgtEl>
                                        <p:attrNameLst>
                                          <p:attrName>style.visibility</p:attrName>
                                        </p:attrNameLst>
                                      </p:cBhvr>
                                      <p:to>
                                        <p:strVal val="visible"/>
                                      </p:to>
                                    </p:set>
                                    <p:animEffect transition="in" filter="wipe(left)">
                                      <p:cBhvr>
                                        <p:cTn id="7" dur="500"/>
                                        <p:tgtEl>
                                          <p:spTgt spid="406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6534">
                                            <p:txEl>
                                              <p:pRg st="1" end="1"/>
                                            </p:txEl>
                                          </p:spTgt>
                                        </p:tgtEl>
                                        <p:attrNameLst>
                                          <p:attrName>style.visibility</p:attrName>
                                        </p:attrNameLst>
                                      </p:cBhvr>
                                      <p:to>
                                        <p:strVal val="visible"/>
                                      </p:to>
                                    </p:set>
                                    <p:animEffect transition="in" filter="wipe(left)">
                                      <p:cBhvr>
                                        <p:cTn id="12" dur="500"/>
                                        <p:tgtEl>
                                          <p:spTgt spid="406534">
                                            <p:txEl>
                                              <p:pRg st="1" end="1"/>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406536"/>
                                        </p:tgtEl>
                                        <p:attrNameLst>
                                          <p:attrName>style.visibility</p:attrName>
                                        </p:attrNameLst>
                                      </p:cBhvr>
                                      <p:to>
                                        <p:strVal val="visible"/>
                                      </p:to>
                                    </p:set>
                                    <p:animEffect transition="in" filter="wipe(left)">
                                      <p:cBhvr>
                                        <p:cTn id="15" dur="500"/>
                                        <p:tgtEl>
                                          <p:spTgt spid="4065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406538"/>
                                        </p:tgtEl>
                                        <p:attrNameLst>
                                          <p:attrName>style.visibility</p:attrName>
                                        </p:attrNameLst>
                                      </p:cBhvr>
                                      <p:to>
                                        <p:strVal val="visible"/>
                                      </p:to>
                                    </p:set>
                                    <p:animEffect transition="in" filter="wipe(left)">
                                      <p:cBhvr>
                                        <p:cTn id="20" dur="500"/>
                                        <p:tgtEl>
                                          <p:spTgt spid="4065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06539"/>
                                        </p:tgtEl>
                                        <p:attrNameLst>
                                          <p:attrName>style.visibility</p:attrName>
                                        </p:attrNameLst>
                                      </p:cBhvr>
                                      <p:to>
                                        <p:strVal val="visible"/>
                                      </p:to>
                                    </p:set>
                                    <p:animEffect transition="in" filter="wipe(left)">
                                      <p:cBhvr>
                                        <p:cTn id="25" dur="500"/>
                                        <p:tgtEl>
                                          <p:spTgt spid="406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6534">
                                            <p:txEl>
                                              <p:pRg st="2" end="2"/>
                                            </p:txEl>
                                          </p:spTgt>
                                        </p:tgtEl>
                                        <p:attrNameLst>
                                          <p:attrName>style.visibility</p:attrName>
                                        </p:attrNameLst>
                                      </p:cBhvr>
                                      <p:to>
                                        <p:strVal val="visible"/>
                                      </p:to>
                                    </p:set>
                                    <p:animEffect transition="in" filter="wipe(left)">
                                      <p:cBhvr>
                                        <p:cTn id="30" dur="500"/>
                                        <p:tgtEl>
                                          <p:spTgt spid="40653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6534">
                                            <p:txEl>
                                              <p:pRg st="3" end="3"/>
                                            </p:txEl>
                                          </p:spTgt>
                                        </p:tgtEl>
                                        <p:attrNameLst>
                                          <p:attrName>style.visibility</p:attrName>
                                        </p:attrNameLst>
                                      </p:cBhvr>
                                      <p:to>
                                        <p:strVal val="visible"/>
                                      </p:to>
                                    </p:set>
                                    <p:animEffect transition="in" filter="wipe(left)">
                                      <p:cBhvr>
                                        <p:cTn id="35" dur="500"/>
                                        <p:tgtEl>
                                          <p:spTgt spid="40653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6534">
                                            <p:txEl>
                                              <p:pRg st="4" end="4"/>
                                            </p:txEl>
                                          </p:spTgt>
                                        </p:tgtEl>
                                        <p:attrNameLst>
                                          <p:attrName>style.visibility</p:attrName>
                                        </p:attrNameLst>
                                      </p:cBhvr>
                                      <p:to>
                                        <p:strVal val="visible"/>
                                      </p:to>
                                    </p:set>
                                    <p:animEffect transition="in" filter="wipe(left)">
                                      <p:cBhvr>
                                        <p:cTn id="40" dur="500"/>
                                        <p:tgtEl>
                                          <p:spTgt spid="40653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6534">
                                            <p:txEl>
                                              <p:pRg st="5" end="5"/>
                                            </p:txEl>
                                          </p:spTgt>
                                        </p:tgtEl>
                                        <p:attrNameLst>
                                          <p:attrName>style.visibility</p:attrName>
                                        </p:attrNameLst>
                                      </p:cBhvr>
                                      <p:to>
                                        <p:strVal val="visible"/>
                                      </p:to>
                                    </p:set>
                                    <p:animEffect transition="in" filter="wipe(left)">
                                      <p:cBhvr>
                                        <p:cTn id="45" dur="500"/>
                                        <p:tgtEl>
                                          <p:spTgt spid="40653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iterate type="wd">
                                    <p:tmPct val="10000"/>
                                  </p:iterate>
                                  <p:childTnLst>
                                    <p:set>
                                      <p:cBhvr>
                                        <p:cTn id="49" dur="1" fill="hold">
                                          <p:stCondLst>
                                            <p:cond delay="0"/>
                                          </p:stCondLst>
                                        </p:cTn>
                                        <p:tgtEl>
                                          <p:spTgt spid="406537"/>
                                        </p:tgtEl>
                                        <p:attrNameLst>
                                          <p:attrName>style.visibility</p:attrName>
                                        </p:attrNameLst>
                                      </p:cBhvr>
                                      <p:to>
                                        <p:strVal val="visible"/>
                                      </p:to>
                                    </p:set>
                                    <p:animEffect transition="in" filter="checkerboard(across)">
                                      <p:cBhvr>
                                        <p:cTn id="50" dur="500"/>
                                        <p:tgtEl>
                                          <p:spTgt spid="4065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6534">
                                            <p:txEl>
                                              <p:pRg st="6" end="6"/>
                                            </p:txEl>
                                          </p:spTgt>
                                        </p:tgtEl>
                                        <p:attrNameLst>
                                          <p:attrName>style.visibility</p:attrName>
                                        </p:attrNameLst>
                                      </p:cBhvr>
                                      <p:to>
                                        <p:strVal val="visible"/>
                                      </p:to>
                                    </p:set>
                                    <p:animEffect transition="in" filter="wipe(left)">
                                      <p:cBhvr>
                                        <p:cTn id="55" dur="500"/>
                                        <p:tgtEl>
                                          <p:spTgt spid="40653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6534">
                                            <p:txEl>
                                              <p:pRg st="7" end="7"/>
                                            </p:txEl>
                                          </p:spTgt>
                                        </p:tgtEl>
                                        <p:attrNameLst>
                                          <p:attrName>style.visibility</p:attrName>
                                        </p:attrNameLst>
                                      </p:cBhvr>
                                      <p:to>
                                        <p:strVal val="visible"/>
                                      </p:to>
                                    </p:set>
                                    <p:animEffect transition="in" filter="wipe(left)">
                                      <p:cBhvr>
                                        <p:cTn id="60" dur="500"/>
                                        <p:tgtEl>
                                          <p:spTgt spid="4065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July 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2B90D3B8-B718-3E46-9C10-1B34DA3ABC38}" type="slidenum">
              <a:rPr lang="en-US"/>
              <a:pPr/>
              <a:t>15</a:t>
            </a:fld>
            <a:endParaRPr lang="en-US"/>
          </a:p>
        </p:txBody>
      </p:sp>
      <p:pic>
        <p:nvPicPr>
          <p:cNvPr id="407554" name="Picture 2" descr="FG28_025"/>
          <p:cNvPicPr>
            <a:picLocks noChangeAspect="1" noChangeArrowheads="1"/>
          </p:cNvPicPr>
          <p:nvPr/>
        </p:nvPicPr>
        <p:blipFill>
          <a:blip r:embed="rId3"/>
          <a:srcRect/>
          <a:stretch>
            <a:fillRect/>
          </a:stretch>
        </p:blipFill>
        <p:spPr bwMode="auto">
          <a:xfrm>
            <a:off x="5486400" y="5334000"/>
            <a:ext cx="3962400" cy="1447800"/>
          </a:xfrm>
          <a:prstGeom prst="rect">
            <a:avLst/>
          </a:prstGeom>
          <a:noFill/>
        </p:spPr>
      </p:pic>
      <p:pic>
        <p:nvPicPr>
          <p:cNvPr id="407555" name="Picture 3" descr="FG28_024"/>
          <p:cNvPicPr>
            <a:picLocks noChangeAspect="1" noChangeArrowheads="1"/>
          </p:cNvPicPr>
          <p:nvPr/>
        </p:nvPicPr>
        <p:blipFill>
          <a:blip r:embed="rId4"/>
          <a:srcRect/>
          <a:stretch>
            <a:fillRect/>
          </a:stretch>
        </p:blipFill>
        <p:spPr bwMode="auto">
          <a:xfrm>
            <a:off x="6934200" y="0"/>
            <a:ext cx="2530475" cy="1898650"/>
          </a:xfrm>
          <a:prstGeom prst="rect">
            <a:avLst/>
          </a:prstGeom>
          <a:noFill/>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407557" name="Rectangle 5"/>
          <p:cNvSpPr>
            <a:spLocks noGrp="1" noChangeArrowheads="1"/>
          </p:cNvSpPr>
          <p:nvPr>
            <p:ph type="title"/>
          </p:nvPr>
        </p:nvSpPr>
        <p:spPr>
          <a:xfrm>
            <a:off x="2286000" y="0"/>
            <a:ext cx="3429000" cy="609600"/>
          </a:xfrm>
        </p:spPr>
        <p:txBody>
          <a:bodyPr/>
          <a:lstStyle/>
          <a:p>
            <a:r>
              <a:rPr lang="en-US"/>
              <a:t>Hysteresis</a:t>
            </a:r>
          </a:p>
        </p:txBody>
      </p:sp>
      <p:graphicFrame>
        <p:nvGraphicFramePr>
          <p:cNvPr id="407558"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1297" name="Equation" r:id="rId5" imgW="914400" imgH="190080" progId="Equation.DSMT4">
                  <p:embed/>
                </p:oleObj>
              </mc:Choice>
              <mc:Fallback>
                <p:oleObj name="Equation" r:id="rId5" imgW="914400" imgH="190080" progId="Equation.DSMT4">
                  <p:embed/>
                  <p:pic>
                    <p:nvPicPr>
                      <p:cNvPr id="40755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59"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1298" name="Equation" r:id="rId7" imgW="914400" imgH="190080" progId="Equation.DSMT4">
                  <p:embed/>
                </p:oleObj>
              </mc:Choice>
              <mc:Fallback>
                <p:oleObj name="Equation" r:id="rId7" imgW="914400" imgH="190080" progId="Equation.DSMT4">
                  <p:embed/>
                  <p:pic>
                    <p:nvPicPr>
                      <p:cNvPr id="40755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299" name="Equation" r:id="rId8" imgW="914400" imgH="190080" progId="Equation.DSMT4">
                  <p:embed/>
                </p:oleObj>
              </mc:Choice>
              <mc:Fallback>
                <p:oleObj name="Equation" r:id="rId8" imgW="914400" imgH="190080" progId="Equation.DSMT4">
                  <p:embed/>
                  <p:pic>
                    <p:nvPicPr>
                      <p:cNvPr id="40756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dirty="0"/>
              <a:t>What is a </a:t>
            </a:r>
            <a:r>
              <a:rPr lang="en-US" sz="2800" dirty="0" err="1"/>
              <a:t>toroid</a:t>
            </a:r>
            <a:r>
              <a:rPr lang="en-US" sz="2800" dirty="0"/>
              <a:t>?</a:t>
            </a:r>
          </a:p>
          <a:p>
            <a:pPr lvl="1">
              <a:lnSpc>
                <a:spcPct val="90000"/>
              </a:lnSpc>
            </a:pPr>
            <a:r>
              <a:rPr lang="en-US" sz="2400" dirty="0"/>
              <a:t>A solenoid bent into a shape</a:t>
            </a:r>
          </a:p>
          <a:p>
            <a:pPr>
              <a:lnSpc>
                <a:spcPct val="90000"/>
              </a:lnSpc>
            </a:pPr>
            <a:r>
              <a:rPr lang="en-US" sz="2800" dirty="0" err="1"/>
              <a:t>Toroid</a:t>
            </a:r>
            <a:r>
              <a:rPr lang="en-US" sz="2800" dirty="0"/>
              <a:t> can be used for magnetic field measurement</a:t>
            </a:r>
          </a:p>
          <a:p>
            <a:pPr lvl="1">
              <a:lnSpc>
                <a:spcPct val="90000"/>
              </a:lnSpc>
            </a:pPr>
            <a:r>
              <a:rPr lang="en-US" sz="2400" dirty="0"/>
              <a:t>Why?</a:t>
            </a:r>
          </a:p>
          <a:p>
            <a:pPr lvl="1">
              <a:lnSpc>
                <a:spcPct val="90000"/>
              </a:lnSpc>
            </a:pPr>
            <a:r>
              <a:rPr lang="en-US" sz="2400" dirty="0"/>
              <a:t>Since it does not leak magnetic field outside of itself, it fully contains all the magnetic field created within it.</a:t>
            </a:r>
          </a:p>
          <a:p>
            <a:pPr>
              <a:lnSpc>
                <a:spcPct val="90000"/>
              </a:lnSpc>
            </a:pPr>
            <a:r>
              <a:rPr lang="en-US" sz="2800" dirty="0"/>
              <a:t>Consider an un-magnetized iron core </a:t>
            </a:r>
            <a:r>
              <a:rPr lang="en-US" sz="2800" dirty="0" err="1"/>
              <a:t>toroid</a:t>
            </a:r>
            <a:r>
              <a:rPr lang="en-US" sz="2800" dirty="0"/>
              <a:t>, without any current flowing in the wire</a:t>
            </a:r>
          </a:p>
          <a:p>
            <a:pPr lvl="1">
              <a:lnSpc>
                <a:spcPct val="90000"/>
              </a:lnSpc>
            </a:pPr>
            <a:r>
              <a:rPr lang="en-US" sz="2400" dirty="0"/>
              <a:t>What do you think will happen if the current slowly increases?</a:t>
            </a:r>
          </a:p>
          <a:p>
            <a:pPr lvl="1">
              <a:lnSpc>
                <a:spcPct val="90000"/>
              </a:lnSpc>
            </a:pPr>
            <a:r>
              <a:rPr lang="en-US" sz="2400" dirty="0"/>
              <a:t>B</a:t>
            </a:r>
            <a:r>
              <a:rPr lang="en-US" sz="2400" baseline="-25000" dirty="0"/>
              <a:t>0</a:t>
            </a:r>
            <a:r>
              <a:rPr lang="en-US" sz="2400" dirty="0"/>
              <a:t> increases linearly with the current.</a:t>
            </a:r>
          </a:p>
          <a:p>
            <a:pPr lvl="1">
              <a:lnSpc>
                <a:spcPct val="90000"/>
              </a:lnSpc>
            </a:pPr>
            <a:r>
              <a:rPr lang="en-US" sz="2400" dirty="0"/>
              <a:t>And B increases also but follows the curved line shown in the graph</a:t>
            </a:r>
          </a:p>
          <a:p>
            <a:pPr lvl="1">
              <a:lnSpc>
                <a:spcPct val="90000"/>
              </a:lnSpc>
            </a:pPr>
            <a:r>
              <a:rPr lang="en-US" sz="2400" dirty="0"/>
              <a:t>As B</a:t>
            </a:r>
            <a:r>
              <a:rPr lang="en-US" sz="2400" baseline="-25000" dirty="0"/>
              <a:t>0</a:t>
            </a:r>
            <a:r>
              <a:rPr lang="en-US" sz="2400" dirty="0"/>
              <a:t> increases, the domains become more aligned until nearly all are aligned (point </a:t>
            </a:r>
            <a:r>
              <a:rPr lang="en-US" sz="2400" dirty="0" err="1"/>
              <a:t>b</a:t>
            </a:r>
            <a:r>
              <a:rPr lang="en-US" sz="2400" dirty="0"/>
              <a:t> on the graph)</a:t>
            </a:r>
          </a:p>
          <a:p>
            <a:pPr lvl="2">
              <a:lnSpc>
                <a:spcPct val="90000"/>
              </a:lnSpc>
            </a:pPr>
            <a:r>
              <a:rPr lang="en-US" sz="2000" dirty="0"/>
              <a:t>The iron is said to be approaching saturation</a:t>
            </a:r>
          </a:p>
          <a:p>
            <a:pPr lvl="2">
              <a:lnSpc>
                <a:spcPct val="90000"/>
              </a:lnSpc>
            </a:pPr>
            <a:r>
              <a:rPr lang="en-US" sz="2000" dirty="0"/>
              <a:t>Point </a:t>
            </a:r>
            <a:r>
              <a:rPr lang="en-US" sz="2000" dirty="0" err="1"/>
              <a:t>b</a:t>
            </a:r>
            <a:r>
              <a:rPr lang="en-US" sz="2000" dirty="0"/>
              <a:t> is typically at 70% of the max</a:t>
            </a:r>
          </a:p>
        </p:txBody>
      </p:sp>
      <p:graphicFrame>
        <p:nvGraphicFramePr>
          <p:cNvPr id="407562"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300" name="Equation" r:id="rId9" imgW="914400" imgH="190080" progId="Equation.DSMT4">
                  <p:embed/>
                </p:oleObj>
              </mc:Choice>
              <mc:Fallback>
                <p:oleObj name="Equation" r:id="rId9" imgW="914400" imgH="190080" progId="Equation.DSMT4">
                  <p:embed/>
                  <p:pic>
                    <p:nvPicPr>
                      <p:cNvPr id="40756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55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7561">
                                            <p:txEl>
                                              <p:pRg st="0" end="0"/>
                                            </p:txEl>
                                          </p:spTgt>
                                        </p:tgtEl>
                                        <p:attrNameLst>
                                          <p:attrName>style.visibility</p:attrName>
                                        </p:attrNameLst>
                                      </p:cBhvr>
                                      <p:to>
                                        <p:strVal val="visible"/>
                                      </p:to>
                                    </p:set>
                                    <p:animEffect transition="in" filter="wipe(left)">
                                      <p:cBhvr>
                                        <p:cTn id="7" dur="500"/>
                                        <p:tgtEl>
                                          <p:spTgt spid="4075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7561">
                                            <p:txEl>
                                              <p:pRg st="1" end="1"/>
                                            </p:txEl>
                                          </p:spTgt>
                                        </p:tgtEl>
                                        <p:attrNameLst>
                                          <p:attrName>style.visibility</p:attrName>
                                        </p:attrNameLst>
                                      </p:cBhvr>
                                      <p:to>
                                        <p:strVal val="visible"/>
                                      </p:to>
                                    </p:set>
                                    <p:animEffect transition="in" filter="wipe(left)">
                                      <p:cBhvr>
                                        <p:cTn id="12" dur="500"/>
                                        <p:tgtEl>
                                          <p:spTgt spid="407561">
                                            <p:txEl>
                                              <p:pRg st="1" end="1"/>
                                            </p:txEl>
                                          </p:spTgt>
                                        </p:tgtEl>
                                      </p:cBhvr>
                                    </p:animEffect>
                                  </p:childTnLst>
                                </p:cTn>
                              </p:par>
                            </p:childTnLst>
                          </p:cTn>
                        </p:par>
                        <p:par>
                          <p:cTn id="13" fill="hold">
                            <p:stCondLst>
                              <p:cond delay="750"/>
                            </p:stCondLst>
                            <p:childTnLst>
                              <p:par>
                                <p:cTn id="14" presetID="5" presetClass="entr" presetSubtype="10" fill="hold" nodeType="afterEffect">
                                  <p:stCondLst>
                                    <p:cond delay="0"/>
                                  </p:stCondLst>
                                  <p:iterate type="wd">
                                    <p:tmPct val="10000"/>
                                  </p:iterate>
                                  <p:childTnLst>
                                    <p:set>
                                      <p:cBhvr>
                                        <p:cTn id="15" dur="1" fill="hold">
                                          <p:stCondLst>
                                            <p:cond delay="0"/>
                                          </p:stCondLst>
                                        </p:cTn>
                                        <p:tgtEl>
                                          <p:spTgt spid="407555"/>
                                        </p:tgtEl>
                                        <p:attrNameLst>
                                          <p:attrName>style.visibility</p:attrName>
                                        </p:attrNameLst>
                                      </p:cBhvr>
                                      <p:to>
                                        <p:strVal val="visible"/>
                                      </p:to>
                                    </p:set>
                                    <p:animEffect transition="in" filter="checkerboard(across)">
                                      <p:cBhvr>
                                        <p:cTn id="16" dur="500"/>
                                        <p:tgtEl>
                                          <p:spTgt spid="4075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407561">
                                            <p:txEl>
                                              <p:pRg st="2" end="2"/>
                                            </p:txEl>
                                          </p:spTgt>
                                        </p:tgtEl>
                                        <p:attrNameLst>
                                          <p:attrName>style.visibility</p:attrName>
                                        </p:attrNameLst>
                                      </p:cBhvr>
                                      <p:to>
                                        <p:strVal val="visible"/>
                                      </p:to>
                                    </p:set>
                                    <p:animEffect transition="in" filter="wipe(left)">
                                      <p:cBhvr>
                                        <p:cTn id="21" dur="500"/>
                                        <p:tgtEl>
                                          <p:spTgt spid="40756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407561">
                                            <p:txEl>
                                              <p:pRg st="3" end="3"/>
                                            </p:txEl>
                                          </p:spTgt>
                                        </p:tgtEl>
                                        <p:attrNameLst>
                                          <p:attrName>style.visibility</p:attrName>
                                        </p:attrNameLst>
                                      </p:cBhvr>
                                      <p:to>
                                        <p:strVal val="visible"/>
                                      </p:to>
                                    </p:set>
                                    <p:animEffect transition="in" filter="wipe(left)">
                                      <p:cBhvr>
                                        <p:cTn id="26" dur="500"/>
                                        <p:tgtEl>
                                          <p:spTgt spid="40756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407561">
                                            <p:txEl>
                                              <p:pRg st="4" end="4"/>
                                            </p:txEl>
                                          </p:spTgt>
                                        </p:tgtEl>
                                        <p:attrNameLst>
                                          <p:attrName>style.visibility</p:attrName>
                                        </p:attrNameLst>
                                      </p:cBhvr>
                                      <p:to>
                                        <p:strVal val="visible"/>
                                      </p:to>
                                    </p:set>
                                    <p:animEffect transition="in" filter="wipe(left)">
                                      <p:cBhvr>
                                        <p:cTn id="31" dur="500"/>
                                        <p:tgtEl>
                                          <p:spTgt spid="40756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07561">
                                            <p:txEl>
                                              <p:pRg st="5" end="5"/>
                                            </p:txEl>
                                          </p:spTgt>
                                        </p:tgtEl>
                                        <p:attrNameLst>
                                          <p:attrName>style.visibility</p:attrName>
                                        </p:attrNameLst>
                                      </p:cBhvr>
                                      <p:to>
                                        <p:strVal val="visible"/>
                                      </p:to>
                                    </p:set>
                                    <p:animEffect transition="in" filter="wipe(left)">
                                      <p:cBhvr>
                                        <p:cTn id="36" dur="500"/>
                                        <p:tgtEl>
                                          <p:spTgt spid="40756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iterate type="wd">
                                    <p:tmPct val="10000"/>
                                  </p:iterate>
                                  <p:childTnLst>
                                    <p:set>
                                      <p:cBhvr>
                                        <p:cTn id="40" dur="1" fill="hold">
                                          <p:stCondLst>
                                            <p:cond delay="0"/>
                                          </p:stCondLst>
                                        </p:cTn>
                                        <p:tgtEl>
                                          <p:spTgt spid="407556"/>
                                        </p:tgtEl>
                                        <p:attrNameLst>
                                          <p:attrName>style.visibility</p:attrName>
                                        </p:attrNameLst>
                                      </p:cBhvr>
                                      <p:to>
                                        <p:strVal val="visible"/>
                                      </p:to>
                                    </p:set>
                                    <p:anim calcmode="lin" valueType="num">
                                      <p:cBhvr>
                                        <p:cTn id="41" dur="500" fill="hold"/>
                                        <p:tgtEl>
                                          <p:spTgt spid="407556"/>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07556"/>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07556"/>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0755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07561">
                                            <p:txEl>
                                              <p:pRg st="6" end="6"/>
                                            </p:txEl>
                                          </p:spTgt>
                                        </p:tgtEl>
                                        <p:attrNameLst>
                                          <p:attrName>style.visibility</p:attrName>
                                        </p:attrNameLst>
                                      </p:cBhvr>
                                      <p:to>
                                        <p:strVal val="visible"/>
                                      </p:to>
                                    </p:set>
                                    <p:animEffect transition="in" filter="wipe(left)">
                                      <p:cBhvr>
                                        <p:cTn id="49" dur="500"/>
                                        <p:tgtEl>
                                          <p:spTgt spid="40756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7561">
                                            <p:txEl>
                                              <p:pRg st="7" end="7"/>
                                            </p:txEl>
                                          </p:spTgt>
                                        </p:tgtEl>
                                        <p:attrNameLst>
                                          <p:attrName>style.visibility</p:attrName>
                                        </p:attrNameLst>
                                      </p:cBhvr>
                                      <p:to>
                                        <p:strVal val="visible"/>
                                      </p:to>
                                    </p:set>
                                    <p:animEffect transition="in" filter="wipe(left)">
                                      <p:cBhvr>
                                        <p:cTn id="54" dur="500"/>
                                        <p:tgtEl>
                                          <p:spTgt spid="407561">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07561">
                                            <p:txEl>
                                              <p:pRg st="8" end="8"/>
                                            </p:txEl>
                                          </p:spTgt>
                                        </p:tgtEl>
                                        <p:attrNameLst>
                                          <p:attrName>style.visibility</p:attrName>
                                        </p:attrNameLst>
                                      </p:cBhvr>
                                      <p:to>
                                        <p:strVal val="visible"/>
                                      </p:to>
                                    </p:set>
                                    <p:animEffect transition="in" filter="wipe(left)">
                                      <p:cBhvr>
                                        <p:cTn id="59" dur="500"/>
                                        <p:tgtEl>
                                          <p:spTgt spid="407561">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07554"/>
                                        </p:tgtEl>
                                        <p:attrNameLst>
                                          <p:attrName>style.visibility</p:attrName>
                                        </p:attrNameLst>
                                      </p:cBhvr>
                                      <p:to>
                                        <p:strVal val="visible"/>
                                      </p:to>
                                    </p:set>
                                    <p:animEffect transition="in" filter="wipe(down)">
                                      <p:cBhvr>
                                        <p:cTn id="64" dur="1000"/>
                                        <p:tgtEl>
                                          <p:spTgt spid="4075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7561">
                                            <p:txEl>
                                              <p:pRg st="9" end="9"/>
                                            </p:txEl>
                                          </p:spTgt>
                                        </p:tgtEl>
                                        <p:attrNameLst>
                                          <p:attrName>style.visibility</p:attrName>
                                        </p:attrNameLst>
                                      </p:cBhvr>
                                      <p:to>
                                        <p:strVal val="visible"/>
                                      </p:to>
                                    </p:set>
                                    <p:animEffect transition="in" filter="wipe(left)">
                                      <p:cBhvr>
                                        <p:cTn id="69" dur="500"/>
                                        <p:tgtEl>
                                          <p:spTgt spid="407561">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7561">
                                            <p:txEl>
                                              <p:pRg st="10" end="10"/>
                                            </p:txEl>
                                          </p:spTgt>
                                        </p:tgtEl>
                                        <p:attrNameLst>
                                          <p:attrName>style.visibility</p:attrName>
                                        </p:attrNameLst>
                                      </p:cBhvr>
                                      <p:to>
                                        <p:strVal val="visible"/>
                                      </p:to>
                                    </p:set>
                                    <p:animEffect transition="in" filter="wipe(left)">
                                      <p:cBhvr>
                                        <p:cTn id="74" dur="500"/>
                                        <p:tgtEl>
                                          <p:spTgt spid="407561">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7561">
                                            <p:txEl>
                                              <p:pRg st="11" end="11"/>
                                            </p:txEl>
                                          </p:spTgt>
                                        </p:tgtEl>
                                        <p:attrNameLst>
                                          <p:attrName>style.visibility</p:attrName>
                                        </p:attrNameLst>
                                      </p:cBhvr>
                                      <p:to>
                                        <p:strVal val="visible"/>
                                      </p:to>
                                    </p:set>
                                    <p:animEffect transition="in" filter="wipe(left)">
                                      <p:cBhvr>
                                        <p:cTn id="79" dur="500"/>
                                        <p:tgtEl>
                                          <p:spTgt spid="40756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p:bldP spid="40756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July 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91043404-27E0-3646-9D84-967F64B35FD7}" type="slidenum">
              <a:rPr lang="en-US"/>
              <a:pPr/>
              <a:t>16</a:t>
            </a:fld>
            <a:endParaRPr lang="en-US"/>
          </a:p>
        </p:txBody>
      </p:sp>
      <p:pic>
        <p:nvPicPr>
          <p:cNvPr id="408578" name="Picture 2" descr="FG28_026"/>
          <p:cNvPicPr>
            <a:picLocks noChangeAspect="1" noChangeArrowheads="1"/>
          </p:cNvPicPr>
          <p:nvPr/>
        </p:nvPicPr>
        <p:blipFill>
          <a:blip r:embed="rId3"/>
          <a:srcRect/>
          <a:stretch>
            <a:fillRect/>
          </a:stretch>
        </p:blipFill>
        <p:spPr bwMode="auto">
          <a:xfrm>
            <a:off x="5257800" y="2667000"/>
            <a:ext cx="4800600" cy="3886200"/>
          </a:xfrm>
          <a:prstGeom prst="rect">
            <a:avLst/>
          </a:prstGeom>
          <a:noFill/>
        </p:spPr>
      </p:pic>
      <p:sp>
        <p:nvSpPr>
          <p:cNvPr id="408579" name="Rectangle 3"/>
          <p:cNvSpPr>
            <a:spLocks noGrp="1" noChangeArrowheads="1"/>
          </p:cNvSpPr>
          <p:nvPr>
            <p:ph type="title"/>
          </p:nvPr>
        </p:nvSpPr>
        <p:spPr>
          <a:xfrm>
            <a:off x="0" y="76200"/>
            <a:ext cx="9144000" cy="609600"/>
          </a:xfrm>
        </p:spPr>
        <p:txBody>
          <a:bodyPr/>
          <a:lstStyle/>
          <a:p>
            <a:r>
              <a:rPr lang="en-US"/>
              <a:t>Hysteresis</a:t>
            </a:r>
          </a:p>
        </p:txBody>
      </p:sp>
      <p:graphicFrame>
        <p:nvGraphicFramePr>
          <p:cNvPr id="40858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321" name="Equation" r:id="rId4" imgW="914400" imgH="190080" progId="Equation.DSMT4">
                  <p:embed/>
                </p:oleObj>
              </mc:Choice>
              <mc:Fallback>
                <p:oleObj name="Equation" r:id="rId4" imgW="914400" imgH="190080" progId="Equation.DSMT4">
                  <p:embed/>
                  <p:pic>
                    <p:nvPicPr>
                      <p:cNvPr id="4085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322" name="Equation" r:id="rId6" imgW="914400" imgH="190080" progId="Equation.DSMT4">
                  <p:embed/>
                </p:oleObj>
              </mc:Choice>
              <mc:Fallback>
                <p:oleObj name="Equation" r:id="rId6" imgW="914400" imgH="190080" progId="Equation.DSMT4">
                  <p:embed/>
                  <p:pic>
                    <p:nvPicPr>
                      <p:cNvPr id="4085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323" name="Equation" r:id="rId7" imgW="914400" imgH="190080" progId="Equation.DSMT4">
                  <p:embed/>
                </p:oleObj>
              </mc:Choice>
              <mc:Fallback>
                <p:oleObj name="Equation" r:id="rId7" imgW="914400" imgH="190080" progId="Equation.DSMT4">
                  <p:embed/>
                  <p:pic>
                    <p:nvPicPr>
                      <p:cNvPr id="4085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dirty="0"/>
              <a:t>What do you think will happen to B if the external field B</a:t>
            </a:r>
            <a:r>
              <a:rPr lang="en-US" sz="2400" baseline="-25000" dirty="0"/>
              <a:t>0</a:t>
            </a:r>
            <a:r>
              <a:rPr lang="en-US" sz="2400" dirty="0"/>
              <a:t> is reduced to 0 by decreasing the current in the coil?</a:t>
            </a:r>
          </a:p>
          <a:p>
            <a:pPr lvl="1"/>
            <a:r>
              <a:rPr lang="en-US" sz="2000" dirty="0"/>
              <a:t>Of course it goes to 0!!</a:t>
            </a:r>
          </a:p>
          <a:p>
            <a:pPr lvl="1"/>
            <a:r>
              <a:rPr lang="en-US" sz="2000" dirty="0"/>
              <a:t>Wrong! Wrong! Wrong!  They do not go to 0.  Why not?</a:t>
            </a:r>
          </a:p>
          <a:p>
            <a:pPr lvl="1"/>
            <a:r>
              <a:rPr lang="en-US" sz="2000" dirty="0"/>
              <a:t>The domains do not completely return to the random alignment state</a:t>
            </a:r>
          </a:p>
        </p:txBody>
      </p:sp>
      <p:graphicFrame>
        <p:nvGraphicFramePr>
          <p:cNvPr id="40858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324" name="Equation" r:id="rId8" imgW="914400" imgH="190080" progId="Equation.DSMT4">
                  <p:embed/>
                </p:oleObj>
              </mc:Choice>
              <mc:Fallback>
                <p:oleObj name="Equation" r:id="rId8" imgW="914400" imgH="190080" progId="Equation.DSMT4">
                  <p:embed/>
                  <p:pic>
                    <p:nvPicPr>
                      <p:cNvPr id="4085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prstTxWarp prst="textNoShape">
              <a:avLst/>
            </a:prstTxWarp>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Now if the current direction is reversed, the external magnetic field direction is reversed, causing the total field B pass 0, and the direction reverses to the opposite side</a:t>
            </a:r>
          </a:p>
          <a:p>
            <a:pPr marL="742950" lvl="1" indent="-285750">
              <a:spcBef>
                <a:spcPct val="20000"/>
              </a:spcBef>
              <a:buFontTx/>
              <a:buChar char="–"/>
            </a:pPr>
            <a:r>
              <a:rPr lang="en-US" sz="2000">
                <a:solidFill>
                  <a:srgbClr val="660066"/>
                </a:solidFill>
                <a:latin typeface="Arial Narrow" charset="0"/>
                <a:ea typeface="ＭＳ Ｐゴシック" charset="-128"/>
              </a:rPr>
              <a:t>If the current is reversed again, the total field B will increase but never goes through the origin</a:t>
            </a:r>
          </a:p>
          <a:p>
            <a:pPr marL="342900" indent="-342900">
              <a:spcBef>
                <a:spcPct val="20000"/>
              </a:spcBef>
              <a:buFontTx/>
              <a:buChar char="•"/>
            </a:pPr>
            <a:r>
              <a:rPr lang="en-US">
                <a:solidFill>
                  <a:schemeClr val="accent2"/>
                </a:solidFill>
                <a:latin typeface="Arial Narrow" charset="0"/>
              </a:rPr>
              <a:t>This kind of curve whose path does not retrace themselves and does not go through the origin is called the </a:t>
            </a:r>
            <a:r>
              <a:rPr lang="en-US" b="1" u="sng">
                <a:solidFill>
                  <a:srgbClr val="CC0000"/>
                </a:solidFill>
                <a:effectLst>
                  <a:outerShdw blurRad="38100" dist="38100" dir="2700000" algn="tl">
                    <a:srgbClr val="DDDDDD"/>
                  </a:outerShdw>
                </a:effectLst>
                <a:latin typeface="Arial Narrow" charset="0"/>
              </a:rPr>
              <a:t>Hysteresis</a:t>
            </a:r>
            <a:r>
              <a:rPr lang="en-US">
                <a:solidFill>
                  <a:schemeClr val="accent2"/>
                </a:solidFill>
                <a:latin typeface="Arial Narrow" charset="0"/>
              </a:rPr>
              <a:t>. </a:t>
            </a:r>
          </a:p>
        </p:txBody>
      </p:sp>
    </p:spTree>
    <p:extLst>
      <p:ext uri="{BB962C8B-B14F-4D97-AF65-F5344CB8AC3E}">
        <p14:creationId xmlns:p14="http://schemas.microsoft.com/office/powerpoint/2010/main" val="41105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8583">
                                            <p:txEl>
                                              <p:pRg st="0" end="0"/>
                                            </p:txEl>
                                          </p:spTgt>
                                        </p:tgtEl>
                                        <p:attrNameLst>
                                          <p:attrName>style.visibility</p:attrName>
                                        </p:attrNameLst>
                                      </p:cBhvr>
                                      <p:to>
                                        <p:strVal val="visible"/>
                                      </p:to>
                                    </p:set>
                                    <p:animEffect transition="in" filter="wipe(left)">
                                      <p:cBhvr>
                                        <p:cTn id="7" dur="500"/>
                                        <p:tgtEl>
                                          <p:spTgt spid="4085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8583">
                                            <p:txEl>
                                              <p:pRg st="1" end="1"/>
                                            </p:txEl>
                                          </p:spTgt>
                                        </p:tgtEl>
                                        <p:attrNameLst>
                                          <p:attrName>style.visibility</p:attrName>
                                        </p:attrNameLst>
                                      </p:cBhvr>
                                      <p:to>
                                        <p:strVal val="visible"/>
                                      </p:to>
                                    </p:set>
                                    <p:animEffect transition="in" filter="wipe(left)">
                                      <p:cBhvr>
                                        <p:cTn id="12" dur="500"/>
                                        <p:tgtEl>
                                          <p:spTgt spid="4085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iterate type="wd">
                                    <p:tmPct val="10000"/>
                                  </p:iterate>
                                  <p:childTnLst>
                                    <p:set>
                                      <p:cBhvr>
                                        <p:cTn id="16" dur="1" fill="hold">
                                          <p:stCondLst>
                                            <p:cond delay="0"/>
                                          </p:stCondLst>
                                        </p:cTn>
                                        <p:tgtEl>
                                          <p:spTgt spid="408585"/>
                                        </p:tgtEl>
                                        <p:attrNameLst>
                                          <p:attrName>style.visibility</p:attrName>
                                        </p:attrNameLst>
                                      </p:cBhvr>
                                      <p:to>
                                        <p:strVal val="visible"/>
                                      </p:to>
                                    </p:set>
                                    <p:anim calcmode="lin" valueType="num">
                                      <p:cBhvr>
                                        <p:cTn id="17" dur="500" fill="hold"/>
                                        <p:tgtEl>
                                          <p:spTgt spid="408585"/>
                                        </p:tgtEl>
                                        <p:attrNameLst>
                                          <p:attrName>ppt_w</p:attrName>
                                        </p:attrNameLst>
                                      </p:cBhvr>
                                      <p:tavLst>
                                        <p:tav tm="0">
                                          <p:val>
                                            <p:fltVal val="0"/>
                                          </p:val>
                                        </p:tav>
                                        <p:tav tm="100000">
                                          <p:val>
                                            <p:strVal val="#ppt_w"/>
                                          </p:val>
                                        </p:tav>
                                      </p:tavLst>
                                    </p:anim>
                                    <p:anim calcmode="lin" valueType="num">
                                      <p:cBhvr>
                                        <p:cTn id="18" dur="500" fill="hold"/>
                                        <p:tgtEl>
                                          <p:spTgt spid="408585"/>
                                        </p:tgtEl>
                                        <p:attrNameLst>
                                          <p:attrName>ppt_h</p:attrName>
                                        </p:attrNameLst>
                                      </p:cBhvr>
                                      <p:tavLst>
                                        <p:tav tm="0">
                                          <p:val>
                                            <p:fltVal val="0"/>
                                          </p:val>
                                        </p:tav>
                                        <p:tav tm="100000">
                                          <p:val>
                                            <p:strVal val="#ppt_h"/>
                                          </p:val>
                                        </p:tav>
                                      </p:tavLst>
                                    </p:anim>
                                    <p:animEffect transition="in" filter="fade">
                                      <p:cBhvr>
                                        <p:cTn id="19" dur="500"/>
                                        <p:tgtEl>
                                          <p:spTgt spid="4085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8583">
                                            <p:txEl>
                                              <p:pRg st="2" end="2"/>
                                            </p:txEl>
                                          </p:spTgt>
                                        </p:tgtEl>
                                        <p:attrNameLst>
                                          <p:attrName>style.visibility</p:attrName>
                                        </p:attrNameLst>
                                      </p:cBhvr>
                                      <p:to>
                                        <p:strVal val="visible"/>
                                      </p:to>
                                    </p:set>
                                    <p:animEffect transition="in" filter="wipe(left)">
                                      <p:cBhvr>
                                        <p:cTn id="24" dur="500"/>
                                        <p:tgtEl>
                                          <p:spTgt spid="4085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8583">
                                            <p:txEl>
                                              <p:pRg st="3" end="3"/>
                                            </p:txEl>
                                          </p:spTgt>
                                        </p:tgtEl>
                                        <p:attrNameLst>
                                          <p:attrName>style.visibility</p:attrName>
                                        </p:attrNameLst>
                                      </p:cBhvr>
                                      <p:to>
                                        <p:strVal val="visible"/>
                                      </p:to>
                                    </p:set>
                                    <p:animEffect transition="in" filter="wipe(left)">
                                      <p:cBhvr>
                                        <p:cTn id="29" dur="500"/>
                                        <p:tgtEl>
                                          <p:spTgt spid="4085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8586">
                                            <p:txEl>
                                              <p:pRg st="0" end="0"/>
                                            </p:txEl>
                                          </p:spTgt>
                                        </p:tgtEl>
                                        <p:attrNameLst>
                                          <p:attrName>style.visibility</p:attrName>
                                        </p:attrNameLst>
                                      </p:cBhvr>
                                      <p:to>
                                        <p:strVal val="visible"/>
                                      </p:to>
                                    </p:set>
                                    <p:animEffect transition="in" filter="wipe(left)">
                                      <p:cBhvr>
                                        <p:cTn id="34" dur="500"/>
                                        <p:tgtEl>
                                          <p:spTgt spid="40858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08586">
                                            <p:txEl>
                                              <p:pRg st="1" end="1"/>
                                            </p:txEl>
                                          </p:spTgt>
                                        </p:tgtEl>
                                        <p:attrNameLst>
                                          <p:attrName>style.visibility</p:attrName>
                                        </p:attrNameLst>
                                      </p:cBhvr>
                                      <p:to>
                                        <p:strVal val="visible"/>
                                      </p:to>
                                    </p:set>
                                    <p:animEffect transition="in" filter="wipe(left)">
                                      <p:cBhvr>
                                        <p:cTn id="39" dur="500"/>
                                        <p:tgtEl>
                                          <p:spTgt spid="40858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408578"/>
                                        </p:tgtEl>
                                        <p:attrNameLst>
                                          <p:attrName>style.visibility</p:attrName>
                                        </p:attrNameLst>
                                      </p:cBhvr>
                                      <p:to>
                                        <p:strVal val="visible"/>
                                      </p:to>
                                    </p:set>
                                    <p:animEffect transition="in" filter="fade">
                                      <p:cBhvr>
                                        <p:cTn id="44" dur="2000"/>
                                        <p:tgtEl>
                                          <p:spTgt spid="408578"/>
                                        </p:tgtEl>
                                      </p:cBhvr>
                                    </p:animEffect>
                                    <p:anim calcmode="lin" valueType="num">
                                      <p:cBhvr>
                                        <p:cTn id="45" dur="2000" fill="hold"/>
                                        <p:tgtEl>
                                          <p:spTgt spid="408578"/>
                                        </p:tgtEl>
                                        <p:attrNameLst>
                                          <p:attrName>style.rotation</p:attrName>
                                        </p:attrNameLst>
                                      </p:cBhvr>
                                      <p:tavLst>
                                        <p:tav tm="0">
                                          <p:val>
                                            <p:fltVal val="720"/>
                                          </p:val>
                                        </p:tav>
                                        <p:tav tm="100000">
                                          <p:val>
                                            <p:fltVal val="0"/>
                                          </p:val>
                                        </p:tav>
                                      </p:tavLst>
                                    </p:anim>
                                    <p:anim calcmode="lin" valueType="num">
                                      <p:cBhvr>
                                        <p:cTn id="46" dur="2000" fill="hold"/>
                                        <p:tgtEl>
                                          <p:spTgt spid="408578"/>
                                        </p:tgtEl>
                                        <p:attrNameLst>
                                          <p:attrName>ppt_h</p:attrName>
                                        </p:attrNameLst>
                                      </p:cBhvr>
                                      <p:tavLst>
                                        <p:tav tm="0">
                                          <p:val>
                                            <p:fltVal val="0"/>
                                          </p:val>
                                        </p:tav>
                                        <p:tav tm="100000">
                                          <p:val>
                                            <p:strVal val="#ppt_h"/>
                                          </p:val>
                                        </p:tav>
                                      </p:tavLst>
                                    </p:anim>
                                    <p:anim calcmode="lin" valueType="num">
                                      <p:cBhvr>
                                        <p:cTn id="47" dur="2000" fill="hold"/>
                                        <p:tgtEl>
                                          <p:spTgt spid="408578"/>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8586">
                                            <p:txEl>
                                              <p:pRg st="2" end="2"/>
                                            </p:txEl>
                                          </p:spTgt>
                                        </p:tgtEl>
                                        <p:attrNameLst>
                                          <p:attrName>style.visibility</p:attrName>
                                        </p:attrNameLst>
                                      </p:cBhvr>
                                      <p:to>
                                        <p:strVal val="visible"/>
                                      </p:to>
                                    </p:set>
                                    <p:animEffect transition="in" filter="wipe(left)">
                                      <p:cBhvr>
                                        <p:cTn id="52" dur="500"/>
                                        <p:tgtEl>
                                          <p:spTgt spid="408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build="p"/>
      <p:bldP spid="408585" grpId="0" animBg="1"/>
      <p:bldP spid="40858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July 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0FEE70B5-26B0-DA4D-A783-1BAD5BFB08A0}" type="slidenum">
              <a:rPr lang="en-US"/>
              <a:pPr/>
              <a:t>17</a:t>
            </a:fld>
            <a:endParaRPr lang="en-US"/>
          </a:p>
        </p:txBody>
      </p:sp>
      <p:pic>
        <p:nvPicPr>
          <p:cNvPr id="409602" name="Picture 2" descr="FG28_028"/>
          <p:cNvPicPr>
            <a:picLocks noChangeAspect="1" noChangeArrowheads="1"/>
          </p:cNvPicPr>
          <p:nvPr/>
        </p:nvPicPr>
        <p:blipFill>
          <a:blip r:embed="rId3"/>
          <a:srcRect/>
          <a:stretch>
            <a:fillRect/>
          </a:stretch>
        </p:blipFill>
        <p:spPr bwMode="auto">
          <a:xfrm>
            <a:off x="5943600" y="3657600"/>
            <a:ext cx="3810000" cy="2857500"/>
          </a:xfrm>
          <a:prstGeom prst="rect">
            <a:avLst/>
          </a:prstGeom>
          <a:noFill/>
        </p:spPr>
      </p:pic>
      <p:pic>
        <p:nvPicPr>
          <p:cNvPr id="409603" name="Picture 3" descr="FG28_027"/>
          <p:cNvPicPr>
            <a:picLocks noChangeAspect="1" noChangeArrowheads="1"/>
          </p:cNvPicPr>
          <p:nvPr/>
        </p:nvPicPr>
        <p:blipFill>
          <a:blip r:embed="rId4"/>
          <a:srcRect/>
          <a:stretch>
            <a:fillRect/>
          </a:stretch>
        </p:blipFill>
        <p:spPr bwMode="auto">
          <a:xfrm>
            <a:off x="6019800" y="609600"/>
            <a:ext cx="3962400" cy="2971800"/>
          </a:xfrm>
          <a:prstGeom prst="rect">
            <a:avLst/>
          </a:prstGeom>
          <a:noFill/>
        </p:spPr>
      </p:pic>
      <p:sp>
        <p:nvSpPr>
          <p:cNvPr id="409604" name="Rectangle 4"/>
          <p:cNvSpPr>
            <a:spLocks noGrp="1" noChangeArrowheads="1"/>
          </p:cNvSpPr>
          <p:nvPr>
            <p:ph type="title"/>
          </p:nvPr>
        </p:nvSpPr>
        <p:spPr>
          <a:xfrm>
            <a:off x="0" y="76200"/>
            <a:ext cx="9144000" cy="609600"/>
          </a:xfrm>
        </p:spPr>
        <p:txBody>
          <a:bodyPr/>
          <a:lstStyle/>
          <a:p>
            <a:r>
              <a:rPr lang="en-US"/>
              <a:t>Magnetically Soft Material</a:t>
            </a:r>
          </a:p>
        </p:txBody>
      </p:sp>
      <p:graphicFrame>
        <p:nvGraphicFramePr>
          <p:cNvPr id="40960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3345" name="Equation" r:id="rId5" imgW="914400" imgH="190080" progId="Equation.DSMT4">
                  <p:embed/>
                </p:oleObj>
              </mc:Choice>
              <mc:Fallback>
                <p:oleObj name="Equation" r:id="rId5" imgW="914400" imgH="190080" progId="Equation.DSMT4">
                  <p:embed/>
                  <p:pic>
                    <p:nvPicPr>
                      <p:cNvPr id="4096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3346" name="Equation" r:id="rId7" imgW="914400" imgH="190080" progId="Equation.DSMT4">
                  <p:embed/>
                </p:oleObj>
              </mc:Choice>
              <mc:Fallback>
                <p:oleObj name="Equation" r:id="rId7" imgW="914400" imgH="190080" progId="Equation.DSMT4">
                  <p:embed/>
                  <p:pic>
                    <p:nvPicPr>
                      <p:cNvPr id="4096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3347" name="Equation" r:id="rId8" imgW="914400" imgH="190080" progId="Equation.DSMT4">
                  <p:embed/>
                </p:oleObj>
              </mc:Choice>
              <mc:Fallback>
                <p:oleObj name="Equation" r:id="rId8" imgW="914400" imgH="190080" progId="Equation.DSMT4">
                  <p:embed/>
                  <p:pic>
                    <p:nvPicPr>
                      <p:cNvPr id="4096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dirty="0"/>
              <a:t>In a hysteresis cycle, much energy is transformed to thermal energy.  Why?</a:t>
            </a:r>
          </a:p>
          <a:p>
            <a:pPr lvl="1">
              <a:lnSpc>
                <a:spcPct val="90000"/>
              </a:lnSpc>
            </a:pPr>
            <a:r>
              <a:rPr lang="en-US" sz="2000" dirty="0"/>
              <a:t>Due to the microscopic friction between domains as they change directions to align with the external field</a:t>
            </a:r>
          </a:p>
          <a:p>
            <a:pPr>
              <a:lnSpc>
                <a:spcPct val="90000"/>
              </a:lnSpc>
            </a:pPr>
            <a:r>
              <a:rPr lang="en-US" sz="2400" dirty="0"/>
              <a:t>The energy dissipated in the hysteresis cycle is proportional to the area of the hysteresis loop</a:t>
            </a:r>
          </a:p>
          <a:p>
            <a:pPr>
              <a:lnSpc>
                <a:spcPct val="90000"/>
              </a:lnSpc>
            </a:pPr>
            <a:r>
              <a:rPr lang="en-US" sz="2400" dirty="0"/>
              <a:t>Ferromagnetic material with large hysteresis area is called magnetically hard while the small ones are called soft</a:t>
            </a:r>
          </a:p>
          <a:p>
            <a:pPr lvl="1">
              <a:lnSpc>
                <a:spcPct val="90000"/>
              </a:lnSpc>
            </a:pPr>
            <a:r>
              <a:rPr lang="en-US" sz="2000" dirty="0"/>
              <a:t>Which one do you think are preferred in electromagnets or transformers?</a:t>
            </a:r>
          </a:p>
          <a:p>
            <a:pPr lvl="2">
              <a:lnSpc>
                <a:spcPct val="90000"/>
              </a:lnSpc>
            </a:pPr>
            <a:r>
              <a:rPr lang="en-US" sz="1800" dirty="0"/>
              <a:t>Soft.  Why?</a:t>
            </a:r>
          </a:p>
          <a:p>
            <a:pPr lvl="2">
              <a:lnSpc>
                <a:spcPct val="90000"/>
              </a:lnSpc>
            </a:pPr>
            <a:r>
              <a:rPr lang="en-US" sz="1800" dirty="0"/>
              <a:t>Since the energy loss is small and much easier to switch off the field </a:t>
            </a:r>
          </a:p>
          <a:p>
            <a:pPr>
              <a:lnSpc>
                <a:spcPct val="90000"/>
              </a:lnSpc>
            </a:pPr>
            <a:r>
              <a:rPr lang="en-US" sz="2400" dirty="0"/>
              <a:t>Then how do we demagnetize a ferromagnetic material?</a:t>
            </a:r>
          </a:p>
          <a:p>
            <a:pPr lvl="1">
              <a:lnSpc>
                <a:spcPct val="90000"/>
              </a:lnSpc>
            </a:pPr>
            <a:r>
              <a:rPr lang="en-US" sz="2000" dirty="0"/>
              <a:t>Keep repeating the Hysteresis loop, reducing the range of B</a:t>
            </a:r>
            <a:r>
              <a:rPr lang="en-US" sz="2000" baseline="-25000" dirty="0"/>
              <a:t>0</a:t>
            </a:r>
            <a:r>
              <a:rPr lang="en-US" sz="2000" dirty="0"/>
              <a:t>.</a:t>
            </a:r>
          </a:p>
        </p:txBody>
      </p:sp>
      <p:graphicFrame>
        <p:nvGraphicFramePr>
          <p:cNvPr id="40960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3348" name="Equation" r:id="rId9" imgW="914400" imgH="190080" progId="Equation.DSMT4">
                  <p:embed/>
                </p:oleObj>
              </mc:Choice>
              <mc:Fallback>
                <p:oleObj name="Equation" r:id="rId9" imgW="914400" imgH="190080" progId="Equation.DSMT4">
                  <p:embed/>
                  <p:pic>
                    <p:nvPicPr>
                      <p:cNvPr id="40960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10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08">
                                            <p:txEl>
                                              <p:pRg st="0" end="0"/>
                                            </p:txEl>
                                          </p:spTgt>
                                        </p:tgtEl>
                                        <p:attrNameLst>
                                          <p:attrName>style.visibility</p:attrName>
                                        </p:attrNameLst>
                                      </p:cBhvr>
                                      <p:to>
                                        <p:strVal val="visible"/>
                                      </p:to>
                                    </p:set>
                                    <p:animEffect transition="in" filter="wipe(left)">
                                      <p:cBhvr>
                                        <p:cTn id="7" dur="500"/>
                                        <p:tgtEl>
                                          <p:spTgt spid="409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08">
                                            <p:txEl>
                                              <p:pRg st="1" end="1"/>
                                            </p:txEl>
                                          </p:spTgt>
                                        </p:tgtEl>
                                        <p:attrNameLst>
                                          <p:attrName>style.visibility</p:attrName>
                                        </p:attrNameLst>
                                      </p:cBhvr>
                                      <p:to>
                                        <p:strVal val="visible"/>
                                      </p:to>
                                    </p:set>
                                    <p:animEffect transition="in" filter="wipe(left)">
                                      <p:cBhvr>
                                        <p:cTn id="12" dur="500"/>
                                        <p:tgtEl>
                                          <p:spTgt spid="409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9608">
                                            <p:txEl>
                                              <p:pRg st="2" end="2"/>
                                            </p:txEl>
                                          </p:spTgt>
                                        </p:tgtEl>
                                        <p:attrNameLst>
                                          <p:attrName>style.visibility</p:attrName>
                                        </p:attrNameLst>
                                      </p:cBhvr>
                                      <p:to>
                                        <p:strVal val="visible"/>
                                      </p:to>
                                    </p:set>
                                    <p:animEffect transition="in" filter="wipe(left)">
                                      <p:cBhvr>
                                        <p:cTn id="17" dur="500"/>
                                        <p:tgtEl>
                                          <p:spTgt spid="409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9608">
                                            <p:txEl>
                                              <p:pRg st="3" end="3"/>
                                            </p:txEl>
                                          </p:spTgt>
                                        </p:tgtEl>
                                        <p:attrNameLst>
                                          <p:attrName>style.visibility</p:attrName>
                                        </p:attrNameLst>
                                      </p:cBhvr>
                                      <p:to>
                                        <p:strVal val="visible"/>
                                      </p:to>
                                    </p:set>
                                    <p:animEffect transition="in" filter="wipe(left)">
                                      <p:cBhvr>
                                        <p:cTn id="22" dur="500"/>
                                        <p:tgtEl>
                                          <p:spTgt spid="409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iterate type="wd">
                                    <p:tmPct val="10000"/>
                                  </p:iterate>
                                  <p:childTnLst>
                                    <p:set>
                                      <p:cBhvr>
                                        <p:cTn id="26" dur="1" fill="hold">
                                          <p:stCondLst>
                                            <p:cond delay="0"/>
                                          </p:stCondLst>
                                        </p:cTn>
                                        <p:tgtEl>
                                          <p:spTgt spid="409603"/>
                                        </p:tgtEl>
                                        <p:attrNameLst>
                                          <p:attrName>style.visibility</p:attrName>
                                        </p:attrNameLst>
                                      </p:cBhvr>
                                      <p:to>
                                        <p:strVal val="visible"/>
                                      </p:to>
                                    </p:set>
                                    <p:animEffect transition="in" filter="fade">
                                      <p:cBhvr>
                                        <p:cTn id="27" dur="3000"/>
                                        <p:tgtEl>
                                          <p:spTgt spid="409603"/>
                                        </p:tgtEl>
                                      </p:cBhvr>
                                    </p:animEffect>
                                    <p:anim calcmode="lin" valueType="num">
                                      <p:cBhvr>
                                        <p:cTn id="28" dur="3000" fill="hold"/>
                                        <p:tgtEl>
                                          <p:spTgt spid="409603"/>
                                        </p:tgtEl>
                                        <p:attrNameLst>
                                          <p:attrName>style.rotation</p:attrName>
                                        </p:attrNameLst>
                                      </p:cBhvr>
                                      <p:tavLst>
                                        <p:tav tm="0">
                                          <p:val>
                                            <p:fltVal val="720"/>
                                          </p:val>
                                        </p:tav>
                                        <p:tav tm="100000">
                                          <p:val>
                                            <p:fltVal val="0"/>
                                          </p:val>
                                        </p:tav>
                                      </p:tavLst>
                                    </p:anim>
                                    <p:anim calcmode="lin" valueType="num">
                                      <p:cBhvr>
                                        <p:cTn id="29" dur="3000" fill="hold"/>
                                        <p:tgtEl>
                                          <p:spTgt spid="409603"/>
                                        </p:tgtEl>
                                        <p:attrNameLst>
                                          <p:attrName>ppt_h</p:attrName>
                                        </p:attrNameLst>
                                      </p:cBhvr>
                                      <p:tavLst>
                                        <p:tav tm="0">
                                          <p:val>
                                            <p:fltVal val="0"/>
                                          </p:val>
                                        </p:tav>
                                        <p:tav tm="100000">
                                          <p:val>
                                            <p:strVal val="#ppt_h"/>
                                          </p:val>
                                        </p:tav>
                                      </p:tavLst>
                                    </p:anim>
                                    <p:anim calcmode="lin" valueType="num">
                                      <p:cBhvr>
                                        <p:cTn id="30" dur="3000" fill="hold"/>
                                        <p:tgtEl>
                                          <p:spTgt spid="409603"/>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9608">
                                            <p:txEl>
                                              <p:pRg st="4" end="4"/>
                                            </p:txEl>
                                          </p:spTgt>
                                        </p:tgtEl>
                                        <p:attrNameLst>
                                          <p:attrName>style.visibility</p:attrName>
                                        </p:attrNameLst>
                                      </p:cBhvr>
                                      <p:to>
                                        <p:strVal val="visible"/>
                                      </p:to>
                                    </p:set>
                                    <p:animEffect transition="in" filter="wipe(left)">
                                      <p:cBhvr>
                                        <p:cTn id="35" dur="500"/>
                                        <p:tgtEl>
                                          <p:spTgt spid="40960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9608">
                                            <p:txEl>
                                              <p:pRg st="5" end="5"/>
                                            </p:txEl>
                                          </p:spTgt>
                                        </p:tgtEl>
                                        <p:attrNameLst>
                                          <p:attrName>style.visibility</p:attrName>
                                        </p:attrNameLst>
                                      </p:cBhvr>
                                      <p:to>
                                        <p:strVal val="visible"/>
                                      </p:to>
                                    </p:set>
                                    <p:animEffect transition="in" filter="wipe(left)">
                                      <p:cBhvr>
                                        <p:cTn id="40" dur="500"/>
                                        <p:tgtEl>
                                          <p:spTgt spid="40960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9608">
                                            <p:txEl>
                                              <p:pRg st="6" end="6"/>
                                            </p:txEl>
                                          </p:spTgt>
                                        </p:tgtEl>
                                        <p:attrNameLst>
                                          <p:attrName>style.visibility</p:attrName>
                                        </p:attrNameLst>
                                      </p:cBhvr>
                                      <p:to>
                                        <p:strVal val="visible"/>
                                      </p:to>
                                    </p:set>
                                    <p:animEffect transition="in" filter="wipe(left)">
                                      <p:cBhvr>
                                        <p:cTn id="45" dur="500"/>
                                        <p:tgtEl>
                                          <p:spTgt spid="40960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9608">
                                            <p:txEl>
                                              <p:pRg st="7" end="7"/>
                                            </p:txEl>
                                          </p:spTgt>
                                        </p:tgtEl>
                                        <p:attrNameLst>
                                          <p:attrName>style.visibility</p:attrName>
                                        </p:attrNameLst>
                                      </p:cBhvr>
                                      <p:to>
                                        <p:strVal val="visible"/>
                                      </p:to>
                                    </p:set>
                                    <p:animEffect transition="in" filter="wipe(left)">
                                      <p:cBhvr>
                                        <p:cTn id="50" dur="500"/>
                                        <p:tgtEl>
                                          <p:spTgt spid="40960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9608">
                                            <p:txEl>
                                              <p:pRg st="8" end="8"/>
                                            </p:txEl>
                                          </p:spTgt>
                                        </p:tgtEl>
                                        <p:attrNameLst>
                                          <p:attrName>style.visibility</p:attrName>
                                        </p:attrNameLst>
                                      </p:cBhvr>
                                      <p:to>
                                        <p:strVal val="visible"/>
                                      </p:to>
                                    </p:set>
                                    <p:animEffect transition="in" filter="wipe(left)">
                                      <p:cBhvr>
                                        <p:cTn id="55" dur="500"/>
                                        <p:tgtEl>
                                          <p:spTgt spid="40960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409602"/>
                                        </p:tgtEl>
                                        <p:attrNameLst>
                                          <p:attrName>style.visibility</p:attrName>
                                        </p:attrNameLst>
                                      </p:cBhvr>
                                      <p:to>
                                        <p:strVal val="visible"/>
                                      </p:to>
                                    </p:set>
                                    <p:animEffect transition="in" filter="fade">
                                      <p:cBhvr>
                                        <p:cTn id="60" dur="2000"/>
                                        <p:tgtEl>
                                          <p:spTgt spid="409602"/>
                                        </p:tgtEl>
                                      </p:cBhvr>
                                    </p:animEffect>
                                    <p:anim calcmode="lin" valueType="num">
                                      <p:cBhvr>
                                        <p:cTn id="61" dur="2000" fill="hold"/>
                                        <p:tgtEl>
                                          <p:spTgt spid="409602"/>
                                        </p:tgtEl>
                                        <p:attrNameLst>
                                          <p:attrName>style.rotation</p:attrName>
                                        </p:attrNameLst>
                                      </p:cBhvr>
                                      <p:tavLst>
                                        <p:tav tm="0">
                                          <p:val>
                                            <p:fltVal val="720"/>
                                          </p:val>
                                        </p:tav>
                                        <p:tav tm="100000">
                                          <p:val>
                                            <p:fltVal val="0"/>
                                          </p:val>
                                        </p:tav>
                                      </p:tavLst>
                                    </p:anim>
                                    <p:anim calcmode="lin" valueType="num">
                                      <p:cBhvr>
                                        <p:cTn id="62" dur="2000" fill="hold"/>
                                        <p:tgtEl>
                                          <p:spTgt spid="409602"/>
                                        </p:tgtEl>
                                        <p:attrNameLst>
                                          <p:attrName>ppt_h</p:attrName>
                                        </p:attrNameLst>
                                      </p:cBhvr>
                                      <p:tavLst>
                                        <p:tav tm="0">
                                          <p:val>
                                            <p:fltVal val="0"/>
                                          </p:val>
                                        </p:tav>
                                        <p:tav tm="100000">
                                          <p:val>
                                            <p:strVal val="#ppt_h"/>
                                          </p:val>
                                        </p:tav>
                                      </p:tavLst>
                                    </p:anim>
                                    <p:anim calcmode="lin" valueType="num">
                                      <p:cBhvr>
                                        <p:cTn id="63" dur="2000" fill="hold"/>
                                        <p:tgtEl>
                                          <p:spTgt spid="4096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July 6,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22671" y="4916"/>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57200"/>
            <a:ext cx="8839200" cy="5519584"/>
          </a:xfrm>
        </p:spPr>
        <p:txBody>
          <a:bodyPr/>
          <a:lstStyle/>
          <a:p>
            <a:r>
              <a:rPr lang="en-US" sz="2400" dirty="0"/>
              <a:t>Reading Assignments: CH28.6 – 10</a:t>
            </a:r>
            <a:r>
              <a:rPr lang="en-US" sz="2000" dirty="0"/>
              <a:t> </a:t>
            </a:r>
            <a:endParaRPr lang="en-US" sz="2400" dirty="0"/>
          </a:p>
          <a:p>
            <a:r>
              <a:rPr lang="en-US" sz="2400" dirty="0"/>
              <a:t>Course feedback survey </a:t>
            </a:r>
            <a:r>
              <a:rPr lang="en-US" sz="2400" dirty="0">
                <a:sym typeface="Wingdings" pitchFamily="2" charset="2"/>
              </a:rPr>
              <a:t> Check the course evaluation tab in Canvas</a:t>
            </a:r>
          </a:p>
          <a:p>
            <a:r>
              <a:rPr lang="en-US" sz="2400" dirty="0"/>
              <a:t>Special seminar on COVID–19 today, July 6</a:t>
            </a:r>
          </a:p>
          <a:p>
            <a:pPr lvl="1"/>
            <a:r>
              <a:rPr lang="en-US" sz="2000" dirty="0"/>
              <a:t>Dr. Linda Lee, a frontline doctor</a:t>
            </a:r>
          </a:p>
          <a:p>
            <a:pPr lvl="1"/>
            <a:r>
              <a:rPr lang="en-US" sz="2000" dirty="0"/>
              <a:t>The second hour of the class (11:30 – 12:30)</a:t>
            </a:r>
          </a:p>
          <a:p>
            <a:pPr lvl="2"/>
            <a:r>
              <a:rPr lang="en-US" sz="1800" dirty="0"/>
              <a:t>Extra credit for attending the seminar</a:t>
            </a:r>
          </a:p>
          <a:p>
            <a:pPr lvl="1"/>
            <a:r>
              <a:rPr lang="en-US" sz="2000" dirty="0"/>
              <a:t>Questions will earn additional extra credit points</a:t>
            </a:r>
          </a:p>
          <a:p>
            <a:r>
              <a:rPr lang="en-US" sz="2400" dirty="0"/>
              <a:t>Online quiz 4 beginning of the class tomorrow (roll call at 10:20am)</a:t>
            </a:r>
          </a:p>
          <a:p>
            <a:pPr lvl="1"/>
            <a:r>
              <a:rPr lang="en-US" sz="2000" dirty="0"/>
              <a:t>Covers CH27.4 to what we finish today</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figures, pictures, arrows, or setups or solutions of any problems! No additional formulae or values of constants will be provided!</a:t>
            </a:r>
          </a:p>
          <a:p>
            <a:pPr lvl="1"/>
            <a:r>
              <a:rPr lang="en-US" sz="2000" dirty="0"/>
              <a:t>Must send me the photos of front and back of the formula sheet, including the blank, no later than 10am tomorrow!</a:t>
            </a:r>
          </a:p>
          <a:p>
            <a:pPr lvl="2"/>
            <a:r>
              <a:rPr lang="en-US" sz="1600" dirty="0"/>
              <a:t>Once submitted, you cannot change, unless I ask you to delete some part of the sheet!</a:t>
            </a:r>
            <a:endParaRPr lang="en-US" sz="1400" dirty="0"/>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0"/>
            <a:ext cx="8153400" cy="609600"/>
          </a:xfrm>
        </p:spPr>
        <p:txBody>
          <a:bodyPr/>
          <a:lstStyle/>
          <a:p>
            <a:r>
              <a:rPr lang="en-US" sz="4000" dirty="0"/>
              <a:t>Reminder: Special Project #5 – COVID-19</a:t>
            </a:r>
          </a:p>
        </p:txBody>
      </p:sp>
      <p:sp>
        <p:nvSpPr>
          <p:cNvPr id="111619" name="Rectangle 3"/>
          <p:cNvSpPr>
            <a:spLocks noGrp="1" noChangeArrowheads="1"/>
          </p:cNvSpPr>
          <p:nvPr>
            <p:ph type="body" idx="1"/>
          </p:nvPr>
        </p:nvSpPr>
        <p:spPr>
          <a:xfrm>
            <a:off x="152400" y="609600"/>
            <a:ext cx="8915400" cy="5486400"/>
          </a:xfrm>
        </p:spPr>
        <p:txBody>
          <a:bodyPr/>
          <a:lstStyle/>
          <a:p>
            <a:r>
              <a:rPr lang="en-US" sz="2000" dirty="0"/>
              <a:t>Make comparisons of COVID-19 statistics between the U.S., South Korea, Italy and Texas from </a:t>
            </a:r>
            <a:r>
              <a:rPr lang="en-US" sz="2000" dirty="0">
                <a:hlinkClick r:id="rId3"/>
              </a:rPr>
              <a:t>https://coronaboard.com</a:t>
            </a:r>
            <a:r>
              <a:rPr lang="en-US" sz="2000" dirty="0"/>
              <a:t> on spreadsheet </a:t>
            </a:r>
          </a:p>
          <a:p>
            <a:pPr lvl="1"/>
            <a:r>
              <a:rPr lang="en-US" sz="1800" dirty="0"/>
              <a:t>Total 36 points: 1 point for each of the top 20 cells and 2 points for each of the 8 cells for testing</a:t>
            </a:r>
          </a:p>
          <a:p>
            <a:r>
              <a:rPr lang="en-US" sz="2000" dirty="0"/>
              <a:t>What are the 3 fundamental requirements for opening up (</a:t>
            </a:r>
            <a:r>
              <a:rPr lang="en-US" sz="2000" dirty="0">
                <a:sym typeface="Wingdings" pitchFamily="2" charset="2"/>
              </a:rPr>
              <a:t>2 points each, total 6 points)?  </a:t>
            </a:r>
          </a:p>
          <a:p>
            <a:pPr lvl="1"/>
            <a:r>
              <a:rPr lang="en-US" sz="1600" b="1" u="sng" dirty="0">
                <a:solidFill>
                  <a:srgbClr val="FF0000"/>
                </a:solidFill>
                <a:sym typeface="Wingdings" pitchFamily="2" charset="2"/>
              </a:rPr>
              <a:t>Must be quantitative! (e.g. how many tests per capita per day for the present situation of pandemic)</a:t>
            </a:r>
            <a:endParaRPr lang="en-US" sz="1600" dirty="0">
              <a:sym typeface="Wingdings" pitchFamily="2" charset="2"/>
            </a:endParaRPr>
          </a:p>
          <a:p>
            <a:r>
              <a:rPr lang="en-US" sz="2000" dirty="0">
                <a:sym typeface="Wingdings" pitchFamily="2" charset="2"/>
              </a:rPr>
              <a:t>Assess the readiness of the three fundamental requirements U.S. (2 point each, total 6 points; </a:t>
            </a:r>
            <a:r>
              <a:rPr lang="en-US" sz="2000" dirty="0">
                <a:solidFill>
                  <a:srgbClr val="C00000"/>
                </a:solidFill>
                <a:sym typeface="Wingdings" pitchFamily="2" charset="2"/>
              </a:rPr>
              <a:t>do NOT just take politician’s words</a:t>
            </a:r>
            <a:r>
              <a:rPr lang="en-US" sz="2000" dirty="0">
                <a:sym typeface="Wingdings" pitchFamily="2" charset="2"/>
              </a:rPr>
              <a:t>!). Must provide the independent scientific entity’s reference you took the information from. </a:t>
            </a:r>
          </a:p>
          <a:p>
            <a:r>
              <a:rPr lang="en-US" sz="2000" dirty="0"/>
              <a:t>Evaluate quantitatively the success/failure of the US responses to COVID-19 in 5 sentences. </a:t>
            </a:r>
            <a:r>
              <a:rPr lang="en-US" sz="2000" b="1" u="sng" dirty="0">
                <a:solidFill>
                  <a:srgbClr val="FF0000"/>
                </a:solidFill>
                <a:sym typeface="Wingdings" pitchFamily="2" charset="2"/>
              </a:rPr>
              <a:t>Must provide quantitative reasons behind your conclusion! </a:t>
            </a:r>
            <a:r>
              <a:rPr lang="en-US" sz="2000" dirty="0"/>
              <a:t>(10 points)</a:t>
            </a:r>
          </a:p>
          <a:p>
            <a:r>
              <a:rPr lang="en-US" sz="2000" dirty="0"/>
              <a:t>Assess quantitatively the effectiveness of wearing masks (4 points) and at least 4 reasons for it being effective (1 point each, 0.5 point extra after the first 4).</a:t>
            </a:r>
          </a:p>
          <a:p>
            <a:r>
              <a:rPr lang="en-US" sz="2000" dirty="0"/>
              <a:t>Due: the beginning of the class Tuesday, July 7</a:t>
            </a:r>
          </a:p>
          <a:p>
            <a:pPr lvl="1"/>
            <a:r>
              <a:rPr lang="en-US" sz="1800" dirty="0"/>
              <a:t>Scan all pages of your special project into the pdf format, including the spreadsheet</a:t>
            </a:r>
          </a:p>
          <a:p>
            <a:pPr lvl="1"/>
            <a:r>
              <a:rPr lang="en-US" sz="1800" dirty="0"/>
              <a:t>Save all pages into </a:t>
            </a:r>
            <a:r>
              <a:rPr lang="en-US" sz="1800" b="1" u="sng" dirty="0">
                <a:solidFill>
                  <a:srgbClr val="C00000"/>
                </a:solidFill>
              </a:rPr>
              <a:t>one file</a:t>
            </a:r>
            <a:r>
              <a:rPr lang="en-US" sz="1800" dirty="0"/>
              <a:t> with the filename SP5-YourLastName-YourFirstName.pdf</a:t>
            </a:r>
          </a:p>
          <a:p>
            <a:r>
              <a:rPr lang="en-US" sz="2000" dirty="0"/>
              <a:t>Spreadsheet has been posted on the class web page.  Download ASAP.</a:t>
            </a:r>
          </a:p>
        </p:txBody>
      </p:sp>
      <p:sp>
        <p:nvSpPr>
          <p:cNvPr id="2" name="Date Placeholder 1">
            <a:extLst>
              <a:ext uri="{FF2B5EF4-FFF2-40B4-BE49-F238E27FC236}">
                <a16:creationId xmlns:a16="http://schemas.microsoft.com/office/drawing/2014/main" id="{B1F5045A-67A3-CB41-ACA1-E4F4BDA5A73B}"/>
              </a:ext>
            </a:extLst>
          </p:cNvPr>
          <p:cNvSpPr>
            <a:spLocks noGrp="1"/>
          </p:cNvSpPr>
          <p:nvPr>
            <p:ph type="dt" sz="half" idx="10"/>
          </p:nvPr>
        </p:nvSpPr>
        <p:spPr/>
        <p:txBody>
          <a:bodyPr/>
          <a:lstStyle/>
          <a:p>
            <a:pPr>
              <a:defRPr/>
            </a:pPr>
            <a:r>
              <a:rPr lang="en-US"/>
              <a:t>Monday, July 6, 2020</a:t>
            </a:r>
          </a:p>
        </p:txBody>
      </p:sp>
      <p:sp>
        <p:nvSpPr>
          <p:cNvPr id="3" name="Footer Placeholder 2">
            <a:extLst>
              <a:ext uri="{FF2B5EF4-FFF2-40B4-BE49-F238E27FC236}">
                <a16:creationId xmlns:a16="http://schemas.microsoft.com/office/drawing/2014/main" id="{BF74F07F-2F91-8E41-B659-45A069F19E24}"/>
              </a:ext>
            </a:extLst>
          </p:cNvPr>
          <p:cNvSpPr>
            <a:spLocks noGrp="1"/>
          </p:cNvSpPr>
          <p:nvPr>
            <p:ph type="ftr" sz="quarter" idx="11"/>
          </p:nvPr>
        </p:nvSpPr>
        <p:spPr/>
        <p:txBody>
          <a:bodyPr/>
          <a:lstStyle/>
          <a:p>
            <a:pPr>
              <a:defRPr/>
            </a:pPr>
            <a:r>
              <a:rPr lang="de-DE"/>
              <a:t>PHYS 1444-001, Summer 2020                    Dr. Jaehoon Yu</a:t>
            </a:r>
            <a:endParaRPr lang="en-US"/>
          </a:p>
        </p:txBody>
      </p:sp>
      <p:sp>
        <p:nvSpPr>
          <p:cNvPr id="4" name="Slide Number Placeholder 3">
            <a:extLst>
              <a:ext uri="{FF2B5EF4-FFF2-40B4-BE49-F238E27FC236}">
                <a16:creationId xmlns:a16="http://schemas.microsoft.com/office/drawing/2014/main" id="{DFE34DF0-36FF-8F4A-8D98-9D294E2322B0}"/>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51089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FA4A-4921-794E-9884-1A539A7E916A}"/>
              </a:ext>
            </a:extLst>
          </p:cNvPr>
          <p:cNvSpPr>
            <a:spLocks noGrp="1"/>
          </p:cNvSpPr>
          <p:nvPr>
            <p:ph type="title"/>
          </p:nvPr>
        </p:nvSpPr>
        <p:spPr>
          <a:xfrm>
            <a:off x="685800" y="0"/>
            <a:ext cx="7772400" cy="1143000"/>
          </a:xfrm>
        </p:spPr>
        <p:txBody>
          <a:bodyPr/>
          <a:lstStyle/>
          <a:p>
            <a:r>
              <a:rPr lang="en-US" dirty="0"/>
              <a:t>SP5 spreadsheet</a:t>
            </a:r>
          </a:p>
        </p:txBody>
      </p:sp>
      <p:sp>
        <p:nvSpPr>
          <p:cNvPr id="4" name="Date Placeholder 3">
            <a:extLst>
              <a:ext uri="{FF2B5EF4-FFF2-40B4-BE49-F238E27FC236}">
                <a16:creationId xmlns:a16="http://schemas.microsoft.com/office/drawing/2014/main" id="{7358AA71-2DDC-4B4C-A776-0ED067DA473A}"/>
              </a:ext>
            </a:extLst>
          </p:cNvPr>
          <p:cNvSpPr>
            <a:spLocks noGrp="1"/>
          </p:cNvSpPr>
          <p:nvPr>
            <p:ph type="dt" sz="half" idx="10"/>
          </p:nvPr>
        </p:nvSpPr>
        <p:spPr/>
        <p:txBody>
          <a:bodyPr/>
          <a:lstStyle/>
          <a:p>
            <a:pPr>
              <a:defRPr/>
            </a:pPr>
            <a:r>
              <a:rPr lang="en-US"/>
              <a:t>Monday, July 6, 2020</a:t>
            </a:r>
          </a:p>
        </p:txBody>
      </p:sp>
      <p:sp>
        <p:nvSpPr>
          <p:cNvPr id="5" name="Footer Placeholder 4">
            <a:extLst>
              <a:ext uri="{FF2B5EF4-FFF2-40B4-BE49-F238E27FC236}">
                <a16:creationId xmlns:a16="http://schemas.microsoft.com/office/drawing/2014/main" id="{5046811C-76F8-6440-AEAB-4D27AAF68B74}"/>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867A2334-75D7-F640-8831-A5516E23745E}"/>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10" name="Picture 9">
            <a:extLst>
              <a:ext uri="{FF2B5EF4-FFF2-40B4-BE49-F238E27FC236}">
                <a16:creationId xmlns:a16="http://schemas.microsoft.com/office/drawing/2014/main" id="{9631F2BE-F73A-2D41-921B-FF02F9DED506}"/>
              </a:ext>
            </a:extLst>
          </p:cNvPr>
          <p:cNvPicPr>
            <a:picLocks noChangeAspect="1"/>
          </p:cNvPicPr>
          <p:nvPr/>
        </p:nvPicPr>
        <p:blipFill>
          <a:blip r:embed="rId2"/>
          <a:stretch>
            <a:fillRect/>
          </a:stretch>
        </p:blipFill>
        <p:spPr>
          <a:xfrm>
            <a:off x="-266700" y="685800"/>
            <a:ext cx="9677400" cy="7162800"/>
          </a:xfrm>
          <a:prstGeom prst="rect">
            <a:avLst/>
          </a:prstGeom>
        </p:spPr>
      </p:pic>
    </p:spTree>
    <p:extLst>
      <p:ext uri="{BB962C8B-B14F-4D97-AF65-F5344CB8AC3E}">
        <p14:creationId xmlns:p14="http://schemas.microsoft.com/office/powerpoint/2010/main" val="191498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July 2,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5</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3979"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3980"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981"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982"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93983"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dirty="0" err="1">
                <a:solidFill>
                  <a:srgbClr val="660066"/>
                </a:solidFill>
                <a:latin typeface="Symbol" charset="2"/>
                <a:ea typeface="ＭＳ Ｐゴシック" charset="-128"/>
              </a:rPr>
              <a:t>Δ</a:t>
            </a:r>
            <a:r>
              <a:rPr lang="en-US" sz="2800" dirty="0" err="1">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867400" y="5486400"/>
            <a:ext cx="3124200" cy="646331"/>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800" dirty="0">
                <a:solidFill>
                  <a:srgbClr val="CC0000"/>
                </a:solidFill>
                <a:latin typeface="Arial Narrow" charset="0"/>
              </a:rPr>
              <a:t>Looks very similar to a law in the electricity.  Which law is it? (Poll13)</a:t>
            </a:r>
          </a:p>
        </p:txBody>
      </p:sp>
      <p:sp>
        <p:nvSpPr>
          <p:cNvPr id="392206" name="Text Box 14"/>
          <p:cNvSpPr txBox="1">
            <a:spLocks noChangeArrowheads="1"/>
          </p:cNvSpPr>
          <p:nvPr/>
        </p:nvSpPr>
        <p:spPr bwMode="auto">
          <a:xfrm>
            <a:off x="62484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38060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July 6,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6</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27829"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27830"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27831"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27832"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11692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Monday, July 6, 2020</a:t>
            </a:r>
          </a:p>
        </p:txBody>
      </p:sp>
      <p:sp>
        <p:nvSpPr>
          <p:cNvPr id="26" name="Footer Placeholder 4"/>
          <p:cNvSpPr>
            <a:spLocks noGrp="1"/>
          </p:cNvSpPr>
          <p:nvPr>
            <p:ph type="ftr" sz="quarter" idx="11"/>
          </p:nvPr>
        </p:nvSpPr>
        <p:spPr/>
        <p:txBody>
          <a:bodyPr/>
          <a:lstStyle/>
          <a:p>
            <a:r>
              <a:rPr lang="de-DE"/>
              <a:t>PHYS 1444-001, Summer 2020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7</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74659"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74660"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74661"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74662"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74663"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74664"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74665"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74666"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74667"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74668"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3764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6304"/>
                                        </p:tgtEl>
                                        <p:attrNameLst>
                                          <p:attrName>style.visibility</p:attrName>
                                        </p:attrNameLst>
                                      </p:cBhvr>
                                      <p:to>
                                        <p:strVal val="visible"/>
                                      </p:to>
                                    </p:set>
                                    <p:animEffect transition="in" filter="wipe(left)">
                                      <p:cBhvr>
                                        <p:cTn id="42" dur="500"/>
                                        <p:tgtEl>
                                          <p:spTgt spid="3963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6299"/>
                                        </p:tgtEl>
                                        <p:attrNameLst>
                                          <p:attrName>style.visibility</p:attrName>
                                        </p:attrNameLst>
                                      </p:cBhvr>
                                      <p:to>
                                        <p:strVal val="visible"/>
                                      </p:to>
                                    </p:set>
                                    <p:animEffect transition="in" filter="wipe(left)">
                                      <p:cBhvr>
                                        <p:cTn id="47" dur="500"/>
                                        <p:tgtEl>
                                          <p:spTgt spid="39629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05"/>
                                        </p:tgtEl>
                                        <p:attrNameLst>
                                          <p:attrName>style.visibility</p:attrName>
                                        </p:attrNameLst>
                                      </p:cBhvr>
                                      <p:to>
                                        <p:strVal val="visible"/>
                                      </p:to>
                                    </p:set>
                                    <p:animEffect transition="in" filter="wipe(left)">
                                      <p:cBhvr>
                                        <p:cTn id="52" dur="500"/>
                                        <p:tgtEl>
                                          <p:spTgt spid="39630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1"/>
                                        </p:tgtEl>
                                        <p:attrNameLst>
                                          <p:attrName>style.visibility</p:attrName>
                                        </p:attrNameLst>
                                      </p:cBhvr>
                                      <p:to>
                                        <p:strVal val="visible"/>
                                      </p:to>
                                    </p:set>
                                    <p:animEffect transition="in" filter="wipe(left)">
                                      <p:cBhvr>
                                        <p:cTn id="57" dur="500"/>
                                        <p:tgtEl>
                                          <p:spTgt spid="3963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6312"/>
                                        </p:tgtEl>
                                        <p:attrNameLst>
                                          <p:attrName>style.visibility</p:attrName>
                                        </p:attrNameLst>
                                      </p:cBhvr>
                                      <p:to>
                                        <p:strVal val="visible"/>
                                      </p:to>
                                    </p:set>
                                    <p:animEffect transition="in" filter="wipe(left)">
                                      <p:cBhvr>
                                        <p:cTn id="62" dur="500"/>
                                        <p:tgtEl>
                                          <p:spTgt spid="3963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7"/>
                                        </p:tgtEl>
                                        <p:attrNameLst>
                                          <p:attrName>style.visibility</p:attrName>
                                        </p:attrNameLst>
                                      </p:cBhvr>
                                      <p:to>
                                        <p:strVal val="visible"/>
                                      </p:to>
                                    </p:set>
                                    <p:animEffect transition="in" filter="wipe(left)">
                                      <p:cBhvr>
                                        <p:cTn id="67" dur="500"/>
                                        <p:tgtEl>
                                          <p:spTgt spid="39630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6308"/>
                                        </p:tgtEl>
                                        <p:attrNameLst>
                                          <p:attrName>style.visibility</p:attrName>
                                        </p:attrNameLst>
                                      </p:cBhvr>
                                      <p:to>
                                        <p:strVal val="visible"/>
                                      </p:to>
                                    </p:set>
                                    <p:animEffect transition="in" filter="wipe(left)">
                                      <p:cBhvr>
                                        <p:cTn id="72" dur="500"/>
                                        <p:tgtEl>
                                          <p:spTgt spid="39630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July 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8</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29877"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29878"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29879"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29880"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1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July 6,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9</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5153" name="Equation" r:id="rId4" imgW="914400" imgH="190080" progId="Equation.DSMT4">
                  <p:embed/>
                </p:oleObj>
              </mc:Choice>
              <mc:Fallback>
                <p:oleObj name="Equation" r:id="rId4" imgW="914400" imgH="190080" progId="Equation.DSMT4">
                  <p:embed/>
                  <p:pic>
                    <p:nvPicPr>
                      <p:cNvPr id="3983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5154" name="Equation" r:id="rId6" imgW="914400" imgH="190080" progId="Equation.DSMT4">
                  <p:embed/>
                </p:oleObj>
              </mc:Choice>
              <mc:Fallback>
                <p:oleObj name="Equation" r:id="rId6" imgW="914400" imgH="190080" progId="Equation.DSMT4">
                  <p:embed/>
                  <p:pic>
                    <p:nvPicPr>
                      <p:cNvPr id="398347"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5155" name="Equation" r:id="rId7" imgW="914400" imgH="190080" progId="Equation.DSMT4">
                  <p:embed/>
                </p:oleObj>
              </mc:Choice>
              <mc:Fallback>
                <p:oleObj name="Equation" r:id="rId7" imgW="914400" imgH="190080" progId="Equation.DSMT4">
                  <p:embed/>
                  <p:pic>
                    <p:nvPicPr>
                      <p:cNvPr id="39834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dirty="0"/>
              <a:t>What is a solenoid?</a:t>
            </a:r>
          </a:p>
          <a:p>
            <a:pPr lvl="1">
              <a:lnSpc>
                <a:spcPct val="90000"/>
              </a:lnSpc>
            </a:pPr>
            <a:r>
              <a:rPr lang="en-US" dirty="0"/>
              <a:t>A long coil of wire consisting of many loops</a:t>
            </a:r>
          </a:p>
          <a:p>
            <a:pPr lvl="1">
              <a:lnSpc>
                <a:spcPct val="90000"/>
              </a:lnSpc>
            </a:pPr>
            <a:r>
              <a:rPr lang="en-US" dirty="0"/>
              <a:t>If the space between loops are wide</a:t>
            </a:r>
          </a:p>
          <a:p>
            <a:pPr lvl="2">
              <a:lnSpc>
                <a:spcPct val="90000"/>
              </a:lnSpc>
            </a:pPr>
            <a:r>
              <a:rPr lang="en-US" dirty="0"/>
              <a:t>The field near the wires are nearly circular</a:t>
            </a:r>
          </a:p>
          <a:p>
            <a:pPr lvl="2">
              <a:lnSpc>
                <a:spcPct val="90000"/>
              </a:lnSpc>
            </a:pPr>
            <a:r>
              <a:rPr lang="en-US" dirty="0"/>
              <a:t>Between any two wires, the fields due to each loop cancel</a:t>
            </a:r>
          </a:p>
          <a:p>
            <a:pPr lvl="2">
              <a:lnSpc>
                <a:spcPct val="90000"/>
              </a:lnSpc>
            </a:pPr>
            <a:r>
              <a:rPr lang="en-US" dirty="0"/>
              <a:t>Toward the center of the solenoid, the fields add up to give a field that can be fairly large and uniform</a:t>
            </a:r>
          </a:p>
          <a:p>
            <a:pPr lvl="1">
              <a:lnSpc>
                <a:spcPct val="90000"/>
              </a:lnSpc>
            </a:pPr>
            <a:r>
              <a:rPr lang="en-US" dirty="0"/>
              <a:t>For a long, densely packed loops</a:t>
            </a:r>
          </a:p>
          <a:p>
            <a:pPr lvl="2">
              <a:lnSpc>
                <a:spcPct val="90000"/>
              </a:lnSpc>
            </a:pPr>
            <a:r>
              <a:rPr lang="en-US" dirty="0"/>
              <a:t>The field is nearly uniform and parallel to the solenoid axes within the entire cross section</a:t>
            </a:r>
          </a:p>
          <a:p>
            <a:pPr lvl="2">
              <a:lnSpc>
                <a:spcPct val="90000"/>
              </a:lnSpc>
            </a:pPr>
            <a:r>
              <a:rPr lang="en-US" dirty="0"/>
              <a:t>The field outside the solenoid is very small compared to the field inside, except the ends</a:t>
            </a:r>
          </a:p>
          <a:p>
            <a:pPr lvl="3">
              <a:lnSpc>
                <a:spcPct val="90000"/>
              </a:lnSpc>
            </a:pPr>
            <a:r>
              <a:rPr lang="en-US" dirty="0"/>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5156" name="Equation" r:id="rId8" imgW="914400" imgH="190080" progId="Equation.DSMT4">
                  <p:embed/>
                </p:oleObj>
              </mc:Choice>
              <mc:Fallback>
                <p:oleObj name="Equation" r:id="rId8" imgW="914400" imgH="190080" progId="Equation.DSMT4">
                  <p:embed/>
                  <p:pic>
                    <p:nvPicPr>
                      <p:cNvPr id="398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167828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8349">
                                            <p:txEl>
                                              <p:pRg st="0" end="0"/>
                                            </p:txEl>
                                          </p:spTgt>
                                        </p:tgtEl>
                                        <p:attrNameLst>
                                          <p:attrName>style.visibility</p:attrName>
                                        </p:attrNameLst>
                                      </p:cBhvr>
                                      <p:to>
                                        <p:strVal val="visible"/>
                                      </p:to>
                                    </p:set>
                                    <p:animEffect transition="in" filter="wipe(left)">
                                      <p:cBhvr>
                                        <p:cTn id="7" dur="500"/>
                                        <p:tgtEl>
                                          <p:spTgt spid="398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8349">
                                            <p:txEl>
                                              <p:pRg st="1" end="1"/>
                                            </p:txEl>
                                          </p:spTgt>
                                        </p:tgtEl>
                                        <p:attrNameLst>
                                          <p:attrName>style.visibility</p:attrName>
                                        </p:attrNameLst>
                                      </p:cBhvr>
                                      <p:to>
                                        <p:strVal val="visible"/>
                                      </p:to>
                                    </p:set>
                                    <p:animEffect transition="in" filter="wipe(left)">
                                      <p:cBhvr>
                                        <p:cTn id="12" dur="500"/>
                                        <p:tgtEl>
                                          <p:spTgt spid="398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8349">
                                            <p:txEl>
                                              <p:pRg st="2" end="2"/>
                                            </p:txEl>
                                          </p:spTgt>
                                        </p:tgtEl>
                                        <p:attrNameLst>
                                          <p:attrName>style.visibility</p:attrName>
                                        </p:attrNameLst>
                                      </p:cBhvr>
                                      <p:to>
                                        <p:strVal val="visible"/>
                                      </p:to>
                                    </p:set>
                                    <p:animEffect transition="in" filter="wipe(left)">
                                      <p:cBhvr>
                                        <p:cTn id="17" dur="500"/>
                                        <p:tgtEl>
                                          <p:spTgt spid="398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8349">
                                            <p:txEl>
                                              <p:pRg st="3" end="3"/>
                                            </p:txEl>
                                          </p:spTgt>
                                        </p:tgtEl>
                                        <p:attrNameLst>
                                          <p:attrName>style.visibility</p:attrName>
                                        </p:attrNameLst>
                                      </p:cBhvr>
                                      <p:to>
                                        <p:strVal val="visible"/>
                                      </p:to>
                                    </p:set>
                                    <p:animEffect transition="in" filter="wipe(left)">
                                      <p:cBhvr>
                                        <p:cTn id="29" dur="500"/>
                                        <p:tgtEl>
                                          <p:spTgt spid="39834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8349">
                                            <p:txEl>
                                              <p:pRg st="4" end="4"/>
                                            </p:txEl>
                                          </p:spTgt>
                                        </p:tgtEl>
                                        <p:attrNameLst>
                                          <p:attrName>style.visibility</p:attrName>
                                        </p:attrNameLst>
                                      </p:cBhvr>
                                      <p:to>
                                        <p:strVal val="visible"/>
                                      </p:to>
                                    </p:set>
                                    <p:animEffect transition="in" filter="wipe(left)">
                                      <p:cBhvr>
                                        <p:cTn id="34" dur="500"/>
                                        <p:tgtEl>
                                          <p:spTgt spid="39834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8349">
                                            <p:txEl>
                                              <p:pRg st="5" end="5"/>
                                            </p:txEl>
                                          </p:spTgt>
                                        </p:tgtEl>
                                        <p:attrNameLst>
                                          <p:attrName>style.visibility</p:attrName>
                                        </p:attrNameLst>
                                      </p:cBhvr>
                                      <p:to>
                                        <p:strVal val="visible"/>
                                      </p:to>
                                    </p:set>
                                    <p:animEffect transition="in" filter="wipe(left)">
                                      <p:cBhvr>
                                        <p:cTn id="39" dur="500"/>
                                        <p:tgtEl>
                                          <p:spTgt spid="39834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8349">
                                            <p:txEl>
                                              <p:pRg st="6" end="6"/>
                                            </p:txEl>
                                          </p:spTgt>
                                        </p:tgtEl>
                                        <p:attrNameLst>
                                          <p:attrName>style.visibility</p:attrName>
                                        </p:attrNameLst>
                                      </p:cBhvr>
                                      <p:to>
                                        <p:strVal val="visible"/>
                                      </p:to>
                                    </p:set>
                                    <p:animEffect transition="in" filter="wipe(left)">
                                      <p:cBhvr>
                                        <p:cTn id="44" dur="500"/>
                                        <p:tgtEl>
                                          <p:spTgt spid="39834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98349">
                                            <p:txEl>
                                              <p:pRg st="7" end="7"/>
                                            </p:txEl>
                                          </p:spTgt>
                                        </p:tgtEl>
                                        <p:attrNameLst>
                                          <p:attrName>style.visibility</p:attrName>
                                        </p:attrNameLst>
                                      </p:cBhvr>
                                      <p:to>
                                        <p:strVal val="visible"/>
                                      </p:to>
                                    </p:set>
                                    <p:animEffect transition="in" filter="wipe(left)">
                                      <p:cBhvr>
                                        <p:cTn id="56" dur="500"/>
                                        <p:tgtEl>
                                          <p:spTgt spid="398349">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98349">
                                            <p:txEl>
                                              <p:pRg st="8" end="8"/>
                                            </p:txEl>
                                          </p:spTgt>
                                        </p:tgtEl>
                                        <p:attrNameLst>
                                          <p:attrName>style.visibility</p:attrName>
                                        </p:attrNameLst>
                                      </p:cBhvr>
                                      <p:to>
                                        <p:strVal val="visible"/>
                                      </p:to>
                                    </p:set>
                                    <p:animEffect transition="in" filter="wipe(left)">
                                      <p:cBhvr>
                                        <p:cTn id="66" dur="500"/>
                                        <p:tgtEl>
                                          <p:spTgt spid="39834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98349">
                                            <p:txEl>
                                              <p:pRg st="9" end="9"/>
                                            </p:txEl>
                                          </p:spTgt>
                                        </p:tgtEl>
                                        <p:attrNameLst>
                                          <p:attrName>style.visibility</p:attrName>
                                        </p:attrNameLst>
                                      </p:cBhvr>
                                      <p:to>
                                        <p:strVal val="visible"/>
                                      </p:to>
                                    </p:set>
                                    <p:animEffect transition="in" filter="wipe(left)">
                                      <p:cBhvr>
                                        <p:cTn id="71" dur="500"/>
                                        <p:tgtEl>
                                          <p:spTgt spid="3983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34514</TotalTime>
  <Words>2355</Words>
  <Application>Microsoft Macintosh PowerPoint</Application>
  <PresentationFormat>On-screen Show (4:3)</PresentationFormat>
  <Paragraphs>214</Paragraphs>
  <Slides>17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 Narrow</vt:lpstr>
      <vt:lpstr>Monotype Corsiva</vt:lpstr>
      <vt:lpstr>Symbol</vt:lpstr>
      <vt:lpstr>Times New Roman</vt:lpstr>
      <vt:lpstr>phys1443-spring02</vt:lpstr>
      <vt:lpstr>Equation</vt:lpstr>
      <vt:lpstr>PHYS 1441 – Section 001 Lecture #17</vt:lpstr>
      <vt:lpstr>Announcements</vt:lpstr>
      <vt:lpstr>Reminder: Special Project #5 – COVID-19</vt:lpstr>
      <vt:lpstr>SP5 spreadsheet</vt:lpstr>
      <vt:lpstr>Ampére’s Law</vt:lpstr>
      <vt:lpstr>Example 28 – 6 </vt:lpstr>
      <vt:lpstr>Example 28 – 6 cont’d </vt:lpstr>
      <vt:lpstr>Example 28 – 7 </vt:lpstr>
      <vt:lpstr>Solenoid and Its Magnetic Field</vt:lpstr>
      <vt:lpstr>Solenoid Magnetic Field</vt:lpstr>
      <vt:lpstr>Solenoid Magnetic Field</vt:lpstr>
      <vt:lpstr>Magnetic Materials - Ferromagnetism</vt:lpstr>
      <vt:lpstr>B in Magnetic Materials</vt:lpstr>
      <vt:lpstr>B in Magnetic Materials</vt:lpstr>
      <vt:lpstr>Hysteresis</vt:lpstr>
      <vt:lpstr>Hysteresis</vt:lpstr>
      <vt:lpstr>Magnetically Soft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899</cp:revision>
  <dcterms:created xsi:type="dcterms:W3CDTF">2012-01-19T04:21:20Z</dcterms:created>
  <dcterms:modified xsi:type="dcterms:W3CDTF">2020-07-06T19:32:21Z</dcterms:modified>
</cp:coreProperties>
</file>