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1" r:id="rId2"/>
    <p:sldId id="481" r:id="rId3"/>
    <p:sldId id="777" r:id="rId4"/>
    <p:sldId id="778" r:id="rId5"/>
    <p:sldId id="779" r:id="rId6"/>
    <p:sldId id="780" r:id="rId7"/>
    <p:sldId id="781" r:id="rId8"/>
    <p:sldId id="782" r:id="rId9"/>
    <p:sldId id="783" r:id="rId10"/>
    <p:sldId id="784" r:id="rId11"/>
    <p:sldId id="785" r:id="rId12"/>
    <p:sldId id="786" r:id="rId13"/>
    <p:sldId id="787" r:id="rId14"/>
    <p:sldId id="788" r:id="rId15"/>
    <p:sldId id="789" r:id="rId16"/>
    <p:sldId id="790" r:id="rId17"/>
    <p:sldId id="791" r:id="rId18"/>
    <p:sldId id="792" r:id="rId19"/>
    <p:sldId id="793" r:id="rId20"/>
    <p:sldId id="794" r:id="rId21"/>
    <p:sldId id="795" r:id="rId22"/>
    <p:sldId id="796" r:id="rId23"/>
    <p:sldId id="797" r:id="rId24"/>
    <p:sldId id="798" r:id="rId25"/>
    <p:sldId id="799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4"/>
    <p:restoredTop sz="94660"/>
  </p:normalViewPr>
  <p:slideViewPr>
    <p:cSldViewPr>
      <p:cViewPr varScale="1">
        <p:scale>
          <a:sx n="127" d="100"/>
          <a:sy n="127" d="100"/>
        </p:scale>
        <p:origin x="6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2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2.wmf"/><Relationship Id="rId6" Type="http://schemas.openxmlformats.org/officeDocument/2006/relationships/image" Target="../media/image58.wmf"/><Relationship Id="rId11" Type="http://schemas.openxmlformats.org/officeDocument/2006/relationships/image" Target="../media/image63.png"/><Relationship Id="rId5" Type="http://schemas.openxmlformats.org/officeDocument/2006/relationships/image" Target="../media/image57.wmf"/><Relationship Id="rId10" Type="http://schemas.openxmlformats.org/officeDocument/2006/relationships/image" Target="../media/image62.png"/><Relationship Id="rId4" Type="http://schemas.openxmlformats.org/officeDocument/2006/relationships/image" Target="../media/image56.wmf"/><Relationship Id="rId9" Type="http://schemas.openxmlformats.org/officeDocument/2006/relationships/image" Target="../media/image61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2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2.wmf"/><Relationship Id="rId4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8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42.bin"/><Relationship Id="rId3" Type="http://schemas.openxmlformats.org/officeDocument/2006/relationships/image" Target="../media/image28.jpeg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40.bin"/><Relationship Id="rId22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29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42.wmf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52.bin"/><Relationship Id="rId31" Type="http://schemas.openxmlformats.org/officeDocument/2006/relationships/image" Target="../media/image45.e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50.wmf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66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6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58.wmf"/><Relationship Id="rId26" Type="http://schemas.openxmlformats.org/officeDocument/2006/relationships/image" Target="../media/image62.png"/><Relationship Id="rId3" Type="http://schemas.openxmlformats.org/officeDocument/2006/relationships/image" Target="../media/image64.jpeg"/><Relationship Id="rId21" Type="http://schemas.openxmlformats.org/officeDocument/2006/relationships/oleObject" Target="../embeddings/oleObject8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29" Type="http://schemas.openxmlformats.org/officeDocument/2006/relationships/image" Target="../media/image65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61.png"/><Relationship Id="rId5" Type="http://schemas.openxmlformats.org/officeDocument/2006/relationships/image" Target="../media/image2.wmf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63.png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84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56.wmf"/><Relationship Id="rId22" Type="http://schemas.openxmlformats.org/officeDocument/2006/relationships/image" Target="../media/image60.png"/><Relationship Id="rId27" Type="http://schemas.openxmlformats.org/officeDocument/2006/relationships/oleObject" Target="../embeddings/oleObject8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9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tif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image" Target="../media/image2.wmf"/><Relationship Id="rId9" Type="http://schemas.openxmlformats.org/officeDocument/2006/relationships/image" Target="../media/image73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oleObject" Target="../embeddings/oleObject99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2.wmf"/><Relationship Id="rId9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image" Target="../media/image77.jpeg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82.wmf"/><Relationship Id="rId3" Type="http://schemas.openxmlformats.org/officeDocument/2006/relationships/image" Target="../media/image77.jpeg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2.bin"/><Relationship Id="rId11" Type="http://schemas.openxmlformats.org/officeDocument/2006/relationships/oleObject" Target="../embeddings/oleObject11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78.wmf"/><Relationship Id="rId4" Type="http://schemas.openxmlformats.org/officeDocument/2006/relationships/oleObject" Target="../embeddings/oleObject111.bin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8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85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84.wmf"/><Relationship Id="rId5" Type="http://schemas.openxmlformats.org/officeDocument/2006/relationships/oleObject" Target="../embeddings/oleObject121.bin"/><Relationship Id="rId10" Type="http://schemas.openxmlformats.org/officeDocument/2006/relationships/oleObject" Target="../embeddings/oleObject125.bin"/><Relationship Id="rId4" Type="http://schemas.openxmlformats.org/officeDocument/2006/relationships/image" Target="../media/image2.wmf"/><Relationship Id="rId9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132.bin"/><Relationship Id="rId18" Type="http://schemas.openxmlformats.org/officeDocument/2006/relationships/image" Target="../media/image93.wmf"/><Relationship Id="rId26" Type="http://schemas.openxmlformats.org/officeDocument/2006/relationships/image" Target="../media/image97.wmf"/><Relationship Id="rId3" Type="http://schemas.openxmlformats.org/officeDocument/2006/relationships/oleObject" Target="../embeddings/oleObject127.bin"/><Relationship Id="rId21" Type="http://schemas.openxmlformats.org/officeDocument/2006/relationships/oleObject" Target="../embeddings/oleObject136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134.bin"/><Relationship Id="rId25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31.bin"/><Relationship Id="rId24" Type="http://schemas.openxmlformats.org/officeDocument/2006/relationships/image" Target="../media/image96.wmf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23" Type="http://schemas.openxmlformats.org/officeDocument/2006/relationships/oleObject" Target="../embeddings/oleObject137.bin"/><Relationship Id="rId28" Type="http://schemas.openxmlformats.org/officeDocument/2006/relationships/image" Target="../media/image98.wmf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135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91.wmf"/><Relationship Id="rId22" Type="http://schemas.openxmlformats.org/officeDocument/2006/relationships/image" Target="../media/image95.wmf"/><Relationship Id="rId27" Type="http://schemas.openxmlformats.org/officeDocument/2006/relationships/oleObject" Target="../embeddings/oleObject1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06.wmf"/><Relationship Id="rId26" Type="http://schemas.openxmlformats.org/officeDocument/2006/relationships/image" Target="../media/image110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09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04.wmf"/><Relationship Id="rId22" Type="http://schemas.openxmlformats.org/officeDocument/2006/relationships/image" Target="../media/image10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jpeg"/><Relationship Id="rId4" Type="http://schemas.openxmlformats.org/officeDocument/2006/relationships/image" Target="../media/image2.wmf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.wmf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.jpeg"/><Relationship Id="rId5" Type="http://schemas.openxmlformats.org/officeDocument/2006/relationships/image" Target="../media/image2.wmf"/><Relationship Id="rId15" Type="http://schemas.openxmlformats.org/officeDocument/2006/relationships/image" Target="../media/image15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PHYS 1444-001, Summer 2020       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47480" y="1447800"/>
            <a:ext cx="25410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Tuesday, July 7,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5067-8848-1B49-B060-6086C43DB2F4}"/>
              </a:ext>
            </a:extLst>
          </p:cNvPr>
          <p:cNvSpPr txBox="1">
            <a:spLocks/>
          </p:cNvSpPr>
          <p:nvPr/>
        </p:nvSpPr>
        <p:spPr bwMode="auto">
          <a:xfrm>
            <a:off x="990600" y="2209800"/>
            <a:ext cx="6667500" cy="308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400" dirty="0">
                <a:latin typeface="Arial Narrow" charset="0"/>
              </a:rPr>
              <a:t>CH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Lenz’s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Electricity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Transformer and Transformer Equation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Mutual and Self Inductance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10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19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0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1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2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3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4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5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6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7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5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11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1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2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3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4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5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6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7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8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9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00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01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02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03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9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7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8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9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0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1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2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6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13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287248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14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271684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15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 err="1"/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dirty="0" err="1"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>
                <a:latin typeface="Symbol" charset="2"/>
              </a:rPr>
              <a:t>=θ</a:t>
            </a:r>
            <a:r>
              <a:rPr lang="en-US" sz="2400" baseline="-25000" dirty="0">
                <a:latin typeface="Symbol" charset="2"/>
              </a:rPr>
              <a:t>0</a:t>
            </a:r>
            <a:r>
              <a:rPr lang="en-US" sz="2400" dirty="0">
                <a:latin typeface="Symbol" charset="2"/>
              </a:rPr>
              <a:t>+ω</a:t>
            </a:r>
            <a:r>
              <a:rPr lang="en-US" sz="2400" dirty="0"/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dirty="0">
                <a:latin typeface="Symbol" charset="2"/>
              </a:rPr>
              <a:t>θ</a:t>
            </a:r>
            <a:r>
              <a:rPr lang="en-US" sz="2400" baseline="-25000" dirty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the amplitude </a:t>
            </a:r>
            <a:r>
              <a:rPr lang="en-US" sz="2000" dirty="0">
                <a:latin typeface="Symbol" charset="2"/>
              </a:rPr>
              <a:t>ε</a:t>
            </a:r>
            <a:r>
              <a:rPr lang="en-US" sz="2000" baseline="-25000" dirty="0"/>
              <a:t>0</a:t>
            </a:r>
            <a:r>
              <a:rPr lang="en-US" sz="2000" dirty="0"/>
              <a:t>=NBA</a:t>
            </a:r>
            <a:r>
              <a:rPr lang="en-US" sz="2000" dirty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5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6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7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8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9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0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1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2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3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4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16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3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4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5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6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7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8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56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17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6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2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19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US uses 39.1 </a:t>
            </a:r>
            <a:r>
              <a:rPr lang="en-US" sz="2400" dirty="0" err="1"/>
              <a:t>PWh</a:t>
            </a:r>
            <a:r>
              <a:rPr lang="en-US" sz="2400" dirty="0"/>
              <a:t> (1.38kWh/person,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60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July 7,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22671" y="4916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171" y="595466"/>
            <a:ext cx="8153400" cy="5519584"/>
          </a:xfrm>
        </p:spPr>
        <p:txBody>
          <a:bodyPr/>
          <a:lstStyle/>
          <a:p>
            <a:r>
              <a:rPr lang="en-US" sz="2400" dirty="0"/>
              <a:t>Reading Assignments: CH28.6 – 10</a:t>
            </a:r>
            <a:r>
              <a:rPr lang="en-US" sz="2000" dirty="0"/>
              <a:t> </a:t>
            </a:r>
            <a:endParaRPr lang="en-US" sz="2400" dirty="0"/>
          </a:p>
          <a:p>
            <a:r>
              <a:rPr lang="en-US" sz="2400" dirty="0"/>
              <a:t>Course feedback survey </a:t>
            </a:r>
            <a:r>
              <a:rPr lang="en-US" sz="2400" dirty="0">
                <a:sym typeface="Wingdings" pitchFamily="2" charset="2"/>
              </a:rPr>
              <a:t> Check the course evaluation tab in Canvas</a:t>
            </a:r>
          </a:p>
          <a:p>
            <a:r>
              <a:rPr lang="en-US" sz="2400" dirty="0"/>
              <a:t>Further questions on COVID–19 to Dr. Linda Lee (lindalee.17@gmail.com)</a:t>
            </a:r>
            <a:endParaRPr lang="en-US" sz="2000" dirty="0"/>
          </a:p>
          <a:p>
            <a:r>
              <a:rPr lang="en-US" sz="2400" dirty="0"/>
              <a:t>Online Final Exam in the class Thursday, July 9 (roll call at 10:20am)</a:t>
            </a:r>
          </a:p>
          <a:p>
            <a:pPr lvl="1"/>
            <a:r>
              <a:rPr lang="en-US" sz="2000" dirty="0"/>
              <a:t>Covers CH21.1 to what we finish this Wednesday plus the math refresher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figures, pictures, arrows, or setups or solutions of any problems! 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/>
            <a:r>
              <a:rPr lang="en-US" sz="2000" dirty="0"/>
              <a:t>Must send me the photos of front and back of the formula sheet, including the blank, no later than 10am Thursday!</a:t>
            </a:r>
          </a:p>
          <a:p>
            <a:pPr lvl="2"/>
            <a:r>
              <a:rPr lang="en-US" sz="1600" dirty="0"/>
              <a:t>Once submitted, you cannot change, unless I ask you to delete some part of the sheet!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20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3266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21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7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7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the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 the primary and the secondary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losses due to Eddy current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7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314609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22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8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>
                <a:sym typeface="Wingdings" charset="2"/>
              </a:rPr>
              <a:t>d</a:t>
            </a:r>
            <a:r>
              <a:rPr lang="en-US" dirty="0" err="1">
                <a:latin typeface="Symbol" charset="2"/>
                <a:sym typeface="Wingdings" charset="2"/>
              </a:rPr>
              <a:t>Φ</a:t>
            </a:r>
            <a:r>
              <a:rPr lang="en-US" baseline="-25000" dirty="0" err="1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9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428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0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428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1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428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2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8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3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428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97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23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9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9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Since there is no change of magnetic 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9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5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429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6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429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7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429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a step-up transformer will be lower than the input, while it is larger for a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397524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24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for A Transformer 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 AC to 9.0V AC.  The secondary contains 30 turns, and the radio draws 400mA.  Calculate (a) the number of turns in the primary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primary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59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0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1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2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430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3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430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4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4300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5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430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6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430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7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4301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8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430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9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430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0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430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1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430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309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25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13: 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9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0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2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3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4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5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6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7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8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9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0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02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3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/>
              <a:t>Faraday </a:t>
            </a:r>
            <a:r>
              <a:rPr lang="en-US" sz="2000" dirty="0"/>
              <a:t>was given the credit since he published his work before Henry 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97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4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6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6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6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hope,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6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9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5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 in one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9055" y="4572866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9" y="4572866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037" y="4499264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45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6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 </a:t>
            </a:r>
            <a:r>
              <a:rPr lang="en-US" sz="2400" dirty="0">
                <a:solidFill>
                  <a:srgbClr val="FF0000"/>
                </a:solidFill>
              </a:rPr>
              <a:t>(Poll 1)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1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2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5908002"/>
            <a:ext cx="1983185" cy="680795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144" y="3124200"/>
            <a:ext cx="3320716" cy="45720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1708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7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5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6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02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8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66596" y="95250"/>
            <a:ext cx="8534400" cy="609600"/>
          </a:xfrm>
        </p:spPr>
        <p:txBody>
          <a:bodyPr/>
          <a:lstStyle/>
          <a:p>
            <a:r>
              <a:rPr lang="en-US" dirty="0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the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the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207818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62153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9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3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4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706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35979</TotalTime>
  <Words>2772</Words>
  <Application>Microsoft Macintosh PowerPoint</Application>
  <PresentationFormat>On-screen Show (4:3)</PresentationFormat>
  <Paragraphs>300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001 Lecture #18</vt:lpstr>
      <vt:lpstr>Announcements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913</cp:revision>
  <dcterms:created xsi:type="dcterms:W3CDTF">2012-01-19T04:21:20Z</dcterms:created>
  <dcterms:modified xsi:type="dcterms:W3CDTF">2020-07-07T18:10:01Z</dcterms:modified>
</cp:coreProperties>
</file>