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435" r:id="rId2"/>
    <p:sldId id="411" r:id="rId3"/>
    <p:sldId id="412" r:id="rId4"/>
    <p:sldId id="413" r:id="rId5"/>
    <p:sldId id="414" r:id="rId6"/>
    <p:sldId id="415" r:id="rId7"/>
    <p:sldId id="416" r:id="rId8"/>
    <p:sldId id="418" r:id="rId9"/>
    <p:sldId id="419" r:id="rId10"/>
    <p:sldId id="420" r:id="rId11"/>
    <p:sldId id="421" r:id="rId12"/>
    <p:sldId id="422" r:id="rId13"/>
    <p:sldId id="423" r:id="rId14"/>
    <p:sldId id="424" r:id="rId15"/>
    <p:sldId id="425" r:id="rId16"/>
    <p:sldId id="426" r:id="rId17"/>
    <p:sldId id="427" r:id="rId18"/>
  </p:sldIdLst>
  <p:sldSz cx="9144000" cy="6858000" type="screen4x3"/>
  <p:notesSz cx="6877050" cy="91630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003300"/>
    </p:penClr>
  </p:showPr>
  <p:clrMru>
    <a:srgbClr val="99FFCC"/>
    <a:srgbClr val="FFFFCC"/>
    <a:srgbClr val="CC6600"/>
    <a:srgbClr val="FF0066"/>
    <a:srgbClr val="CC00CC"/>
    <a:srgbClr val="003300"/>
    <a:srgbClr val="660066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25" autoAdjust="0"/>
    <p:restoredTop sz="94778" autoAdjust="0"/>
  </p:normalViewPr>
  <p:slideViewPr>
    <p:cSldViewPr>
      <p:cViewPr varScale="1">
        <p:scale>
          <a:sx n="62" d="100"/>
          <a:sy n="62" d="100"/>
        </p:scale>
        <p:origin x="-83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0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12" Type="http://schemas.openxmlformats.org/officeDocument/2006/relationships/image" Target="../media/image29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11" Type="http://schemas.openxmlformats.org/officeDocument/2006/relationships/image" Target="../media/image28.wmf"/><Relationship Id="rId5" Type="http://schemas.openxmlformats.org/officeDocument/2006/relationships/image" Target="../media/image22.wmf"/><Relationship Id="rId15" Type="http://schemas.openxmlformats.org/officeDocument/2006/relationships/image" Target="../media/image3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Relationship Id="rId14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11" Type="http://schemas.openxmlformats.org/officeDocument/2006/relationships/image" Target="../media/image43.wmf"/><Relationship Id="rId5" Type="http://schemas.openxmlformats.org/officeDocument/2006/relationships/image" Target="../media/image37.wmf"/><Relationship Id="rId10" Type="http://schemas.openxmlformats.org/officeDocument/2006/relationships/image" Target="../media/image42.wmf"/><Relationship Id="rId4" Type="http://schemas.openxmlformats.org/officeDocument/2006/relationships/image" Target="../media/image36.wmf"/><Relationship Id="rId9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9738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t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79737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04263"/>
            <a:ext cx="2979738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b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8704263"/>
            <a:ext cx="297973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921ABE96-AC4D-47B3-9415-EBB4D8C91E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9738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t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79737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87388"/>
            <a:ext cx="4579938" cy="3435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7575" y="4352925"/>
            <a:ext cx="5041900" cy="412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4263"/>
            <a:ext cx="2979738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b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704263"/>
            <a:ext cx="2979737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50" tIns="45825" rIns="91650" bIns="45825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A102B0E3-F2E5-4102-899C-2BCCFD9739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3017B6-E950-49FF-A3A0-7638C290DADA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0028B5-FC73-4A0A-BA4C-5323C752F7F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341EDB-B96C-43AD-BB41-36E24D3A6DF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C3120-C9F6-44CF-87A9-AE7B3114ED55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377D4F-D1FF-43B1-B2AB-76665E7A6B69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FEDFE4-2A10-4FA2-9682-31B4C2C5D591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19A0F9-0D96-472E-A8E7-4B2A16FD1AF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1B8C58-B808-466C-83EE-A7A29C9328D6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0FF5B6-2F30-4769-A6CA-27820C2ECEA7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A11E37-7EA1-4A88-89C1-21EA4C756759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7F493C-B3BD-476D-BF34-D490BB99493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E26248-9553-4788-A022-59D0736C3FC5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C15973-7A2A-4A6C-A638-19B42324E79C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EB963A-B9BE-4528-B1C6-E5E467BE1790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8AD78A-9F6D-40C6-A0F8-4B736A773389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869CE4-1D8C-450D-B1DC-BE7C82B2073E}" type="slidenum">
              <a:rPr lang="en-GB" smtClean="0"/>
              <a:pPr/>
              <a:t>16</a:t>
            </a:fld>
            <a:endParaRPr lang="en-GB" smtClean="0"/>
          </a:p>
        </p:txBody>
      </p:sp>
      <p:sp>
        <p:nvSpPr>
          <p:cNvPr id="31747" name="Text Box 1"/>
          <p:cNvSpPr txBox="1">
            <a:spLocks noChangeArrowheads="1"/>
          </p:cNvSpPr>
          <p:nvPr/>
        </p:nvSpPr>
        <p:spPr bwMode="auto">
          <a:xfrm>
            <a:off x="1149350" y="687388"/>
            <a:ext cx="4581525" cy="34353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449" tIns="45725" rIns="91449" bIns="45725" anchor="ctr"/>
          <a:lstStyle/>
          <a:p>
            <a:endParaRPr lang="en-US"/>
          </a:p>
        </p:txBody>
      </p:sp>
      <p:sp>
        <p:nvSpPr>
          <p:cNvPr id="31748" name="Rectangle 2"/>
          <p:cNvSpPr>
            <a:spLocks noGrp="1" noChangeArrowheads="1"/>
          </p:cNvSpPr>
          <p:nvPr>
            <p:ph type="body"/>
          </p:nvPr>
        </p:nvSpPr>
        <p:spPr>
          <a:xfrm>
            <a:off x="917575" y="4352925"/>
            <a:ext cx="5041900" cy="412591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9F5FA2-FE4B-46EE-BCC6-F5FA32312499}" type="slidenum">
              <a:rPr lang="en-GB" smtClean="0"/>
              <a:pPr/>
              <a:t>17</a:t>
            </a:fld>
            <a:endParaRPr lang="en-GB" smtClean="0"/>
          </a:p>
        </p:txBody>
      </p:sp>
      <p:sp>
        <p:nvSpPr>
          <p:cNvPr id="32771" name="Text Box 1"/>
          <p:cNvSpPr txBox="1">
            <a:spLocks noChangeArrowheads="1"/>
          </p:cNvSpPr>
          <p:nvPr/>
        </p:nvSpPr>
        <p:spPr bwMode="auto">
          <a:xfrm>
            <a:off x="1149350" y="687388"/>
            <a:ext cx="4581525" cy="34353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449" tIns="45725" rIns="91449" bIns="45725" anchor="ctr"/>
          <a:lstStyle/>
          <a:p>
            <a:endParaRPr lang="en-US"/>
          </a:p>
        </p:txBody>
      </p:sp>
      <p:sp>
        <p:nvSpPr>
          <p:cNvPr id="32772" name="Rectangle 2"/>
          <p:cNvSpPr>
            <a:spLocks noGrp="1" noChangeArrowheads="1"/>
          </p:cNvSpPr>
          <p:nvPr>
            <p:ph type="body"/>
          </p:nvPr>
        </p:nvSpPr>
        <p:spPr>
          <a:xfrm>
            <a:off x="917575" y="4352925"/>
            <a:ext cx="5041900" cy="412591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238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71800"/>
            <a:ext cx="6400800" cy="25908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2286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2BF8E-989F-4714-88DE-E3E5B42E1A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991E7-C507-467F-9B73-9C0D9923B2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8BE1F-7994-4BB1-947E-70996F114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611FE-DCB2-4952-9E66-DB68F0A55F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CBECE-C48C-4C77-B950-D8168E00D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F7F4D-5062-471A-AE1C-8A243016DD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47BF9-CA9F-4340-8286-21FE89B73F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4368A-1780-4631-9060-948C11930A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29655-72E8-4423-AFBC-76BC29715C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D0D2A-42C1-49C1-A0AE-472221B2E4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BE902-6009-4492-8B43-A94F1EC73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D544F-4F15-451F-B811-17FB39B37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0066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rgbClr val="A50021"/>
                </a:solidFill>
                <a:latin typeface="+mn-lt"/>
              </a:defRPr>
            </a:lvl1pPr>
          </a:lstStyle>
          <a:p>
            <a:pPr>
              <a:defRPr/>
            </a:pPr>
            <a:fld id="{660BE30F-A6A0-4492-9D37-0AA1A9E256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33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pic>
        <p:nvPicPr>
          <p:cNvPr id="14343" name="Picture 8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6238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4" r:id="rId12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A5002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0066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33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CC00CC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FF0066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0066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0066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0066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0066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oleObject" Target="../embeddings/oleObject22.bin"/><Relationship Id="rId18" Type="http://schemas.openxmlformats.org/officeDocument/2006/relationships/oleObject" Target="../embeddings/oleObject27.bin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16.bin"/><Relationship Id="rId12" Type="http://schemas.openxmlformats.org/officeDocument/2006/relationships/oleObject" Target="../embeddings/oleObject21.bin"/><Relationship Id="rId1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5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4.bin"/><Relationship Id="rId15" Type="http://schemas.openxmlformats.org/officeDocument/2006/relationships/oleObject" Target="../embeddings/oleObject24.bin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3.bin"/><Relationship Id="rId9" Type="http://schemas.openxmlformats.org/officeDocument/2006/relationships/oleObject" Target="../embeddings/oleObject18.bin"/><Relationship Id="rId14" Type="http://schemas.openxmlformats.org/officeDocument/2006/relationships/oleObject" Target="../embeddings/oleObject23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oleObject" Target="../embeddings/oleObject36.bin"/><Relationship Id="rId3" Type="http://schemas.openxmlformats.org/officeDocument/2006/relationships/notesSlide" Target="../notesSlides/notesSlide16.xml"/><Relationship Id="rId7" Type="http://schemas.openxmlformats.org/officeDocument/2006/relationships/oleObject" Target="../embeddings/oleObject30.bin"/><Relationship Id="rId12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9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9.bin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8.bin"/><Relationship Id="rId10" Type="http://schemas.openxmlformats.org/officeDocument/2006/relationships/oleObject" Target="../embeddings/oleObject33.bin"/><Relationship Id="rId4" Type="http://schemas.openxmlformats.org/officeDocument/2006/relationships/image" Target="../media/image44.jpeg"/><Relationship Id="rId9" Type="http://schemas.openxmlformats.org/officeDocument/2006/relationships/oleObject" Target="../embeddings/oleObject32.bin"/><Relationship Id="rId14" Type="http://schemas.openxmlformats.org/officeDocument/2006/relationships/oleObject" Target="../embeddings/oleObject37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10" Type="http://schemas.openxmlformats.org/officeDocument/2006/relationships/oleObject" Target="../embeddings/oleObject45.bin"/><Relationship Id="rId4" Type="http://schemas.openxmlformats.org/officeDocument/2006/relationships/image" Target="../media/image51.jpeg"/><Relationship Id="rId9" Type="http://schemas.openxmlformats.org/officeDocument/2006/relationships/oleObject" Target="../embeddings/oleObject4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7EED65-7B74-4C20-A93C-C44103AF504D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536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1219200"/>
          </a:xfrm>
        </p:spPr>
        <p:txBody>
          <a:bodyPr/>
          <a:lstStyle/>
          <a:p>
            <a:pPr eaLnBrk="1" hangingPunct="1"/>
            <a:r>
              <a:rPr lang="en-US" dirty="0" smtClean="0"/>
              <a:t>PHYS 1444 – Section 003</a:t>
            </a:r>
            <a:br>
              <a:rPr lang="en-US" dirty="0" smtClean="0"/>
            </a:br>
            <a:r>
              <a:rPr lang="en-US" dirty="0" smtClean="0"/>
              <a:t>Lecture #6</a:t>
            </a: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704850" y="2057400"/>
            <a:ext cx="68389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</a:pPr>
            <a:endParaRPr lang="en-US">
              <a:solidFill>
                <a:schemeClr val="accent2"/>
              </a:solidFill>
              <a:latin typeface="Arial Narrow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Chapter 23:</a:t>
            </a:r>
            <a:r>
              <a:rPr lang="en-US">
                <a:solidFill>
                  <a:srgbClr val="003300"/>
                </a:solidFill>
                <a:latin typeface="Arial Narrow" pitchFamily="34" charset="0"/>
              </a:rPr>
              <a:t>   </a:t>
            </a:r>
          </a:p>
          <a:p>
            <a:pPr marL="609600" indent="-609600">
              <a:spcBef>
                <a:spcPct val="20000"/>
              </a:spcBef>
            </a:pPr>
            <a:endParaRPr lang="en-US" sz="2000">
              <a:solidFill>
                <a:schemeClr val="accent2"/>
              </a:solidFill>
              <a:latin typeface="Arial Narrow" pitchFamily="34" charset="0"/>
            </a:endParaRPr>
          </a:p>
        </p:txBody>
      </p:sp>
      <p:sp>
        <p:nvSpPr>
          <p:cNvPr id="15367" name="Text Box 12"/>
          <p:cNvSpPr txBox="1">
            <a:spLocks noChangeArrowheads="1"/>
          </p:cNvSpPr>
          <p:nvPr/>
        </p:nvSpPr>
        <p:spPr bwMode="auto">
          <a:xfrm>
            <a:off x="3218058" y="1768475"/>
            <a:ext cx="271741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chemeClr val="accent2"/>
                </a:solidFill>
                <a:latin typeface="Monotype Corsiva" pitchFamily="66" charset="0"/>
              </a:rPr>
              <a:t>Thurs</a:t>
            </a:r>
            <a:r>
              <a:rPr lang="en-US" dirty="0" smtClean="0">
                <a:solidFill>
                  <a:schemeClr val="accent2"/>
                </a:solidFill>
                <a:latin typeface="Monotype Corsiva" pitchFamily="66" charset="0"/>
              </a:rPr>
              <a:t>day </a:t>
            </a:r>
            <a:r>
              <a:rPr lang="en-US" dirty="0">
                <a:solidFill>
                  <a:schemeClr val="accent2"/>
                </a:solidFill>
                <a:latin typeface="Monotype Corsiva" pitchFamily="66" charset="0"/>
              </a:rPr>
              <a:t>Sep. </a:t>
            </a:r>
            <a:r>
              <a:rPr lang="en-US" dirty="0" smtClean="0">
                <a:solidFill>
                  <a:schemeClr val="accent2"/>
                </a:solidFill>
                <a:latin typeface="Monotype Corsiva" pitchFamily="66" charset="0"/>
              </a:rPr>
              <a:t>13, </a:t>
            </a:r>
            <a:r>
              <a:rPr lang="en-US" dirty="0" smtClean="0">
                <a:solidFill>
                  <a:schemeClr val="accent2"/>
                </a:solidFill>
                <a:latin typeface="Monotype Corsiva" pitchFamily="66" charset="0"/>
              </a:rPr>
              <a:t>2012</a:t>
            </a:r>
            <a:endParaRPr lang="en-US" dirty="0">
              <a:solidFill>
                <a:schemeClr val="accent2"/>
              </a:solidFill>
              <a:latin typeface="Monotype Corsiva" pitchFamily="66" charset="0"/>
            </a:endParaRPr>
          </a:p>
          <a:p>
            <a:pPr algn="ctr"/>
            <a:r>
              <a:rPr lang="en-US" dirty="0">
                <a:solidFill>
                  <a:schemeClr val="accent2"/>
                </a:solidFill>
                <a:latin typeface="Monotype Corsiva" pitchFamily="66" charset="0"/>
              </a:rPr>
              <a:t>Dr. </a:t>
            </a:r>
            <a:r>
              <a:rPr lang="en-US" b="1" dirty="0">
                <a:solidFill>
                  <a:srgbClr val="FF0066"/>
                </a:solidFill>
                <a:latin typeface="Monotype Corsiva" pitchFamily="66" charset="0"/>
              </a:rPr>
              <a:t>Andrew Brandt</a:t>
            </a:r>
            <a:endParaRPr lang="en-US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466850" y="2895600"/>
            <a:ext cx="6838950" cy="2743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34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>
                <a:solidFill>
                  <a:srgbClr val="3333CC"/>
                </a:solidFill>
                <a:latin typeface="Arial Narrow" pitchFamily="34" charset="0"/>
              </a:rPr>
              <a:t>Electric </a:t>
            </a:r>
            <a:r>
              <a:rPr lang="en-GB" dirty="0" smtClean="0">
                <a:solidFill>
                  <a:srgbClr val="3333CC"/>
                </a:solidFill>
                <a:latin typeface="Arial Narrow" pitchFamily="34" charset="0"/>
              </a:rPr>
              <a:t>Potential</a:t>
            </a:r>
            <a:endParaRPr lang="en-GB" dirty="0">
              <a:solidFill>
                <a:srgbClr val="3333CC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6ED32AD-E906-46D1-AA89-B9C565B9F72F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239000" cy="685800"/>
          </a:xfrm>
        </p:spPr>
        <p:txBody>
          <a:bodyPr/>
          <a:lstStyle/>
          <a:p>
            <a:r>
              <a:rPr lang="en-US" smtClean="0"/>
              <a:t>Electric Potential Energy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8001000" cy="5029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smtClean="0"/>
              <a:t>Concept of energy is very useful solving mechanical problems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Conservation of energy makes solving complex problems easier. 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When can the potential energy be defined?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Only for a conservative force.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The work done by a conservative force is independent of the path.  What does it only depend on?? </a:t>
            </a:r>
          </a:p>
          <a:p>
            <a:pPr lvl="2">
              <a:lnSpc>
                <a:spcPct val="80000"/>
              </a:lnSpc>
            </a:pPr>
            <a:r>
              <a:rPr lang="en-US" sz="2000" smtClean="0"/>
              <a:t>The difference between the initial and final positions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Can you give me an example of a conservative force?</a:t>
            </a:r>
          </a:p>
          <a:p>
            <a:pPr lvl="2">
              <a:lnSpc>
                <a:spcPct val="80000"/>
              </a:lnSpc>
            </a:pPr>
            <a:r>
              <a:rPr lang="en-US" sz="2000" smtClean="0"/>
              <a:t>Gravitational force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Is the electrostatic force between two charges a conservative force?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Yes.  Why?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The dependence of the force on  distance is identical to that of the gravitational force.</a:t>
            </a:r>
          </a:p>
          <a:p>
            <a:pPr lvl="2">
              <a:lnSpc>
                <a:spcPct val="80000"/>
              </a:lnSpc>
            </a:pPr>
            <a:r>
              <a:rPr lang="en-US" sz="1800" smtClean="0"/>
              <a:t>The only thing matters is the direct linear distance between the object not the path.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7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7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7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7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70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70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70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70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170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9CDE096-71E1-477C-A6E0-34DE5842A6DD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pic>
        <p:nvPicPr>
          <p:cNvPr id="220162" name="Picture 2" descr="FG23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133600"/>
            <a:ext cx="3733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3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239000" cy="685800"/>
          </a:xfrm>
        </p:spPr>
        <p:txBody>
          <a:bodyPr/>
          <a:lstStyle/>
          <a:p>
            <a:r>
              <a:rPr lang="en-US" smtClean="0"/>
              <a:t>Electric Potential Energy</a:t>
            </a:r>
          </a:p>
        </p:txBody>
      </p:sp>
      <p:sp>
        <p:nvSpPr>
          <p:cNvPr id="22016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8534400" cy="1219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b="1" smtClean="0"/>
              <a:t>What is the definition of change in electric potential energy U</a:t>
            </a:r>
            <a:r>
              <a:rPr lang="en-US" sz="2400" b="1" baseline="-25000" smtClean="0"/>
              <a:t>b </a:t>
            </a:r>
            <a:r>
              <a:rPr lang="en-US" sz="2400" b="1" smtClean="0"/>
              <a:t>–U</a:t>
            </a:r>
            <a:r>
              <a:rPr lang="en-US" sz="2400" b="1" baseline="-25000" smtClean="0"/>
              <a:t>a</a:t>
            </a:r>
            <a:r>
              <a:rPr lang="en-US" sz="2400" b="1" smtClean="0"/>
              <a:t>?</a:t>
            </a:r>
          </a:p>
          <a:p>
            <a:pPr lvl="1">
              <a:lnSpc>
                <a:spcPct val="80000"/>
              </a:lnSpc>
            </a:pPr>
            <a:r>
              <a:rPr lang="en-US" sz="2000" b="1" smtClean="0"/>
              <a:t>The gain (or loss) of potential energy as the charge moves from point </a:t>
            </a:r>
            <a:r>
              <a:rPr lang="en-US" sz="2000" b="1" smtClean="0">
                <a:latin typeface="Monotype Corsiva" pitchFamily="66" charset="0"/>
              </a:rPr>
              <a:t>a</a:t>
            </a:r>
            <a:r>
              <a:rPr lang="en-US" sz="2000" b="1" smtClean="0"/>
              <a:t> to point </a:t>
            </a:r>
            <a:r>
              <a:rPr lang="en-US" sz="2000" b="1" smtClean="0">
                <a:latin typeface="Monotype Corsiva" pitchFamily="66" charset="0"/>
              </a:rPr>
              <a:t>b</a:t>
            </a:r>
            <a:r>
              <a:rPr lang="en-US" sz="2000" b="1" smtClean="0"/>
              <a:t>.</a:t>
            </a:r>
          </a:p>
          <a:p>
            <a:pPr lvl="1">
              <a:lnSpc>
                <a:spcPct val="80000"/>
              </a:lnSpc>
            </a:pPr>
            <a:r>
              <a:rPr lang="en-US" sz="2000" b="1" smtClean="0"/>
              <a:t>The negative work done on the charge by the electric force to move it from </a:t>
            </a:r>
            <a:r>
              <a:rPr lang="en-US" sz="2000" b="1" smtClean="0">
                <a:latin typeface="Monotype Corsiva" pitchFamily="66" charset="0"/>
              </a:rPr>
              <a:t>a</a:t>
            </a:r>
            <a:r>
              <a:rPr lang="en-US" sz="2000" b="1" smtClean="0"/>
              <a:t> to </a:t>
            </a:r>
            <a:r>
              <a:rPr lang="en-US" sz="2000" b="1" smtClean="0">
                <a:latin typeface="Monotype Corsiva" pitchFamily="66" charset="0"/>
              </a:rPr>
              <a:t>b</a:t>
            </a:r>
            <a:r>
              <a:rPr lang="en-US" sz="2000" b="1" smtClean="0"/>
              <a:t>.</a:t>
            </a:r>
          </a:p>
        </p:txBody>
      </p:sp>
      <p:sp>
        <p:nvSpPr>
          <p:cNvPr id="220165" name="Rectangle 5"/>
          <p:cNvSpPr>
            <a:spLocks noChangeArrowheads="1"/>
          </p:cNvSpPr>
          <p:nvPr/>
        </p:nvSpPr>
        <p:spPr bwMode="auto">
          <a:xfrm>
            <a:off x="457200" y="2362200"/>
            <a:ext cx="64008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Let’s consider an electric field between two parallel plates w/ equal but opposite charges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The field between the plates is uniform since the gap is small and the plates are infinitely long…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What happens when we place a small charge, +q, on a point at the positive plate and let go?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The electric force will accelerate the charge toward negative plate.   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What kind of energy does the charged particle gain?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Kinetic energy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0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0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0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0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0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0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0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0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01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build="p"/>
      <p:bldP spid="22016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22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007414-6747-4AD3-B2F7-A1D6A6138CBE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2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pic>
        <p:nvPicPr>
          <p:cNvPr id="221186" name="Picture 2" descr="FG23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066800"/>
            <a:ext cx="4495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Rectangle 3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239000" cy="685800"/>
          </a:xfrm>
        </p:spPr>
        <p:txBody>
          <a:bodyPr/>
          <a:lstStyle/>
          <a:p>
            <a:r>
              <a:rPr lang="en-US" smtClean="0"/>
              <a:t>Electric Potential Energy</a:t>
            </a:r>
          </a:p>
        </p:txBody>
      </p:sp>
      <p:sp>
        <p:nvSpPr>
          <p:cNvPr id="221188" name="Rectangle 4"/>
          <p:cNvSpPr>
            <a:spLocks noChangeArrowheads="1"/>
          </p:cNvSpPr>
          <p:nvPr/>
        </p:nvSpPr>
        <p:spPr bwMode="auto">
          <a:xfrm>
            <a:off x="152400" y="685800"/>
            <a:ext cx="6629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What does this mean in terms of energies?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 electric force is a conservative force.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Thus, the mechanical energy (K+U) is conserved under this force.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 charged object has only electric potential energy at the positive plate.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 electric potential energy decreases and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Turns into kinetic energy as the electric force works on the charged object and the charged object gains speed.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Point of greatest potential energy for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Positively charged object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Negatively charged object</a:t>
            </a:r>
          </a:p>
        </p:txBody>
      </p:sp>
      <p:sp>
        <p:nvSpPr>
          <p:cNvPr id="221189" name="Text Box 5"/>
          <p:cNvSpPr txBox="1">
            <a:spLocks noChangeArrowheads="1"/>
          </p:cNvSpPr>
          <p:nvPr/>
        </p:nvSpPr>
        <p:spPr bwMode="auto">
          <a:xfrm>
            <a:off x="6553200" y="5160963"/>
            <a:ext cx="66357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PE=</a:t>
            </a:r>
          </a:p>
        </p:txBody>
      </p:sp>
      <p:sp>
        <p:nvSpPr>
          <p:cNvPr id="221190" name="Text Box 6"/>
          <p:cNvSpPr txBox="1">
            <a:spLocks noChangeArrowheads="1"/>
          </p:cNvSpPr>
          <p:nvPr/>
        </p:nvSpPr>
        <p:spPr bwMode="auto">
          <a:xfrm>
            <a:off x="6553200" y="5486400"/>
            <a:ext cx="66357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KE=</a:t>
            </a:r>
          </a:p>
        </p:txBody>
      </p:sp>
      <p:sp>
        <p:nvSpPr>
          <p:cNvPr id="221191" name="Text Box 7"/>
          <p:cNvSpPr txBox="1">
            <a:spLocks noChangeArrowheads="1"/>
          </p:cNvSpPr>
          <p:nvPr/>
        </p:nvSpPr>
        <p:spPr bwMode="auto">
          <a:xfrm>
            <a:off x="6553200" y="5867400"/>
            <a:ext cx="7048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ME=</a:t>
            </a:r>
          </a:p>
        </p:txBody>
      </p:sp>
      <p:sp>
        <p:nvSpPr>
          <p:cNvPr id="221192" name="Text Box 8"/>
          <p:cNvSpPr txBox="1">
            <a:spLocks noChangeArrowheads="1"/>
          </p:cNvSpPr>
          <p:nvPr/>
        </p:nvSpPr>
        <p:spPr bwMode="auto">
          <a:xfrm>
            <a:off x="7102475" y="5162550"/>
            <a:ext cx="3651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U</a:t>
            </a:r>
          </a:p>
        </p:txBody>
      </p:sp>
      <p:sp>
        <p:nvSpPr>
          <p:cNvPr id="221193" name="Text Box 9"/>
          <p:cNvSpPr txBox="1">
            <a:spLocks noChangeArrowheads="1"/>
          </p:cNvSpPr>
          <p:nvPr/>
        </p:nvSpPr>
        <p:spPr bwMode="auto">
          <a:xfrm>
            <a:off x="7915275" y="5162550"/>
            <a:ext cx="3238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0</a:t>
            </a:r>
          </a:p>
        </p:txBody>
      </p:sp>
      <p:sp>
        <p:nvSpPr>
          <p:cNvPr id="221194" name="Text Box 10"/>
          <p:cNvSpPr txBox="1">
            <a:spLocks noChangeArrowheads="1"/>
          </p:cNvSpPr>
          <p:nvPr/>
        </p:nvSpPr>
        <p:spPr bwMode="auto">
          <a:xfrm>
            <a:off x="7123113" y="5486400"/>
            <a:ext cx="3238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0</a:t>
            </a:r>
          </a:p>
        </p:txBody>
      </p:sp>
      <p:sp>
        <p:nvSpPr>
          <p:cNvPr id="221195" name="Text Box 11"/>
          <p:cNvSpPr txBox="1">
            <a:spLocks noChangeArrowheads="1"/>
          </p:cNvSpPr>
          <p:nvPr/>
        </p:nvSpPr>
        <p:spPr bwMode="auto">
          <a:xfrm>
            <a:off x="7900988" y="5486400"/>
            <a:ext cx="35083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K</a:t>
            </a:r>
          </a:p>
        </p:txBody>
      </p:sp>
      <p:sp>
        <p:nvSpPr>
          <p:cNvPr id="221196" name="Text Box 12"/>
          <p:cNvSpPr txBox="1">
            <a:spLocks noChangeArrowheads="1"/>
          </p:cNvSpPr>
          <p:nvPr/>
        </p:nvSpPr>
        <p:spPr bwMode="auto">
          <a:xfrm>
            <a:off x="7102475" y="5867400"/>
            <a:ext cx="3651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U</a:t>
            </a:r>
          </a:p>
        </p:txBody>
      </p:sp>
      <p:sp>
        <p:nvSpPr>
          <p:cNvPr id="221197" name="Text Box 13"/>
          <p:cNvSpPr txBox="1">
            <a:spLocks noChangeArrowheads="1"/>
          </p:cNvSpPr>
          <p:nvPr/>
        </p:nvSpPr>
        <p:spPr bwMode="auto">
          <a:xfrm>
            <a:off x="6705600" y="6248400"/>
            <a:ext cx="1436688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U+K=const</a:t>
            </a:r>
          </a:p>
        </p:txBody>
      </p:sp>
      <p:sp>
        <p:nvSpPr>
          <p:cNvPr id="221198" name="Text Box 14"/>
          <p:cNvSpPr txBox="1">
            <a:spLocks noChangeArrowheads="1"/>
          </p:cNvSpPr>
          <p:nvPr/>
        </p:nvSpPr>
        <p:spPr bwMode="auto">
          <a:xfrm>
            <a:off x="7902575" y="5867400"/>
            <a:ext cx="3508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800000"/>
                </a:solidFill>
                <a:latin typeface="Arial Narrow" pitchFamily="34" charset="0"/>
              </a:rPr>
              <a:t>K</a:t>
            </a:r>
          </a:p>
        </p:txBody>
      </p:sp>
      <p:sp>
        <p:nvSpPr>
          <p:cNvPr id="221199" name="Oval 15"/>
          <p:cNvSpPr>
            <a:spLocks noChangeArrowheads="1"/>
          </p:cNvSpPr>
          <p:nvPr/>
        </p:nvSpPr>
        <p:spPr bwMode="auto">
          <a:xfrm>
            <a:off x="7315200" y="2971800"/>
            <a:ext cx="228600" cy="228600"/>
          </a:xfrm>
          <a:prstGeom prst="ellipse">
            <a:avLst/>
          </a:prstGeom>
          <a:noFill/>
          <a:ln w="38100" algn="ctr">
            <a:solidFill>
              <a:srgbClr val="80000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1200" name="Oval 16"/>
          <p:cNvSpPr>
            <a:spLocks noChangeArrowheads="1"/>
          </p:cNvSpPr>
          <p:nvPr/>
        </p:nvSpPr>
        <p:spPr bwMode="auto">
          <a:xfrm>
            <a:off x="7772400" y="2971800"/>
            <a:ext cx="228600" cy="228600"/>
          </a:xfrm>
          <a:prstGeom prst="ellips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1201" name="Rectangle 17"/>
          <p:cNvSpPr>
            <a:spLocks noChangeArrowheads="1"/>
          </p:cNvSpPr>
          <p:nvPr/>
        </p:nvSpPr>
        <p:spPr bwMode="auto">
          <a:xfrm>
            <a:off x="914400" y="5334000"/>
            <a:ext cx="2971800" cy="457200"/>
          </a:xfrm>
          <a:prstGeom prst="rect">
            <a:avLst/>
          </a:prstGeom>
          <a:noFill/>
          <a:ln w="38100" algn="ctr">
            <a:solidFill>
              <a:srgbClr val="8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cxnSp>
        <p:nvCxnSpPr>
          <p:cNvPr id="221202" name="AutoShape 18"/>
          <p:cNvCxnSpPr>
            <a:cxnSpLocks noChangeShapeType="1"/>
            <a:stCxn id="221201" idx="3"/>
            <a:endCxn id="221199" idx="4"/>
          </p:cNvCxnSpPr>
          <p:nvPr/>
        </p:nvCxnSpPr>
        <p:spPr bwMode="auto">
          <a:xfrm flipV="1">
            <a:off x="3905250" y="3219450"/>
            <a:ext cx="3524250" cy="2343150"/>
          </a:xfrm>
          <a:prstGeom prst="curvedConnector2">
            <a:avLst/>
          </a:prstGeom>
          <a:noFill/>
          <a:ln w="28575">
            <a:solidFill>
              <a:srgbClr val="800000"/>
            </a:solidFill>
            <a:round/>
            <a:headEnd/>
            <a:tailEnd type="triangle" w="med" len="med"/>
          </a:ln>
        </p:spPr>
      </p:cxnSp>
      <p:sp>
        <p:nvSpPr>
          <p:cNvPr id="221203" name="Rectangle 19"/>
          <p:cNvSpPr>
            <a:spLocks noChangeArrowheads="1"/>
          </p:cNvSpPr>
          <p:nvPr/>
        </p:nvSpPr>
        <p:spPr bwMode="auto">
          <a:xfrm>
            <a:off x="914400" y="5867400"/>
            <a:ext cx="3048000" cy="3810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cxnSp>
        <p:nvCxnSpPr>
          <p:cNvPr id="221204" name="AutoShape 20"/>
          <p:cNvCxnSpPr>
            <a:cxnSpLocks noChangeShapeType="1"/>
            <a:stCxn id="221203" idx="3"/>
            <a:endCxn id="221200" idx="4"/>
          </p:cNvCxnSpPr>
          <p:nvPr/>
        </p:nvCxnSpPr>
        <p:spPr bwMode="auto">
          <a:xfrm flipV="1">
            <a:off x="3981450" y="3219450"/>
            <a:ext cx="3905250" cy="2838450"/>
          </a:xfrm>
          <a:prstGeom prst="curvedConnector2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1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1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1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1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1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1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1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1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2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21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21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2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21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2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21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211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211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211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22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2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21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22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22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21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8" grpId="0" build="p"/>
      <p:bldP spid="221189" grpId="0"/>
      <p:bldP spid="221190" grpId="0"/>
      <p:bldP spid="221191" grpId="0"/>
      <p:bldP spid="221192" grpId="0"/>
      <p:bldP spid="221193" grpId="0"/>
      <p:bldP spid="221194" grpId="0"/>
      <p:bldP spid="221195" grpId="0"/>
      <p:bldP spid="221196" grpId="0"/>
      <p:bldP spid="221197" grpId="0"/>
      <p:bldP spid="221198" grpId="0"/>
      <p:bldP spid="221199" grpId="0" animBg="1"/>
      <p:bldP spid="221200" grpId="0" animBg="1"/>
      <p:bldP spid="221201" grpId="0" animBg="1"/>
      <p:bldP spid="22120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4BF51A-E584-4A25-8FC9-01CB5C4B3B79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22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239000" cy="685800"/>
          </a:xfrm>
        </p:spPr>
        <p:txBody>
          <a:bodyPr/>
          <a:lstStyle/>
          <a:p>
            <a:r>
              <a:rPr lang="en-US" smtClean="0"/>
              <a:t>Electric Potential</a:t>
            </a:r>
          </a:p>
        </p:txBody>
      </p:sp>
      <p:sp>
        <p:nvSpPr>
          <p:cNvPr id="222211" name="Rectangle 3"/>
          <p:cNvSpPr>
            <a:spLocks noChangeArrowheads="1"/>
          </p:cNvSpPr>
          <p:nvPr/>
        </p:nvSpPr>
        <p:spPr bwMode="auto">
          <a:xfrm>
            <a:off x="762000" y="685800"/>
            <a:ext cx="7696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>
                <a:solidFill>
                  <a:schemeClr val="accent2"/>
                </a:solidFill>
                <a:latin typeface="Arial Narrow" pitchFamily="34" charset="0"/>
              </a:rPr>
              <a:t>How is the electric field defined?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Electric force per unit charge: F/q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>
                <a:solidFill>
                  <a:schemeClr val="accent2"/>
                </a:solidFill>
                <a:latin typeface="Arial Narrow" pitchFamily="34" charset="0"/>
              </a:rPr>
              <a:t>We can define electric potential (potential) as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The electric potential energy per unit charge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This is like the voltage of a battery…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>
                <a:solidFill>
                  <a:schemeClr val="accent2"/>
                </a:solidFill>
                <a:latin typeface="Arial Narrow" pitchFamily="34" charset="0"/>
              </a:rPr>
              <a:t>Electric potential is written with a symbol V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If a positive test charge q has potential energy U</a:t>
            </a:r>
            <a:r>
              <a:rPr lang="en-US" sz="2800" baseline="-25000">
                <a:solidFill>
                  <a:srgbClr val="660066"/>
                </a:solidFill>
                <a:latin typeface="Arial Narrow" pitchFamily="34" charset="0"/>
              </a:rPr>
              <a:t>a</a:t>
            </a: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 at a point </a:t>
            </a:r>
            <a:r>
              <a:rPr lang="en-US" sz="2800" i="1">
                <a:solidFill>
                  <a:srgbClr val="660066"/>
                </a:solidFill>
                <a:latin typeface="Arial Narrow" pitchFamily="34" charset="0"/>
              </a:rPr>
              <a:t>a</a:t>
            </a: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, the electric potential of the charge at that point is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3200">
              <a:solidFill>
                <a:schemeClr val="accent2"/>
              </a:solidFill>
              <a:latin typeface="Arial Narrow" pitchFamily="34" charset="0"/>
            </a:endParaRPr>
          </a:p>
        </p:txBody>
      </p:sp>
      <p:graphicFrame>
        <p:nvGraphicFramePr>
          <p:cNvPr id="222212" name="Object 2"/>
          <p:cNvGraphicFramePr>
            <a:graphicFrameLocks noChangeAspect="1"/>
          </p:cNvGraphicFramePr>
          <p:nvPr/>
        </p:nvGraphicFramePr>
        <p:xfrm>
          <a:off x="3352800" y="4953000"/>
          <a:ext cx="1320800" cy="1057275"/>
        </p:xfrm>
        <a:graphic>
          <a:graphicData uri="http://schemas.openxmlformats.org/presentationml/2006/ole">
            <p:oleObj spid="_x0000_s12290" name="Equation" r:id="rId4" imgW="507960" imgH="4060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2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5959D80-F9A2-4225-8DD2-476B74CC4E66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3321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239000" cy="685800"/>
          </a:xfrm>
        </p:spPr>
        <p:txBody>
          <a:bodyPr/>
          <a:lstStyle/>
          <a:p>
            <a:r>
              <a:rPr lang="en-US" smtClean="0"/>
              <a:t>Electric Potential</a:t>
            </a:r>
          </a:p>
        </p:txBody>
      </p:sp>
      <p:sp>
        <p:nvSpPr>
          <p:cNvPr id="302083" name="Rectangle 3"/>
          <p:cNvSpPr>
            <a:spLocks noChangeArrowheads="1"/>
          </p:cNvSpPr>
          <p:nvPr/>
        </p:nvSpPr>
        <p:spPr bwMode="auto">
          <a:xfrm>
            <a:off x="381000" y="609600"/>
            <a:ext cx="8382000" cy="5638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Since only the difference in potential energy is meaningful, only the potential difference between two points is measurable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What happens when the electric force does “positive work”?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 charge gains kinetic energy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Electric potential energy of the charge decreases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Thus the difference in potential energy is the same as the negative of the work, W</a:t>
            </a:r>
            <a:r>
              <a:rPr lang="en-US" sz="2800" baseline="-25000">
                <a:solidFill>
                  <a:schemeClr val="accent2"/>
                </a:solidFill>
                <a:latin typeface="Arial Narrow" pitchFamily="34" charset="0"/>
              </a:rPr>
              <a:t>ba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, done on the charge by the electric field to move the charge from point a to b.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The potential difference V</a:t>
            </a:r>
            <a:r>
              <a:rPr lang="en-US" sz="2800" baseline="-25000">
                <a:solidFill>
                  <a:schemeClr val="accent2"/>
                </a:solidFill>
                <a:latin typeface="Arial Narrow" pitchFamily="34" charset="0"/>
              </a:rPr>
              <a:t>ba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 is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  <a:latin typeface="Arial Narrow" pitchFamily="34" charset="0"/>
            </a:endParaRPr>
          </a:p>
          <a:p>
            <a:pPr marL="742950" lvl="1" indent="-285750">
              <a:spcBef>
                <a:spcPct val="20000"/>
              </a:spcBef>
            </a:pPr>
            <a:endParaRPr lang="en-US">
              <a:solidFill>
                <a:srgbClr val="660066"/>
              </a:solidFill>
              <a:latin typeface="Arial Narrow" pitchFamily="34" charset="0"/>
            </a:endParaRPr>
          </a:p>
        </p:txBody>
      </p:sp>
      <p:graphicFrame>
        <p:nvGraphicFramePr>
          <p:cNvPr id="302084" name="Object 2"/>
          <p:cNvGraphicFramePr>
            <a:graphicFrameLocks noChangeAspect="1"/>
          </p:cNvGraphicFramePr>
          <p:nvPr/>
        </p:nvGraphicFramePr>
        <p:xfrm>
          <a:off x="1962150" y="5410200"/>
          <a:ext cx="896938" cy="533400"/>
        </p:xfrm>
        <a:graphic>
          <a:graphicData uri="http://schemas.openxmlformats.org/presentationml/2006/ole">
            <p:oleObj spid="_x0000_s13314" name="Equation" r:id="rId4" imgW="330120" imgH="203040" progId="Equation.DSMT4">
              <p:embed/>
            </p:oleObj>
          </a:graphicData>
        </a:graphic>
      </p:graphicFrame>
      <p:graphicFrame>
        <p:nvGraphicFramePr>
          <p:cNvPr id="302085" name="Object 3"/>
          <p:cNvGraphicFramePr>
            <a:graphicFrameLocks noChangeAspect="1"/>
          </p:cNvGraphicFramePr>
          <p:nvPr/>
        </p:nvGraphicFramePr>
        <p:xfrm>
          <a:off x="2860675" y="5410200"/>
          <a:ext cx="1482725" cy="533400"/>
        </p:xfrm>
        <a:graphic>
          <a:graphicData uri="http://schemas.openxmlformats.org/presentationml/2006/ole">
            <p:oleObj spid="_x0000_s13315" name="Equation" r:id="rId5" imgW="545760" imgH="203040" progId="Equation.DSMT4">
              <p:embed/>
            </p:oleObj>
          </a:graphicData>
        </a:graphic>
      </p:graphicFrame>
      <p:graphicFrame>
        <p:nvGraphicFramePr>
          <p:cNvPr id="302086" name="Object 4"/>
          <p:cNvGraphicFramePr>
            <a:graphicFrameLocks noChangeAspect="1"/>
          </p:cNvGraphicFramePr>
          <p:nvPr/>
        </p:nvGraphicFramePr>
        <p:xfrm>
          <a:off x="4298950" y="5181600"/>
          <a:ext cx="1720850" cy="1066800"/>
        </p:xfrm>
        <a:graphic>
          <a:graphicData uri="http://schemas.openxmlformats.org/presentationml/2006/ole">
            <p:oleObj spid="_x0000_s13316" name="Equation" r:id="rId6" imgW="634680" imgH="406080" progId="Equation.DSMT4">
              <p:embed/>
            </p:oleObj>
          </a:graphicData>
        </a:graphic>
      </p:graphicFrame>
      <p:graphicFrame>
        <p:nvGraphicFramePr>
          <p:cNvPr id="302087" name="Object 5"/>
          <p:cNvGraphicFramePr>
            <a:graphicFrameLocks noChangeAspect="1"/>
          </p:cNvGraphicFramePr>
          <p:nvPr/>
        </p:nvGraphicFramePr>
        <p:xfrm>
          <a:off x="5970588" y="5181600"/>
          <a:ext cx="963612" cy="1066800"/>
        </p:xfrm>
        <a:graphic>
          <a:graphicData uri="http://schemas.openxmlformats.org/presentationml/2006/ole">
            <p:oleObj spid="_x0000_s13317" name="Equation" r:id="rId7" imgW="355320" imgH="4060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208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2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2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2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2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2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2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0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08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8FF9AA-A5A0-4F66-9392-6132BDE29101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pic>
        <p:nvPicPr>
          <p:cNvPr id="304130" name="Picture 2" descr="FG23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2362200"/>
            <a:ext cx="3200400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4132" name="Rectangle 4"/>
          <p:cNvSpPr>
            <a:spLocks noChangeArrowheads="1"/>
          </p:cNvSpPr>
          <p:nvPr/>
        </p:nvSpPr>
        <p:spPr bwMode="auto">
          <a:xfrm>
            <a:off x="381000" y="685800"/>
            <a:ext cx="8763000" cy="6172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What does the electric potential depend on?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Other charges that create an electric field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What about the test charge?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No, the electric potential is independent of the test charge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Test charge gains potential energy by existing in the potential created by other charges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Which plate is at a higher potential?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Positive plate.  Why?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Since positive charge has the greatest potential energy.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What happens to the positive charge if it is let go?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It moves from higher potential to lower potential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rgbClr val="660066"/>
                </a:solidFill>
                <a:latin typeface="Arial Narrow" pitchFamily="34" charset="0"/>
              </a:rPr>
              <a:t>How about a negative charge?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Its potential energy is higher on the negative plate.  Thus, it moves from negative plate to positive. Potential difference is the same for</a:t>
            </a:r>
          </a:p>
          <a:p>
            <a:pPr marL="1143000" lvl="2" indent="-228600">
              <a:spcBef>
                <a:spcPct val="20000"/>
              </a:spcBef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    a negative charge at the negative plate as a positive</a:t>
            </a:r>
          </a:p>
          <a:p>
            <a:pPr marL="1143000" lvl="2" indent="-228600">
              <a:spcBef>
                <a:spcPct val="20000"/>
              </a:spcBef>
            </a:pPr>
            <a:r>
              <a:rPr lang="en-US" sz="1800">
                <a:solidFill>
                  <a:srgbClr val="003300"/>
                </a:solidFill>
                <a:latin typeface="Arial Narrow" pitchFamily="34" charset="0"/>
              </a:rPr>
              <a:t>    charge at the positive plate.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The unit of the electric potential is Volt (V).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Arial Narrow" pitchFamily="34" charset="0"/>
              </a:rPr>
              <a:t>From the definition, 1V = 1J/C.</a:t>
            </a:r>
            <a:endParaRPr lang="en-US" sz="3200">
              <a:solidFill>
                <a:schemeClr val="accent2"/>
              </a:solidFill>
              <a:latin typeface="Arial Narrow" pitchFamily="34" charset="0"/>
            </a:endParaRPr>
          </a:p>
        </p:txBody>
      </p:sp>
      <p:sp>
        <p:nvSpPr>
          <p:cNvPr id="304133" name="Text Box 5"/>
          <p:cNvSpPr txBox="1">
            <a:spLocks noChangeArrowheads="1"/>
          </p:cNvSpPr>
          <p:nvPr/>
        </p:nvSpPr>
        <p:spPr bwMode="auto">
          <a:xfrm>
            <a:off x="6019800" y="5257800"/>
            <a:ext cx="2971800" cy="67945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CC0000"/>
                </a:solidFill>
                <a:latin typeface="Arial Narrow" pitchFamily="34" charset="0"/>
              </a:rPr>
              <a:t>Zero point of electric potential can be chosen arbitrarily.</a:t>
            </a:r>
          </a:p>
        </p:txBody>
      </p:sp>
      <p:sp>
        <p:nvSpPr>
          <p:cNvPr id="304134" name="Text Box 6"/>
          <p:cNvSpPr txBox="1">
            <a:spLocks noChangeArrowheads="1"/>
          </p:cNvSpPr>
          <p:nvPr/>
        </p:nvSpPr>
        <p:spPr bwMode="auto">
          <a:xfrm>
            <a:off x="6019800" y="6026150"/>
            <a:ext cx="2971800" cy="67945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CC0000"/>
                </a:solidFill>
                <a:latin typeface="Arial Narrow" pitchFamily="34" charset="0"/>
              </a:rPr>
              <a:t>Often the ground, a conductor connected to Earth is zero.</a:t>
            </a:r>
          </a:p>
        </p:txBody>
      </p:sp>
      <p:sp>
        <p:nvSpPr>
          <p:cNvPr id="2560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685800"/>
          </a:xfrm>
        </p:spPr>
        <p:txBody>
          <a:bodyPr/>
          <a:lstStyle/>
          <a:p>
            <a:r>
              <a:rPr lang="en-US" smtClean="0"/>
              <a:t>A Few Things about Electric Potential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41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4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4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4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41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4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41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041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41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41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041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041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041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041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0413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413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413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0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0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2" grpId="0" build="p" animBg="1"/>
      <p:bldP spid="304133" grpId="0" animBg="1"/>
      <p:bldP spid="3041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BC0724-76BA-4BA3-99D1-2F512F865A04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pic>
        <p:nvPicPr>
          <p:cNvPr id="306178" name="Picture 2" descr="FG23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28600"/>
            <a:ext cx="3200400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Rectangle 3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686800" cy="762000"/>
          </a:xfrm>
        </p:spPr>
        <p:txBody>
          <a:bodyPr/>
          <a:lstStyle/>
          <a:p>
            <a:r>
              <a:rPr lang="en-US" smtClean="0"/>
              <a:t>Example 23 – 1 </a:t>
            </a:r>
          </a:p>
        </p:txBody>
      </p:sp>
      <p:sp>
        <p:nvSpPr>
          <p:cNvPr id="306180" name="Text Box 4"/>
          <p:cNvSpPr txBox="1">
            <a:spLocks noChangeArrowheads="1"/>
          </p:cNvSpPr>
          <p:nvPr/>
        </p:nvSpPr>
        <p:spPr bwMode="auto">
          <a:xfrm>
            <a:off x="152400" y="762000"/>
            <a:ext cx="7315200" cy="222726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>
                <a:solidFill>
                  <a:schemeClr val="accent2"/>
                </a:solidFill>
                <a:latin typeface="Arial Narrow" pitchFamily="34" charset="0"/>
              </a:rPr>
              <a:t>A negative charge: 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Suppose a negative charge, such as an electron, is placed at point </a:t>
            </a:r>
            <a:r>
              <a:rPr lang="en-US" sz="2800" i="1">
                <a:solidFill>
                  <a:schemeClr val="accent2"/>
                </a:solidFill>
                <a:latin typeface="Arial Narrow" pitchFamily="34" charset="0"/>
              </a:rPr>
              <a:t>b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 in the figure.  If the electron is free to move, will its electric potential energy increase or decrease?  How will the electric potential change?</a:t>
            </a:r>
          </a:p>
        </p:txBody>
      </p:sp>
      <p:sp>
        <p:nvSpPr>
          <p:cNvPr id="30618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52400" y="3124200"/>
            <a:ext cx="8991600" cy="1600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smtClean="0"/>
              <a:t>An electron placed at point </a:t>
            </a:r>
            <a:r>
              <a:rPr lang="en-US" sz="2800" i="1" smtClean="0"/>
              <a:t>b</a:t>
            </a:r>
            <a:r>
              <a:rPr lang="en-US" sz="2800" smtClean="0"/>
              <a:t> will move toward the positive plate since it was released at its highest potential energy point.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It will gain kinetic energy as it moves toward left, decreasing its potential energy.</a:t>
            </a:r>
          </a:p>
        </p:txBody>
      </p:sp>
      <p:sp>
        <p:nvSpPr>
          <p:cNvPr id="306182" name="Rectangle 6"/>
          <p:cNvSpPr>
            <a:spLocks noChangeArrowheads="1"/>
          </p:cNvSpPr>
          <p:nvPr/>
        </p:nvSpPr>
        <p:spPr bwMode="auto">
          <a:xfrm>
            <a:off x="228600" y="4724400"/>
            <a:ext cx="8991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Note the electron is moving from point </a:t>
            </a:r>
            <a:r>
              <a:rPr lang="en-US" sz="2800" i="1">
                <a:solidFill>
                  <a:schemeClr val="accent2"/>
                </a:solidFill>
                <a:latin typeface="Arial Narrow" pitchFamily="34" charset="0"/>
              </a:rPr>
              <a:t>b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 at a lower potential to point </a:t>
            </a:r>
            <a:r>
              <a:rPr lang="en-US" sz="2800" i="1">
                <a:solidFill>
                  <a:schemeClr val="accent2"/>
                </a:solidFill>
                <a:latin typeface="Arial Narrow" pitchFamily="34" charset="0"/>
              </a:rPr>
              <a:t>a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 at a higher potential. </a:t>
            </a:r>
            <a:r>
              <a:rPr lang="en-US" sz="2800">
                <a:solidFill>
                  <a:schemeClr val="accent2"/>
                </a:solidFill>
                <a:latin typeface="Symbol" pitchFamily="18" charset="2"/>
              </a:rPr>
              <a:t>D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V=V</a:t>
            </a:r>
            <a:r>
              <a:rPr lang="en-US" sz="2800" baseline="-25000">
                <a:solidFill>
                  <a:schemeClr val="accent2"/>
                </a:solidFill>
                <a:latin typeface="Arial Narrow" pitchFamily="34" charset="0"/>
              </a:rPr>
              <a:t>a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-V</a:t>
            </a:r>
            <a:r>
              <a:rPr lang="en-US" sz="2800" baseline="-25000">
                <a:solidFill>
                  <a:schemeClr val="accent2"/>
                </a:solidFill>
                <a:latin typeface="Arial Narrow" pitchFamily="34" charset="0"/>
              </a:rPr>
              <a:t>b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&gt;0.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This is because the potential is generated by the charges on the plates not by the electron.</a:t>
            </a:r>
          </a:p>
        </p:txBody>
      </p:sp>
      <p:sp>
        <p:nvSpPr>
          <p:cNvPr id="16394" name="Oval 10"/>
          <p:cNvSpPr>
            <a:spLocks noChangeArrowheads="1"/>
          </p:cNvSpPr>
          <p:nvPr/>
        </p:nvSpPr>
        <p:spPr bwMode="auto">
          <a:xfrm>
            <a:off x="6934200" y="304800"/>
            <a:ext cx="914400" cy="914400"/>
          </a:xfrm>
          <a:prstGeom prst="ellipse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5" name="Flowchart: Connector 14"/>
          <p:cNvSpPr>
            <a:spLocks noChangeArrowheads="1"/>
          </p:cNvSpPr>
          <p:nvPr/>
        </p:nvSpPr>
        <p:spPr bwMode="auto">
          <a:xfrm>
            <a:off x="8316913" y="1143000"/>
            <a:ext cx="455612" cy="433388"/>
          </a:xfrm>
          <a:prstGeom prst="flowChartConnector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e-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6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9844 -0.01389 -0.39687 -0.02755 -0.47066 -0.00231 C -0.54444 0.02292 -0.45347 0.18102 -0.44305 0.15162 C -0.43264 0.12222 -0.35851 -0.23495 -0.40851 -0.1794 C -0.45851 -0.12384 -0.80087 0.3912 -0.74305 0.48495 C -0.68524 0.5787 -0.18923 0.46343 -0.06198 0.3838 C 0.06528 0.30417 0.00538 0.07014 0.02083 0.00694 C 0.03629 -0.05625 0.03368 -0.02593 0.03108 0.00463 " pathEditMode="relative" ptsTypes="aaaaaaaA">
                                      <p:cBhvr>
                                        <p:cTn id="40" dur="2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9844 -0.01389 -0.39687 -0.02755 -0.47066 -0.00231 C -0.54444 0.02292 -0.45347 0.18102 -0.44305 0.15162 C -0.43264 0.12222 -0.35851 -0.23495 -0.40851 -0.1794 C -0.45851 -0.12384 -0.80087 0.3912 -0.74305 0.48495 C -0.68524 0.5787 -0.18923 0.46343 -0.06198 0.3838 C 0.06528 0.30417 0.00538 0.07014 0.02083 0.00694 C 0.03629 -0.05625 0.03368 -0.02593 0.03108 0.00463 " pathEditMode="relative" ptsTypes="aaaaaaaA">
                                      <p:cBhvr>
                                        <p:cTn id="42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6" dur="2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6667 0 " pathEditMode="relative" ptsTypes="AA">
                                      <p:cBhvr>
                                        <p:cTn id="52" dur="2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6667 0 " pathEditMode="relative" ptsTypes="AA">
                                      <p:cBhvr>
                                        <p:cTn id="54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6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6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06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80" grpId="0"/>
      <p:bldP spid="306181" grpId="0" build="p"/>
      <p:bldP spid="306182" grpId="0" build="p"/>
      <p:bldP spid="15" grpId="0" build="allAtOnce" animBg="1"/>
      <p:bldP spid="15" grpId="1" build="allAtOnce" animBg="1"/>
      <p:bldP spid="15" grpId="2" build="allAtOnce" animBg="1"/>
      <p:bldP spid="15" grpId="3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103D316-EC82-4C14-A16E-9950A6389CD9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03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82000" cy="685800"/>
          </a:xfrm>
        </p:spPr>
        <p:txBody>
          <a:bodyPr/>
          <a:lstStyle/>
          <a:p>
            <a:r>
              <a:rPr lang="en-US" smtClean="0"/>
              <a:t>Electric Potential and Potential Energy </a:t>
            </a:r>
          </a:p>
        </p:txBody>
      </p:sp>
      <p:sp>
        <p:nvSpPr>
          <p:cNvPr id="226307" name="Rectangle 3"/>
          <p:cNvSpPr>
            <a:spLocks noChangeArrowheads="1"/>
          </p:cNvSpPr>
          <p:nvPr/>
        </p:nvSpPr>
        <p:spPr bwMode="auto">
          <a:xfrm>
            <a:off x="381000" y="533400"/>
            <a:ext cx="8382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What is the definition of the electric potential?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 potential energy difference per unit charge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How would you express the potential energy that a charge q would obtain when it is moved between point </a:t>
            </a:r>
            <a:r>
              <a:rPr lang="en-US" sz="2800" i="1">
                <a:solidFill>
                  <a:schemeClr val="accent2"/>
                </a:solidFill>
                <a:latin typeface="Arial Narrow" pitchFamily="34" charset="0"/>
              </a:rPr>
              <a:t>a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 and </a:t>
            </a:r>
            <a:r>
              <a:rPr lang="en-US" sz="2800" i="1">
                <a:solidFill>
                  <a:schemeClr val="accent2"/>
                </a:solidFill>
                <a:latin typeface="Arial Narrow" pitchFamily="34" charset="0"/>
              </a:rPr>
              <a:t>b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 with the potential difference V</a:t>
            </a:r>
            <a:r>
              <a:rPr lang="en-US" sz="2800" i="1" baseline="-25000">
                <a:solidFill>
                  <a:schemeClr val="accent2"/>
                </a:solidFill>
                <a:latin typeface="Arial Narrow" pitchFamily="34" charset="0"/>
              </a:rPr>
              <a:t>ba</a:t>
            </a: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?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  <a:latin typeface="Arial Narrow" pitchFamily="34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In other words, if an object with charge q moves through a potential difference V</a:t>
            </a:r>
            <a:r>
              <a:rPr lang="en-US" i="1" baseline="-25000">
                <a:solidFill>
                  <a:srgbClr val="660066"/>
                </a:solidFill>
                <a:latin typeface="Arial Narrow" pitchFamily="34" charset="0"/>
              </a:rPr>
              <a:t>ba</a:t>
            </a: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, its potential energy changes by qV</a:t>
            </a:r>
            <a:r>
              <a:rPr lang="en-US" i="1" baseline="-25000">
                <a:solidFill>
                  <a:srgbClr val="660066"/>
                </a:solidFill>
                <a:latin typeface="Arial Narrow" pitchFamily="34" charset="0"/>
              </a:rPr>
              <a:t>ba</a:t>
            </a: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So electric potential is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A measure of how much energy an electric charge can acquire in a given situation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related to how much work a given charge can do.</a:t>
            </a:r>
          </a:p>
        </p:txBody>
      </p:sp>
      <p:graphicFrame>
        <p:nvGraphicFramePr>
          <p:cNvPr id="226308" name="Object 2"/>
          <p:cNvGraphicFramePr>
            <a:graphicFrameLocks noChangeAspect="1"/>
          </p:cNvGraphicFramePr>
          <p:nvPr/>
        </p:nvGraphicFramePr>
        <p:xfrm>
          <a:off x="1730375" y="2851150"/>
          <a:ext cx="1546225" cy="498475"/>
        </p:xfrm>
        <a:graphic>
          <a:graphicData uri="http://schemas.openxmlformats.org/presentationml/2006/ole">
            <p:oleObj spid="_x0000_s63490" name="Equation" r:id="rId4" imgW="609480" imgH="203040" progId="Equation.DSMT4">
              <p:embed/>
            </p:oleObj>
          </a:graphicData>
        </a:graphic>
      </p:graphicFrame>
      <p:graphicFrame>
        <p:nvGraphicFramePr>
          <p:cNvPr id="226309" name="Object 3"/>
          <p:cNvGraphicFramePr>
            <a:graphicFrameLocks noChangeAspect="1"/>
          </p:cNvGraphicFramePr>
          <p:nvPr/>
        </p:nvGraphicFramePr>
        <p:xfrm>
          <a:off x="3276600" y="2819400"/>
          <a:ext cx="1870075" cy="561975"/>
        </p:xfrm>
        <a:graphic>
          <a:graphicData uri="http://schemas.openxmlformats.org/presentationml/2006/ole">
            <p:oleObj spid="_x0000_s63491" name="Equation" r:id="rId5" imgW="736560" imgH="228600" progId="Equation.DSMT4">
              <p:embed/>
            </p:oleObj>
          </a:graphicData>
        </a:graphic>
      </p:graphicFrame>
      <p:graphicFrame>
        <p:nvGraphicFramePr>
          <p:cNvPr id="226310" name="Object 4"/>
          <p:cNvGraphicFramePr>
            <a:graphicFrameLocks noChangeAspect="1"/>
          </p:cNvGraphicFramePr>
          <p:nvPr/>
        </p:nvGraphicFramePr>
        <p:xfrm>
          <a:off x="5126038" y="2852738"/>
          <a:ext cx="741362" cy="500062"/>
        </p:xfrm>
        <a:graphic>
          <a:graphicData uri="http://schemas.openxmlformats.org/presentationml/2006/ole">
            <p:oleObj spid="_x0000_s63492" name="Equation" r:id="rId6" imgW="291960" imgH="2030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6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6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6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6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6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6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63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263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1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579B313-0285-481A-9A9D-E906796EE24F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82000" cy="685800"/>
          </a:xfrm>
        </p:spPr>
        <p:txBody>
          <a:bodyPr/>
          <a:lstStyle/>
          <a:p>
            <a:r>
              <a:rPr lang="en-US" smtClean="0"/>
              <a:t>Comparisons of Potential Energies </a:t>
            </a:r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381000" y="533400"/>
            <a:ext cx="8382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Let’s compare gravitational and electric potential energies</a:t>
            </a:r>
          </a:p>
        </p:txBody>
      </p:sp>
      <p:pic>
        <p:nvPicPr>
          <p:cNvPr id="227332" name="Picture 4" descr="FG23_00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43000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09600" y="974725"/>
            <a:ext cx="3657600" cy="3121025"/>
            <a:chOff x="384" y="614"/>
            <a:chExt cx="2304" cy="1966"/>
          </a:xfrm>
        </p:grpSpPr>
        <p:pic>
          <p:nvPicPr>
            <p:cNvPr id="17420" name="Picture 6" descr="FG23_002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4" y="852"/>
              <a:ext cx="2304" cy="1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1" name="Text Box 7"/>
            <p:cNvSpPr txBox="1">
              <a:spLocks noChangeArrowheads="1"/>
            </p:cNvSpPr>
            <p:nvPr/>
          </p:nvSpPr>
          <p:spPr bwMode="auto">
            <a:xfrm>
              <a:off x="1566" y="614"/>
              <a:ext cx="306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>
                  <a:solidFill>
                    <a:srgbClr val="CC0000"/>
                  </a:solidFill>
                  <a:latin typeface="Arial Narrow" pitchFamily="34" charset="0"/>
                </a:rPr>
                <a:t>2m</a:t>
              </a:r>
            </a:p>
          </p:txBody>
        </p:sp>
        <p:sp>
          <p:nvSpPr>
            <p:cNvPr id="17422" name="Text Box 8"/>
            <p:cNvSpPr txBox="1">
              <a:spLocks noChangeArrowheads="1"/>
            </p:cNvSpPr>
            <p:nvPr/>
          </p:nvSpPr>
          <p:spPr bwMode="auto">
            <a:xfrm>
              <a:off x="1111" y="614"/>
              <a:ext cx="233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>
                  <a:solidFill>
                    <a:srgbClr val="CC0000"/>
                  </a:solidFill>
                  <a:latin typeface="Arial Narrow" pitchFamily="34" charset="0"/>
                </a:rPr>
                <a:t>m</a:t>
              </a:r>
            </a:p>
          </p:txBody>
        </p:sp>
      </p:grpSp>
      <p:sp>
        <p:nvSpPr>
          <p:cNvPr id="227337" name="Rectangle 9"/>
          <p:cNvSpPr>
            <a:spLocks noChangeArrowheads="1"/>
          </p:cNvSpPr>
          <p:nvPr/>
        </p:nvSpPr>
        <p:spPr bwMode="auto">
          <a:xfrm>
            <a:off x="-76200" y="4114800"/>
            <a:ext cx="4876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What  is the potential energy of each rock?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mgh and 2mgh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Which rock has a bigger potential energy?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The rock with a larger mass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Why?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It’s got a bigger mass.</a:t>
            </a:r>
          </a:p>
        </p:txBody>
      </p:sp>
      <p:sp>
        <p:nvSpPr>
          <p:cNvPr id="227338" name="Rectangle 10"/>
          <p:cNvSpPr>
            <a:spLocks noChangeArrowheads="1"/>
          </p:cNvSpPr>
          <p:nvPr/>
        </p:nvSpPr>
        <p:spPr bwMode="auto">
          <a:xfrm>
            <a:off x="4343400" y="4114800"/>
            <a:ext cx="4953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What is the potential energy of each charge?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+QV</a:t>
            </a:r>
            <a:r>
              <a:rPr lang="en-US" sz="1800" baseline="-25000">
                <a:solidFill>
                  <a:srgbClr val="660066"/>
                </a:solidFill>
                <a:latin typeface="Arial Narrow" pitchFamily="34" charset="0"/>
              </a:rPr>
              <a:t>ba</a:t>
            </a: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 and +2QV</a:t>
            </a:r>
            <a:r>
              <a:rPr lang="en-US" sz="1800" baseline="-25000">
                <a:solidFill>
                  <a:srgbClr val="660066"/>
                </a:solidFill>
                <a:latin typeface="Arial Narrow" pitchFamily="34" charset="0"/>
              </a:rPr>
              <a:t>ba</a:t>
            </a: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Which object has a bigger potential energy?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The object with a larger charge.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Why?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800">
                <a:solidFill>
                  <a:srgbClr val="660066"/>
                </a:solidFill>
                <a:latin typeface="Arial Narrow" pitchFamily="34" charset="0"/>
              </a:rPr>
              <a:t>It’s got a bigger charge.</a:t>
            </a:r>
          </a:p>
        </p:txBody>
      </p:sp>
      <p:sp>
        <p:nvSpPr>
          <p:cNvPr id="227339" name="Rectangle 11"/>
          <p:cNvSpPr>
            <a:spLocks noChangeArrowheads="1"/>
          </p:cNvSpPr>
          <p:nvPr/>
        </p:nvSpPr>
        <p:spPr bwMode="auto">
          <a:xfrm>
            <a:off x="123825" y="6248400"/>
            <a:ext cx="8943975" cy="425450"/>
          </a:xfrm>
          <a:prstGeom prst="rect">
            <a:avLst/>
          </a:prstGeom>
          <a:solidFill>
            <a:srgbClr val="FFFF66"/>
          </a:solidFill>
          <a:ln w="28575" algn="ctr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CC0000"/>
                </a:solidFill>
                <a:latin typeface="Arial Narrow" pitchFamily="34" charset="0"/>
              </a:rPr>
              <a:t>The “potential” is the same but the heavier rock or larger charge can do a greater work.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7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7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27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7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7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27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27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27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7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27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27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27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7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27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1" grpId="0" build="p"/>
      <p:bldP spid="227337" grpId="0" build="p"/>
      <p:bldP spid="227338" grpId="0" build="p"/>
      <p:bldP spid="2273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39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152C6C6-C262-4D0C-8881-6D43F8B25876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4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85800"/>
          </a:xfrm>
        </p:spPr>
        <p:txBody>
          <a:bodyPr/>
          <a:lstStyle/>
          <a:p>
            <a:r>
              <a:rPr lang="en-US" smtClean="0"/>
              <a:t>Some Typical Voltages </a:t>
            </a:r>
          </a:p>
        </p:txBody>
      </p:sp>
      <p:graphicFrame>
        <p:nvGraphicFramePr>
          <p:cNvPr id="233532" name="Group 60"/>
          <p:cNvGraphicFramePr>
            <a:graphicFrameLocks noGrp="1"/>
          </p:cNvGraphicFramePr>
          <p:nvPr>
            <p:ph idx="1"/>
          </p:nvPr>
        </p:nvGraphicFramePr>
        <p:xfrm>
          <a:off x="685800" y="1295400"/>
          <a:ext cx="7772400" cy="4572000"/>
        </p:xfrm>
        <a:graphic>
          <a:graphicData uri="http://schemas.openxmlformats.org/drawingml/2006/table">
            <a:tbl>
              <a:tblPr/>
              <a:tblGrid>
                <a:gridCol w="4953000"/>
                <a:gridCol w="2819400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Arial Narrow" pitchFamily="34" charset="0"/>
                        </a:rPr>
                        <a:t>Sources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Arial Narrow" pitchFamily="34" charset="0"/>
                        </a:rPr>
                        <a:t>Approximate Voltage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Thundercloud to ground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8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High-Voltage Power Lines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6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Power supply for TV tube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4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Automobile ignition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4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Household outlet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2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Automobile battery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12 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Flashlight battery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1.5 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Resting potential across nerve membrane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-1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Potential changes on skin (EKG and EEG)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10</a:t>
                      </a:r>
                      <a:r>
                        <a:rPr kumimoji="0" lang="en-US" sz="2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-4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 Narrow" pitchFamily="34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3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3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3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3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DD12467-46BE-4A0F-8037-7B243B96D4F3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82000" cy="685800"/>
          </a:xfrm>
        </p:spPr>
        <p:txBody>
          <a:bodyPr/>
          <a:lstStyle/>
          <a:p>
            <a:r>
              <a:rPr lang="en-US" smtClean="0"/>
              <a:t>Electric Potential and Potential Energy </a:t>
            </a: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381000" y="685800"/>
            <a:ext cx="8382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The electric potential difference gives potential energy (or the possibility to do work) based on the charge of the object.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So what is happening in batteries or generators?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They maintain a potential difference.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The actual amount of energy used or transformed depends on how much charge flows.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How much is the potential difference maintained by a car’s battery?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rgbClr val="003300"/>
                </a:solidFill>
                <a:latin typeface="Arial Narrow" pitchFamily="34" charset="0"/>
              </a:rPr>
              <a:t>12Volts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If for a given period, 5C charge flows through the headlight lamp, what is the total energy transformed?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rgbClr val="003300"/>
                </a:solidFill>
                <a:latin typeface="Arial Narrow" pitchFamily="34" charset="0"/>
              </a:rPr>
              <a:t>E</a:t>
            </a:r>
            <a:r>
              <a:rPr lang="en-US" sz="2000" baseline="-25000">
                <a:solidFill>
                  <a:srgbClr val="003300"/>
                </a:solidFill>
                <a:latin typeface="Arial Narrow" pitchFamily="34" charset="0"/>
              </a:rPr>
              <a:t>tot</a:t>
            </a:r>
            <a:r>
              <a:rPr lang="en-US" sz="2000">
                <a:solidFill>
                  <a:srgbClr val="003300"/>
                </a:solidFill>
                <a:latin typeface="Arial Narrow" pitchFamily="34" charset="0"/>
              </a:rPr>
              <a:t>=5C*12V=60   What is the unit? 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If it is left on twice as long?  E</a:t>
            </a:r>
            <a:r>
              <a:rPr lang="en-US" baseline="-25000">
                <a:solidFill>
                  <a:srgbClr val="660066"/>
                </a:solidFill>
                <a:latin typeface="Arial Narrow" pitchFamily="34" charset="0"/>
              </a:rPr>
              <a:t>tot</a:t>
            </a:r>
            <a:r>
              <a:rPr lang="en-US">
                <a:solidFill>
                  <a:srgbClr val="660066"/>
                </a:solidFill>
                <a:latin typeface="Arial Narrow" pitchFamily="34" charset="0"/>
              </a:rPr>
              <a:t>=10C*12V=120J.</a:t>
            </a:r>
          </a:p>
        </p:txBody>
      </p:sp>
      <p:sp>
        <p:nvSpPr>
          <p:cNvPr id="228356" name="Text Box 4"/>
          <p:cNvSpPr txBox="1">
            <a:spLocks noChangeArrowheads="1"/>
          </p:cNvSpPr>
          <p:nvPr/>
        </p:nvSpPr>
        <p:spPr bwMode="auto">
          <a:xfrm>
            <a:off x="5786438" y="5270500"/>
            <a:ext cx="2563812" cy="457200"/>
          </a:xfrm>
          <a:prstGeom prst="rect">
            <a:avLst/>
          </a:prstGeom>
          <a:solidFill>
            <a:srgbClr val="FFFF66"/>
          </a:solidFill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  <a:latin typeface="Arial" pitchFamily="34" charset="0"/>
              </a:rPr>
              <a:t>C*J/C=J</a:t>
            </a:r>
            <a:r>
              <a:rPr lang="en-US">
                <a:latin typeface="Arial" pitchFamily="34" charset="0"/>
              </a:rPr>
              <a:t> </a:t>
            </a:r>
            <a:r>
              <a:rPr lang="en-US">
                <a:solidFill>
                  <a:srgbClr val="A50021"/>
                </a:solidFill>
                <a:latin typeface="Arial" pitchFamily="34" charset="0"/>
              </a:rPr>
              <a:t>(</a:t>
            </a:r>
            <a:r>
              <a:rPr lang="en-US" b="1">
                <a:solidFill>
                  <a:srgbClr val="CC0000"/>
                </a:solidFill>
                <a:latin typeface="Arial" pitchFamily="34" charset="0"/>
              </a:rPr>
              <a:t>Joules)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8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8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8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8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8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8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8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83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83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5" grpId="0" build="p"/>
      <p:bldP spid="2283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F171298-C1E1-46EA-916B-70CFFBA0E0AB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pic>
        <p:nvPicPr>
          <p:cNvPr id="229378" name="Picture 2" descr="FG23_0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381000"/>
            <a:ext cx="2819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8" name="Rectangle 3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686800" cy="762000"/>
          </a:xfrm>
        </p:spPr>
        <p:txBody>
          <a:bodyPr/>
          <a:lstStyle/>
          <a:p>
            <a:r>
              <a:rPr lang="en-US" smtClean="0"/>
              <a:t>Example 23 – 2 </a:t>
            </a:r>
          </a:p>
        </p:txBody>
      </p:sp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152400" y="762000"/>
            <a:ext cx="6705600" cy="19208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 b="1">
                <a:solidFill>
                  <a:schemeClr val="accent2"/>
                </a:solidFill>
                <a:latin typeface="Arial Narrow" pitchFamily="34" charset="0"/>
              </a:rPr>
              <a:t>Electrons in a TV tube: </a:t>
            </a: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Suppose an electron in the picture tube of a television set is accelerated from rest through a potential difference V</a:t>
            </a:r>
            <a:r>
              <a:rPr lang="en-US" sz="2000" baseline="-25000">
                <a:solidFill>
                  <a:schemeClr val="accent2"/>
                </a:solidFill>
                <a:latin typeface="Arial Narrow" pitchFamily="34" charset="0"/>
              </a:rPr>
              <a:t>ba</a:t>
            </a: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=+5000V.  (a) What is the change in potential energy of the electron? (b) What is the speed of the electron (m=9.1x10</a:t>
            </a:r>
            <a:r>
              <a:rPr lang="en-US" sz="2000" baseline="30000">
                <a:solidFill>
                  <a:schemeClr val="accent2"/>
                </a:solidFill>
                <a:latin typeface="Arial Narrow" pitchFamily="34" charset="0"/>
              </a:rPr>
              <a:t>-31</a:t>
            </a: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kg) as a result of this acceleration?   (c) Repeat for a proton (m=1.67x10</a:t>
            </a:r>
            <a:r>
              <a:rPr lang="en-US" sz="2000" baseline="30000">
                <a:solidFill>
                  <a:schemeClr val="accent2"/>
                </a:solidFill>
                <a:latin typeface="Arial Narrow" pitchFamily="34" charset="0"/>
              </a:rPr>
              <a:t>-27</a:t>
            </a: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kg) that accelerates through a potential difference of V</a:t>
            </a:r>
            <a:r>
              <a:rPr lang="en-US" sz="2000" baseline="-25000">
                <a:solidFill>
                  <a:schemeClr val="accent2"/>
                </a:solidFill>
                <a:latin typeface="Arial Narrow" pitchFamily="34" charset="0"/>
              </a:rPr>
              <a:t>ba</a:t>
            </a:r>
            <a:r>
              <a:rPr lang="en-US" sz="2000">
                <a:solidFill>
                  <a:schemeClr val="accent2"/>
                </a:solidFill>
                <a:latin typeface="Arial Narrow" pitchFamily="34" charset="0"/>
              </a:rPr>
              <a:t>=-5000V. </a:t>
            </a:r>
          </a:p>
        </p:txBody>
      </p:sp>
      <p:sp>
        <p:nvSpPr>
          <p:cNvPr id="22938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0"/>
            <a:ext cx="6400800" cy="1752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/>
              <a:t>(a) What is the charge of an electron?</a:t>
            </a:r>
          </a:p>
          <a:p>
            <a:pPr lvl="1">
              <a:lnSpc>
                <a:spcPct val="90000"/>
              </a:lnSpc>
            </a:pPr>
            <a:r>
              <a:rPr lang="en-US" sz="2000" smtClean="0"/>
              <a:t> </a:t>
            </a:r>
          </a:p>
          <a:p>
            <a:pPr>
              <a:lnSpc>
                <a:spcPct val="90000"/>
              </a:lnSpc>
            </a:pPr>
            <a:endParaRPr lang="en-US" sz="2400" smtClean="0"/>
          </a:p>
          <a:p>
            <a:pPr>
              <a:lnSpc>
                <a:spcPct val="90000"/>
              </a:lnSpc>
            </a:pPr>
            <a:r>
              <a:rPr lang="en-US" sz="2400" smtClean="0"/>
              <a:t>So what is the change of its potential energy?</a:t>
            </a:r>
          </a:p>
        </p:txBody>
      </p:sp>
      <p:graphicFrame>
        <p:nvGraphicFramePr>
          <p:cNvPr id="229382" name="Object 2"/>
          <p:cNvGraphicFramePr>
            <a:graphicFrameLocks noChangeAspect="1"/>
          </p:cNvGraphicFramePr>
          <p:nvPr/>
        </p:nvGraphicFramePr>
        <p:xfrm>
          <a:off x="304800" y="4884738"/>
          <a:ext cx="866775" cy="390525"/>
        </p:xfrm>
        <a:graphic>
          <a:graphicData uri="http://schemas.openxmlformats.org/presentationml/2006/ole">
            <p:oleObj spid="_x0000_s64514" name="Equation" r:id="rId5" imgW="355320" imgH="164880" progId="Equation.DSMT4">
              <p:embed/>
            </p:oleObj>
          </a:graphicData>
        </a:graphic>
      </p:graphicFrame>
      <p:graphicFrame>
        <p:nvGraphicFramePr>
          <p:cNvPr id="229383" name="Object 3"/>
          <p:cNvGraphicFramePr>
            <a:graphicFrameLocks noChangeAspect="1"/>
          </p:cNvGraphicFramePr>
          <p:nvPr/>
        </p:nvGraphicFramePr>
        <p:xfrm>
          <a:off x="1143000" y="4827588"/>
          <a:ext cx="990600" cy="479425"/>
        </p:xfrm>
        <a:graphic>
          <a:graphicData uri="http://schemas.openxmlformats.org/presentationml/2006/ole">
            <p:oleObj spid="_x0000_s64515" name="Equation" r:id="rId6" imgW="406080" imgH="203040" progId="Equation.DSMT4">
              <p:embed/>
            </p:oleObj>
          </a:graphicData>
        </a:graphic>
      </p:graphicFrame>
      <p:graphicFrame>
        <p:nvGraphicFramePr>
          <p:cNvPr id="229384" name="Object 4"/>
          <p:cNvGraphicFramePr>
            <a:graphicFrameLocks noChangeAspect="1"/>
          </p:cNvGraphicFramePr>
          <p:nvPr/>
        </p:nvGraphicFramePr>
        <p:xfrm>
          <a:off x="2132013" y="4751388"/>
          <a:ext cx="6630987" cy="658812"/>
        </p:xfrm>
        <a:graphic>
          <a:graphicData uri="http://schemas.openxmlformats.org/presentationml/2006/ole">
            <p:oleObj spid="_x0000_s64516" name="Equation" r:id="rId7" imgW="2717640" imgH="279360" progId="Equation.DSMT4">
              <p:embed/>
            </p:oleObj>
          </a:graphicData>
        </a:graphic>
      </p:graphicFrame>
      <p:graphicFrame>
        <p:nvGraphicFramePr>
          <p:cNvPr id="229385" name="Object 5"/>
          <p:cNvGraphicFramePr>
            <a:graphicFrameLocks noChangeAspect="1"/>
          </p:cNvGraphicFramePr>
          <p:nvPr/>
        </p:nvGraphicFramePr>
        <p:xfrm>
          <a:off x="1143000" y="3402013"/>
          <a:ext cx="2057400" cy="407987"/>
        </p:xfrm>
        <a:graphic>
          <a:graphicData uri="http://schemas.openxmlformats.org/presentationml/2006/ole">
            <p:oleObj spid="_x0000_s64517" name="Equation" r:id="rId8" imgW="990360" imgH="2030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29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9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9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9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9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0" grpId="0"/>
      <p:bldP spid="229381" grpId="0" build="p"/>
      <p:bldP spid="229381" grpI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21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955CB1-1A60-4715-B2F9-0660B288BD33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22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309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686800" cy="762000"/>
          </a:xfrm>
        </p:spPr>
        <p:txBody>
          <a:bodyPr/>
          <a:lstStyle/>
          <a:p>
            <a:r>
              <a:rPr lang="en-US" smtClean="0"/>
              <a:t>Example 23 – 2 </a:t>
            </a:r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609600"/>
            <a:ext cx="8458200" cy="1371600"/>
          </a:xfrm>
        </p:spPr>
        <p:txBody>
          <a:bodyPr/>
          <a:lstStyle/>
          <a:p>
            <a:r>
              <a:rPr lang="en-US" sz="2800" smtClean="0"/>
              <a:t>(b) Speed of the electron?</a:t>
            </a:r>
          </a:p>
          <a:p>
            <a:pPr lvl="1"/>
            <a:r>
              <a:rPr lang="en-US" sz="2400" smtClean="0"/>
              <a:t>The entire potential energy of the electron is transformed into kinetic energy.   Thus the equation is</a:t>
            </a:r>
          </a:p>
        </p:txBody>
      </p:sp>
      <p:graphicFrame>
        <p:nvGraphicFramePr>
          <p:cNvPr id="230404" name="Object 2"/>
          <p:cNvGraphicFramePr>
            <a:graphicFrameLocks noChangeAspect="1"/>
          </p:cNvGraphicFramePr>
          <p:nvPr/>
        </p:nvGraphicFramePr>
        <p:xfrm>
          <a:off x="798513" y="3171825"/>
          <a:ext cx="582612" cy="430213"/>
        </p:xfrm>
        <a:graphic>
          <a:graphicData uri="http://schemas.openxmlformats.org/presentationml/2006/ole">
            <p:oleObj spid="_x0000_s65538" name="Equation" r:id="rId4" imgW="266400" imgH="203040" progId="Equation.DSMT4">
              <p:embed/>
            </p:oleObj>
          </a:graphicData>
        </a:graphic>
      </p:graphicFrame>
      <p:graphicFrame>
        <p:nvGraphicFramePr>
          <p:cNvPr id="230405" name="Object 3"/>
          <p:cNvGraphicFramePr>
            <a:graphicFrameLocks noChangeAspect="1"/>
          </p:cNvGraphicFramePr>
          <p:nvPr/>
        </p:nvGraphicFramePr>
        <p:xfrm>
          <a:off x="762000" y="2006600"/>
          <a:ext cx="866775" cy="358775"/>
        </p:xfrm>
        <a:graphic>
          <a:graphicData uri="http://schemas.openxmlformats.org/presentationml/2006/ole">
            <p:oleObj spid="_x0000_s65539" name="Equation" r:id="rId5" imgW="355320" imgH="152280" progId="Equation.DSMT4">
              <p:embed/>
            </p:oleObj>
          </a:graphicData>
        </a:graphic>
      </p:graphicFrame>
      <p:sp>
        <p:nvSpPr>
          <p:cNvPr id="230406" name="Rectangle 6"/>
          <p:cNvSpPr>
            <a:spLocks noChangeArrowheads="1"/>
          </p:cNvSpPr>
          <p:nvPr/>
        </p:nvSpPr>
        <p:spPr bwMode="auto">
          <a:xfrm>
            <a:off x="304800" y="3886200"/>
            <a:ext cx="8458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  <a:latin typeface="Arial Narrow" pitchFamily="34" charset="0"/>
              </a:rPr>
              <a:t>(c) Speed of a proton that accelerates through V=-5000V?</a:t>
            </a:r>
          </a:p>
        </p:txBody>
      </p:sp>
      <p:graphicFrame>
        <p:nvGraphicFramePr>
          <p:cNvPr id="230407" name="Object 4"/>
          <p:cNvGraphicFramePr>
            <a:graphicFrameLocks noChangeAspect="1"/>
          </p:cNvGraphicFramePr>
          <p:nvPr/>
        </p:nvGraphicFramePr>
        <p:xfrm>
          <a:off x="838200" y="5403850"/>
          <a:ext cx="712788" cy="538163"/>
        </p:xfrm>
        <a:graphic>
          <a:graphicData uri="http://schemas.openxmlformats.org/presentationml/2006/ole">
            <p:oleObj spid="_x0000_s65540" name="Equation" r:id="rId6" imgW="291960" imgH="228600" progId="Equation.DSMT4">
              <p:embed/>
            </p:oleObj>
          </a:graphicData>
        </a:graphic>
      </p:graphicFrame>
      <p:graphicFrame>
        <p:nvGraphicFramePr>
          <p:cNvPr id="230408" name="Object 5"/>
          <p:cNvGraphicFramePr>
            <a:graphicFrameLocks noChangeAspect="1"/>
          </p:cNvGraphicFramePr>
          <p:nvPr/>
        </p:nvGraphicFramePr>
        <p:xfrm>
          <a:off x="304800" y="4572000"/>
          <a:ext cx="868363" cy="358775"/>
        </p:xfrm>
        <a:graphic>
          <a:graphicData uri="http://schemas.openxmlformats.org/presentationml/2006/ole">
            <p:oleObj spid="_x0000_s65541" name="Equation" r:id="rId7" imgW="355320" imgH="152280" progId="Equation.DSMT4">
              <p:embed/>
            </p:oleObj>
          </a:graphicData>
        </a:graphic>
      </p:graphicFrame>
      <p:graphicFrame>
        <p:nvGraphicFramePr>
          <p:cNvPr id="230409" name="Object 6"/>
          <p:cNvGraphicFramePr>
            <a:graphicFrameLocks noChangeAspect="1"/>
          </p:cNvGraphicFramePr>
          <p:nvPr/>
        </p:nvGraphicFramePr>
        <p:xfrm>
          <a:off x="1524000" y="1752600"/>
          <a:ext cx="1797050" cy="866775"/>
        </p:xfrm>
        <a:graphic>
          <a:graphicData uri="http://schemas.openxmlformats.org/presentationml/2006/ole">
            <p:oleObj spid="_x0000_s65542" name="Equation" r:id="rId8" imgW="736560" imgH="368280" progId="Equation.DSMT4">
              <p:embed/>
            </p:oleObj>
          </a:graphicData>
        </a:graphic>
      </p:graphicFrame>
      <p:graphicFrame>
        <p:nvGraphicFramePr>
          <p:cNvPr id="230410" name="Object 7"/>
          <p:cNvGraphicFramePr>
            <a:graphicFrameLocks noChangeAspect="1"/>
          </p:cNvGraphicFramePr>
          <p:nvPr/>
        </p:nvGraphicFramePr>
        <p:xfrm>
          <a:off x="3276600" y="1981200"/>
          <a:ext cx="682625" cy="388938"/>
        </p:xfrm>
        <a:graphic>
          <a:graphicData uri="http://schemas.openxmlformats.org/presentationml/2006/ole">
            <p:oleObj spid="_x0000_s65543" name="Equation" r:id="rId9" imgW="279360" imgH="164880" progId="Equation.DSMT4">
              <p:embed/>
            </p:oleObj>
          </a:graphicData>
        </a:graphic>
      </p:graphicFrame>
      <p:graphicFrame>
        <p:nvGraphicFramePr>
          <p:cNvPr id="230411" name="Object 8"/>
          <p:cNvGraphicFramePr>
            <a:graphicFrameLocks noChangeAspect="1"/>
          </p:cNvGraphicFramePr>
          <p:nvPr/>
        </p:nvGraphicFramePr>
        <p:xfrm>
          <a:off x="3886200" y="1981200"/>
          <a:ext cx="1084263" cy="388938"/>
        </p:xfrm>
        <a:graphic>
          <a:graphicData uri="http://schemas.openxmlformats.org/presentationml/2006/ole">
            <p:oleObj spid="_x0000_s65544" name="Equation" r:id="rId10" imgW="444240" imgH="164880" progId="Equation.DSMT4">
              <p:embed/>
            </p:oleObj>
          </a:graphicData>
        </a:graphic>
      </p:graphicFrame>
      <p:graphicFrame>
        <p:nvGraphicFramePr>
          <p:cNvPr id="230412" name="Object 9"/>
          <p:cNvGraphicFramePr>
            <a:graphicFrameLocks noChangeAspect="1"/>
          </p:cNvGraphicFramePr>
          <p:nvPr/>
        </p:nvGraphicFramePr>
        <p:xfrm>
          <a:off x="5638800" y="1905000"/>
          <a:ext cx="1984375" cy="477838"/>
        </p:xfrm>
        <a:graphic>
          <a:graphicData uri="http://schemas.openxmlformats.org/presentationml/2006/ole">
            <p:oleObj spid="_x0000_s65545" name="Equation" r:id="rId11" imgW="812520" imgH="203040" progId="Equation.DSMT4">
              <p:embed/>
            </p:oleObj>
          </a:graphicData>
        </a:graphic>
      </p:graphicFrame>
      <p:graphicFrame>
        <p:nvGraphicFramePr>
          <p:cNvPr id="230413" name="Object 10"/>
          <p:cNvGraphicFramePr>
            <a:graphicFrameLocks noChangeAspect="1"/>
          </p:cNvGraphicFramePr>
          <p:nvPr/>
        </p:nvGraphicFramePr>
        <p:xfrm>
          <a:off x="3578225" y="2370138"/>
          <a:ext cx="4197350" cy="601662"/>
        </p:xfrm>
        <a:graphic>
          <a:graphicData uri="http://schemas.openxmlformats.org/presentationml/2006/ole">
            <p:oleObj spid="_x0000_s65546" name="Equation" r:id="rId12" imgW="1879560" imgH="279360" progId="Equation.DSMT4">
              <p:embed/>
            </p:oleObj>
          </a:graphicData>
        </a:graphic>
      </p:graphicFrame>
      <p:graphicFrame>
        <p:nvGraphicFramePr>
          <p:cNvPr id="230414" name="Object 11"/>
          <p:cNvGraphicFramePr>
            <a:graphicFrameLocks noChangeAspect="1"/>
          </p:cNvGraphicFramePr>
          <p:nvPr/>
        </p:nvGraphicFramePr>
        <p:xfrm>
          <a:off x="1427163" y="3003550"/>
          <a:ext cx="1470025" cy="938213"/>
        </p:xfrm>
        <a:graphic>
          <a:graphicData uri="http://schemas.openxmlformats.org/presentationml/2006/ole">
            <p:oleObj spid="_x0000_s65547" name="Equation" r:id="rId13" imgW="672840" imgH="444240" progId="Equation.DSMT4">
              <p:embed/>
            </p:oleObj>
          </a:graphicData>
        </a:graphic>
      </p:graphicFrame>
      <p:graphicFrame>
        <p:nvGraphicFramePr>
          <p:cNvPr id="230415" name="Object 12"/>
          <p:cNvGraphicFramePr>
            <a:graphicFrameLocks noChangeAspect="1"/>
          </p:cNvGraphicFramePr>
          <p:nvPr/>
        </p:nvGraphicFramePr>
        <p:xfrm>
          <a:off x="3100388" y="2949575"/>
          <a:ext cx="3910012" cy="936625"/>
        </p:xfrm>
        <a:graphic>
          <a:graphicData uri="http://schemas.openxmlformats.org/presentationml/2006/ole">
            <p:oleObj spid="_x0000_s65548" name="Equation" r:id="rId14" imgW="1790640" imgH="444240" progId="Equation.DSMT4">
              <p:embed/>
            </p:oleObj>
          </a:graphicData>
        </a:graphic>
      </p:graphicFrame>
      <p:graphicFrame>
        <p:nvGraphicFramePr>
          <p:cNvPr id="230416" name="Object 13"/>
          <p:cNvGraphicFramePr>
            <a:graphicFrameLocks noChangeAspect="1"/>
          </p:cNvGraphicFramePr>
          <p:nvPr/>
        </p:nvGraphicFramePr>
        <p:xfrm>
          <a:off x="1143000" y="4314825"/>
          <a:ext cx="1858963" cy="866775"/>
        </p:xfrm>
        <a:graphic>
          <a:graphicData uri="http://schemas.openxmlformats.org/presentationml/2006/ole">
            <p:oleObj spid="_x0000_s65549" name="Equation" r:id="rId15" imgW="761760" imgH="368280" progId="Equation.DSMT4">
              <p:embed/>
            </p:oleObj>
          </a:graphicData>
        </a:graphic>
      </p:graphicFrame>
      <p:graphicFrame>
        <p:nvGraphicFramePr>
          <p:cNvPr id="230417" name="Object 14"/>
          <p:cNvGraphicFramePr>
            <a:graphicFrameLocks noChangeAspect="1"/>
          </p:cNvGraphicFramePr>
          <p:nvPr/>
        </p:nvGraphicFramePr>
        <p:xfrm>
          <a:off x="3017838" y="4519613"/>
          <a:ext cx="6049962" cy="525462"/>
        </p:xfrm>
        <a:graphic>
          <a:graphicData uri="http://schemas.openxmlformats.org/presentationml/2006/ole">
            <p:oleObj spid="_x0000_s65550" name="Equation" r:id="rId16" imgW="2819160" imgH="253800" progId="Equation.DSMT4">
              <p:embed/>
            </p:oleObj>
          </a:graphicData>
        </a:graphic>
      </p:graphicFrame>
      <p:graphicFrame>
        <p:nvGraphicFramePr>
          <p:cNvPr id="230418" name="Object 15"/>
          <p:cNvGraphicFramePr>
            <a:graphicFrameLocks noChangeAspect="1"/>
          </p:cNvGraphicFramePr>
          <p:nvPr/>
        </p:nvGraphicFramePr>
        <p:xfrm>
          <a:off x="1435100" y="5181600"/>
          <a:ext cx="1765300" cy="1074738"/>
        </p:xfrm>
        <a:graphic>
          <a:graphicData uri="http://schemas.openxmlformats.org/presentationml/2006/ole">
            <p:oleObj spid="_x0000_s65551" name="Equation" r:id="rId17" imgW="723600" imgH="457200" progId="Equation.DSMT4">
              <p:embed/>
            </p:oleObj>
          </a:graphicData>
        </a:graphic>
      </p:graphicFrame>
      <p:graphicFrame>
        <p:nvGraphicFramePr>
          <p:cNvPr id="230419" name="Object 16"/>
          <p:cNvGraphicFramePr>
            <a:graphicFrameLocks noChangeAspect="1"/>
          </p:cNvGraphicFramePr>
          <p:nvPr/>
        </p:nvGraphicFramePr>
        <p:xfrm>
          <a:off x="3132138" y="5105400"/>
          <a:ext cx="4335462" cy="1046163"/>
        </p:xfrm>
        <a:graphic>
          <a:graphicData uri="http://schemas.openxmlformats.org/presentationml/2006/ole">
            <p:oleObj spid="_x0000_s65552" name="Equation" r:id="rId18" imgW="1777680" imgH="4442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0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0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0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0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0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0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0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0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30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0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0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0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0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3" grpId="0" build="p"/>
      <p:bldP spid="23040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3579A0C-42B9-4556-B644-0EF918036ACD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  Dr. Andrew Brandt</a:t>
            </a:r>
            <a:endParaRPr lang="en-US"/>
          </a:p>
        </p:txBody>
      </p:sp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6200"/>
            <a:ext cx="7620000" cy="685800"/>
          </a:xfrm>
        </p:spPr>
        <p:txBody>
          <a:bodyPr/>
          <a:lstStyle/>
          <a:p>
            <a:r>
              <a:rPr lang="en-US" smtClean="0"/>
              <a:t>Electric Potential and Electric Field</a:t>
            </a:r>
          </a:p>
        </p:txBody>
      </p:sp>
      <p:sp>
        <p:nvSpPr>
          <p:cNvPr id="231427" name="Rectangle 3"/>
          <p:cNvSpPr>
            <a:spLocks noChangeArrowheads="1"/>
          </p:cNvSpPr>
          <p:nvPr/>
        </p:nvSpPr>
        <p:spPr bwMode="auto">
          <a:xfrm>
            <a:off x="762000" y="685800"/>
            <a:ext cx="7696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>
                <a:solidFill>
                  <a:schemeClr val="accent2"/>
                </a:solidFill>
                <a:latin typeface="Arial Narrow" pitchFamily="34" charset="0"/>
              </a:rPr>
              <a:t>The effect of a charge distribution can be described in terms of electric field or electric potential.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What kind of quantities are the electric field and the electric potential?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rgbClr val="003300"/>
                </a:solidFill>
                <a:latin typeface="Arial Narrow" pitchFamily="34" charset="0"/>
              </a:rPr>
              <a:t>Electric Field: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rgbClr val="003300"/>
                </a:solidFill>
                <a:latin typeface="Arial Narrow" pitchFamily="34" charset="0"/>
              </a:rPr>
              <a:t>Electric Potential: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>
                <a:solidFill>
                  <a:srgbClr val="660066"/>
                </a:solidFill>
                <a:latin typeface="Arial Narrow" pitchFamily="34" charset="0"/>
              </a:rPr>
              <a:t>Since electric potential is a scalar quantity, it often can make problem solving easier.</a:t>
            </a:r>
          </a:p>
        </p:txBody>
      </p:sp>
      <p:sp>
        <p:nvSpPr>
          <p:cNvPr id="231428" name="Text Box 4"/>
          <p:cNvSpPr txBox="1">
            <a:spLocks noChangeArrowheads="1"/>
          </p:cNvSpPr>
          <p:nvPr/>
        </p:nvSpPr>
        <p:spPr bwMode="auto">
          <a:xfrm>
            <a:off x="3657600" y="3124200"/>
            <a:ext cx="9080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hlink"/>
                </a:solidFill>
                <a:latin typeface="Arial Narrow" pitchFamily="34" charset="0"/>
              </a:rPr>
              <a:t>Vector</a:t>
            </a:r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4038600" y="3581400"/>
            <a:ext cx="8937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hlink"/>
                </a:solidFill>
                <a:latin typeface="Arial Narrow" pitchFamily="34" charset="0"/>
              </a:rPr>
              <a:t>Scalar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1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1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7" grpId="0" build="p"/>
      <p:bldP spid="231428" grpId="0"/>
      <p:bldP spid="2314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GB"/>
          </a:p>
        </p:txBody>
      </p:sp>
      <p:sp>
        <p:nvSpPr>
          <p:cNvPr id="2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97C6344-D7BA-4FCA-AC65-3377AD4ECE25}" type="slidenum">
              <a:rPr lang="en-GB"/>
              <a:pPr>
                <a:defRPr/>
              </a:pPr>
              <a:t>16</a:t>
            </a:fld>
            <a:endParaRPr lang="en-GB"/>
          </a:p>
        </p:txBody>
      </p:sp>
      <p:sp>
        <p:nvSpPr>
          <p:cNvPr id="24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PHYS 1444-003   Dr. Andrew Brandt</a:t>
            </a:r>
            <a:endParaRPr lang="en-GB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28600" y="6019800"/>
            <a:ext cx="8610600" cy="8382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4343400"/>
            <a:ext cx="1981200" cy="148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1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36513"/>
            <a:ext cx="7620000" cy="766762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mtClean="0"/>
              <a:t>Electric Potential and Electric Field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457200" y="685800"/>
            <a:ext cx="8077200" cy="5334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34" charset="0"/>
              </a:rPr>
              <a:t>The potential energy is an (independent of path) function expressed in terms of a (conservative) force.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34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34" charset="0"/>
              </a:rPr>
              <a:t>The potential difference is the potential energy difference per unit charge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2800">
              <a:solidFill>
                <a:srgbClr val="3333CC"/>
              </a:solidFill>
              <a:latin typeface="Arial Narrow" pitchFamily="34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2200">
              <a:solidFill>
                <a:srgbClr val="660066"/>
              </a:solidFill>
              <a:latin typeface="Arial Narrow" pitchFamily="34" charset="0"/>
            </a:endParaRPr>
          </a:p>
          <a:p>
            <a:pPr marL="739775" lvl="1" indent="-282575">
              <a:spcBef>
                <a:spcPts val="700"/>
              </a:spcBef>
              <a:buClr>
                <a:srgbClr val="660066"/>
              </a:buClr>
              <a:buFont typeface="Arial Narrow" pitchFamily="34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200">
                <a:solidFill>
                  <a:srgbClr val="660066"/>
                </a:solidFill>
                <a:latin typeface="Arial Narrow" pitchFamily="34" charset="0"/>
              </a:rPr>
              <a:t>This formula can be used to determine V</a:t>
            </a:r>
            <a:r>
              <a:rPr lang="en-GB" sz="2200" i="1" baseline="-25000">
                <a:solidFill>
                  <a:srgbClr val="660066"/>
                </a:solidFill>
                <a:latin typeface="Arial Narrow" pitchFamily="34" charset="0"/>
              </a:rPr>
              <a:t>ba</a:t>
            </a:r>
            <a:r>
              <a:rPr lang="en-GB" sz="2200">
                <a:solidFill>
                  <a:srgbClr val="660066"/>
                </a:solidFill>
                <a:latin typeface="Arial Narrow" pitchFamily="34" charset="0"/>
              </a:rPr>
              <a:t> when the electric field is given. 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34" charset="0"/>
              </a:rPr>
              <a:t>When the field is uniform</a:t>
            </a:r>
          </a:p>
        </p:txBody>
      </p:sp>
      <p:graphicFrame>
        <p:nvGraphicFramePr>
          <p:cNvPr id="5125" name="Object 2"/>
          <p:cNvGraphicFramePr>
            <a:graphicFrameLocks noChangeAspect="1"/>
          </p:cNvGraphicFramePr>
          <p:nvPr/>
        </p:nvGraphicFramePr>
        <p:xfrm>
          <a:off x="2105025" y="1752600"/>
          <a:ext cx="1552575" cy="528638"/>
        </p:xfrm>
        <a:graphic>
          <a:graphicData uri="http://schemas.openxmlformats.org/presentationml/2006/ole">
            <p:oleObj spid="_x0000_s66562" r:id="rId5" imgW="14325480" imgH="4876920" progId="Equation.DSMT4">
              <p:embed/>
            </p:oleObj>
          </a:graphicData>
        </a:graphic>
      </p:graphicFrame>
      <p:graphicFrame>
        <p:nvGraphicFramePr>
          <p:cNvPr id="5126" name="Object 3"/>
          <p:cNvGraphicFramePr>
            <a:graphicFrameLocks noChangeAspect="1"/>
          </p:cNvGraphicFramePr>
          <p:nvPr/>
        </p:nvGraphicFramePr>
        <p:xfrm>
          <a:off x="1066800" y="3463925"/>
          <a:ext cx="776288" cy="477838"/>
        </p:xfrm>
        <a:graphic>
          <a:graphicData uri="http://schemas.openxmlformats.org/presentationml/2006/ole">
            <p:oleObj spid="_x0000_s66563" r:id="rId6" imgW="7924680" imgH="4876920" progId="Equation.DSMT4">
              <p:embed/>
            </p:oleObj>
          </a:graphicData>
        </a:graphic>
      </p:graphicFrame>
      <p:graphicFrame>
        <p:nvGraphicFramePr>
          <p:cNvPr id="5127" name="Object 4"/>
          <p:cNvGraphicFramePr>
            <a:graphicFrameLocks noChangeAspect="1"/>
          </p:cNvGraphicFramePr>
          <p:nvPr/>
        </p:nvGraphicFramePr>
        <p:xfrm>
          <a:off x="838200" y="5559425"/>
          <a:ext cx="1254125" cy="479425"/>
        </p:xfrm>
        <a:graphic>
          <a:graphicData uri="http://schemas.openxmlformats.org/presentationml/2006/ole">
            <p:oleObj spid="_x0000_s66564" r:id="rId7" imgW="12801600" imgH="4876920" progId="Equation.DSMT4">
              <p:embed/>
            </p:oleObj>
          </a:graphicData>
        </a:graphic>
      </p:graphicFrame>
      <p:graphicFrame>
        <p:nvGraphicFramePr>
          <p:cNvPr id="5128" name="Object 5"/>
          <p:cNvGraphicFramePr>
            <a:graphicFrameLocks noChangeAspect="1"/>
          </p:cNvGraphicFramePr>
          <p:nvPr/>
        </p:nvGraphicFramePr>
        <p:xfrm>
          <a:off x="6950075" y="5559425"/>
          <a:ext cx="1431925" cy="479425"/>
        </p:xfrm>
        <a:graphic>
          <a:graphicData uri="http://schemas.openxmlformats.org/presentationml/2006/ole">
            <p:oleObj spid="_x0000_s66565" r:id="rId8" imgW="14630400" imgH="4876920" progId="Equation.DSMT4">
              <p:embed/>
            </p:oleObj>
          </a:graphicData>
        </a:graphic>
      </p:graphicFrame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137275" y="5570538"/>
            <a:ext cx="403225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>
                <a:srgbClr val="CC0000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solidFill>
                  <a:srgbClr val="CC0000"/>
                </a:solidFill>
                <a:latin typeface="Arial Narrow" pitchFamily="34" charset="0"/>
              </a:rPr>
              <a:t>or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57200" y="6183313"/>
            <a:ext cx="4276725" cy="398462"/>
          </a:xfrm>
          <a:prstGeom prst="rect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>
                <a:srgbClr val="CC0000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>
                <a:solidFill>
                  <a:srgbClr val="CC0000"/>
                </a:solidFill>
                <a:latin typeface="Arial Narrow" pitchFamily="34" charset="0"/>
              </a:rPr>
              <a:t>Unit of the electric field in terms of potential?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987925" y="6172200"/>
            <a:ext cx="550863" cy="398463"/>
          </a:xfrm>
          <a:prstGeom prst="rect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>
                <a:srgbClr val="CC0000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>
                <a:solidFill>
                  <a:srgbClr val="CC0000"/>
                </a:solidFill>
                <a:latin typeface="Arial Narrow" pitchFamily="34" charset="0"/>
              </a:rPr>
              <a:t>V/m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715000" y="6172200"/>
            <a:ext cx="2971800" cy="398463"/>
          </a:xfrm>
          <a:prstGeom prst="rect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>
                <a:srgbClr val="CC0000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>
                <a:solidFill>
                  <a:srgbClr val="CC0000"/>
                </a:solidFill>
                <a:latin typeface="Arial Narrow" pitchFamily="34" charset="0"/>
              </a:rPr>
              <a:t>Can you derive this from N/C?</a:t>
            </a:r>
          </a:p>
        </p:txBody>
      </p:sp>
      <p:graphicFrame>
        <p:nvGraphicFramePr>
          <p:cNvPr id="5133" name="Object 6"/>
          <p:cNvGraphicFramePr>
            <a:graphicFrameLocks noChangeAspect="1"/>
          </p:cNvGraphicFramePr>
          <p:nvPr/>
        </p:nvGraphicFramePr>
        <p:xfrm>
          <a:off x="1870075" y="3463925"/>
          <a:ext cx="1254125" cy="477838"/>
        </p:xfrm>
        <a:graphic>
          <a:graphicData uri="http://schemas.openxmlformats.org/presentationml/2006/ole">
            <p:oleObj spid="_x0000_s66566" r:id="rId9" imgW="12801600" imgH="4876920" progId="Equation.DSMT4">
              <p:embed/>
            </p:oleObj>
          </a:graphicData>
        </a:graphic>
      </p:graphicFrame>
      <p:graphicFrame>
        <p:nvGraphicFramePr>
          <p:cNvPr id="5134" name="Object 7"/>
          <p:cNvGraphicFramePr>
            <a:graphicFrameLocks noChangeAspect="1"/>
          </p:cNvGraphicFramePr>
          <p:nvPr/>
        </p:nvGraphicFramePr>
        <p:xfrm>
          <a:off x="3109913" y="3238500"/>
          <a:ext cx="1462087" cy="927100"/>
        </p:xfrm>
        <a:graphic>
          <a:graphicData uri="http://schemas.openxmlformats.org/presentationml/2006/ole">
            <p:oleObj spid="_x0000_s66567" r:id="rId10" imgW="14935320" imgH="9448920" progId="Equation.DSMT4">
              <p:embed/>
            </p:oleObj>
          </a:graphicData>
        </a:graphic>
      </p:graphicFrame>
      <p:graphicFrame>
        <p:nvGraphicFramePr>
          <p:cNvPr id="5135" name="Object 8"/>
          <p:cNvGraphicFramePr>
            <a:graphicFrameLocks noChangeAspect="1"/>
          </p:cNvGraphicFramePr>
          <p:nvPr/>
        </p:nvGraphicFramePr>
        <p:xfrm>
          <a:off x="4548188" y="3178175"/>
          <a:ext cx="1700212" cy="1046163"/>
        </p:xfrm>
        <a:graphic>
          <a:graphicData uri="http://schemas.openxmlformats.org/presentationml/2006/ole">
            <p:oleObj spid="_x0000_s66568" r:id="rId11" imgW="17373600" imgH="10667880" progId="Equation.DSMT4">
              <p:embed/>
            </p:oleObj>
          </a:graphicData>
        </a:graphic>
      </p:graphicFrame>
      <p:graphicFrame>
        <p:nvGraphicFramePr>
          <p:cNvPr id="5136" name="Object 9"/>
          <p:cNvGraphicFramePr>
            <a:graphicFrameLocks noChangeAspect="1"/>
          </p:cNvGraphicFramePr>
          <p:nvPr/>
        </p:nvGraphicFramePr>
        <p:xfrm>
          <a:off x="6172200" y="3313113"/>
          <a:ext cx="1373188" cy="777875"/>
        </p:xfrm>
        <a:graphic>
          <a:graphicData uri="http://schemas.openxmlformats.org/presentationml/2006/ole">
            <p:oleObj spid="_x0000_s66569" r:id="rId12" imgW="14020920" imgH="7924680" progId="Equation.DSMT4">
              <p:embed/>
            </p:oleObj>
          </a:graphicData>
        </a:graphic>
      </p:graphicFrame>
      <p:graphicFrame>
        <p:nvGraphicFramePr>
          <p:cNvPr id="5137" name="Object 10"/>
          <p:cNvGraphicFramePr>
            <a:graphicFrameLocks noChangeAspect="1"/>
          </p:cNvGraphicFramePr>
          <p:nvPr/>
        </p:nvGraphicFramePr>
        <p:xfrm>
          <a:off x="2030413" y="5410200"/>
          <a:ext cx="1643062" cy="777875"/>
        </p:xfrm>
        <a:graphic>
          <a:graphicData uri="http://schemas.openxmlformats.org/presentationml/2006/ole">
            <p:oleObj spid="_x0000_s66570" r:id="rId13" imgW="16764120" imgH="7924680" progId="Equation.DSMT4">
              <p:embed/>
            </p:oleObj>
          </a:graphicData>
        </a:graphic>
      </p:graphicFrame>
      <p:graphicFrame>
        <p:nvGraphicFramePr>
          <p:cNvPr id="5138" name="Object 11"/>
          <p:cNvGraphicFramePr>
            <a:graphicFrameLocks noChangeAspect="1"/>
          </p:cNvGraphicFramePr>
          <p:nvPr/>
        </p:nvGraphicFramePr>
        <p:xfrm>
          <a:off x="3625850" y="5410200"/>
          <a:ext cx="1403350" cy="777875"/>
        </p:xfrm>
        <a:graphic>
          <a:graphicData uri="http://schemas.openxmlformats.org/presentationml/2006/ole">
            <p:oleObj spid="_x0000_s66571" r:id="rId14" imgW="14325480" imgH="7924680" progId="Equation.DSMT4">
              <p:embed/>
            </p:oleObj>
          </a:graphicData>
        </a:graphic>
      </p:graphicFrame>
      <p:graphicFrame>
        <p:nvGraphicFramePr>
          <p:cNvPr id="5139" name="Object 12"/>
          <p:cNvGraphicFramePr>
            <a:graphicFrameLocks noChangeAspect="1"/>
          </p:cNvGraphicFramePr>
          <p:nvPr/>
        </p:nvGraphicFramePr>
        <p:xfrm>
          <a:off x="4997450" y="5605463"/>
          <a:ext cx="717550" cy="388937"/>
        </p:xfrm>
        <a:graphic>
          <a:graphicData uri="http://schemas.openxmlformats.org/presentationml/2006/ole">
            <p:oleObj spid="_x0000_s66572" r:id="rId15" imgW="7315200" imgH="3962520" progId="Equation.DSMT4">
              <p:embed/>
            </p:oleObj>
          </a:graphicData>
        </a:graphic>
      </p:graphicFrame>
      <p:graphicFrame>
        <p:nvGraphicFramePr>
          <p:cNvPr id="5140" name="Object 13"/>
          <p:cNvGraphicFramePr>
            <a:graphicFrameLocks noChangeAspect="1"/>
          </p:cNvGraphicFramePr>
          <p:nvPr/>
        </p:nvGraphicFramePr>
        <p:xfrm>
          <a:off x="3641725" y="1600200"/>
          <a:ext cx="1552575" cy="858838"/>
        </p:xfrm>
        <a:graphic>
          <a:graphicData uri="http://schemas.openxmlformats.org/presentationml/2006/ole">
            <p:oleObj spid="_x0000_s66573" r:id="rId16" imgW="14325480" imgH="792468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12, 2012</a:t>
            </a:r>
            <a:endParaRPr lang="en-GB"/>
          </a:p>
        </p:txBody>
      </p:sp>
      <p:sp>
        <p:nvSpPr>
          <p:cNvPr id="2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1D11916-C33C-4FC1-A7C1-82D77A3E1F8F}" type="slidenum">
              <a:rPr lang="en-GB"/>
              <a:pPr>
                <a:defRPr/>
              </a:pPr>
              <a:t>17</a:t>
            </a:fld>
            <a:endParaRPr lang="en-GB"/>
          </a:p>
        </p:txBody>
      </p:sp>
      <p:sp>
        <p:nvSpPr>
          <p:cNvPr id="24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PHYS 1444-003   Dr. Andrew Brandt</a:t>
            </a:r>
            <a:endParaRPr lang="en-GB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694488" y="533400"/>
            <a:ext cx="3590925" cy="3125788"/>
            <a:chOff x="4217" y="336"/>
            <a:chExt cx="2262" cy="1969"/>
          </a:xfrm>
        </p:grpSpPr>
        <p:grpSp>
          <p:nvGrpSpPr>
            <p:cNvPr id="3" name="Group 2"/>
            <p:cNvGrpSpPr>
              <a:grpSpLocks/>
            </p:cNvGrpSpPr>
            <p:nvPr/>
          </p:nvGrpSpPr>
          <p:grpSpPr bwMode="auto">
            <a:xfrm>
              <a:off x="4217" y="336"/>
              <a:ext cx="2262" cy="1535"/>
              <a:chOff x="4217" y="336"/>
              <a:chExt cx="2262" cy="1535"/>
            </a:xfrm>
          </p:grpSpPr>
          <p:pic>
            <p:nvPicPr>
              <p:cNvPr id="5142" name="Picture 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217" y="336"/>
                <a:ext cx="2263" cy="1536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sp>
            <p:nvSpPr>
              <p:cNvPr id="5143" name="Rectangle 4"/>
              <p:cNvSpPr>
                <a:spLocks noChangeArrowheads="1"/>
              </p:cNvSpPr>
              <p:nvPr/>
            </p:nvSpPr>
            <p:spPr bwMode="auto">
              <a:xfrm>
                <a:off x="5616" y="1010"/>
                <a:ext cx="336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44" name="Rectangle 5"/>
              <p:cNvSpPr>
                <a:spLocks noChangeArrowheads="1"/>
              </p:cNvSpPr>
              <p:nvPr/>
            </p:nvSpPr>
            <p:spPr bwMode="auto">
              <a:xfrm>
                <a:off x="4752" y="1048"/>
                <a:ext cx="336" cy="2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137" name="Line 6"/>
            <p:cNvSpPr>
              <a:spLocks noChangeShapeType="1"/>
            </p:cNvSpPr>
            <p:nvPr/>
          </p:nvSpPr>
          <p:spPr bwMode="auto">
            <a:xfrm>
              <a:off x="5136" y="1824"/>
              <a:ext cx="1" cy="192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8" name="Line 7"/>
            <p:cNvSpPr>
              <a:spLocks noChangeShapeType="1"/>
            </p:cNvSpPr>
            <p:nvPr/>
          </p:nvSpPr>
          <p:spPr bwMode="auto">
            <a:xfrm>
              <a:off x="5568" y="1824"/>
              <a:ext cx="1" cy="192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cxnSp>
          <p:nvCxnSpPr>
            <p:cNvPr id="5139" name="AutoShape 8"/>
            <p:cNvCxnSpPr>
              <a:cxnSpLocks noChangeShapeType="1"/>
            </p:cNvCxnSpPr>
            <p:nvPr/>
          </p:nvCxnSpPr>
          <p:spPr bwMode="auto">
            <a:xfrm>
              <a:off x="5136" y="2016"/>
              <a:ext cx="432" cy="1"/>
            </a:xfrm>
            <a:prstGeom prst="straightConnector1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</p:spPr>
        </p:cxnSp>
        <p:sp>
          <p:nvSpPr>
            <p:cNvPr id="5140" name="Text Box 9"/>
            <p:cNvSpPr txBox="1">
              <a:spLocks noChangeArrowheads="1"/>
            </p:cNvSpPr>
            <p:nvPr/>
          </p:nvSpPr>
          <p:spPr bwMode="auto">
            <a:xfrm>
              <a:off x="5184" y="2054"/>
              <a:ext cx="347" cy="2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>
                <a:buFont typeface="Arial Narrow" pitchFamily="34" charset="0"/>
                <a:buNone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2000">
                  <a:solidFill>
                    <a:srgbClr val="000000"/>
                  </a:solidFill>
                  <a:latin typeface="Arial Narrow" pitchFamily="34" charset="0"/>
                </a:rPr>
                <a:t>50V</a:t>
              </a:r>
            </a:p>
          </p:txBody>
        </p:sp>
        <p:sp>
          <p:nvSpPr>
            <p:cNvPr id="5141" name="Text Box 10"/>
            <p:cNvSpPr txBox="1">
              <a:spLocks noChangeArrowheads="1"/>
            </p:cNvSpPr>
            <p:nvPr/>
          </p:nvSpPr>
          <p:spPr bwMode="auto">
            <a:xfrm>
              <a:off x="5184" y="1536"/>
              <a:ext cx="362" cy="2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>
                <a:buFont typeface="Arial Narrow" pitchFamily="34" charset="0"/>
                <a:buNone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2000">
                  <a:solidFill>
                    <a:srgbClr val="000000"/>
                  </a:solidFill>
                  <a:latin typeface="Arial Narrow" pitchFamily="34" charset="0"/>
                </a:rPr>
                <a:t>5cm</a:t>
              </a:r>
            </a:p>
          </p:txBody>
        </p:sp>
      </p:grpSp>
      <p:sp>
        <p:nvSpPr>
          <p:cNvPr id="5132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-1588"/>
            <a:ext cx="8686800" cy="765176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mtClean="0"/>
              <a:t>Example 23 – 3 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09600" y="777875"/>
            <a:ext cx="7239000" cy="2532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800"/>
              </a:spcBef>
              <a:buClr>
                <a:srgbClr val="3333CC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200" b="1">
                <a:solidFill>
                  <a:srgbClr val="3333CC"/>
                </a:solidFill>
                <a:latin typeface="Arial Narrow" pitchFamily="34" charset="0"/>
              </a:rPr>
              <a:t>Uniform electric field obtained from voltage: </a:t>
            </a:r>
            <a:r>
              <a:rPr lang="en-GB" sz="3200">
                <a:solidFill>
                  <a:srgbClr val="3333CC"/>
                </a:solidFill>
                <a:latin typeface="Arial Narrow" pitchFamily="34" charset="0"/>
              </a:rPr>
              <a:t>Two parallel plates are charged to a voltage of 50 V.  If the separation between the plates is 5.0 cm, calculate the </a:t>
            </a:r>
            <a:r>
              <a:rPr lang="en-GB" sz="3200" u="sng">
                <a:solidFill>
                  <a:srgbClr val="3333CC"/>
                </a:solidFill>
                <a:latin typeface="Arial Narrow" pitchFamily="34" charset="0"/>
              </a:rPr>
              <a:t>magnitude</a:t>
            </a:r>
            <a:r>
              <a:rPr lang="en-GB" sz="3200">
                <a:solidFill>
                  <a:srgbClr val="3333CC"/>
                </a:solidFill>
                <a:latin typeface="Arial Narrow" pitchFamily="34" charset="0"/>
              </a:rPr>
              <a:t> of the electric field between them, ignoring any fringe effects.</a:t>
            </a:r>
          </a:p>
        </p:txBody>
      </p:sp>
      <p:graphicFrame>
        <p:nvGraphicFramePr>
          <p:cNvPr id="6157" name="Object 2"/>
          <p:cNvGraphicFramePr>
            <a:graphicFrameLocks noChangeAspect="1"/>
          </p:cNvGraphicFramePr>
          <p:nvPr/>
        </p:nvGraphicFramePr>
        <p:xfrm>
          <a:off x="2536825" y="5160963"/>
          <a:ext cx="619125" cy="360362"/>
        </p:xfrm>
        <a:graphic>
          <a:graphicData uri="http://schemas.openxmlformats.org/presentationml/2006/ole">
            <p:oleObj spid="_x0000_s67586" r:id="rId5" imgW="6095880" imgH="3657600" progId="Equation.DSMT4">
              <p:embed/>
            </p:oleObj>
          </a:graphicData>
        </a:graphic>
      </p:graphicFrame>
      <p:graphicFrame>
        <p:nvGraphicFramePr>
          <p:cNvPr id="6158" name="Object 3"/>
          <p:cNvGraphicFramePr>
            <a:graphicFrameLocks noChangeAspect="1"/>
          </p:cNvGraphicFramePr>
          <p:nvPr/>
        </p:nvGraphicFramePr>
        <p:xfrm>
          <a:off x="3236913" y="4906963"/>
          <a:ext cx="681037" cy="868362"/>
        </p:xfrm>
        <a:graphic>
          <a:graphicData uri="http://schemas.openxmlformats.org/presentationml/2006/ole">
            <p:oleObj spid="_x0000_s67587" r:id="rId6" imgW="6705720" imgH="8839080" progId="Equation.DSMT4">
              <p:embed/>
            </p:oleObj>
          </a:graphicData>
        </a:graphic>
      </p:graphicFrame>
      <p:graphicFrame>
        <p:nvGraphicFramePr>
          <p:cNvPr id="6159" name="Object 4"/>
          <p:cNvGraphicFramePr>
            <a:graphicFrameLocks noChangeAspect="1"/>
          </p:cNvGraphicFramePr>
          <p:nvPr/>
        </p:nvGraphicFramePr>
        <p:xfrm>
          <a:off x="3962400" y="4906963"/>
          <a:ext cx="1270000" cy="868362"/>
        </p:xfrm>
        <a:graphic>
          <a:graphicData uri="http://schemas.openxmlformats.org/presentationml/2006/ole">
            <p:oleObj spid="_x0000_s67588" r:id="rId7" imgW="12496680" imgH="8839080" progId="Equation.DSMT4">
              <p:embed/>
            </p:oleObj>
          </a:graphicData>
        </a:graphic>
      </p:graphicFrame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609600" y="3429000"/>
            <a:ext cx="8016875" cy="947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>
                <a:srgbClr val="CC00CC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800">
                <a:solidFill>
                  <a:srgbClr val="CC00CC"/>
                </a:solidFill>
                <a:latin typeface="Arial Narrow" pitchFamily="34" charset="0"/>
              </a:rPr>
              <a:t>What is the relationship between electric field and the potential for a uniform field? </a:t>
            </a:r>
          </a:p>
        </p:txBody>
      </p:sp>
      <p:graphicFrame>
        <p:nvGraphicFramePr>
          <p:cNvPr id="6161" name="Object 5"/>
          <p:cNvGraphicFramePr>
            <a:graphicFrameLocks noChangeAspect="1"/>
          </p:cNvGraphicFramePr>
          <p:nvPr/>
        </p:nvGraphicFramePr>
        <p:xfrm>
          <a:off x="4538663" y="4038600"/>
          <a:ext cx="1709737" cy="530225"/>
        </p:xfrm>
        <a:graphic>
          <a:graphicData uri="http://schemas.openxmlformats.org/presentationml/2006/ole">
            <p:oleObj spid="_x0000_s67589" r:id="rId8" imgW="12801600" imgH="3962520" progId="Equation.DSMT4">
              <p:embed/>
            </p:oleObj>
          </a:graphicData>
        </a:graphic>
      </p:graphicFrame>
      <p:sp>
        <p:nvSpPr>
          <p:cNvPr id="6162" name="AutoShape 18"/>
          <p:cNvSpPr>
            <a:spLocks noChangeArrowheads="1"/>
          </p:cNvSpPr>
          <p:nvPr/>
        </p:nvSpPr>
        <p:spPr bwMode="auto">
          <a:xfrm>
            <a:off x="620713" y="4883150"/>
            <a:ext cx="1825625" cy="919163"/>
          </a:xfrm>
          <a:prstGeom prst="rightArrow">
            <a:avLst>
              <a:gd name="adj1" fmla="val 50000"/>
              <a:gd name="adj2" fmla="val 49655"/>
            </a:avLst>
          </a:prstGeom>
          <a:solidFill>
            <a:srgbClr val="FFFF66"/>
          </a:solidFill>
          <a:ln w="38160">
            <a:solidFill>
              <a:srgbClr val="CC0000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algn="ctr">
              <a:buClr>
                <a:srgbClr val="CC0000"/>
              </a:buClr>
              <a:buFont typeface="Arial Narrow" pitchFamily="34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solidFill>
                  <a:srgbClr val="CC0000"/>
                </a:solidFill>
                <a:latin typeface="Arial Narrow" pitchFamily="34" charset="0"/>
              </a:rPr>
              <a:t>Solving for E</a:t>
            </a:r>
          </a:p>
        </p:txBody>
      </p:sp>
      <p:graphicFrame>
        <p:nvGraphicFramePr>
          <p:cNvPr id="6163" name="Object 6"/>
          <p:cNvGraphicFramePr>
            <a:graphicFrameLocks noChangeAspect="1"/>
          </p:cNvGraphicFramePr>
          <p:nvPr/>
        </p:nvGraphicFramePr>
        <p:xfrm>
          <a:off x="5230813" y="4892675"/>
          <a:ext cx="1703387" cy="898525"/>
        </p:xfrm>
        <a:graphic>
          <a:graphicData uri="http://schemas.openxmlformats.org/presentationml/2006/ole">
            <p:oleObj spid="_x0000_s67590" r:id="rId9" imgW="16764120" imgH="9144000" progId="Equation.DSMT4">
              <p:embed/>
            </p:oleObj>
          </a:graphicData>
        </a:graphic>
      </p:graphicFrame>
      <p:graphicFrame>
        <p:nvGraphicFramePr>
          <p:cNvPr id="6164" name="Object 7"/>
          <p:cNvGraphicFramePr>
            <a:graphicFrameLocks noChangeAspect="1"/>
          </p:cNvGraphicFramePr>
          <p:nvPr/>
        </p:nvGraphicFramePr>
        <p:xfrm>
          <a:off x="6881813" y="5173663"/>
          <a:ext cx="1423987" cy="388937"/>
        </p:xfrm>
        <a:graphic>
          <a:graphicData uri="http://schemas.openxmlformats.org/presentationml/2006/ole">
            <p:oleObj spid="_x0000_s67591" r:id="rId10" imgW="14020920" imgH="396252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hys1443-spring0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6600"/>
      </a:hlink>
      <a:folHlink>
        <a:srgbClr val="B2B2B2"/>
      </a:folHlink>
    </a:clrScheme>
    <a:fontScheme name="phys1443-spring0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hys1443-spring02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ys1443-spring02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ys1443-spring02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ys1443-spring02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ys1443-spring0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ys1443-spring0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ys1443-spring0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D:\UTA\Classes\1443 Spring 2002\phys1443-spring02.pot</Template>
  <TotalTime>5150</TotalTime>
  <Words>1841</Words>
  <Application>Microsoft Office PowerPoint</Application>
  <PresentationFormat>On-screen Show (4:3)</PresentationFormat>
  <Paragraphs>252</Paragraphs>
  <Slides>17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phys1443-spring02</vt:lpstr>
      <vt:lpstr>Equation</vt:lpstr>
      <vt:lpstr>MathType 6.0 Equation</vt:lpstr>
      <vt:lpstr>PHYS 1444 – Section 003 Lecture #6</vt:lpstr>
      <vt:lpstr>Electric Potential Energy</vt:lpstr>
      <vt:lpstr>Electric Potential Energy</vt:lpstr>
      <vt:lpstr>Electric Potential Energy</vt:lpstr>
      <vt:lpstr>Electric Potential</vt:lpstr>
      <vt:lpstr>Electric Potential</vt:lpstr>
      <vt:lpstr>A Few Things about Electric Potential</vt:lpstr>
      <vt:lpstr>Example 23 – 1 </vt:lpstr>
      <vt:lpstr>Electric Potential and Potential Energy </vt:lpstr>
      <vt:lpstr>Comparisons of Potential Energies </vt:lpstr>
      <vt:lpstr>Some Typical Voltages </vt:lpstr>
      <vt:lpstr>Electric Potential and Potential Energy </vt:lpstr>
      <vt:lpstr>Example 23 – 2 </vt:lpstr>
      <vt:lpstr>Example 23 – 2 </vt:lpstr>
      <vt:lpstr>Electric Potential and Electric Field</vt:lpstr>
      <vt:lpstr>Electric Potential and Electric Field</vt:lpstr>
      <vt:lpstr>Example 23 – 3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 1443 – Section 501 Lecture #1</dc:title>
  <dc:creator>Jae Yu</dc:creator>
  <cp:lastModifiedBy>Andrew Brandt</cp:lastModifiedBy>
  <cp:revision>515</cp:revision>
  <dcterms:created xsi:type="dcterms:W3CDTF">2002-01-14T15:59:50Z</dcterms:created>
  <dcterms:modified xsi:type="dcterms:W3CDTF">2012-09-15T17:45:39Z</dcterms:modified>
</cp:coreProperties>
</file>