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74" r:id="rId9"/>
    <p:sldId id="275" r:id="rId10"/>
    <p:sldId id="262" r:id="rId11"/>
    <p:sldId id="263" r:id="rId12"/>
    <p:sldId id="266" r:id="rId13"/>
    <p:sldId id="267" r:id="rId14"/>
    <p:sldId id="269" r:id="rId15"/>
    <p:sldId id="270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95" d="100"/>
          <a:sy n="95" d="100"/>
        </p:scale>
        <p:origin x="-76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10.wmf"/><Relationship Id="rId4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10" Type="http://schemas.openxmlformats.org/officeDocument/2006/relationships/image" Target="../media/image38.wmf"/><Relationship Id="rId4" Type="http://schemas.openxmlformats.org/officeDocument/2006/relationships/image" Target="../media/image32.wmf"/><Relationship Id="rId9" Type="http://schemas.openxmlformats.org/officeDocument/2006/relationships/image" Target="../media/image3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41.wmf"/><Relationship Id="rId7" Type="http://schemas.openxmlformats.org/officeDocument/2006/relationships/image" Target="../media/image10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7" Type="http://schemas.openxmlformats.org/officeDocument/2006/relationships/image" Target="../media/image59.wmf"/><Relationship Id="rId2" Type="http://schemas.openxmlformats.org/officeDocument/2006/relationships/image" Target="../media/image54.wmf"/><Relationship Id="rId1" Type="http://schemas.openxmlformats.org/officeDocument/2006/relationships/image" Target="../media/image10.wmf"/><Relationship Id="rId6" Type="http://schemas.openxmlformats.org/officeDocument/2006/relationships/image" Target="../media/image58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1.wmf"/><Relationship Id="rId6" Type="http://schemas.openxmlformats.org/officeDocument/2006/relationships/image" Target="../media/image65.wmf"/><Relationship Id="rId5" Type="http://schemas.openxmlformats.org/officeDocument/2006/relationships/image" Target="../media/image64.wmf"/><Relationship Id="rId4" Type="http://schemas.openxmlformats.org/officeDocument/2006/relationships/image" Target="../media/image63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5A9ABF-F922-C84A-9552-FD910E5330B5}" type="datetimeFigureOut">
              <a:rPr lang="en-US" smtClean="0"/>
              <a:pPr/>
              <a:t>9/22/2012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29A328-409F-A446-98F6-BBFA6EFBD92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078B40-095B-8842-AA33-F1917B1739E3}" type="datetimeFigureOut">
              <a:rPr lang="en-US" smtClean="0"/>
              <a:pPr/>
              <a:t>9/22/2012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48D61A-A8EF-F842-9C0E-A9F4D0E27C8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10346E-AB75-024F-AA99-D86784675622}" type="slidenum">
              <a:rPr lang="en-US"/>
              <a:pPr/>
              <a:t>1</a:t>
            </a:fld>
            <a:endParaRPr lang="en-US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F668EF-895E-0D4A-B7BC-F159D083EEF5}" type="slidenum">
              <a:rPr lang="en-GB"/>
              <a:pPr/>
              <a:t>3</a:t>
            </a:fld>
            <a:endParaRPr lang="en-GB"/>
          </a:p>
        </p:txBody>
      </p:sp>
      <p:sp>
        <p:nvSpPr>
          <p:cNvPr id="33795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796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D101AB-DC3D-D64F-89A1-649110A9CC62}" type="slidenum">
              <a:rPr lang="en-GB"/>
              <a:pPr/>
              <a:t>4</a:t>
            </a:fld>
            <a:endParaRPr lang="en-GB"/>
          </a:p>
        </p:txBody>
      </p:sp>
      <p:sp>
        <p:nvSpPr>
          <p:cNvPr id="34819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820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797EC8-06F8-CF43-8866-C1B3CE5648B7}" type="slidenum">
              <a:rPr lang="en-GB"/>
              <a:pPr/>
              <a:t>5</a:t>
            </a:fld>
            <a:endParaRPr lang="en-GB"/>
          </a:p>
        </p:txBody>
      </p:sp>
      <p:sp>
        <p:nvSpPr>
          <p:cNvPr id="35843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844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7C9ED9-A9C0-0E4B-A15F-FDECE0AD3903}" type="slidenum">
              <a:rPr lang="en-GB"/>
              <a:pPr/>
              <a:t>6</a:t>
            </a:fld>
            <a:endParaRPr lang="en-GB"/>
          </a:p>
        </p:txBody>
      </p:sp>
      <p:sp>
        <p:nvSpPr>
          <p:cNvPr id="36867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68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1D1FDB-7E30-F54F-A848-79C184E7D2AD}" type="slidenum">
              <a:rPr lang="en-GB"/>
              <a:pPr/>
              <a:t>7</a:t>
            </a:fld>
            <a:endParaRPr lang="en-GB"/>
          </a:p>
        </p:txBody>
      </p:sp>
      <p:sp>
        <p:nvSpPr>
          <p:cNvPr id="37891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892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D04835-872C-7C4D-9F6F-94E542F19DEE}" type="slidenum">
              <a:rPr lang="en-US"/>
              <a:pPr/>
              <a:t>8</a:t>
            </a:fld>
            <a:endParaRPr lang="en-US"/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21" tIns="45610" rIns="91221" bIns="45610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pPr defTabSz="456103"/>
            <a:endParaRPr lang="en-US" dirty="0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A788CB-497D-5844-A4FB-8AAB56EEF346}" type="slidenum">
              <a:rPr lang="en-US"/>
              <a:pPr/>
              <a:t>9</a:t>
            </a:fld>
            <a:endParaRPr lang="en-US"/>
          </a:p>
        </p:txBody>
      </p:sp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21" tIns="45610" rIns="91221" bIns="45610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pPr defTabSz="456103"/>
            <a:endParaRPr lang="en-US" dirty="0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C61A4A-D2C0-6048-9190-73A13CC34D1E}" type="slidenum">
              <a:rPr lang="en-GB"/>
              <a:pPr/>
              <a:t>10</a:t>
            </a:fld>
            <a:endParaRPr lang="en-GB"/>
          </a:p>
        </p:txBody>
      </p:sp>
      <p:sp>
        <p:nvSpPr>
          <p:cNvPr id="38915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916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C4F3CB-CBA8-6A44-BBC0-D84A44602896}" type="slidenum">
              <a:rPr lang="en-GB"/>
              <a:pPr/>
              <a:t>11</a:t>
            </a:fld>
            <a:endParaRPr lang="en-GB"/>
          </a:p>
        </p:txBody>
      </p:sp>
      <p:sp>
        <p:nvSpPr>
          <p:cNvPr id="39939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940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06CF4A-9916-C244-B5A4-7CC368A62E3E}" type="slidenum">
              <a:rPr lang="en-GB"/>
              <a:pPr/>
              <a:t>12</a:t>
            </a:fld>
            <a:endParaRPr lang="en-GB"/>
          </a:p>
        </p:txBody>
      </p:sp>
      <p:sp>
        <p:nvSpPr>
          <p:cNvPr id="22531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7CE879-AEFA-6F4A-841A-3DC4E8AEBF2C}" type="slidenum">
              <a:rPr lang="en-GB"/>
              <a:pPr/>
              <a:t>13</a:t>
            </a:fld>
            <a:endParaRPr lang="en-GB"/>
          </a:p>
        </p:txBody>
      </p:sp>
      <p:sp>
        <p:nvSpPr>
          <p:cNvPr id="23555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EE32EF-ECAE-F840-8BE0-F2606128473B}" type="slidenum">
              <a:rPr lang="en-GB"/>
              <a:pPr/>
              <a:t>14</a:t>
            </a:fld>
            <a:endParaRPr lang="en-GB"/>
          </a:p>
        </p:txBody>
      </p:sp>
      <p:sp>
        <p:nvSpPr>
          <p:cNvPr id="25603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8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CBF178-401E-2742-BB81-35D674F30446}" type="slidenum">
              <a:rPr lang="en-GB"/>
              <a:pPr/>
              <a:t>15</a:t>
            </a:fld>
            <a:endParaRPr lang="en-GB"/>
          </a:p>
        </p:txBody>
      </p:sp>
      <p:sp>
        <p:nvSpPr>
          <p:cNvPr id="26627" name="Text Box 1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30" tIns="45615" rIns="91230" bIns="4561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628" name="Rectangle 2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endParaRPr lang="en-US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D74F61-23D2-C044-A6F1-D246B00E210A}" type="slidenum">
              <a:rPr lang="en-US"/>
              <a:pPr/>
              <a:t>16</a:t>
            </a:fld>
            <a:endParaRPr lang="en-US"/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1146167" y="685959"/>
            <a:ext cx="4568834" cy="342820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221" tIns="45610" rIns="91221" bIns="45610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/>
          </p:nvPr>
        </p:nvSpPr>
        <p:spPr>
          <a:xfrm>
            <a:off x="915033" y="4343876"/>
            <a:ext cx="5027934" cy="4117335"/>
          </a:xfrm>
          <a:noFill/>
          <a:ln/>
        </p:spPr>
        <p:txBody>
          <a:bodyPr wrap="none" anchor="ctr"/>
          <a:lstStyle/>
          <a:p>
            <a:pPr defTabSz="456103"/>
            <a:endParaRPr lang="en-US" dirty="0">
              <a:latin typeface="Times New Roman" pitchFamily="-1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FD274-E146-6E42-95DC-39D47DDDD9B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3.bin"/><Relationship Id="rId12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6.bin"/><Relationship Id="rId4" Type="http://schemas.openxmlformats.org/officeDocument/2006/relationships/image" Target="../media/image9.jpeg"/><Relationship Id="rId9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20.bin"/><Relationship Id="rId12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9.bin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18.bin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17.bin"/><Relationship Id="rId9" Type="http://schemas.openxmlformats.org/officeDocument/2006/relationships/oleObject" Target="../embeddings/oleObject2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13" Type="http://schemas.openxmlformats.org/officeDocument/2006/relationships/oleObject" Target="../embeddings/oleObject39.bin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33.bin"/><Relationship Id="rId12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2.bin"/><Relationship Id="rId11" Type="http://schemas.openxmlformats.org/officeDocument/2006/relationships/oleObject" Target="../embeddings/oleObject37.bin"/><Relationship Id="rId5" Type="http://schemas.openxmlformats.org/officeDocument/2006/relationships/oleObject" Target="../embeddings/oleObject31.bin"/><Relationship Id="rId10" Type="http://schemas.openxmlformats.org/officeDocument/2006/relationships/oleObject" Target="../embeddings/oleObject36.bin"/><Relationship Id="rId4" Type="http://schemas.openxmlformats.org/officeDocument/2006/relationships/oleObject" Target="../embeddings/oleObject30.bin"/><Relationship Id="rId9" Type="http://schemas.openxmlformats.org/officeDocument/2006/relationships/oleObject" Target="../embeddings/oleObject3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2.bin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1.bin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45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9.bin"/><Relationship Id="rId5" Type="http://schemas.openxmlformats.org/officeDocument/2006/relationships/oleObject" Target="../embeddings/oleObject48.bin"/><Relationship Id="rId10" Type="http://schemas.openxmlformats.org/officeDocument/2006/relationships/oleObject" Target="../embeddings/oleObject53.bin"/><Relationship Id="rId4" Type="http://schemas.openxmlformats.org/officeDocument/2006/relationships/image" Target="../media/image50.png"/><Relationship Id="rId9" Type="http://schemas.openxmlformats.org/officeDocument/2006/relationships/oleObject" Target="../embeddings/oleObject52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.bin"/><Relationship Id="rId3" Type="http://schemas.openxmlformats.org/officeDocument/2006/relationships/notesSlide" Target="../notesSlides/notesSlide13.xml"/><Relationship Id="rId7" Type="http://schemas.openxmlformats.org/officeDocument/2006/relationships/oleObject" Target="../embeddings/oleObject56.bin"/><Relationship Id="rId12" Type="http://schemas.openxmlformats.org/officeDocument/2006/relationships/oleObject" Target="../embeddings/oleObject6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55.bin"/><Relationship Id="rId11" Type="http://schemas.openxmlformats.org/officeDocument/2006/relationships/oleObject" Target="../embeddings/oleObject60.bin"/><Relationship Id="rId5" Type="http://schemas.openxmlformats.org/officeDocument/2006/relationships/oleObject" Target="../embeddings/oleObject54.bin"/><Relationship Id="rId10" Type="http://schemas.openxmlformats.org/officeDocument/2006/relationships/oleObject" Target="../embeddings/oleObject59.bin"/><Relationship Id="rId4" Type="http://schemas.openxmlformats.org/officeDocument/2006/relationships/image" Target="../media/image60.jpeg"/><Relationship Id="rId9" Type="http://schemas.openxmlformats.org/officeDocument/2006/relationships/oleObject" Target="../embeddings/oleObject58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6.bin"/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6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64.bin"/><Relationship Id="rId5" Type="http://schemas.openxmlformats.org/officeDocument/2006/relationships/oleObject" Target="../embeddings/oleObject63.bin"/><Relationship Id="rId4" Type="http://schemas.openxmlformats.org/officeDocument/2006/relationships/oleObject" Target="../embeddings/oleObject62.bin"/><Relationship Id="rId9" Type="http://schemas.openxmlformats.org/officeDocument/2006/relationships/oleObject" Target="../embeddings/oleObject67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70.bin"/><Relationship Id="rId5" Type="http://schemas.openxmlformats.org/officeDocument/2006/relationships/oleObject" Target="../embeddings/oleObject69.bin"/><Relationship Id="rId4" Type="http://schemas.openxmlformats.org/officeDocument/2006/relationships/oleObject" Target="../embeddings/oleObject6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Tuesday, Sep. 18, 2012</a:t>
            </a:r>
            <a:endParaRPr lang="en-US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/>
          <a:p>
            <a:fld id="{F706E1F3-0366-6A48-9D26-F6967F669421}" type="slidenum">
              <a:rPr lang="en-US"/>
              <a:pPr/>
              <a:t>1</a:t>
            </a:fld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Ian Howley</a:t>
            </a:r>
            <a:endParaRPr lang="en-US"/>
          </a:p>
        </p:txBody>
      </p:sp>
      <p:sp>
        <p:nvSpPr>
          <p:cNvPr id="1536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57200"/>
            <a:ext cx="7772400" cy="12192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/>
              <a:t>PHYS 1444 – Section </a:t>
            </a:r>
            <a:r>
              <a:rPr lang="en-US" dirty="0" smtClean="0"/>
              <a:t>003</a:t>
            </a:r>
            <a:br>
              <a:rPr lang="en-US" dirty="0" smtClean="0"/>
            </a:br>
            <a:r>
              <a:rPr lang="en-US"/>
              <a:t>Lecture </a:t>
            </a:r>
            <a:r>
              <a:rPr lang="en-US" smtClean="0"/>
              <a:t>#7</a:t>
            </a:r>
            <a:endParaRPr lang="en-US" dirty="0"/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704850" y="2057400"/>
            <a:ext cx="68389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609600" indent="-609600">
              <a:spcBef>
                <a:spcPct val="20000"/>
              </a:spcBef>
            </a:pPr>
            <a:endParaRPr lang="en-US" dirty="0">
              <a:solidFill>
                <a:schemeClr val="accent2"/>
              </a:solidFill>
              <a:latin typeface="Arial Narrow" pitchFamily="-1" charset="0"/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r>
              <a:rPr lang="en-US" dirty="0">
                <a:solidFill>
                  <a:schemeClr val="accent2"/>
                </a:solidFill>
                <a:latin typeface="Arial Narrow" pitchFamily="-1" charset="0"/>
              </a:rPr>
              <a:t>Chapter 23:</a:t>
            </a:r>
            <a:r>
              <a:rPr lang="en-US" dirty="0">
                <a:solidFill>
                  <a:srgbClr val="003300"/>
                </a:solidFill>
                <a:latin typeface="Arial Narrow" pitchFamily="-1" charset="0"/>
              </a:rPr>
              <a:t>   </a:t>
            </a:r>
          </a:p>
          <a:p>
            <a:pPr marL="609600" indent="-609600">
              <a:spcBef>
                <a:spcPct val="20000"/>
              </a:spcBef>
            </a:pPr>
            <a:endParaRPr lang="en-US" sz="2000" dirty="0">
              <a:solidFill>
                <a:schemeClr val="accent2"/>
              </a:solidFill>
              <a:latin typeface="Arial Narrow" pitchFamily="-1" charset="0"/>
            </a:endParaRPr>
          </a:p>
        </p:txBody>
      </p:sp>
      <p:sp>
        <p:nvSpPr>
          <p:cNvPr id="15367" name="Text Box 12"/>
          <p:cNvSpPr txBox="1">
            <a:spLocks noChangeArrowheads="1"/>
          </p:cNvSpPr>
          <p:nvPr/>
        </p:nvSpPr>
        <p:spPr bwMode="auto">
          <a:xfrm>
            <a:off x="3508309" y="1768475"/>
            <a:ext cx="21369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 smtClean="0">
                <a:solidFill>
                  <a:schemeClr val="accent2"/>
                </a:solidFill>
                <a:latin typeface="Monotype Corsiva" pitchFamily="-1" charset="0"/>
              </a:rPr>
              <a:t>Tuesday Sept. 18, 2012</a:t>
            </a:r>
          </a:p>
          <a:p>
            <a:pPr algn="ctr"/>
            <a:r>
              <a:rPr lang="en-US" dirty="0" smtClean="0">
                <a:solidFill>
                  <a:schemeClr val="accent2"/>
                </a:solidFill>
                <a:latin typeface="Monotype Corsiva" pitchFamily="-1" charset="0"/>
              </a:rPr>
              <a:t>Ian Howley</a:t>
            </a:r>
            <a:endParaRPr lang="en-US" dirty="0">
              <a:solidFill>
                <a:srgbClr val="FF0066"/>
              </a:solidFill>
              <a:latin typeface="Monotype Corsiva" pitchFamily="-1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466850" y="2895600"/>
            <a:ext cx="6838950" cy="2743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606425" indent="-606425">
              <a:spcBef>
                <a:spcPts val="6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606425" algn="l"/>
                <a:tab pos="1063625" algn="l"/>
                <a:tab pos="1520825" algn="l"/>
                <a:tab pos="1978025" algn="l"/>
                <a:tab pos="2435225" algn="l"/>
                <a:tab pos="2892425" algn="l"/>
                <a:tab pos="3349625" algn="l"/>
                <a:tab pos="3806825" algn="l"/>
                <a:tab pos="4264025" algn="l"/>
                <a:tab pos="4721225" algn="l"/>
                <a:tab pos="5178425" algn="l"/>
                <a:tab pos="5635625" algn="l"/>
                <a:tab pos="6092825" algn="l"/>
                <a:tab pos="6550025" algn="l"/>
                <a:tab pos="7007225" algn="l"/>
                <a:tab pos="7464425" algn="l"/>
                <a:tab pos="7921625" algn="l"/>
                <a:tab pos="8378825" algn="l"/>
                <a:tab pos="8836025" algn="l"/>
                <a:tab pos="9293225" algn="l"/>
                <a:tab pos="9750425" algn="l"/>
              </a:tabLst>
            </a:pPr>
            <a:r>
              <a:rPr lang="en-GB" dirty="0">
                <a:solidFill>
                  <a:srgbClr val="3333CC"/>
                </a:solidFill>
                <a:latin typeface="Arial Narrow" pitchFamily="-1" charset="0"/>
              </a:rPr>
              <a:t>Electric Potential due to Point Charges</a:t>
            </a:r>
          </a:p>
          <a:p>
            <a:pPr marL="606425" indent="-606425">
              <a:spcBef>
                <a:spcPts val="6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606425" algn="l"/>
                <a:tab pos="1063625" algn="l"/>
                <a:tab pos="1520825" algn="l"/>
                <a:tab pos="1978025" algn="l"/>
                <a:tab pos="2435225" algn="l"/>
                <a:tab pos="2892425" algn="l"/>
                <a:tab pos="3349625" algn="l"/>
                <a:tab pos="3806825" algn="l"/>
                <a:tab pos="4264025" algn="l"/>
                <a:tab pos="4721225" algn="l"/>
                <a:tab pos="5178425" algn="l"/>
                <a:tab pos="5635625" algn="l"/>
                <a:tab pos="6092825" algn="l"/>
                <a:tab pos="6550025" algn="l"/>
                <a:tab pos="7007225" algn="l"/>
                <a:tab pos="7464425" algn="l"/>
                <a:tab pos="7921625" algn="l"/>
                <a:tab pos="8378825" algn="l"/>
                <a:tab pos="8836025" algn="l"/>
                <a:tab pos="9293225" algn="l"/>
                <a:tab pos="9750425" algn="l"/>
              </a:tabLst>
            </a:pPr>
            <a:r>
              <a:rPr lang="en-GB" dirty="0">
                <a:solidFill>
                  <a:srgbClr val="3333CC"/>
                </a:solidFill>
                <a:latin typeface="Arial Narrow" pitchFamily="-1" charset="0"/>
              </a:rPr>
              <a:t>Shape of the Electric Potential</a:t>
            </a:r>
          </a:p>
          <a:p>
            <a:pPr marL="606425" indent="-606425">
              <a:spcBef>
                <a:spcPts val="6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606425" algn="l"/>
                <a:tab pos="1063625" algn="l"/>
                <a:tab pos="1520825" algn="l"/>
                <a:tab pos="1978025" algn="l"/>
                <a:tab pos="2435225" algn="l"/>
                <a:tab pos="2892425" algn="l"/>
                <a:tab pos="3349625" algn="l"/>
                <a:tab pos="3806825" algn="l"/>
                <a:tab pos="4264025" algn="l"/>
                <a:tab pos="4721225" algn="l"/>
                <a:tab pos="5178425" algn="l"/>
                <a:tab pos="5635625" algn="l"/>
                <a:tab pos="6092825" algn="l"/>
                <a:tab pos="6550025" algn="l"/>
                <a:tab pos="7007225" algn="l"/>
                <a:tab pos="7464425" algn="l"/>
                <a:tab pos="7921625" algn="l"/>
                <a:tab pos="8378825" algn="l"/>
                <a:tab pos="8836025" algn="l"/>
                <a:tab pos="9293225" algn="l"/>
                <a:tab pos="9750425" algn="l"/>
              </a:tabLst>
            </a:pPr>
            <a:r>
              <a:rPr lang="en-GB" dirty="0">
                <a:solidFill>
                  <a:srgbClr val="3333CC"/>
                </a:solidFill>
                <a:latin typeface="Arial Narrow" pitchFamily="-1" charset="0"/>
              </a:rPr>
              <a:t>V due to Charge Distributions</a:t>
            </a:r>
          </a:p>
          <a:p>
            <a:pPr marL="606425" indent="-606425">
              <a:spcBef>
                <a:spcPts val="6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606425" algn="l"/>
                <a:tab pos="1063625" algn="l"/>
                <a:tab pos="1520825" algn="l"/>
                <a:tab pos="1978025" algn="l"/>
                <a:tab pos="2435225" algn="l"/>
                <a:tab pos="2892425" algn="l"/>
                <a:tab pos="3349625" algn="l"/>
                <a:tab pos="3806825" algn="l"/>
                <a:tab pos="4264025" algn="l"/>
                <a:tab pos="4721225" algn="l"/>
                <a:tab pos="5178425" algn="l"/>
                <a:tab pos="5635625" algn="l"/>
                <a:tab pos="6092825" algn="l"/>
                <a:tab pos="6550025" algn="l"/>
                <a:tab pos="7007225" algn="l"/>
                <a:tab pos="7464425" algn="l"/>
                <a:tab pos="7921625" algn="l"/>
                <a:tab pos="8378825" algn="l"/>
                <a:tab pos="8836025" algn="l"/>
                <a:tab pos="9293225" algn="l"/>
                <a:tab pos="9750425" algn="l"/>
              </a:tabLst>
            </a:pPr>
            <a:r>
              <a:rPr lang="en-GB" dirty="0" err="1">
                <a:solidFill>
                  <a:srgbClr val="3333CC"/>
                </a:solidFill>
                <a:latin typeface="Arial Narrow" pitchFamily="-1" charset="0"/>
              </a:rPr>
              <a:t>Equi</a:t>
            </a:r>
            <a:r>
              <a:rPr lang="en-GB" dirty="0">
                <a:solidFill>
                  <a:srgbClr val="3333CC"/>
                </a:solidFill>
                <a:latin typeface="Arial Narrow" pitchFamily="-1" charset="0"/>
              </a:rPr>
              <a:t>-potential Lines and Surfaces</a:t>
            </a:r>
          </a:p>
          <a:p>
            <a:pPr marL="606425" indent="-606425">
              <a:spcBef>
                <a:spcPts val="6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606425" algn="l"/>
                <a:tab pos="1063625" algn="l"/>
                <a:tab pos="1520825" algn="l"/>
                <a:tab pos="1978025" algn="l"/>
                <a:tab pos="2435225" algn="l"/>
                <a:tab pos="2892425" algn="l"/>
                <a:tab pos="3349625" algn="l"/>
                <a:tab pos="3806825" algn="l"/>
                <a:tab pos="4264025" algn="l"/>
                <a:tab pos="4721225" algn="l"/>
                <a:tab pos="5178425" algn="l"/>
                <a:tab pos="5635625" algn="l"/>
                <a:tab pos="6092825" algn="l"/>
                <a:tab pos="6550025" algn="l"/>
                <a:tab pos="7007225" algn="l"/>
                <a:tab pos="7464425" algn="l"/>
                <a:tab pos="7921625" algn="l"/>
                <a:tab pos="8378825" algn="l"/>
                <a:tab pos="8836025" algn="l"/>
                <a:tab pos="9293225" algn="l"/>
                <a:tab pos="9750425" algn="l"/>
              </a:tabLst>
            </a:pPr>
            <a:r>
              <a:rPr lang="en-GB" dirty="0">
                <a:solidFill>
                  <a:srgbClr val="3333CC"/>
                </a:solidFill>
                <a:latin typeface="Arial Narrow" pitchFamily="-1" charset="0"/>
              </a:rPr>
              <a:t>Electric Potential Due to Electric Dipole</a:t>
            </a:r>
          </a:p>
          <a:p>
            <a:pPr marL="606425" indent="-606425">
              <a:spcBef>
                <a:spcPts val="6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606425" algn="l"/>
                <a:tab pos="1063625" algn="l"/>
                <a:tab pos="1520825" algn="l"/>
                <a:tab pos="1978025" algn="l"/>
                <a:tab pos="2435225" algn="l"/>
                <a:tab pos="2892425" algn="l"/>
                <a:tab pos="3349625" algn="l"/>
                <a:tab pos="3806825" algn="l"/>
                <a:tab pos="4264025" algn="l"/>
                <a:tab pos="4721225" algn="l"/>
                <a:tab pos="5178425" algn="l"/>
                <a:tab pos="5635625" algn="l"/>
                <a:tab pos="6092825" algn="l"/>
                <a:tab pos="6550025" algn="l"/>
                <a:tab pos="7007225" algn="l"/>
                <a:tab pos="7464425" algn="l"/>
                <a:tab pos="7921625" algn="l"/>
                <a:tab pos="8378825" algn="l"/>
                <a:tab pos="8836025" algn="l"/>
                <a:tab pos="9293225" algn="l"/>
                <a:tab pos="9750425" algn="l"/>
              </a:tabLst>
            </a:pPr>
            <a:r>
              <a:rPr lang="en-GB" dirty="0">
                <a:solidFill>
                  <a:srgbClr val="3333CC"/>
                </a:solidFill>
                <a:latin typeface="Arial Narrow" pitchFamily="-1" charset="0"/>
              </a:rPr>
              <a:t>E determined from 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Plan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8229600" cy="4114800"/>
          </a:xfrm>
        </p:spPr>
        <p:txBody>
          <a:bodyPr/>
          <a:lstStyle/>
          <a:p>
            <a:r>
              <a:rPr lang="en-US" dirty="0">
                <a:solidFill>
                  <a:srgbClr val="0000FF"/>
                </a:solidFill>
              </a:rPr>
              <a:t>HW on Ch </a:t>
            </a:r>
            <a:r>
              <a:rPr lang="en-US" dirty="0" smtClean="0">
                <a:solidFill>
                  <a:srgbClr val="0000FF"/>
                </a:solidFill>
              </a:rPr>
              <a:t>23 and 24 </a:t>
            </a:r>
            <a:r>
              <a:rPr lang="en-US" dirty="0">
                <a:solidFill>
                  <a:srgbClr val="0000FF"/>
                </a:solidFill>
              </a:rPr>
              <a:t>due Tues 9/</a:t>
            </a:r>
            <a:r>
              <a:rPr lang="en-US" dirty="0" smtClean="0">
                <a:solidFill>
                  <a:srgbClr val="0000FF"/>
                </a:solidFill>
              </a:rPr>
              <a:t>25 </a:t>
            </a:r>
            <a:r>
              <a:rPr lang="en-US" dirty="0">
                <a:solidFill>
                  <a:srgbClr val="0000FF"/>
                </a:solidFill>
              </a:rPr>
              <a:t>at </a:t>
            </a:r>
            <a:r>
              <a:rPr lang="en-US" dirty="0" smtClean="0">
                <a:solidFill>
                  <a:srgbClr val="0000FF"/>
                </a:solidFill>
              </a:rPr>
              <a:t>9pm, available this afternoon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I will lecture again on Thursday</a:t>
            </a:r>
          </a:p>
          <a:p>
            <a:r>
              <a:rPr lang="en-US" dirty="0" smtClean="0">
                <a:solidFill>
                  <a:srgbClr val="0000FF"/>
                </a:solidFill>
              </a:rPr>
              <a:t>Finish Ch 23 today, Ch 24 on Thursday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Wednesday, Sep. 21, 2011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49F5557-79B8-E34E-9D5B-D9EC85068C4E}" type="slidenum">
              <a:rPr lang="en-US"/>
              <a:pPr/>
              <a:t>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1444-004   Dr. Andrew Brandt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GB"/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7292348-AABC-274B-87BA-3CAB2FCA6265}" type="slidenum">
              <a:rPr lang="en-GB"/>
              <a:pPr/>
              <a:t>3</a:t>
            </a:fld>
            <a:endParaRPr lang="en-GB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Ian Howley</a:t>
            </a:r>
            <a:endParaRPr lang="en-GB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3505200"/>
            <a:ext cx="3048000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1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65951"/>
            <a:ext cx="8305800" cy="707886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000" dirty="0"/>
              <a:t>Electric Potential due to Point Charges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81000" y="685800"/>
            <a:ext cx="8077200" cy="5334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What is the electric field due to a point charge Q at a distance r? 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28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28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Electric potential due to the field E for moving from point r</a:t>
            </a:r>
            <a:r>
              <a:rPr lang="en-GB" sz="2800" baseline="-25000">
                <a:solidFill>
                  <a:srgbClr val="3333CC"/>
                </a:solidFill>
                <a:latin typeface="Arial Narrow" pitchFamily="-1" charset="0"/>
              </a:rPr>
              <a:t>a</a:t>
            </a: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 to r</a:t>
            </a:r>
            <a:r>
              <a:rPr lang="en-GB" sz="2800" baseline="-25000">
                <a:solidFill>
                  <a:srgbClr val="3333CC"/>
                </a:solidFill>
                <a:latin typeface="Arial Narrow" pitchFamily="-1" charset="0"/>
              </a:rPr>
              <a:t>b</a:t>
            </a: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  away from the charge Q is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</p:txBody>
      </p:sp>
      <p:graphicFrame>
        <p:nvGraphicFramePr>
          <p:cNvPr id="7172" name="Object 2"/>
          <p:cNvGraphicFramePr>
            <a:graphicFrameLocks noChangeAspect="1"/>
          </p:cNvGraphicFramePr>
          <p:nvPr/>
        </p:nvGraphicFramePr>
        <p:xfrm>
          <a:off x="762000" y="3948113"/>
          <a:ext cx="1370013" cy="523875"/>
        </p:xfrm>
        <a:graphic>
          <a:graphicData uri="http://schemas.openxmlformats.org/presentationml/2006/ole">
            <p:oleObj spid="_x0000_s5122" r:id="rId5" imgW="12801600" imgH="4876920" progId="Equation.DSMT4">
              <p:embed/>
            </p:oleObj>
          </a:graphicData>
        </a:graphic>
      </p:graphicFrame>
      <p:graphicFrame>
        <p:nvGraphicFramePr>
          <p:cNvPr id="7173" name="Object 3"/>
          <p:cNvGraphicFramePr>
            <a:graphicFrameLocks noChangeAspect="1"/>
          </p:cNvGraphicFramePr>
          <p:nvPr/>
        </p:nvGraphicFramePr>
        <p:xfrm>
          <a:off x="2152650" y="3798888"/>
          <a:ext cx="1865313" cy="917575"/>
        </p:xfrm>
        <a:graphic>
          <a:graphicData uri="http://schemas.openxmlformats.org/presentationml/2006/ole">
            <p:oleObj spid="_x0000_s5123" r:id="rId6" imgW="17373600" imgH="8534520" progId="Equation.DSMT4">
              <p:embed/>
            </p:oleObj>
          </a:graphicData>
        </a:graphic>
      </p:graphicFrame>
      <p:graphicFrame>
        <p:nvGraphicFramePr>
          <p:cNvPr id="7174" name="Object 4"/>
          <p:cNvGraphicFramePr>
            <a:graphicFrameLocks noChangeAspect="1"/>
          </p:cNvGraphicFramePr>
          <p:nvPr/>
        </p:nvGraphicFramePr>
        <p:xfrm>
          <a:off x="3505200" y="1590675"/>
          <a:ext cx="647700" cy="390525"/>
        </p:xfrm>
        <a:graphic>
          <a:graphicData uri="http://schemas.openxmlformats.org/presentationml/2006/ole">
            <p:oleObj spid="_x0000_s5124" r:id="rId7" imgW="6095880" imgH="3657600" progId="Equation.DSMT4">
              <p:embed/>
            </p:oleObj>
          </a:graphicData>
        </a:graphic>
      </p:graphicFrame>
      <p:graphicFrame>
        <p:nvGraphicFramePr>
          <p:cNvPr id="7175" name="Object 5"/>
          <p:cNvGraphicFramePr>
            <a:graphicFrameLocks noChangeAspect="1"/>
          </p:cNvGraphicFramePr>
          <p:nvPr/>
        </p:nvGraphicFramePr>
        <p:xfrm>
          <a:off x="4049713" y="1295400"/>
          <a:ext cx="1589087" cy="1039813"/>
        </p:xfrm>
        <a:graphic>
          <a:graphicData uri="http://schemas.openxmlformats.org/presentationml/2006/ole">
            <p:oleObj spid="_x0000_s5125" r:id="rId8" imgW="14935320" imgH="9753480" progId="Equation.DSMT4">
              <p:embed/>
            </p:oleObj>
          </a:graphicData>
        </a:graphic>
      </p:graphicFrame>
      <p:graphicFrame>
        <p:nvGraphicFramePr>
          <p:cNvPr id="7176" name="Object 6"/>
          <p:cNvGraphicFramePr>
            <a:graphicFrameLocks noChangeAspect="1"/>
          </p:cNvGraphicFramePr>
          <p:nvPr/>
        </p:nvGraphicFramePr>
        <p:xfrm>
          <a:off x="5578475" y="1295400"/>
          <a:ext cx="746125" cy="974725"/>
        </p:xfrm>
        <a:graphic>
          <a:graphicData uri="http://schemas.openxmlformats.org/presentationml/2006/ole">
            <p:oleObj spid="_x0000_s5126" r:id="rId9" imgW="7010280" imgH="9144000" progId="Equation.DSMT4">
              <p:embed/>
            </p:oleObj>
          </a:graphicData>
        </a:graphic>
      </p:graphicFrame>
      <p:graphicFrame>
        <p:nvGraphicFramePr>
          <p:cNvPr id="7177" name="Object 7"/>
          <p:cNvGraphicFramePr>
            <a:graphicFrameLocks noChangeAspect="1"/>
          </p:cNvGraphicFramePr>
          <p:nvPr/>
        </p:nvGraphicFramePr>
        <p:xfrm>
          <a:off x="3976688" y="3798888"/>
          <a:ext cx="2941637" cy="1047750"/>
        </p:xfrm>
        <a:graphic>
          <a:graphicData uri="http://schemas.openxmlformats.org/presentationml/2006/ole">
            <p:oleObj spid="_x0000_s5127" r:id="rId10" imgW="27432000" imgH="9753480" progId="Equation.DSMT4">
              <p:embed/>
            </p:oleObj>
          </a:graphicData>
        </a:graphic>
      </p:graphicFrame>
      <p:graphicFrame>
        <p:nvGraphicFramePr>
          <p:cNvPr id="7178" name="Object 8"/>
          <p:cNvGraphicFramePr>
            <a:graphicFrameLocks noChangeAspect="1"/>
          </p:cNvGraphicFramePr>
          <p:nvPr/>
        </p:nvGraphicFramePr>
        <p:xfrm>
          <a:off x="1524000" y="5046663"/>
          <a:ext cx="2909888" cy="1049337"/>
        </p:xfrm>
        <a:graphic>
          <a:graphicData uri="http://schemas.openxmlformats.org/presentationml/2006/ole">
            <p:oleObj spid="_x0000_s5128" r:id="rId11" imgW="27127080" imgH="9753480" progId="Equation.DSMT4">
              <p:embed/>
            </p:oleObj>
          </a:graphicData>
        </a:graphic>
      </p:graphicFrame>
      <p:graphicFrame>
        <p:nvGraphicFramePr>
          <p:cNvPr id="7179" name="Object 9"/>
          <p:cNvGraphicFramePr>
            <a:graphicFrameLocks noChangeAspect="1"/>
          </p:cNvGraphicFramePr>
          <p:nvPr/>
        </p:nvGraphicFramePr>
        <p:xfrm>
          <a:off x="4473575" y="4953000"/>
          <a:ext cx="2252663" cy="1179513"/>
        </p:xfrm>
        <a:graphic>
          <a:graphicData uri="http://schemas.openxmlformats.org/presentationml/2006/ole">
            <p:oleObj spid="_x0000_s5129" r:id="rId12" imgW="21031200" imgH="10972800" progId="Equation.DSMT4">
              <p:embed/>
            </p:oleObj>
          </a:graphicData>
        </a:graphic>
      </p:graphicFrame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685800" y="6132513"/>
            <a:ext cx="8001000" cy="725487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lIns="90000" tIns="45000" rIns="90000" bIns="45000">
            <a:prstTxWarp prst="textNoShape">
              <a:avLst/>
            </a:prstTxWarp>
            <a:spAutoFit/>
          </a:bodyPr>
          <a:lstStyle/>
          <a:p>
            <a:pPr>
              <a:lnSpc>
                <a:spcPct val="93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200">
                <a:solidFill>
                  <a:srgbClr val="0000FF"/>
                </a:solidFill>
                <a:latin typeface="Arial" pitchFamily="-1" charset="0"/>
              </a:rPr>
              <a:t>Notice how the integral is carried out in the radial direction.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GB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C13EEA5-91B4-9E4F-B34C-73F30F16B701}" type="slidenum">
              <a:rPr lang="en-GB"/>
              <a:pPr/>
              <a:t>4</a:t>
            </a:fld>
            <a:endParaRPr lang="en-GB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Ian Howley</a:t>
            </a:r>
            <a:endParaRPr lang="en-GB"/>
          </a:p>
        </p:txBody>
      </p:sp>
      <p:sp>
        <p:nvSpPr>
          <p:cNvPr id="7177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65951"/>
            <a:ext cx="8305800" cy="707886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000" dirty="0"/>
              <a:t>Electric Potential due to Point Charges</a:t>
            </a: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81000" y="685800"/>
            <a:ext cx="8382000" cy="5334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Since only the differences in potential have physical meaning, we can choose            at           .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The electrical potential V at a distance r from a single point charge is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So the absolute potential from a single point charge depends  only on the magnitude of the point charge and the distance from it</a:t>
            </a:r>
          </a:p>
        </p:txBody>
      </p:sp>
      <p:graphicFrame>
        <p:nvGraphicFramePr>
          <p:cNvPr id="8195" name="Object 2"/>
          <p:cNvGraphicFramePr>
            <a:graphicFrameLocks noChangeAspect="1"/>
          </p:cNvGraphicFramePr>
          <p:nvPr/>
        </p:nvGraphicFramePr>
        <p:xfrm>
          <a:off x="1905000" y="3276600"/>
          <a:ext cx="1157288" cy="754063"/>
        </p:xfrm>
        <a:graphic>
          <a:graphicData uri="http://schemas.openxmlformats.org/presentationml/2006/ole">
            <p:oleObj spid="_x0000_s8194" r:id="rId4" imgW="6095880" imgH="3962520" progId="Equation.DSMT4">
              <p:embed/>
            </p:oleObj>
          </a:graphicData>
        </a:graphic>
      </p:graphicFrame>
      <p:graphicFrame>
        <p:nvGraphicFramePr>
          <p:cNvPr id="8196" name="Object 3"/>
          <p:cNvGraphicFramePr>
            <a:graphicFrameLocks noChangeAspect="1"/>
          </p:cNvGraphicFramePr>
          <p:nvPr/>
        </p:nvGraphicFramePr>
        <p:xfrm>
          <a:off x="2986088" y="2768600"/>
          <a:ext cx="2195512" cy="1854200"/>
        </p:xfrm>
        <a:graphic>
          <a:graphicData uri="http://schemas.openxmlformats.org/presentationml/2006/ole">
            <p:oleObj spid="_x0000_s8195" r:id="rId5" imgW="11582280" imgH="9753480" progId="Equation.DSMT4">
              <p:embed/>
            </p:oleObj>
          </a:graphicData>
        </a:graphic>
      </p:graphicFrame>
      <p:graphicFrame>
        <p:nvGraphicFramePr>
          <p:cNvPr id="8197" name="Object 4"/>
          <p:cNvGraphicFramePr>
            <a:graphicFrameLocks noChangeAspect="1"/>
          </p:cNvGraphicFramePr>
          <p:nvPr/>
        </p:nvGraphicFramePr>
        <p:xfrm>
          <a:off x="4648200" y="1265238"/>
          <a:ext cx="914400" cy="487362"/>
        </p:xfrm>
        <a:graphic>
          <a:graphicData uri="http://schemas.openxmlformats.org/presentationml/2006/ole">
            <p:oleObj spid="_x0000_s8196" r:id="rId6" imgW="9144000" imgH="4876920" progId="Equation.DSMT4">
              <p:embed/>
            </p:oleObj>
          </a:graphicData>
        </a:graphic>
      </p:graphicFrame>
      <p:graphicFrame>
        <p:nvGraphicFramePr>
          <p:cNvPr id="8198" name="Object 5"/>
          <p:cNvGraphicFramePr>
            <a:graphicFrameLocks noChangeAspect="1"/>
          </p:cNvGraphicFramePr>
          <p:nvPr/>
        </p:nvGraphicFramePr>
        <p:xfrm>
          <a:off x="5981700" y="1219200"/>
          <a:ext cx="952500" cy="508000"/>
        </p:xfrm>
        <a:graphic>
          <a:graphicData uri="http://schemas.openxmlformats.org/presentationml/2006/ole">
            <p:oleObj spid="_x0000_s8197" r:id="rId7" imgW="9144000" imgH="4876920" progId="Equation.DSMT4">
              <p:embed/>
            </p:oleObj>
          </a:graphicData>
        </a:graphic>
      </p:graphicFrame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91200" y="2362200"/>
            <a:ext cx="3048000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GB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902BD0-F747-DB4D-9FD0-5693A1ACA9B0}" type="slidenum">
              <a:rPr lang="en-GB"/>
              <a:pPr/>
              <a:t>5</a:t>
            </a:fld>
            <a:endParaRPr lang="en-GB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Ian Howley</a:t>
            </a:r>
            <a:endParaRPr lang="en-GB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381000" y="609600"/>
            <a:ext cx="8534400" cy="62484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What are the differences between the electric potential and the electric field?</a:t>
            </a:r>
          </a:p>
          <a:p>
            <a:pPr marL="739775" lvl="1" indent="-282575">
              <a:spcBef>
                <a:spcPts val="600"/>
              </a:spcBef>
              <a:buClr>
                <a:srgbClr val="660066"/>
              </a:buClr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>
                <a:solidFill>
                  <a:srgbClr val="660066"/>
                </a:solidFill>
                <a:latin typeface="Arial Narrow" pitchFamily="-1" charset="0"/>
              </a:rPr>
              <a:t>Electric potential</a:t>
            </a:r>
          </a:p>
          <a:p>
            <a:pPr marL="1143000" lvl="2" indent="-228600">
              <a:spcBef>
                <a:spcPts val="500"/>
              </a:spcBef>
              <a:buClr>
                <a:srgbClr val="003300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000">
                <a:solidFill>
                  <a:srgbClr val="003300"/>
                </a:solidFill>
                <a:latin typeface="Arial Narrow" pitchFamily="-1" charset="0"/>
              </a:rPr>
              <a:t>Electric potential energy per unit charge</a:t>
            </a:r>
          </a:p>
          <a:p>
            <a:pPr marL="1143000" lvl="2" indent="-228600">
              <a:spcBef>
                <a:spcPts val="500"/>
              </a:spcBef>
              <a:buClr>
                <a:srgbClr val="CC0000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000" u="sng">
                <a:solidFill>
                  <a:srgbClr val="CC0000"/>
                </a:solidFill>
                <a:latin typeface="Arial Narrow" pitchFamily="-1" charset="0"/>
              </a:rPr>
              <a:t>Inversely proportional to the distance</a:t>
            </a:r>
          </a:p>
          <a:p>
            <a:pPr marL="1143000" lvl="2" indent="-228600">
              <a:spcBef>
                <a:spcPts val="500"/>
              </a:spcBef>
              <a:buClr>
                <a:srgbClr val="CC0000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000" u="sng">
                <a:solidFill>
                  <a:srgbClr val="CC0000"/>
                </a:solidFill>
                <a:latin typeface="Arial Narrow" pitchFamily="-1" charset="0"/>
              </a:rPr>
              <a:t>Simply add the potential from each of the charges to obtain the total potential from multiple charges, since potential is a scalar quantity</a:t>
            </a:r>
          </a:p>
          <a:p>
            <a:pPr marL="739775" lvl="1" indent="-282575">
              <a:spcBef>
                <a:spcPts val="600"/>
              </a:spcBef>
              <a:buClr>
                <a:srgbClr val="660066"/>
              </a:buClr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>
                <a:solidFill>
                  <a:srgbClr val="660066"/>
                </a:solidFill>
                <a:latin typeface="Arial Narrow" pitchFamily="-1" charset="0"/>
              </a:rPr>
              <a:t>Electric field</a:t>
            </a:r>
          </a:p>
          <a:p>
            <a:pPr marL="1143000" lvl="2" indent="-228600">
              <a:spcBef>
                <a:spcPts val="500"/>
              </a:spcBef>
              <a:buClr>
                <a:srgbClr val="003300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000">
                <a:solidFill>
                  <a:srgbClr val="003300"/>
                </a:solidFill>
                <a:latin typeface="Arial Narrow" pitchFamily="-1" charset="0"/>
              </a:rPr>
              <a:t>Electric force per unit charge</a:t>
            </a:r>
          </a:p>
          <a:p>
            <a:pPr marL="1143000" lvl="2" indent="-228600">
              <a:spcBef>
                <a:spcPts val="500"/>
              </a:spcBef>
              <a:buClr>
                <a:srgbClr val="CC0000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000" u="sng">
                <a:solidFill>
                  <a:srgbClr val="CC0000"/>
                </a:solidFill>
                <a:latin typeface="Arial Narrow" pitchFamily="-1" charset="0"/>
              </a:rPr>
              <a:t>Inversely proportional to the</a:t>
            </a:r>
            <a:r>
              <a:rPr lang="en-GB" sz="2000" u="sng">
                <a:solidFill>
                  <a:srgbClr val="003300"/>
                </a:solidFill>
                <a:latin typeface="Arial Narrow" pitchFamily="-1" charset="0"/>
              </a:rPr>
              <a:t> </a:t>
            </a:r>
            <a:r>
              <a:rPr lang="en-GB" sz="2000" u="sng">
                <a:solidFill>
                  <a:srgbClr val="CC0000"/>
                </a:solidFill>
                <a:latin typeface="Arial Narrow" pitchFamily="-1" charset="0"/>
              </a:rPr>
              <a:t>square of the distance</a:t>
            </a:r>
          </a:p>
          <a:p>
            <a:pPr marL="1143000" lvl="2" indent="-228600">
              <a:spcBef>
                <a:spcPts val="500"/>
              </a:spcBef>
              <a:buClr>
                <a:srgbClr val="CC0000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000" u="sng">
                <a:solidFill>
                  <a:srgbClr val="CC0000"/>
                </a:solidFill>
                <a:latin typeface="Arial Narrow" pitchFamily="-1" charset="0"/>
              </a:rPr>
              <a:t>Need vector sums to obtain the total field from multiple charges</a:t>
            </a:r>
          </a:p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Potential for a positive charge is large near the charge and decreases to  0 at  large distances.</a:t>
            </a:r>
          </a:p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Potential for the negative charge is small (large magnitude but negative) near the charge and increases with distance to  0 </a:t>
            </a:r>
          </a:p>
        </p:txBody>
      </p:sp>
      <p:sp>
        <p:nvSpPr>
          <p:cNvPr id="820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66675"/>
            <a:ext cx="7772400" cy="704850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000"/>
              <a:t>Properties of the Electric Potential</a:t>
            </a:r>
          </a:p>
        </p:txBody>
      </p:sp>
      <p:graphicFrame>
        <p:nvGraphicFramePr>
          <p:cNvPr id="9219" name="Object 2"/>
          <p:cNvGraphicFramePr>
            <a:graphicFrameLocks noChangeAspect="1"/>
          </p:cNvGraphicFramePr>
          <p:nvPr/>
        </p:nvGraphicFramePr>
        <p:xfrm>
          <a:off x="5638800" y="3429000"/>
          <a:ext cx="1371600" cy="695325"/>
        </p:xfrm>
        <a:graphic>
          <a:graphicData uri="http://schemas.openxmlformats.org/presentationml/2006/ole">
            <p:oleObj spid="_x0000_s10242" r:id="rId4" imgW="20421720" imgH="10363320" progId="Equation.DSMT4">
              <p:embed/>
            </p:oleObj>
          </a:graphicData>
        </a:graphic>
      </p:graphicFrame>
      <p:graphicFrame>
        <p:nvGraphicFramePr>
          <p:cNvPr id="9220" name="Object 3"/>
          <p:cNvGraphicFramePr>
            <a:graphicFrameLocks noChangeAspect="1"/>
          </p:cNvGraphicFramePr>
          <p:nvPr/>
        </p:nvGraphicFramePr>
        <p:xfrm>
          <a:off x="5562600" y="1219200"/>
          <a:ext cx="1447800" cy="820738"/>
        </p:xfrm>
        <a:graphic>
          <a:graphicData uri="http://schemas.openxmlformats.org/presentationml/2006/ole">
            <p:oleObj spid="_x0000_s10243" r:id="rId5" imgW="18288000" imgH="10363320" progId="Equation.DSMT4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2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2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2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2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2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921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92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GB"/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891CAE-2A8C-CD4A-8EF2-4AEB8E8890B0}" type="slidenum">
              <a:rPr lang="en-GB"/>
              <a:pPr/>
              <a:t>6</a:t>
            </a:fld>
            <a:endParaRPr lang="en-GB"/>
          </a:p>
        </p:txBody>
      </p:sp>
      <p:sp>
        <p:nvSpPr>
          <p:cNvPr id="1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Ian Howley</a:t>
            </a:r>
            <a:endParaRPr lang="en-GB"/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4800600" y="3429000"/>
            <a:ext cx="4113213" cy="3198813"/>
            <a:chOff x="3024" y="2160"/>
            <a:chExt cx="2591" cy="2015"/>
          </a:xfrm>
        </p:grpSpPr>
        <p:pic>
          <p:nvPicPr>
            <p:cNvPr id="9234" name="Picture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024" y="2160"/>
              <a:ext cx="2592" cy="201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235" name="Rectangle 3"/>
            <p:cNvSpPr>
              <a:spLocks noChangeArrowheads="1"/>
            </p:cNvSpPr>
            <p:nvPr/>
          </p:nvSpPr>
          <p:spPr bwMode="auto">
            <a:xfrm>
              <a:off x="3648" y="3264"/>
              <a:ext cx="1968" cy="4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838200" y="3276600"/>
            <a:ext cx="3732213" cy="3351213"/>
            <a:chOff x="528" y="2064"/>
            <a:chExt cx="2351" cy="2111"/>
          </a:xfrm>
        </p:grpSpPr>
        <p:pic>
          <p:nvPicPr>
            <p:cNvPr id="9232" name="Picture 5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28" y="2064"/>
              <a:ext cx="2352" cy="211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233" name="Rectangle 6"/>
            <p:cNvSpPr>
              <a:spLocks noChangeArrowheads="1"/>
            </p:cNvSpPr>
            <p:nvPr/>
          </p:nvSpPr>
          <p:spPr bwMode="auto">
            <a:xfrm>
              <a:off x="1152" y="2640"/>
              <a:ext cx="1728" cy="432"/>
            </a:xfrm>
            <a:prstGeom prst="rect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225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-39688"/>
            <a:ext cx="8305800" cy="765176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Shape of the Electric Potential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381000" y="609600"/>
            <a:ext cx="8305800" cy="548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>
                <a:solidFill>
                  <a:srgbClr val="3333CC"/>
                </a:solidFill>
                <a:latin typeface="Arial Narrow" pitchFamily="-1" charset="0"/>
              </a:rPr>
              <a:t>So, how does the electric potential look</a:t>
            </a:r>
            <a:r>
              <a:rPr lang="en-GB" sz="2800" dirty="0" smtClean="0">
                <a:solidFill>
                  <a:srgbClr val="3333CC"/>
                </a:solidFill>
                <a:latin typeface="Arial Narrow" pitchFamily="-1" charset="0"/>
              </a:rPr>
              <a:t> as </a:t>
            </a:r>
            <a:r>
              <a:rPr lang="en-GB" sz="2800" dirty="0">
                <a:solidFill>
                  <a:srgbClr val="3333CC"/>
                </a:solidFill>
                <a:latin typeface="Arial Narrow" pitchFamily="-1" charset="0"/>
              </a:rPr>
              <a:t>a function of distance?</a:t>
            </a:r>
          </a:p>
          <a:p>
            <a:pPr marL="739775" lvl="1" indent="-282575">
              <a:spcBef>
                <a:spcPts val="600"/>
              </a:spcBef>
              <a:buClr>
                <a:srgbClr val="660066"/>
              </a:buClr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dirty="0">
                <a:solidFill>
                  <a:srgbClr val="660066"/>
                </a:solidFill>
                <a:latin typeface="Arial Narrow" pitchFamily="-1" charset="0"/>
              </a:rPr>
              <a:t>What is the formula for the potential by a single charge?</a:t>
            </a:r>
          </a:p>
        </p:txBody>
      </p:sp>
      <p:graphicFrame>
        <p:nvGraphicFramePr>
          <p:cNvPr id="10249" name="Object 2"/>
          <p:cNvGraphicFramePr>
            <a:graphicFrameLocks noChangeAspect="1"/>
          </p:cNvGraphicFramePr>
          <p:nvPr/>
        </p:nvGraphicFramePr>
        <p:xfrm>
          <a:off x="3094038" y="2286000"/>
          <a:ext cx="715962" cy="466725"/>
        </p:xfrm>
        <a:graphic>
          <a:graphicData uri="http://schemas.openxmlformats.org/presentationml/2006/ole">
            <p:oleObj spid="_x0000_s12290" r:id="rId6" imgW="6095880" imgH="3962520" progId="Equation.DSMT4">
              <p:embed/>
            </p:oleObj>
          </a:graphicData>
        </a:graphic>
      </p:graphicFrame>
      <p:graphicFrame>
        <p:nvGraphicFramePr>
          <p:cNvPr id="10250" name="Object 3"/>
          <p:cNvGraphicFramePr>
            <a:graphicFrameLocks noChangeAspect="1"/>
          </p:cNvGraphicFramePr>
          <p:nvPr/>
        </p:nvGraphicFramePr>
        <p:xfrm>
          <a:off x="3810000" y="1981200"/>
          <a:ext cx="1357313" cy="1146175"/>
        </p:xfrm>
        <a:graphic>
          <a:graphicData uri="http://schemas.openxmlformats.org/presentationml/2006/ole">
            <p:oleObj spid="_x0000_s12291" r:id="rId7" imgW="11582280" imgH="9753480" progId="Equation.DSMT4">
              <p:embed/>
            </p:oleObj>
          </a:graphicData>
        </a:graphic>
      </p:graphicFrame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1279525" y="3086100"/>
            <a:ext cx="1943100" cy="460375"/>
          </a:xfrm>
          <a:prstGeom prst="rect">
            <a:avLst/>
          </a:prstGeom>
          <a:solidFill>
            <a:srgbClr val="FFFF66"/>
          </a:solidFill>
          <a:ln w="38160">
            <a:solidFill>
              <a:srgbClr val="CC0000"/>
            </a:solidFill>
            <a:miter lim="800000"/>
            <a:headEnd/>
            <a:tailEnd/>
          </a:ln>
        </p:spPr>
        <p:txBody>
          <a:bodyPr wrap="none"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CC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>
                <a:solidFill>
                  <a:srgbClr val="CC0000"/>
                </a:solidFill>
                <a:latin typeface="Arial Narrow" pitchFamily="-1" charset="0"/>
              </a:rPr>
              <a:t>Positive Charge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5475288" y="3048000"/>
            <a:ext cx="2054225" cy="460375"/>
          </a:xfrm>
          <a:prstGeom prst="rect">
            <a:avLst/>
          </a:prstGeom>
          <a:solidFill>
            <a:srgbClr val="FFFF66"/>
          </a:solidFill>
          <a:ln w="38160">
            <a:solidFill>
              <a:srgbClr val="CC0000"/>
            </a:solidFill>
            <a:miter lim="800000"/>
            <a:headEnd/>
            <a:tailEnd/>
          </a:ln>
        </p:spPr>
        <p:txBody>
          <a:bodyPr wrap="none"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CC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>
                <a:solidFill>
                  <a:srgbClr val="CC0000"/>
                </a:solidFill>
                <a:latin typeface="Arial Narrow" pitchFamily="-1" charset="0"/>
              </a:rPr>
              <a:t>Negative Charge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685800" y="6019800"/>
            <a:ext cx="7707313" cy="3683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CC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1800" b="1">
                <a:solidFill>
                  <a:srgbClr val="CC0000"/>
                </a:solidFill>
                <a:latin typeface="Arial Narrow" pitchFamily="-1" charset="0"/>
              </a:rPr>
              <a:t>A uniformly charged sphere would have the same potential  as a single point charge.</a:t>
            </a: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76200" y="6426200"/>
            <a:ext cx="1839913" cy="338138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CC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1600">
                <a:solidFill>
                  <a:srgbClr val="CC0000"/>
                </a:solidFill>
                <a:latin typeface="Arial Narrow" pitchFamily="-1" charset="0"/>
              </a:rPr>
              <a:t>What does this mean?</a:t>
            </a: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1981200" y="6424613"/>
            <a:ext cx="7191375" cy="338137"/>
          </a:xfrm>
          <a:prstGeom prst="rect">
            <a:avLst/>
          </a:prstGeom>
          <a:solidFill>
            <a:srgbClr val="FFFF66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CC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1600" b="1">
                <a:solidFill>
                  <a:srgbClr val="CC0000"/>
                </a:solidFill>
                <a:latin typeface="Arial Narrow" pitchFamily="-1" charset="0"/>
              </a:rPr>
              <a:t>Uniformly charged sphere behaves like all the charge is on the single point in the center.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GB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5E2902-ED70-044D-9B32-E33A261C470E}" type="slidenum">
              <a:rPr lang="en-GB"/>
              <a:pPr/>
              <a:t>7</a:t>
            </a:fld>
            <a:endParaRPr lang="en-GB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Ian Howley</a:t>
            </a:r>
            <a:endParaRPr lang="en-GB"/>
          </a:p>
        </p:txBody>
      </p:sp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143000" y="4113213"/>
            <a:ext cx="6705600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CC00CC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800">
                <a:solidFill>
                  <a:srgbClr val="CC00CC"/>
                </a:solidFill>
                <a:latin typeface="Arial Narrow" pitchFamily="-1" charset="0"/>
              </a:rPr>
              <a:t>Since                                          we obtain</a:t>
            </a:r>
          </a:p>
        </p:txBody>
      </p:sp>
      <p:sp>
        <p:nvSpPr>
          <p:cNvPr id="1025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-1588"/>
            <a:ext cx="8686800" cy="765176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Example 23 – 6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81000" y="685800"/>
            <a:ext cx="8382000" cy="1800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  <a:spAutoFit/>
          </a:bodyPr>
          <a:lstStyle/>
          <a:p>
            <a:pPr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800" b="1">
                <a:solidFill>
                  <a:srgbClr val="3333CC"/>
                </a:solidFill>
                <a:latin typeface="Arial Narrow" pitchFamily="-1" charset="0"/>
              </a:rPr>
              <a:t>Work to bring two positive charges close together: </a:t>
            </a: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What minimum work is required by an external force to bring a charge q=3.00 </a:t>
            </a:r>
            <a:r>
              <a:rPr lang="en-GB" sz="2800">
                <a:solidFill>
                  <a:srgbClr val="3333CC"/>
                </a:solidFill>
              </a:rPr>
              <a:t>μ</a:t>
            </a: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C from a great distance away (          ) to a point 0.500 m from a charge Q=20.0 </a:t>
            </a:r>
            <a:r>
              <a:rPr lang="en-GB" sz="2800">
                <a:solidFill>
                  <a:srgbClr val="3333CC"/>
                </a:solidFill>
              </a:rPr>
              <a:t>μ</a:t>
            </a: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C?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57200" y="2422525"/>
            <a:ext cx="8382000" cy="947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CC00CC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800">
                <a:solidFill>
                  <a:srgbClr val="CC00CC"/>
                </a:solidFill>
                <a:latin typeface="Arial Narrow" pitchFamily="-1" charset="0"/>
              </a:rPr>
              <a:t>What is the work done by the electric field in terms of potential energy and potential? </a:t>
            </a:r>
          </a:p>
        </p:txBody>
      </p:sp>
      <p:graphicFrame>
        <p:nvGraphicFramePr>
          <p:cNvPr id="11269" name="Object 2"/>
          <p:cNvGraphicFramePr>
            <a:graphicFrameLocks noChangeAspect="1"/>
          </p:cNvGraphicFramePr>
          <p:nvPr/>
        </p:nvGraphicFramePr>
        <p:xfrm>
          <a:off x="2209800" y="3429000"/>
          <a:ext cx="669925" cy="396875"/>
        </p:xfrm>
        <a:graphic>
          <a:graphicData uri="http://schemas.openxmlformats.org/presentationml/2006/ole">
            <p:oleObj spid="_x0000_s14338" r:id="rId4" imgW="6705720" imgH="3962520" progId="Equation.DSMT4">
              <p:embed/>
            </p:oleObj>
          </a:graphicData>
        </a:graphic>
      </p:graphicFrame>
      <p:graphicFrame>
        <p:nvGraphicFramePr>
          <p:cNvPr id="11270" name="Object 3"/>
          <p:cNvGraphicFramePr>
            <a:graphicFrameLocks noChangeAspect="1"/>
          </p:cNvGraphicFramePr>
          <p:nvPr/>
        </p:nvGraphicFramePr>
        <p:xfrm>
          <a:off x="2165350" y="4114800"/>
          <a:ext cx="2863850" cy="533400"/>
        </p:xfrm>
        <a:graphic>
          <a:graphicData uri="http://schemas.openxmlformats.org/presentationml/2006/ole">
            <p:oleObj spid="_x0000_s14339" r:id="rId5" imgW="26212680" imgH="4876920" progId="Equation.DSMT4">
              <p:embed/>
            </p:oleObj>
          </a:graphicData>
        </a:graphic>
      </p:graphicFrame>
      <p:graphicFrame>
        <p:nvGraphicFramePr>
          <p:cNvPr id="11271" name="Object 4"/>
          <p:cNvGraphicFramePr>
            <a:graphicFrameLocks noChangeAspect="1"/>
          </p:cNvGraphicFramePr>
          <p:nvPr/>
        </p:nvGraphicFramePr>
        <p:xfrm>
          <a:off x="228600" y="4962525"/>
          <a:ext cx="498475" cy="295275"/>
        </p:xfrm>
        <a:graphic>
          <a:graphicData uri="http://schemas.openxmlformats.org/presentationml/2006/ole">
            <p:oleObj spid="_x0000_s14340" r:id="rId6" imgW="6705720" imgH="3962520" progId="Equation.DSMT4">
              <p:embed/>
            </p:oleObj>
          </a:graphicData>
        </a:graphic>
      </p:graphicFrame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533400" y="5775325"/>
            <a:ext cx="8382000" cy="704850"/>
          </a:xfrm>
          <a:prstGeom prst="rect">
            <a:avLst/>
          </a:prstGeom>
          <a:solidFill>
            <a:srgbClr val="FFFF66"/>
          </a:solidFill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CC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 b="1">
                <a:solidFill>
                  <a:srgbClr val="CC0000"/>
                </a:solidFill>
                <a:latin typeface="Arial Narrow" pitchFamily="-1" charset="0"/>
              </a:rPr>
              <a:t> In other words, the external force must input work of +1.08J to bring the charge 3.00</a:t>
            </a:r>
            <a:r>
              <a:rPr lang="en-GB" sz="2000" b="1">
                <a:solidFill>
                  <a:srgbClr val="CC0000"/>
                </a:solidFill>
                <a:latin typeface="Symbol" pitchFamily="-1" charset="2"/>
              </a:rPr>
              <a:t></a:t>
            </a:r>
            <a:r>
              <a:rPr lang="en-GB" sz="2000" b="1">
                <a:solidFill>
                  <a:srgbClr val="CC0000"/>
                </a:solidFill>
                <a:latin typeface="Arial Narrow" pitchFamily="-1" charset="0"/>
              </a:rPr>
              <a:t>C from infinity to 0.500m from the  20.0</a:t>
            </a:r>
            <a:r>
              <a:rPr lang="en-GB" sz="2000" b="1">
                <a:solidFill>
                  <a:srgbClr val="CC0000"/>
                </a:solidFill>
                <a:latin typeface="Symbol" pitchFamily="-1" charset="2"/>
              </a:rPr>
              <a:t></a:t>
            </a:r>
            <a:r>
              <a:rPr lang="en-GB" sz="2000" b="1">
                <a:solidFill>
                  <a:srgbClr val="CC0000"/>
                </a:solidFill>
                <a:latin typeface="Arial Narrow" pitchFamily="-1" charset="0"/>
              </a:rPr>
              <a:t>C charge.</a:t>
            </a:r>
          </a:p>
        </p:txBody>
      </p:sp>
      <p:graphicFrame>
        <p:nvGraphicFramePr>
          <p:cNvPr id="11273" name="Object 5"/>
          <p:cNvGraphicFramePr>
            <a:graphicFrameLocks noChangeAspect="1"/>
          </p:cNvGraphicFramePr>
          <p:nvPr/>
        </p:nvGraphicFramePr>
        <p:xfrm>
          <a:off x="2895600" y="3429000"/>
          <a:ext cx="1189038" cy="488950"/>
        </p:xfrm>
        <a:graphic>
          <a:graphicData uri="http://schemas.openxmlformats.org/presentationml/2006/ole">
            <p:oleObj spid="_x0000_s14341" r:id="rId7" imgW="11887200" imgH="4876920" progId="Equation.DSMT4">
              <p:embed/>
            </p:oleObj>
          </a:graphicData>
        </a:graphic>
      </p:graphicFrame>
      <p:graphicFrame>
        <p:nvGraphicFramePr>
          <p:cNvPr id="11274" name="Object 6"/>
          <p:cNvGraphicFramePr>
            <a:graphicFrameLocks noChangeAspect="1"/>
          </p:cNvGraphicFramePr>
          <p:nvPr/>
        </p:nvGraphicFramePr>
        <p:xfrm>
          <a:off x="3978275" y="3124200"/>
          <a:ext cx="2346325" cy="1100138"/>
        </p:xfrm>
        <a:graphic>
          <a:graphicData uri="http://schemas.openxmlformats.org/presentationml/2006/ole">
            <p:oleObj spid="_x0000_s14342" r:id="rId8" imgW="23469480" imgH="10972800" progId="Equation.DSMT4">
              <p:embed/>
            </p:oleObj>
          </a:graphicData>
        </a:graphic>
      </p:graphicFrame>
      <p:graphicFrame>
        <p:nvGraphicFramePr>
          <p:cNvPr id="11275" name="Object 7"/>
          <p:cNvGraphicFramePr>
            <a:graphicFrameLocks noChangeAspect="1"/>
          </p:cNvGraphicFramePr>
          <p:nvPr/>
        </p:nvGraphicFramePr>
        <p:xfrm>
          <a:off x="739775" y="4724400"/>
          <a:ext cx="1676400" cy="817563"/>
        </p:xfrm>
        <a:graphic>
          <a:graphicData uri="http://schemas.openxmlformats.org/presentationml/2006/ole">
            <p:oleObj spid="_x0000_s14343" r:id="rId9" imgW="22555080" imgH="10972800" progId="Equation.DSMT4">
              <p:embed/>
            </p:oleObj>
          </a:graphicData>
        </a:graphic>
      </p:graphicFrame>
      <p:graphicFrame>
        <p:nvGraphicFramePr>
          <p:cNvPr id="11276" name="Object 8"/>
          <p:cNvGraphicFramePr>
            <a:graphicFrameLocks noChangeAspect="1"/>
          </p:cNvGraphicFramePr>
          <p:nvPr/>
        </p:nvGraphicFramePr>
        <p:xfrm>
          <a:off x="2339975" y="4800600"/>
          <a:ext cx="1271588" cy="727075"/>
        </p:xfrm>
        <a:graphic>
          <a:graphicData uri="http://schemas.openxmlformats.org/presentationml/2006/ole">
            <p:oleObj spid="_x0000_s14344" r:id="rId10" imgW="17068680" imgH="9753480" progId="Equation.DSMT4">
              <p:embed/>
            </p:oleObj>
          </a:graphicData>
        </a:graphic>
      </p:graphicFrame>
      <p:graphicFrame>
        <p:nvGraphicFramePr>
          <p:cNvPr id="11277" name="Object 9"/>
          <p:cNvGraphicFramePr>
            <a:graphicFrameLocks noChangeAspect="1"/>
          </p:cNvGraphicFramePr>
          <p:nvPr/>
        </p:nvGraphicFramePr>
        <p:xfrm>
          <a:off x="3581400" y="4800600"/>
          <a:ext cx="5510213" cy="631825"/>
        </p:xfrm>
        <a:graphic>
          <a:graphicData uri="http://schemas.openxmlformats.org/presentationml/2006/ole">
            <p:oleObj spid="_x0000_s14345" r:id="rId11" imgW="93268800" imgH="10667880" progId="Equation.DSMT4">
              <p:embed/>
            </p:oleObj>
          </a:graphicData>
        </a:graphic>
      </p:graphicFrame>
      <p:graphicFrame>
        <p:nvGraphicFramePr>
          <p:cNvPr id="11278" name="Object 10"/>
          <p:cNvGraphicFramePr>
            <a:graphicFrameLocks noChangeAspect="1"/>
          </p:cNvGraphicFramePr>
          <p:nvPr/>
        </p:nvGraphicFramePr>
        <p:xfrm>
          <a:off x="6562725" y="1644650"/>
          <a:ext cx="857250" cy="317500"/>
        </p:xfrm>
        <a:graphic>
          <a:graphicData uri="http://schemas.openxmlformats.org/presentationml/2006/ole">
            <p:oleObj spid="_x0000_s14346" r:id="rId12" imgW="8229600" imgH="3048120" progId="Equation.DSMT4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Wednesday, Sep. 21, 2011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572F7B5-638D-C243-9106-2E9C59089F02}" type="slidenum">
              <a:rPr lang="en-US"/>
              <a:pPr/>
              <a:t>8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1444-004   Dr. Andrew Brandt</a:t>
            </a:r>
            <a:endParaRPr lang="en-US"/>
          </a:p>
        </p:txBody>
      </p:sp>
      <p:sp>
        <p:nvSpPr>
          <p:cNvPr id="410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95250"/>
            <a:ext cx="8915400" cy="647700"/>
          </a:xfrm>
        </p:spPr>
        <p:txBody>
          <a:bodyPr lIns="90000" tIns="46800" rIns="90000" bIns="46800">
            <a:spAutoFit/>
          </a:bodyPr>
          <a:lstStyle/>
          <a:p>
            <a:pPr defTabSz="45720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/>
              <a:t>Electrostatic Potential Energy: Two charges</a:t>
            </a:r>
          </a:p>
        </p:txBody>
      </p:sp>
      <p:sp>
        <p:nvSpPr>
          <p:cNvPr id="348163" name="Rectangle 3"/>
          <p:cNvSpPr>
            <a:spLocks noChangeArrowheads="1"/>
          </p:cNvSpPr>
          <p:nvPr/>
        </p:nvSpPr>
        <p:spPr bwMode="auto">
          <a:xfrm>
            <a:off x="457200" y="838200"/>
            <a:ext cx="8686800" cy="5410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What is the electrostatic potential energy of a configuration of charges?</a:t>
            </a:r>
            <a:r>
              <a:rPr lang="en-GB" sz="2800" dirty="0" smtClean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</a:t>
            </a:r>
            <a:r>
              <a:rPr lang="en-GB" dirty="0" smtClean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(Choose 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V=0 at </a:t>
            </a:r>
            <a:r>
              <a:rPr lang="en-GB" dirty="0" err="1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r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=</a:t>
            </a:r>
            <a:r>
              <a:rPr lang="en-GB" dirty="0" err="1">
                <a:solidFill>
                  <a:srgbClr val="660066"/>
                </a:solidFill>
                <a:latin typeface="Symbol" pitchFamily="-1" charset="2"/>
                <a:ea typeface="Lucida Sans Unicode" pitchFamily="-1" charset="0"/>
                <a:cs typeface="Lucida Sans Unicode" pitchFamily="-1" charset="0"/>
              </a:rPr>
              <a:t></a:t>
            </a:r>
            <a:r>
              <a:rPr lang="en-GB" dirty="0">
                <a:solidFill>
                  <a:srgbClr val="660066"/>
                </a:solidFill>
                <a:latin typeface="Symbol" pitchFamily="-1" charset="2"/>
                <a:ea typeface="Lucida Sans Unicode" pitchFamily="-1" charset="0"/>
                <a:cs typeface="Lucida Sans Unicode" pitchFamily="-1" charset="0"/>
              </a:rPr>
              <a:t>)</a:t>
            </a: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If there are no other charges around, a single point charge Q</a:t>
            </a:r>
            <a:r>
              <a:rPr lang="en-GB" baseline="-25000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1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in isolation has no potential energy and feels no electric force</a:t>
            </a:r>
            <a:endParaRPr lang="en-GB" sz="2800" dirty="0">
              <a:solidFill>
                <a:srgbClr val="3333CC"/>
              </a:solidFill>
              <a:latin typeface="Arial Narrow" pitchFamily="-1" charset="0"/>
              <a:ea typeface="Lucida Sans Unicode" pitchFamily="-1" charset="0"/>
              <a:cs typeface="Lucida Sans Unicode" pitchFamily="-1" charset="0"/>
            </a:endParaRPr>
          </a:p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If a second point charge Q</a:t>
            </a:r>
            <a:r>
              <a:rPr lang="en-GB" sz="2800" baseline="-250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2</a:t>
            </a: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is to a distance r</a:t>
            </a:r>
            <a:r>
              <a:rPr lang="en-GB" sz="2800" baseline="-250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12</a:t>
            </a: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from Q</a:t>
            </a:r>
            <a:r>
              <a:rPr lang="en-GB" sz="2800" baseline="-250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1</a:t>
            </a: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,the potential at  the position of Q</a:t>
            </a:r>
            <a:r>
              <a:rPr lang="en-GB" sz="2800" baseline="-250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2</a:t>
            </a: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is</a:t>
            </a:r>
          </a:p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The potential energy of the two charges relative to V=0 at </a:t>
            </a:r>
            <a:r>
              <a:rPr lang="en-GB" sz="2800" dirty="0" err="1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r</a:t>
            </a: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= </a:t>
            </a:r>
            <a:r>
              <a:rPr lang="en-GB" dirty="0" err="1">
                <a:solidFill>
                  <a:srgbClr val="660066"/>
                </a:solidFill>
                <a:sym typeface="Symbol" pitchFamily="-1" charset="2"/>
              </a:rPr>
              <a:t></a:t>
            </a: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is</a:t>
            </a:r>
            <a:endParaRPr lang="en-GB" sz="2800" dirty="0" smtClean="0">
              <a:solidFill>
                <a:srgbClr val="3333CC"/>
              </a:solidFill>
              <a:latin typeface="Arial Narrow" pitchFamily="-1" charset="0"/>
              <a:ea typeface="Lucida Sans Unicode" pitchFamily="-1" charset="0"/>
              <a:cs typeface="Lucida Sans Unicode" pitchFamily="-1" charset="0"/>
            </a:endParaRP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dirty="0" smtClean="0">
              <a:solidFill>
                <a:srgbClr val="660066"/>
              </a:solidFill>
              <a:latin typeface="Arial Narrow" pitchFamily="-1" charset="0"/>
              <a:ea typeface="Lucida Sans Unicode" pitchFamily="-1" charset="0"/>
              <a:cs typeface="Lucida Sans Unicode" pitchFamily="-1" charset="0"/>
            </a:endParaRP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dirty="0" smtClean="0">
              <a:solidFill>
                <a:srgbClr val="660066"/>
              </a:solidFill>
              <a:latin typeface="Arial Narrow" pitchFamily="-1" charset="0"/>
              <a:ea typeface="Lucida Sans Unicode" pitchFamily="-1" charset="0"/>
              <a:cs typeface="Lucida Sans Unicode" pitchFamily="-1" charset="0"/>
            </a:endParaRP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This is the work that needs to be done by an external force to bring Q</a:t>
            </a:r>
            <a:r>
              <a:rPr lang="en-GB" baseline="-25000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2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from infinity to a distance r</a:t>
            </a:r>
            <a:r>
              <a:rPr lang="en-GB" baseline="-25000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12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from Q</a:t>
            </a:r>
            <a:r>
              <a:rPr lang="en-GB" baseline="-25000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1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.</a:t>
            </a: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It is also a negative of the work needed to separate them to infinity.</a:t>
            </a:r>
          </a:p>
        </p:txBody>
      </p:sp>
      <p:graphicFrame>
        <p:nvGraphicFramePr>
          <p:cNvPr id="348164" name="Object 2"/>
          <p:cNvGraphicFramePr>
            <a:graphicFrameLocks noChangeAspect="1"/>
          </p:cNvGraphicFramePr>
          <p:nvPr/>
        </p:nvGraphicFramePr>
        <p:xfrm>
          <a:off x="5257800" y="2946738"/>
          <a:ext cx="661988" cy="431800"/>
        </p:xfrm>
        <a:graphic>
          <a:graphicData uri="http://schemas.openxmlformats.org/presentationml/2006/ole">
            <p:oleObj spid="_x0000_s50178" r:id="rId4" imgW="6095880" imgH="3962520" progId="Equation.DSMT4">
              <p:embed/>
            </p:oleObj>
          </a:graphicData>
        </a:graphic>
      </p:graphicFrame>
      <p:graphicFrame>
        <p:nvGraphicFramePr>
          <p:cNvPr id="348165" name="Object 3"/>
          <p:cNvGraphicFramePr>
            <a:graphicFrameLocks noChangeAspect="1"/>
          </p:cNvGraphicFramePr>
          <p:nvPr/>
        </p:nvGraphicFramePr>
        <p:xfrm>
          <a:off x="5919788" y="2851150"/>
          <a:ext cx="914400" cy="698500"/>
        </p:xfrm>
        <a:graphic>
          <a:graphicData uri="http://schemas.openxmlformats.org/presentationml/2006/ole">
            <p:oleObj spid="_x0000_s50179" r:id="rId5" imgW="12801600" imgH="9753480" progId="Equation.DSMT4">
              <p:embed/>
            </p:oleObj>
          </a:graphicData>
        </a:graphic>
      </p:graphicFrame>
      <p:graphicFrame>
        <p:nvGraphicFramePr>
          <p:cNvPr id="348166" name="Object 4"/>
          <p:cNvGraphicFramePr>
            <a:graphicFrameLocks noChangeAspect="1"/>
          </p:cNvGraphicFramePr>
          <p:nvPr/>
        </p:nvGraphicFramePr>
        <p:xfrm>
          <a:off x="1417638" y="4125913"/>
          <a:ext cx="1689100" cy="646112"/>
        </p:xfrm>
        <a:graphic>
          <a:graphicData uri="http://schemas.openxmlformats.org/presentationml/2006/ole">
            <p:oleObj spid="_x0000_s50180" r:id="rId6" imgW="12801600" imgH="4876920" progId="Equation.DSMT4">
              <p:embed/>
            </p:oleObj>
          </a:graphicData>
        </a:graphic>
      </p:graphicFrame>
      <p:graphicFrame>
        <p:nvGraphicFramePr>
          <p:cNvPr id="348167" name="Object 5"/>
          <p:cNvGraphicFramePr>
            <a:graphicFrameLocks noChangeAspect="1"/>
          </p:cNvGraphicFramePr>
          <p:nvPr/>
        </p:nvGraphicFramePr>
        <p:xfrm>
          <a:off x="3322638" y="3886200"/>
          <a:ext cx="1935162" cy="1001713"/>
        </p:xfrm>
        <a:graphic>
          <a:graphicData uri="http://schemas.openxmlformats.org/presentationml/2006/ole">
            <p:oleObj spid="_x0000_s50181" r:id="rId7" imgW="18897480" imgH="9753480" progId="Equation.DSMT4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8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48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8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48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48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8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8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48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48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Wednesday, Sep. 21, 2011</a:t>
            </a:r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D84B6A1-9BFC-AC4C-B223-BB1EFDC95049}" type="slidenum">
              <a:rPr lang="en-US"/>
              <a:pPr/>
              <a:t>9</a:t>
            </a:fld>
            <a:endParaRPr lang="en-US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1444-004   Dr. Andrew Brandt</a:t>
            </a:r>
            <a:endParaRPr lang="en-US"/>
          </a:p>
        </p:txBody>
      </p:sp>
      <p:sp>
        <p:nvSpPr>
          <p:cNvPr id="513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95250"/>
            <a:ext cx="8915400" cy="647700"/>
          </a:xfrm>
        </p:spPr>
        <p:txBody>
          <a:bodyPr lIns="90000" tIns="46800" rIns="90000" bIns="46800">
            <a:spAutoFit/>
          </a:bodyPr>
          <a:lstStyle/>
          <a:p>
            <a:pPr defTabSz="45720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/>
              <a:t>Electrostatic Potential Energy: Three Charges</a:t>
            </a:r>
          </a:p>
        </p:txBody>
      </p:sp>
      <p:sp>
        <p:nvSpPr>
          <p:cNvPr id="350211" name="Rectangle 3"/>
          <p:cNvSpPr>
            <a:spLocks noChangeArrowheads="1"/>
          </p:cNvSpPr>
          <p:nvPr/>
        </p:nvSpPr>
        <p:spPr bwMode="auto">
          <a:xfrm>
            <a:off x="457200" y="685800"/>
            <a:ext cx="80772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So what do we do for three charges? </a:t>
            </a:r>
          </a:p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Work is needed to bring all three charges together</a:t>
            </a: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There is no work needed to bring Q</a:t>
            </a:r>
            <a:r>
              <a:rPr lang="en-GB" baseline="-25000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1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to a certain place without the presence of any other charge </a:t>
            </a: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The work needed to bring Q</a:t>
            </a:r>
            <a:r>
              <a:rPr lang="en-GB" baseline="-25000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2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to a distance to Q</a:t>
            </a:r>
            <a:r>
              <a:rPr lang="en-GB" baseline="-25000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1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is</a:t>
            </a: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The work need to bring Q</a:t>
            </a:r>
            <a:r>
              <a:rPr lang="en-GB" baseline="-25000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3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to a distance to Q</a:t>
            </a:r>
            <a:r>
              <a:rPr lang="en-GB" baseline="-25000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1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and Q</a:t>
            </a:r>
            <a:r>
              <a:rPr lang="en-GB" baseline="-25000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2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is</a:t>
            </a: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dirty="0" smtClean="0">
              <a:solidFill>
                <a:srgbClr val="660066"/>
              </a:solidFill>
              <a:latin typeface="Arial Narrow" pitchFamily="-1" charset="0"/>
              <a:ea typeface="Lucida Sans Unicode" pitchFamily="-1" charset="0"/>
              <a:cs typeface="Lucida Sans Unicode" pitchFamily="-1" charset="0"/>
            </a:endParaRP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dirty="0" smtClean="0">
              <a:solidFill>
                <a:srgbClr val="660066"/>
              </a:solidFill>
              <a:latin typeface="Arial Narrow" pitchFamily="-1" charset="0"/>
              <a:ea typeface="Lucida Sans Unicode" pitchFamily="-1" charset="0"/>
              <a:cs typeface="Lucida Sans Unicode" pitchFamily="-1" charset="0"/>
            </a:endParaRP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dirty="0">
              <a:solidFill>
                <a:srgbClr val="660066"/>
              </a:solidFill>
              <a:latin typeface="Arial Narrow" pitchFamily="-1" charset="0"/>
              <a:ea typeface="Lucida Sans Unicode" pitchFamily="-1" charset="0"/>
              <a:cs typeface="Lucida Sans Unicode" pitchFamily="-1" charset="0"/>
            </a:endParaRP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dirty="0" smtClean="0">
              <a:solidFill>
                <a:srgbClr val="660066"/>
              </a:solidFill>
              <a:latin typeface="Arial Narrow" pitchFamily="-1" charset="0"/>
              <a:ea typeface="Lucida Sans Unicode" pitchFamily="-1" charset="0"/>
              <a:cs typeface="Lucida Sans Unicode" pitchFamily="-1" charset="0"/>
            </a:endParaRPr>
          </a:p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So the total electrostatic potential of the three charge system is</a:t>
            </a:r>
          </a:p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2800" dirty="0">
              <a:solidFill>
                <a:srgbClr val="3333CC"/>
              </a:solidFill>
              <a:latin typeface="Arial Narrow" pitchFamily="-1" charset="0"/>
              <a:ea typeface="Lucida Sans Unicode" pitchFamily="-1" charset="0"/>
              <a:cs typeface="Lucida Sans Unicode" pitchFamily="-1" charset="0"/>
            </a:endParaRP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dirty="0">
              <a:solidFill>
                <a:srgbClr val="660066"/>
              </a:solidFill>
              <a:latin typeface="Arial Narrow" pitchFamily="-1" charset="0"/>
              <a:ea typeface="Lucida Sans Unicode" pitchFamily="-1" charset="0"/>
              <a:cs typeface="Lucida Sans Unicode" pitchFamily="-1" charset="0"/>
            </a:endParaRPr>
          </a:p>
        </p:txBody>
      </p:sp>
      <p:graphicFrame>
        <p:nvGraphicFramePr>
          <p:cNvPr id="350212" name="Object 2"/>
          <p:cNvGraphicFramePr>
            <a:graphicFrameLocks noChangeAspect="1"/>
          </p:cNvGraphicFramePr>
          <p:nvPr/>
        </p:nvGraphicFramePr>
        <p:xfrm>
          <a:off x="7010400" y="2552700"/>
          <a:ext cx="666750" cy="382588"/>
        </p:xfrm>
        <a:graphic>
          <a:graphicData uri="http://schemas.openxmlformats.org/presentationml/2006/ole">
            <p:oleObj spid="_x0000_s52226" r:id="rId4" imgW="8534520" imgH="4876920" progId="Equation.DSMT4">
              <p:embed/>
            </p:oleObj>
          </a:graphicData>
        </a:graphic>
      </p:graphicFrame>
      <p:graphicFrame>
        <p:nvGraphicFramePr>
          <p:cNvPr id="350213" name="Object 3"/>
          <p:cNvGraphicFramePr>
            <a:graphicFrameLocks noChangeAspect="1"/>
          </p:cNvGraphicFramePr>
          <p:nvPr/>
        </p:nvGraphicFramePr>
        <p:xfrm>
          <a:off x="1965325" y="3768725"/>
          <a:ext cx="595313" cy="382588"/>
        </p:xfrm>
        <a:graphic>
          <a:graphicData uri="http://schemas.openxmlformats.org/presentationml/2006/ole">
            <p:oleObj spid="_x0000_s52227" r:id="rId5" imgW="7620120" imgH="4876920" progId="Equation.DSMT4">
              <p:embed/>
            </p:oleObj>
          </a:graphicData>
        </a:graphic>
      </p:graphicFrame>
      <p:graphicFrame>
        <p:nvGraphicFramePr>
          <p:cNvPr id="350214" name="Object 4"/>
          <p:cNvGraphicFramePr>
            <a:graphicFrameLocks noChangeAspect="1"/>
          </p:cNvGraphicFramePr>
          <p:nvPr/>
        </p:nvGraphicFramePr>
        <p:xfrm>
          <a:off x="1143000" y="5349875"/>
          <a:ext cx="511175" cy="331788"/>
        </p:xfrm>
        <a:graphic>
          <a:graphicData uri="http://schemas.openxmlformats.org/presentationml/2006/ole">
            <p:oleObj spid="_x0000_s52228" r:id="rId6" imgW="6400800" imgH="3962520" progId="Equation.DSMT4">
              <p:embed/>
            </p:oleObj>
          </a:graphicData>
        </a:graphic>
      </p:graphicFrame>
      <p:graphicFrame>
        <p:nvGraphicFramePr>
          <p:cNvPr id="350215" name="Object 5"/>
          <p:cNvGraphicFramePr>
            <a:graphicFrameLocks noChangeAspect="1"/>
          </p:cNvGraphicFramePr>
          <p:nvPr/>
        </p:nvGraphicFramePr>
        <p:xfrm>
          <a:off x="7629525" y="2362200"/>
          <a:ext cx="1285875" cy="765175"/>
        </p:xfrm>
        <a:graphic>
          <a:graphicData uri="http://schemas.openxmlformats.org/presentationml/2006/ole">
            <p:oleObj spid="_x0000_s52229" r:id="rId7" imgW="16459200" imgH="9753480" progId="Equation.DSMT4">
              <p:embed/>
            </p:oleObj>
          </a:graphicData>
        </a:graphic>
      </p:graphicFrame>
      <p:graphicFrame>
        <p:nvGraphicFramePr>
          <p:cNvPr id="350216" name="Object 6"/>
          <p:cNvGraphicFramePr>
            <a:graphicFrameLocks noChangeAspect="1"/>
          </p:cNvGraphicFramePr>
          <p:nvPr/>
        </p:nvGraphicFramePr>
        <p:xfrm>
          <a:off x="2541588" y="3770313"/>
          <a:ext cx="666750" cy="381000"/>
        </p:xfrm>
        <a:graphic>
          <a:graphicData uri="http://schemas.openxmlformats.org/presentationml/2006/ole">
            <p:oleObj spid="_x0000_s52230" r:id="rId8" imgW="8534520" imgH="4876920" progId="Equation.DSMT4">
              <p:embed/>
            </p:oleObj>
          </a:graphicData>
        </a:graphic>
      </p:graphicFrame>
      <p:graphicFrame>
        <p:nvGraphicFramePr>
          <p:cNvPr id="350217" name="Object 7"/>
          <p:cNvGraphicFramePr>
            <a:graphicFrameLocks noChangeAspect="1"/>
          </p:cNvGraphicFramePr>
          <p:nvPr/>
        </p:nvGraphicFramePr>
        <p:xfrm>
          <a:off x="3860800" y="3578225"/>
          <a:ext cx="1477963" cy="765175"/>
        </p:xfrm>
        <a:graphic>
          <a:graphicData uri="http://schemas.openxmlformats.org/presentationml/2006/ole">
            <p:oleObj spid="_x0000_s52231" r:id="rId9" imgW="18897480" imgH="9753480" progId="Equation.DSMT4">
              <p:embed/>
            </p:oleObj>
          </a:graphicData>
        </a:graphic>
      </p:graphicFrame>
      <p:graphicFrame>
        <p:nvGraphicFramePr>
          <p:cNvPr id="350218" name="Object 8"/>
          <p:cNvGraphicFramePr>
            <a:graphicFrameLocks noChangeAspect="1"/>
          </p:cNvGraphicFramePr>
          <p:nvPr/>
        </p:nvGraphicFramePr>
        <p:xfrm>
          <a:off x="5318125" y="3578225"/>
          <a:ext cx="1311275" cy="765175"/>
        </p:xfrm>
        <a:graphic>
          <a:graphicData uri="http://schemas.openxmlformats.org/presentationml/2006/ole">
            <p:oleObj spid="_x0000_s52232" r:id="rId10" imgW="16764120" imgH="9753480" progId="Equation.DSMT4">
              <p:embed/>
            </p:oleObj>
          </a:graphicData>
        </a:graphic>
      </p:graphicFrame>
      <p:graphicFrame>
        <p:nvGraphicFramePr>
          <p:cNvPr id="350219" name="Object 9"/>
          <p:cNvGraphicFramePr>
            <a:graphicFrameLocks noChangeAspect="1"/>
          </p:cNvGraphicFramePr>
          <p:nvPr/>
        </p:nvGraphicFramePr>
        <p:xfrm>
          <a:off x="3189288" y="3768725"/>
          <a:ext cx="690562" cy="382588"/>
        </p:xfrm>
        <a:graphic>
          <a:graphicData uri="http://schemas.openxmlformats.org/presentationml/2006/ole">
            <p:oleObj spid="_x0000_s52233" r:id="rId11" imgW="8839080" imgH="4876920" progId="Equation.DSMT4">
              <p:embed/>
            </p:oleObj>
          </a:graphicData>
        </a:graphic>
      </p:graphicFrame>
      <p:graphicFrame>
        <p:nvGraphicFramePr>
          <p:cNvPr id="350220" name="Object 10"/>
          <p:cNvGraphicFramePr>
            <a:graphicFrameLocks noChangeAspect="1"/>
          </p:cNvGraphicFramePr>
          <p:nvPr/>
        </p:nvGraphicFramePr>
        <p:xfrm>
          <a:off x="1717675" y="5307013"/>
          <a:ext cx="1993900" cy="407987"/>
        </p:xfrm>
        <a:graphic>
          <a:graphicData uri="http://schemas.openxmlformats.org/presentationml/2006/ole">
            <p:oleObj spid="_x0000_s52234" r:id="rId12" imgW="24993720" imgH="4876920" progId="Equation.DSMT4">
              <p:embed/>
            </p:oleObj>
          </a:graphicData>
        </a:graphic>
      </p:graphicFrame>
      <p:graphicFrame>
        <p:nvGraphicFramePr>
          <p:cNvPr id="350221" name="Object 11"/>
          <p:cNvGraphicFramePr>
            <a:graphicFrameLocks noChangeAspect="1"/>
          </p:cNvGraphicFramePr>
          <p:nvPr/>
        </p:nvGraphicFramePr>
        <p:xfrm>
          <a:off x="3692525" y="5024438"/>
          <a:ext cx="5200650" cy="919162"/>
        </p:xfrm>
        <a:graphic>
          <a:graphicData uri="http://schemas.openxmlformats.org/presentationml/2006/ole">
            <p:oleObj spid="_x0000_s52235" r:id="rId13" imgW="65227320" imgH="10972800" progId="Equation.DSMT4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0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50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50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50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50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50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50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0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0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02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50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50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GB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F88BDCB-619F-E24A-A66A-959ED28E681C}" type="slidenum">
              <a:rPr lang="en-GB"/>
              <a:pPr/>
              <a:t>10</a:t>
            </a:fld>
            <a:endParaRPr lang="en-GB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Ian Howley</a:t>
            </a:r>
            <a:endParaRPr lang="en-GB"/>
          </a:p>
        </p:txBody>
      </p:sp>
      <p:sp>
        <p:nvSpPr>
          <p:cNvPr id="11277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76200" y="95934"/>
            <a:ext cx="8915400" cy="646331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 dirty="0"/>
              <a:t>Electric Potential from Charge Distributions</a:t>
            </a: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381000" y="685800"/>
            <a:ext cx="8458200" cy="4495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Let’s consider that there are n individual point charges in a given space and V=0 at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Then the potential due to the charge Q</a:t>
            </a:r>
            <a:r>
              <a:rPr lang="en-GB" sz="3200" baseline="-25000">
                <a:solidFill>
                  <a:srgbClr val="3333CC"/>
                </a:solidFill>
                <a:latin typeface="Monotype Corsiva" pitchFamily="-1" charset="0"/>
              </a:rPr>
              <a:t>i</a:t>
            </a: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 at a point </a:t>
            </a:r>
            <a:r>
              <a:rPr lang="en-GB" sz="3200">
                <a:solidFill>
                  <a:srgbClr val="3333CC"/>
                </a:solidFill>
                <a:latin typeface="Monotype Corsiva" pitchFamily="-1" charset="0"/>
              </a:rPr>
              <a:t>a</a:t>
            </a: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, distance r</a:t>
            </a:r>
            <a:r>
              <a:rPr lang="en-GB" sz="3200" i="1" baseline="-25000">
                <a:solidFill>
                  <a:srgbClr val="3333CC"/>
                </a:solidFill>
                <a:latin typeface="Arial Narrow" pitchFamily="-1" charset="0"/>
              </a:rPr>
              <a:t>ia</a:t>
            </a: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 from Q</a:t>
            </a:r>
            <a:r>
              <a:rPr lang="en-GB" sz="3200" baseline="-25000">
                <a:solidFill>
                  <a:srgbClr val="3333CC"/>
                </a:solidFill>
                <a:latin typeface="Monotype Corsiva" pitchFamily="-1" charset="0"/>
              </a:rPr>
              <a:t>i</a:t>
            </a: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 is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Thus the total potential V</a:t>
            </a:r>
            <a:r>
              <a:rPr lang="en-GB" sz="3200" baseline="-25000">
                <a:solidFill>
                  <a:srgbClr val="3333CC"/>
                </a:solidFill>
                <a:latin typeface="Arial Narrow" pitchFamily="-1" charset="0"/>
              </a:rPr>
              <a:t>a</a:t>
            </a: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 by all n point charges is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</p:txBody>
      </p:sp>
      <p:graphicFrame>
        <p:nvGraphicFramePr>
          <p:cNvPr id="12291" name="Object 2"/>
          <p:cNvGraphicFramePr>
            <a:graphicFrameLocks noChangeAspect="1"/>
          </p:cNvGraphicFramePr>
          <p:nvPr/>
        </p:nvGraphicFramePr>
        <p:xfrm>
          <a:off x="4724400" y="2514600"/>
          <a:ext cx="869950" cy="582613"/>
        </p:xfrm>
        <a:graphic>
          <a:graphicData uri="http://schemas.openxmlformats.org/presentationml/2006/ole">
            <p:oleObj spid="_x0000_s16386" r:id="rId4" imgW="7315200" imgH="4876920" progId="Equation.DSMT4">
              <p:embed/>
            </p:oleObj>
          </a:graphicData>
        </a:graphic>
      </p:graphicFrame>
      <p:graphicFrame>
        <p:nvGraphicFramePr>
          <p:cNvPr id="12292" name="Object 3"/>
          <p:cNvGraphicFramePr>
            <a:graphicFrameLocks noChangeAspect="1"/>
          </p:cNvGraphicFramePr>
          <p:nvPr/>
        </p:nvGraphicFramePr>
        <p:xfrm>
          <a:off x="5588000" y="2286000"/>
          <a:ext cx="1455738" cy="1168400"/>
        </p:xfrm>
        <a:graphic>
          <a:graphicData uri="http://schemas.openxmlformats.org/presentationml/2006/ole">
            <p:oleObj spid="_x0000_s16387" r:id="rId5" imgW="12192120" imgH="9753480" progId="Equation.DSMT4">
              <p:embed/>
            </p:oleObj>
          </a:graphicData>
        </a:graphic>
      </p:graphicFrame>
      <p:graphicFrame>
        <p:nvGraphicFramePr>
          <p:cNvPr id="12293" name="Object 4"/>
          <p:cNvGraphicFramePr>
            <a:graphicFrameLocks noChangeAspect="1"/>
          </p:cNvGraphicFramePr>
          <p:nvPr/>
        </p:nvGraphicFramePr>
        <p:xfrm>
          <a:off x="2508250" y="4019550"/>
          <a:ext cx="1377950" cy="1238250"/>
        </p:xfrm>
        <a:graphic>
          <a:graphicData uri="http://schemas.openxmlformats.org/presentationml/2006/ole">
            <p:oleObj spid="_x0000_s16388" r:id="rId6" imgW="11582280" imgH="10363320" progId="Equation.DSMT4">
              <p:embed/>
            </p:oleObj>
          </a:graphicData>
        </a:graphic>
      </p:graphicFrame>
      <p:graphicFrame>
        <p:nvGraphicFramePr>
          <p:cNvPr id="12294" name="Object 5"/>
          <p:cNvGraphicFramePr>
            <a:graphicFrameLocks noChangeAspect="1"/>
          </p:cNvGraphicFramePr>
          <p:nvPr/>
        </p:nvGraphicFramePr>
        <p:xfrm>
          <a:off x="3749675" y="4016375"/>
          <a:ext cx="1965325" cy="1241425"/>
        </p:xfrm>
        <a:graphic>
          <a:graphicData uri="http://schemas.openxmlformats.org/presentationml/2006/ole">
            <p:oleObj spid="_x0000_s16389" r:id="rId7" imgW="16459200" imgH="10363320" progId="Equation.DSMT4">
              <p:embed/>
            </p:oleObj>
          </a:graphicData>
        </a:graphic>
      </p:graphicFrame>
      <p:graphicFrame>
        <p:nvGraphicFramePr>
          <p:cNvPr id="12295" name="Object 6"/>
          <p:cNvGraphicFramePr>
            <a:graphicFrameLocks noChangeAspect="1"/>
          </p:cNvGraphicFramePr>
          <p:nvPr/>
        </p:nvGraphicFramePr>
        <p:xfrm>
          <a:off x="1676400" y="4370388"/>
          <a:ext cx="833438" cy="582612"/>
        </p:xfrm>
        <a:graphic>
          <a:graphicData uri="http://schemas.openxmlformats.org/presentationml/2006/ole">
            <p:oleObj spid="_x0000_s16390" r:id="rId8" imgW="7010280" imgH="4876920" progId="Equation.DSMT4">
              <p:embed/>
            </p:oleObj>
          </a:graphicData>
        </a:graphic>
      </p:graphicFrame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533400" y="5181600"/>
            <a:ext cx="4267200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For a continuous charge distribution, we obtain</a:t>
            </a:r>
          </a:p>
        </p:txBody>
      </p:sp>
      <p:graphicFrame>
        <p:nvGraphicFramePr>
          <p:cNvPr id="12297" name="Object 7"/>
          <p:cNvGraphicFramePr>
            <a:graphicFrameLocks noChangeAspect="1"/>
          </p:cNvGraphicFramePr>
          <p:nvPr/>
        </p:nvGraphicFramePr>
        <p:xfrm>
          <a:off x="6400800" y="4949825"/>
          <a:ext cx="2057400" cy="1374775"/>
        </p:xfrm>
        <a:graphic>
          <a:graphicData uri="http://schemas.openxmlformats.org/presentationml/2006/ole">
            <p:oleObj spid="_x0000_s16391" r:id="rId9" imgW="14630400" imgH="9753480" progId="Equation.DSMT4">
              <p:embed/>
            </p:oleObj>
          </a:graphicData>
        </a:graphic>
      </p:graphicFrame>
      <p:graphicFrame>
        <p:nvGraphicFramePr>
          <p:cNvPr id="12298" name="Object 8"/>
          <p:cNvGraphicFramePr>
            <a:graphicFrameLocks noChangeAspect="1"/>
          </p:cNvGraphicFramePr>
          <p:nvPr/>
        </p:nvGraphicFramePr>
        <p:xfrm>
          <a:off x="5562600" y="5310188"/>
          <a:ext cx="852488" cy="557212"/>
        </p:xfrm>
        <a:graphic>
          <a:graphicData uri="http://schemas.openxmlformats.org/presentationml/2006/ole">
            <p:oleObj spid="_x0000_s16392" r:id="rId10" imgW="6095880" imgH="3962520" progId="Equation.DSMT4">
              <p:embed/>
            </p:oleObj>
          </a:graphicData>
        </a:graphic>
      </p:graphicFrame>
      <p:graphicFrame>
        <p:nvGraphicFramePr>
          <p:cNvPr id="12299" name="Object 9"/>
          <p:cNvGraphicFramePr>
            <a:graphicFrameLocks noChangeAspect="1"/>
          </p:cNvGraphicFramePr>
          <p:nvPr/>
        </p:nvGraphicFramePr>
        <p:xfrm>
          <a:off x="6324600" y="1228725"/>
          <a:ext cx="1209675" cy="447675"/>
        </p:xfrm>
        <a:graphic>
          <a:graphicData uri="http://schemas.openxmlformats.org/presentationml/2006/ole">
            <p:oleObj spid="_x0000_s16393" r:id="rId11" imgW="8229600" imgH="3048120" progId="Equation.DSMT4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rPr lang="en-US" smtClean="0"/>
              <a:t>Tuesday, Sep. 18, 2012</a:t>
            </a:r>
            <a:endParaRPr lang="en-GB"/>
          </a:p>
        </p:txBody>
      </p:sp>
      <p:sp>
        <p:nvSpPr>
          <p:cNvPr id="1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2872C6-2935-D447-AAB6-90E0FB2603CF}" type="slidenum">
              <a:rPr lang="en-GB"/>
              <a:pPr/>
              <a:t>11</a:t>
            </a:fld>
            <a:endParaRPr lang="en-GB"/>
          </a:p>
        </p:txBody>
      </p:sp>
      <p:sp>
        <p:nvSpPr>
          <p:cNvPr id="1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1444-003 Ian Howley</a:t>
            </a:r>
            <a:endParaRPr lang="en-GB"/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609600"/>
            <a:ext cx="2743200" cy="2057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230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-1588"/>
            <a:ext cx="8686800" cy="765176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Example 23 – 8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838200"/>
            <a:ext cx="6477000" cy="1801813"/>
          </a:xfrm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ts val="700"/>
              </a:spcBef>
              <a:tabLst>
                <a:tab pos="454025" algn="l"/>
                <a:tab pos="911225" algn="l"/>
                <a:tab pos="1368425" algn="l"/>
                <a:tab pos="1825625" algn="l"/>
                <a:tab pos="2282825" algn="l"/>
                <a:tab pos="2740025" algn="l"/>
                <a:tab pos="3197225" algn="l"/>
                <a:tab pos="3654425" algn="l"/>
                <a:tab pos="4111625" algn="l"/>
                <a:tab pos="4568825" algn="l"/>
                <a:tab pos="5026025" algn="l"/>
                <a:tab pos="5483225" algn="l"/>
                <a:tab pos="5940425" algn="l"/>
                <a:tab pos="6397625" algn="l"/>
                <a:tab pos="6854825" algn="l"/>
                <a:tab pos="7312025" algn="l"/>
                <a:tab pos="7769225" algn="l"/>
                <a:tab pos="8226425" algn="l"/>
                <a:tab pos="8683625" algn="l"/>
                <a:tab pos="9140825" algn="l"/>
              </a:tabLst>
            </a:pPr>
            <a:r>
              <a:rPr lang="en-GB" sz="2800" b="1"/>
              <a:t>Potential due to a ring of charge</a:t>
            </a:r>
            <a:r>
              <a:rPr lang="en-GB" sz="2800"/>
              <a:t>: A thin circular ring of radius R carries a uniformly distributed charge Q. Determine the electric potential at a point P on the axis of the ring a distance x from its center.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52400" y="2819400"/>
            <a:ext cx="8610600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Each point on the ring is at the same distance from the point P.  What is the distance?</a:t>
            </a:r>
          </a:p>
        </p:txBody>
      </p:sp>
      <p:graphicFrame>
        <p:nvGraphicFramePr>
          <p:cNvPr id="13317" name="Object 2"/>
          <p:cNvGraphicFramePr>
            <a:graphicFrameLocks noChangeAspect="1"/>
          </p:cNvGraphicFramePr>
          <p:nvPr/>
        </p:nvGraphicFramePr>
        <p:xfrm>
          <a:off x="4205288" y="3352800"/>
          <a:ext cx="2043112" cy="612775"/>
        </p:xfrm>
        <a:graphic>
          <a:graphicData uri="http://schemas.openxmlformats.org/presentationml/2006/ole">
            <p:oleObj spid="_x0000_s18434" r:id="rId5" imgW="18592920" imgH="5791320" progId="Equation.DSMT4">
              <p:embed/>
            </p:oleObj>
          </a:graphicData>
        </a:graphic>
      </p:graphicFrame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228600" y="3886200"/>
            <a:ext cx="7543800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So the potential at P is</a:t>
            </a:r>
          </a:p>
        </p:txBody>
      </p:sp>
      <p:graphicFrame>
        <p:nvGraphicFramePr>
          <p:cNvPr id="13319" name="Object 3"/>
          <p:cNvGraphicFramePr>
            <a:graphicFrameLocks noChangeAspect="1"/>
          </p:cNvGraphicFramePr>
          <p:nvPr/>
        </p:nvGraphicFramePr>
        <p:xfrm>
          <a:off x="1381125" y="4267200"/>
          <a:ext cx="1809750" cy="1017588"/>
        </p:xfrm>
        <a:graphic>
          <a:graphicData uri="http://schemas.openxmlformats.org/presentationml/2006/ole">
            <p:oleObj spid="_x0000_s18435" r:id="rId6" imgW="17373600" imgH="9753480" progId="Equation.DSMT4">
              <p:embed/>
            </p:oleObj>
          </a:graphicData>
        </a:graphic>
      </p:graphicFrame>
      <p:graphicFrame>
        <p:nvGraphicFramePr>
          <p:cNvPr id="13320" name="Object 4"/>
          <p:cNvGraphicFramePr>
            <a:graphicFrameLocks noChangeAspect="1"/>
          </p:cNvGraphicFramePr>
          <p:nvPr/>
        </p:nvGraphicFramePr>
        <p:xfrm>
          <a:off x="815975" y="4495800"/>
          <a:ext cx="631825" cy="412750"/>
        </p:xfrm>
        <a:graphic>
          <a:graphicData uri="http://schemas.openxmlformats.org/presentationml/2006/ole">
            <p:oleObj spid="_x0000_s18436" r:id="rId7" imgW="6095880" imgH="3962520" progId="Equation.DSMT4">
              <p:embed/>
            </p:oleObj>
          </a:graphicData>
        </a:graphic>
      </p:graphicFrame>
      <p:graphicFrame>
        <p:nvGraphicFramePr>
          <p:cNvPr id="13321" name="Object 5"/>
          <p:cNvGraphicFramePr>
            <a:graphicFrameLocks noChangeAspect="1"/>
          </p:cNvGraphicFramePr>
          <p:nvPr/>
        </p:nvGraphicFramePr>
        <p:xfrm>
          <a:off x="3155950" y="4267200"/>
          <a:ext cx="1873250" cy="1017588"/>
        </p:xfrm>
        <a:graphic>
          <a:graphicData uri="http://schemas.openxmlformats.org/presentationml/2006/ole">
            <p:oleObj spid="_x0000_s18437" r:id="rId8" imgW="17983080" imgH="9753480" progId="Equation.DSMT4">
              <p:embed/>
            </p:oleObj>
          </a:graphicData>
        </a:graphic>
      </p:graphicFrame>
      <p:graphicFrame>
        <p:nvGraphicFramePr>
          <p:cNvPr id="13322" name="Object 6"/>
          <p:cNvGraphicFramePr>
            <a:graphicFrameLocks noChangeAspect="1"/>
          </p:cNvGraphicFramePr>
          <p:nvPr/>
        </p:nvGraphicFramePr>
        <p:xfrm>
          <a:off x="3016250" y="5135563"/>
          <a:ext cx="3079750" cy="1112837"/>
        </p:xfrm>
        <a:graphic>
          <a:graphicData uri="http://schemas.openxmlformats.org/presentationml/2006/ole">
            <p:oleObj spid="_x0000_s18438" r:id="rId9" imgW="29565720" imgH="10667880" progId="Equation.DSMT4">
              <p:embed/>
            </p:oleObj>
          </a:graphicData>
        </a:graphic>
      </p:graphicFrame>
      <p:graphicFrame>
        <p:nvGraphicFramePr>
          <p:cNvPr id="13323" name="Object 7"/>
          <p:cNvGraphicFramePr>
            <a:graphicFrameLocks noChangeAspect="1"/>
          </p:cNvGraphicFramePr>
          <p:nvPr/>
        </p:nvGraphicFramePr>
        <p:xfrm>
          <a:off x="6038850" y="5105400"/>
          <a:ext cx="2190750" cy="1112838"/>
        </p:xfrm>
        <a:graphic>
          <a:graphicData uri="http://schemas.openxmlformats.org/presentationml/2006/ole">
            <p:oleObj spid="_x0000_s18439" r:id="rId10" imgW="21031200" imgH="10667880" progId="Equation.DSMT4">
              <p:embed/>
            </p:oleObj>
          </a:graphicData>
        </a:graphic>
      </p:graphicFrame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029200" y="4419600"/>
            <a:ext cx="2682875" cy="1674813"/>
            <a:chOff x="3168" y="2784"/>
            <a:chExt cx="1690" cy="1055"/>
          </a:xfrm>
        </p:grpSpPr>
        <p:sp>
          <p:nvSpPr>
            <p:cNvPr id="12305" name="Oval 13"/>
            <p:cNvSpPr>
              <a:spLocks noChangeArrowheads="1"/>
            </p:cNvSpPr>
            <p:nvPr/>
          </p:nvSpPr>
          <p:spPr bwMode="auto">
            <a:xfrm>
              <a:off x="3168" y="3264"/>
              <a:ext cx="528" cy="576"/>
            </a:xfrm>
            <a:prstGeom prst="ellipse">
              <a:avLst/>
            </a:prstGeom>
            <a:noFill/>
            <a:ln w="28440">
              <a:solidFill>
                <a:srgbClr val="CC0000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06" name="Text Box 14"/>
            <p:cNvSpPr txBox="1">
              <a:spLocks noChangeArrowheads="1"/>
            </p:cNvSpPr>
            <p:nvPr/>
          </p:nvSpPr>
          <p:spPr bwMode="auto">
            <a:xfrm>
              <a:off x="3888" y="2784"/>
              <a:ext cx="971" cy="290"/>
            </a:xfrm>
            <a:prstGeom prst="rect">
              <a:avLst/>
            </a:prstGeom>
            <a:solidFill>
              <a:srgbClr val="FFFF66"/>
            </a:solidFill>
            <a:ln w="28440">
              <a:solidFill>
                <a:srgbClr val="CC0000"/>
              </a:solidFill>
              <a:miter lim="800000"/>
              <a:headEnd/>
              <a:tailEnd/>
            </a:ln>
          </p:spPr>
          <p:txBody>
            <a:bodyPr wrap="none" lIns="90000" tIns="46800" rIns="90000" bIns="46800">
              <a:prstTxWarp prst="textNoShape">
                <a:avLst/>
              </a:prstTxWarp>
              <a:spAutoFit/>
            </a:bodyPr>
            <a:lstStyle/>
            <a:p>
              <a:pPr>
                <a:buClr>
                  <a:srgbClr val="CC0000"/>
                </a:buClr>
                <a:buFont typeface="Arial Narrow" pitchFamily="-1" charset="0"/>
                <a:buNone/>
                <a:tabLst>
                  <a:tab pos="0" algn="l"/>
                  <a:tab pos="457200" algn="l"/>
                  <a:tab pos="914400" algn="l"/>
                  <a:tab pos="1371600" algn="l"/>
                  <a:tab pos="1828800" algn="l"/>
                  <a:tab pos="2286000" algn="l"/>
                  <a:tab pos="2743200" algn="l"/>
                  <a:tab pos="3200400" algn="l"/>
                  <a:tab pos="3657600" algn="l"/>
                  <a:tab pos="4114800" algn="l"/>
                  <a:tab pos="4572000" algn="l"/>
                  <a:tab pos="5029200" algn="l"/>
                  <a:tab pos="5486400" algn="l"/>
                  <a:tab pos="5943600" algn="l"/>
                  <a:tab pos="6400800" algn="l"/>
                  <a:tab pos="6858000" algn="l"/>
                  <a:tab pos="7315200" algn="l"/>
                  <a:tab pos="7772400" algn="l"/>
                  <a:tab pos="8229600" algn="l"/>
                  <a:tab pos="8686800" algn="l"/>
                  <a:tab pos="9144000" algn="l"/>
                </a:tabLst>
              </a:pPr>
              <a:r>
                <a:rPr lang="en-GB">
                  <a:solidFill>
                    <a:srgbClr val="CC0000"/>
                  </a:solidFill>
                  <a:latin typeface="Arial Narrow" pitchFamily="-1" charset="0"/>
                </a:rPr>
                <a:t>What’s this?</a:t>
              </a:r>
            </a:p>
          </p:txBody>
        </p:sp>
        <p:cxnSp>
          <p:nvCxnSpPr>
            <p:cNvPr id="12307" name="AutoShape 15"/>
            <p:cNvCxnSpPr>
              <a:cxnSpLocks noChangeShapeType="1"/>
              <a:stCxn id="12306" idx="2"/>
              <a:endCxn id="12305" idx="0"/>
            </p:cNvCxnSpPr>
            <p:nvPr/>
          </p:nvCxnSpPr>
          <p:spPr bwMode="auto">
            <a:xfrm flipH="1">
              <a:off x="3432" y="3074"/>
              <a:ext cx="942" cy="190"/>
            </a:xfrm>
            <a:prstGeom prst="straightConnector1">
              <a:avLst/>
            </a:prstGeom>
            <a:noFill/>
            <a:ln w="28440">
              <a:solidFill>
                <a:srgbClr val="CC0000"/>
              </a:solidFill>
              <a:miter lim="800000"/>
              <a:headEnd/>
              <a:tailEnd type="triangle" w="med" len="med"/>
            </a:ln>
          </p:spPr>
        </p:cxn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rPr lang="en-US"/>
              <a:t>Wednesday, Sep. 21, 2011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BD7B6D1-03A9-2644-9288-4A2526E55F46}" type="slidenum">
              <a:rPr lang="en-GB"/>
              <a:pPr/>
              <a:t>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PHYS 1444-004   Dr. Andrew Brandt</a:t>
            </a:r>
          </a:p>
        </p:txBody>
      </p:sp>
      <p:sp>
        <p:nvSpPr>
          <p:cNvPr id="17413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76200" y="36513"/>
            <a:ext cx="8915400" cy="766762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Equi-potential Surfaces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04800" y="685800"/>
            <a:ext cx="8686800" cy="556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Electric potential can be visualized using equipotential lines in 2-D or equipotential surfaces in 3-D</a:t>
            </a:r>
          </a:p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Any two points on equipotential surfaces (lines) have the same potential</a:t>
            </a:r>
          </a:p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What does this mean in terms of the potential difference?</a:t>
            </a:r>
          </a:p>
          <a:p>
            <a:pPr marL="739775" lvl="1" indent="-282575">
              <a:spcBef>
                <a:spcPts val="600"/>
              </a:spcBef>
              <a:buClr>
                <a:srgbClr val="660066"/>
              </a:buClr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>
                <a:solidFill>
                  <a:srgbClr val="660066"/>
                </a:solidFill>
                <a:latin typeface="Arial Narrow" pitchFamily="-1" charset="0"/>
              </a:rPr>
              <a:t>The potential difference between the two points on an equipotential surface is 0.</a:t>
            </a:r>
          </a:p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How about the potential energy difference?</a:t>
            </a:r>
          </a:p>
          <a:p>
            <a:pPr marL="739775" lvl="1" indent="-282575">
              <a:spcBef>
                <a:spcPts val="600"/>
              </a:spcBef>
              <a:buClr>
                <a:srgbClr val="660066"/>
              </a:buClr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>
                <a:solidFill>
                  <a:srgbClr val="660066"/>
                </a:solidFill>
                <a:latin typeface="Arial Narrow" pitchFamily="-1" charset="0"/>
              </a:rPr>
              <a:t>Also 0.</a:t>
            </a:r>
          </a:p>
          <a:p>
            <a:pPr marL="339725" indent="-339725">
              <a:spcBef>
                <a:spcPts val="7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What does this mean in terms of the work to move a charge along the surface between these two points?</a:t>
            </a:r>
          </a:p>
          <a:p>
            <a:pPr marL="739775" lvl="1" indent="-282575">
              <a:spcBef>
                <a:spcPts val="600"/>
              </a:spcBef>
              <a:buClr>
                <a:srgbClr val="660066"/>
              </a:buClr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>
                <a:solidFill>
                  <a:srgbClr val="660066"/>
                </a:solidFill>
                <a:latin typeface="Arial Narrow" pitchFamily="-1" charset="0"/>
              </a:rPr>
              <a:t>No work is necessary to move a charge between these two points.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3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rPr lang="en-US"/>
              <a:t>Wednesday, Sep. 21, 2011</a:t>
            </a:r>
            <a:endParaRPr lang="en-GB"/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7D77D1-BE50-E04A-BF16-B48527C0CD08}" type="slidenum">
              <a:rPr lang="en-GB"/>
              <a:pPr/>
              <a:t>13</a:t>
            </a:fld>
            <a:endParaRPr lang="en-GB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PHYS 1444-004   Dr. Andrew Brandt</a:t>
            </a:r>
          </a:p>
        </p:txBody>
      </p:sp>
      <p:sp>
        <p:nvSpPr>
          <p:cNvPr id="18437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76200" y="36513"/>
            <a:ext cx="8915400" cy="766762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dirty="0" err="1"/>
              <a:t>Equi</a:t>
            </a:r>
            <a:r>
              <a:rPr lang="en-GB" dirty="0"/>
              <a:t>-potential Surfaces</a:t>
            </a: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04800" y="930275"/>
            <a:ext cx="8686800" cy="3581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6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000" dirty="0">
                <a:solidFill>
                  <a:srgbClr val="3333CC"/>
                </a:solidFill>
                <a:latin typeface="Arial Narrow" pitchFamily="-1" charset="0"/>
              </a:rPr>
              <a:t>An </a:t>
            </a:r>
            <a:r>
              <a:rPr lang="en-GB" sz="2000" dirty="0" err="1">
                <a:solidFill>
                  <a:srgbClr val="3333CC"/>
                </a:solidFill>
                <a:latin typeface="Arial Narrow" pitchFamily="-1" charset="0"/>
              </a:rPr>
              <a:t>equipotential</a:t>
            </a:r>
            <a:r>
              <a:rPr lang="en-GB" sz="2000" dirty="0">
                <a:solidFill>
                  <a:srgbClr val="3333CC"/>
                </a:solidFill>
                <a:latin typeface="Arial Narrow" pitchFamily="-1" charset="0"/>
              </a:rPr>
              <a:t> surface (line) must be perpendicular to the electric field.  Why?</a:t>
            </a:r>
          </a:p>
          <a:p>
            <a:pPr marL="739775" lvl="1" indent="-282575">
              <a:spcBef>
                <a:spcPts val="500"/>
              </a:spcBef>
              <a:buClr>
                <a:srgbClr val="660066"/>
              </a:buClr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400" dirty="0">
                <a:solidFill>
                  <a:srgbClr val="660066"/>
                </a:solidFill>
                <a:latin typeface="Arial Narrow" pitchFamily="-1" charset="0"/>
              </a:rPr>
              <a:t>If there are any parallel components to the electric field, it would require work to move a charge along the surface.</a:t>
            </a:r>
          </a:p>
          <a:p>
            <a:pPr marL="339725" indent="-339725">
              <a:spcBef>
                <a:spcPts val="6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000" dirty="0">
                <a:solidFill>
                  <a:srgbClr val="3333CC"/>
                </a:solidFill>
                <a:latin typeface="Arial Narrow" pitchFamily="-1" charset="0"/>
              </a:rPr>
              <a:t>Since the </a:t>
            </a:r>
            <a:r>
              <a:rPr lang="en-GB" sz="2000" dirty="0" err="1">
                <a:solidFill>
                  <a:srgbClr val="3333CC"/>
                </a:solidFill>
                <a:latin typeface="Arial Narrow" pitchFamily="-1" charset="0"/>
              </a:rPr>
              <a:t>equipotential</a:t>
            </a:r>
            <a:r>
              <a:rPr lang="en-GB" sz="2000" dirty="0">
                <a:solidFill>
                  <a:srgbClr val="3333CC"/>
                </a:solidFill>
                <a:latin typeface="Arial Narrow" pitchFamily="-1" charset="0"/>
              </a:rPr>
              <a:t> surface (line) is perpendicular to the electric field, we can draw these surfaces or lines easily.</a:t>
            </a:r>
          </a:p>
          <a:p>
            <a:pPr marL="339725" indent="-339725">
              <a:spcBef>
                <a:spcPts val="6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000" dirty="0">
                <a:solidFill>
                  <a:srgbClr val="3333CC"/>
                </a:solidFill>
                <a:latin typeface="Arial Narrow" pitchFamily="-1" charset="0"/>
              </a:rPr>
              <a:t>There can be no electric field inside a conductor in static case, thus the entire volume of a conductor must be at the same potential. </a:t>
            </a:r>
          </a:p>
          <a:p>
            <a:pPr marL="339725" indent="-339725">
              <a:spcBef>
                <a:spcPts val="6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000" dirty="0">
                <a:solidFill>
                  <a:srgbClr val="3333CC"/>
                </a:solidFill>
                <a:latin typeface="Arial Narrow" pitchFamily="-1" charset="0"/>
              </a:rPr>
              <a:t>So the electric field must be perpendicular to the conductor surface.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00" y="4305300"/>
            <a:ext cx="5513388" cy="2470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12988" y="4286250"/>
            <a:ext cx="3429000" cy="2571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455863" y="4191000"/>
            <a:ext cx="1076325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CC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>
                <a:solidFill>
                  <a:srgbClr val="CC0000"/>
                </a:solidFill>
                <a:latin typeface="Arial Narrow" pitchFamily="-1" charset="0"/>
              </a:rPr>
              <a:t>Point charges</a:t>
            </a:r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1200" y="4267200"/>
            <a:ext cx="3352800" cy="2590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681038" y="4267200"/>
            <a:ext cx="1022350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CC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>
                <a:solidFill>
                  <a:srgbClr val="CC0000"/>
                </a:solidFill>
                <a:latin typeface="Arial Narrow" pitchFamily="-1" charset="0"/>
              </a:rPr>
              <a:t>Parallel Plate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5934075" y="4511675"/>
            <a:ext cx="3209925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  <a:spAutoFit/>
          </a:bodyPr>
          <a:lstStyle/>
          <a:p>
            <a:pPr>
              <a:buClr>
                <a:srgbClr val="FF0066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 b="1">
                <a:solidFill>
                  <a:srgbClr val="FF0066"/>
                </a:solidFill>
                <a:latin typeface="Arial Narrow" pitchFamily="-1" charset="0"/>
              </a:rPr>
              <a:t>Just like a topographic map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"/>
                            </p:stCondLst>
                            <p:childTnLst>
                              <p:par>
                                <p:cTn id="48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7" descr="Figure_23_20"/>
          <p:cNvPicPr>
            <a:picLocks noChangeAspect="1" noChangeArrowheads="1"/>
          </p:cNvPicPr>
          <p:nvPr/>
        </p:nvPicPr>
        <p:blipFill>
          <a:blip r:embed="rId4"/>
          <a:srcRect b="2350"/>
          <a:stretch>
            <a:fillRect/>
          </a:stretch>
        </p:blipFill>
        <p:spPr bwMode="auto">
          <a:xfrm>
            <a:off x="6705600" y="46038"/>
            <a:ext cx="2362200" cy="437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0905E30-144A-1B4B-8E08-62902B3199AF}" type="slidenum">
              <a:rPr lang="en-GB"/>
              <a:pPr/>
              <a:t>14</a:t>
            </a:fld>
            <a:endParaRPr lang="en-GB"/>
          </a:p>
        </p:txBody>
      </p:sp>
      <p:sp>
        <p:nvSpPr>
          <p:cNvPr id="206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36513"/>
            <a:ext cx="8915400" cy="766762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 Potential due to Electric Dipoles</a:t>
            </a:r>
          </a:p>
        </p:txBody>
      </p:sp>
      <p:sp>
        <p:nvSpPr>
          <p:cNvPr id="2061" name="Rectangle 3"/>
          <p:cNvSpPr>
            <a:spLocks noChangeArrowheads="1"/>
          </p:cNvSpPr>
          <p:nvPr/>
        </p:nvSpPr>
        <p:spPr bwMode="auto">
          <a:xfrm>
            <a:off x="457200" y="685800"/>
            <a:ext cx="80772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 </a:t>
            </a:r>
            <a:r>
              <a:rPr lang="en-GB" sz="2800">
                <a:solidFill>
                  <a:srgbClr val="3333CC"/>
                </a:solidFill>
                <a:latin typeface="Symbol" pitchFamily="-1" charset="2"/>
              </a:rPr>
              <a:t></a:t>
            </a: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r=</a:t>
            </a:r>
            <a:r>
              <a:rPr lang="en-GB" sz="2800">
                <a:solidFill>
                  <a:srgbClr val="3333CC"/>
                </a:solidFill>
                <a:latin typeface="Monotype Corsiva" pitchFamily="-1" charset="0"/>
              </a:rPr>
              <a:t>l</a:t>
            </a:r>
            <a:r>
              <a:rPr lang="en-GB" sz="2800">
                <a:solidFill>
                  <a:srgbClr val="3333CC"/>
                </a:solidFill>
                <a:latin typeface="Arial Narrow" pitchFamily="-1" charset="0"/>
              </a:rPr>
              <a:t>cos</a:t>
            </a:r>
            <a:r>
              <a:rPr lang="en-GB" sz="2800">
                <a:solidFill>
                  <a:srgbClr val="3333CC"/>
                </a:solidFill>
                <a:latin typeface="Symbol" pitchFamily="-1" charset="2"/>
              </a:rPr>
              <a:t></a:t>
            </a:r>
            <a:endParaRPr lang="en-GB" sz="2800">
              <a:solidFill>
                <a:srgbClr val="3333CC"/>
              </a:solidFill>
              <a:latin typeface="Arial Narrow" pitchFamily="-1" charset="0"/>
            </a:endParaRPr>
          </a:p>
        </p:txBody>
      </p:sp>
      <p:graphicFrame>
        <p:nvGraphicFramePr>
          <p:cNvPr id="16388" name="Object 2"/>
          <p:cNvGraphicFramePr>
            <a:graphicFrameLocks noChangeAspect="1"/>
          </p:cNvGraphicFramePr>
          <p:nvPr/>
        </p:nvGraphicFramePr>
        <p:xfrm>
          <a:off x="533400" y="2438400"/>
          <a:ext cx="508000" cy="330200"/>
        </p:xfrm>
        <a:graphic>
          <a:graphicData uri="http://schemas.openxmlformats.org/presentationml/2006/ole">
            <p:oleObj spid="_x0000_s39938" r:id="rId5" imgW="6095880" imgH="3962520" progId="Equation.DSMT4">
              <p:embed/>
            </p:oleObj>
          </a:graphicData>
        </a:graphic>
      </p:graphicFrame>
      <p:graphicFrame>
        <p:nvGraphicFramePr>
          <p:cNvPr id="16389" name="Object 3"/>
          <p:cNvGraphicFramePr>
            <a:graphicFrameLocks noChangeAspect="1"/>
          </p:cNvGraphicFramePr>
          <p:nvPr/>
        </p:nvGraphicFramePr>
        <p:xfrm>
          <a:off x="228600" y="4724400"/>
          <a:ext cx="508000" cy="330200"/>
        </p:xfrm>
        <a:graphic>
          <a:graphicData uri="http://schemas.openxmlformats.org/presentationml/2006/ole">
            <p:oleObj spid="_x0000_s39939" r:id="rId6" imgW="6095880" imgH="3962520" progId="Equation.DSMT4">
              <p:embed/>
            </p:oleObj>
          </a:graphicData>
        </a:graphic>
      </p:graphicFrame>
      <p:graphicFrame>
        <p:nvGraphicFramePr>
          <p:cNvPr id="16390" name="Object 4"/>
          <p:cNvGraphicFramePr>
            <a:graphicFrameLocks noChangeAspect="1"/>
          </p:cNvGraphicFramePr>
          <p:nvPr/>
        </p:nvGraphicFramePr>
        <p:xfrm>
          <a:off x="914400" y="2209800"/>
          <a:ext cx="1624013" cy="815975"/>
        </p:xfrm>
        <a:graphic>
          <a:graphicData uri="http://schemas.openxmlformats.org/presentationml/2006/ole">
            <p:oleObj spid="_x0000_s39940" r:id="rId7" imgW="19507320" imgH="9753480" progId="Equation.DSMT4">
              <p:embed/>
            </p:oleObj>
          </a:graphicData>
        </a:graphic>
      </p:graphicFrame>
      <p:graphicFrame>
        <p:nvGraphicFramePr>
          <p:cNvPr id="16391" name="Object 5"/>
          <p:cNvGraphicFramePr>
            <a:graphicFrameLocks noChangeAspect="1"/>
          </p:cNvGraphicFramePr>
          <p:nvPr/>
        </p:nvGraphicFramePr>
        <p:xfrm>
          <a:off x="2438400" y="2133600"/>
          <a:ext cx="2513013" cy="942975"/>
        </p:xfrm>
        <a:graphic>
          <a:graphicData uri="http://schemas.openxmlformats.org/presentationml/2006/ole">
            <p:oleObj spid="_x0000_s39941" r:id="rId8" imgW="30175200" imgH="11277720" progId="Equation.DSMT4">
              <p:embed/>
            </p:oleObj>
          </a:graphicData>
        </a:graphic>
      </p:graphicFrame>
      <p:graphicFrame>
        <p:nvGraphicFramePr>
          <p:cNvPr id="16392" name="Object 6"/>
          <p:cNvGraphicFramePr>
            <a:graphicFrameLocks noChangeAspect="1"/>
          </p:cNvGraphicFramePr>
          <p:nvPr/>
        </p:nvGraphicFramePr>
        <p:xfrm>
          <a:off x="633413" y="3197225"/>
          <a:ext cx="2436812" cy="841375"/>
        </p:xfrm>
        <a:graphic>
          <a:graphicData uri="http://schemas.openxmlformats.org/presentationml/2006/ole">
            <p:oleObj spid="_x0000_s39942" r:id="rId9" imgW="29260800" imgH="10058400" progId="Equation.DSMT4">
              <p:embed/>
            </p:oleObj>
          </a:graphicData>
        </a:graphic>
      </p:graphicFrame>
      <p:graphicFrame>
        <p:nvGraphicFramePr>
          <p:cNvPr id="16393" name="Object 7"/>
          <p:cNvGraphicFramePr>
            <a:graphicFrameLocks noChangeAspect="1"/>
          </p:cNvGraphicFramePr>
          <p:nvPr/>
        </p:nvGraphicFramePr>
        <p:xfrm>
          <a:off x="3200400" y="3200400"/>
          <a:ext cx="1698625" cy="914400"/>
        </p:xfrm>
        <a:graphic>
          <a:graphicData uri="http://schemas.openxmlformats.org/presentationml/2006/ole">
            <p:oleObj spid="_x0000_s39943" name="Equation" r:id="rId10" imgW="888840" imgH="406080" progId="Equation.DSMT4">
              <p:embed/>
            </p:oleObj>
          </a:graphicData>
        </a:graphic>
      </p:graphicFrame>
      <p:graphicFrame>
        <p:nvGraphicFramePr>
          <p:cNvPr id="16394" name="Object 8"/>
          <p:cNvGraphicFramePr>
            <a:graphicFrameLocks noChangeAspect="1"/>
          </p:cNvGraphicFramePr>
          <p:nvPr/>
        </p:nvGraphicFramePr>
        <p:xfrm>
          <a:off x="746125" y="4495800"/>
          <a:ext cx="1463675" cy="914400"/>
        </p:xfrm>
        <a:graphic>
          <a:graphicData uri="http://schemas.openxmlformats.org/presentationml/2006/ole">
            <p:oleObj spid="_x0000_s39944" name="Equation" r:id="rId11" imgW="825480" imgH="406080" progId="Equation.DSMT4">
              <p:embed/>
            </p:oleObj>
          </a:graphicData>
        </a:graphic>
      </p:graphicFrame>
      <p:graphicFrame>
        <p:nvGraphicFramePr>
          <p:cNvPr id="16396" name="Object 10"/>
          <p:cNvGraphicFramePr>
            <a:graphicFrameLocks noChangeAspect="1"/>
          </p:cNvGraphicFramePr>
          <p:nvPr/>
        </p:nvGraphicFramePr>
        <p:xfrm>
          <a:off x="5638800" y="4724400"/>
          <a:ext cx="2286000" cy="1212850"/>
        </p:xfrm>
        <a:graphic>
          <a:graphicData uri="http://schemas.openxmlformats.org/presentationml/2006/ole">
            <p:oleObj spid="_x0000_s39945" name="Equation" r:id="rId12" imgW="1002960" imgH="406080" progId="Equation.DSMT4">
              <p:embed/>
            </p:oleObj>
          </a:graphicData>
        </a:graphic>
      </p:graphicFrame>
      <p:sp>
        <p:nvSpPr>
          <p:cNvPr id="16397" name="AutoShape 13"/>
          <p:cNvSpPr>
            <a:spLocks noChangeArrowheads="1"/>
          </p:cNvSpPr>
          <p:nvPr/>
        </p:nvSpPr>
        <p:spPr bwMode="auto">
          <a:xfrm>
            <a:off x="2895600" y="4311650"/>
            <a:ext cx="2590800" cy="2020888"/>
          </a:xfrm>
          <a:prstGeom prst="rightArrow">
            <a:avLst>
              <a:gd name="adj1" fmla="val 50000"/>
              <a:gd name="adj2" fmla="val 33783"/>
            </a:avLst>
          </a:prstGeom>
          <a:solidFill>
            <a:srgbClr val="FFFF66"/>
          </a:solidFill>
          <a:ln w="28440">
            <a:solidFill>
              <a:srgbClr val="CC0000"/>
            </a:solidFill>
            <a:miter lim="800000"/>
            <a:headEnd/>
            <a:tailEnd/>
          </a:ln>
        </p:spPr>
        <p:txBody>
          <a:bodyPr lIns="90000" tIns="46800" rIns="90000" bIns="46800" anchor="ctr">
            <a:prstTxWarp prst="textNoShape">
              <a:avLst/>
            </a:prstTxWarp>
            <a:spAutoFit/>
          </a:bodyPr>
          <a:lstStyle/>
          <a:p>
            <a:pPr algn="ctr">
              <a:buClr>
                <a:srgbClr val="FF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 b="1">
                <a:solidFill>
                  <a:srgbClr val="FF0000"/>
                </a:solidFill>
                <a:latin typeface="Arial Narrow" pitchFamily="-1" charset="0"/>
              </a:rPr>
              <a:t>V due to dipole a </a:t>
            </a:r>
          </a:p>
          <a:p>
            <a:pPr algn="ctr">
              <a:buClr>
                <a:srgbClr val="FF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 b="1">
                <a:solidFill>
                  <a:srgbClr val="FF0000"/>
                </a:solidFill>
                <a:latin typeface="Arial Narrow" pitchFamily="-1" charset="0"/>
              </a:rPr>
              <a:t>distance r from </a:t>
            </a:r>
          </a:p>
          <a:p>
            <a:pPr algn="ctr">
              <a:buClr>
                <a:srgbClr val="FF0000"/>
              </a:buClr>
              <a:buFont typeface="Arial Narrow" pitchFamily="-1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2000" b="1">
                <a:solidFill>
                  <a:srgbClr val="FF0000"/>
                </a:solidFill>
                <a:latin typeface="Arial Narrow" pitchFamily="-1" charset="0"/>
              </a:rPr>
              <a:t>the dipole</a:t>
            </a:r>
          </a:p>
        </p:txBody>
      </p:sp>
      <p:sp>
        <p:nvSpPr>
          <p:cNvPr id="17" name="Date Placeholder 16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Wednesday, Sep. 21, 2011</a:t>
            </a:r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1444-004   Dr. Andrew Brandt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r>
              <a:rPr lang="en-US"/>
              <a:t>Wednesday, Sep. 21, 2011</a:t>
            </a:r>
            <a:endParaRPr lang="en-GB"/>
          </a:p>
        </p:txBody>
      </p:sp>
      <p:sp>
        <p:nvSpPr>
          <p:cNvPr id="1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6B15A56-1E79-8B42-88A7-7905ED418FB0}" type="slidenum">
              <a:rPr lang="en-GB"/>
              <a:pPr/>
              <a:t>15</a:t>
            </a:fld>
            <a:endParaRPr lang="en-GB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PHYS 1444-004   Dr. Andrew Brandt</a:t>
            </a:r>
            <a:endParaRPr lang="en-GB"/>
          </a:p>
        </p:txBody>
      </p:sp>
      <p:sp>
        <p:nvSpPr>
          <p:cNvPr id="3083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36513"/>
            <a:ext cx="8915400" cy="766762"/>
          </a:xfrm>
        </p:spPr>
        <p:txBody>
          <a:bodyPr>
            <a:spAutoFit/>
          </a:bodyPr>
          <a:lstStyle/>
          <a:p>
            <a: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/>
              <a:t>E Determined from V</a:t>
            </a:r>
          </a:p>
        </p:txBody>
      </p:sp>
      <p:sp>
        <p:nvSpPr>
          <p:cNvPr id="6156" name="Rectangle 2"/>
          <p:cNvSpPr>
            <a:spLocks noChangeArrowheads="1"/>
          </p:cNvSpPr>
          <p:nvPr/>
        </p:nvSpPr>
        <p:spPr bwMode="auto">
          <a:xfrm>
            <a:off x="457200" y="685800"/>
            <a:ext cx="80772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Potential difference between two points is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3200">
                <a:solidFill>
                  <a:srgbClr val="3333CC"/>
                </a:solidFill>
                <a:latin typeface="Arial Narrow" pitchFamily="-1" charset="0"/>
              </a:rPr>
              <a:t>So we can write</a:t>
            </a:r>
          </a:p>
          <a:p>
            <a:pPr marL="339725" indent="-339725">
              <a:spcBef>
                <a:spcPts val="800"/>
              </a:spcBef>
              <a:buClr>
                <a:srgbClr val="3333CC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  <a:p>
            <a:pPr marL="739775" lvl="1" indent="-282575">
              <a:spcBef>
                <a:spcPts val="700"/>
              </a:spcBef>
              <a:buClr>
                <a:srgbClr val="660066"/>
              </a:buClr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>
                <a:solidFill>
                  <a:srgbClr val="660066"/>
                </a:solidFill>
                <a:latin typeface="Arial Narrow" pitchFamily="-1" charset="0"/>
              </a:rPr>
              <a:t>What are dV and E</a:t>
            </a:r>
            <a:r>
              <a:rPr lang="en-GB" sz="2800" baseline="-25000">
                <a:solidFill>
                  <a:srgbClr val="660066"/>
                </a:solidFill>
                <a:latin typeface="Monotype Corsiva" pitchFamily="-1" charset="0"/>
              </a:rPr>
              <a:t>l</a:t>
            </a:r>
            <a:r>
              <a:rPr lang="en-GB" sz="2800">
                <a:solidFill>
                  <a:srgbClr val="660066"/>
                </a:solidFill>
                <a:latin typeface="Arial Narrow" pitchFamily="-1" charset="0"/>
              </a:rPr>
              <a:t>?</a:t>
            </a:r>
          </a:p>
          <a:p>
            <a:pPr marL="1143000" lvl="2" indent="-228600">
              <a:spcBef>
                <a:spcPts val="600"/>
              </a:spcBef>
              <a:buClr>
                <a:srgbClr val="003300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>
                <a:solidFill>
                  <a:srgbClr val="003300"/>
                </a:solidFill>
                <a:latin typeface="Arial Narrow" pitchFamily="-1" charset="0"/>
              </a:rPr>
              <a:t>dV is the infinitesimal potential difference between two points separated by the distance d</a:t>
            </a:r>
            <a:r>
              <a:rPr lang="en-GB">
                <a:solidFill>
                  <a:srgbClr val="003300"/>
                </a:solidFill>
                <a:latin typeface="Monotype Corsiva" pitchFamily="-1" charset="0"/>
              </a:rPr>
              <a:t>l</a:t>
            </a:r>
            <a:r>
              <a:rPr lang="en-GB">
                <a:solidFill>
                  <a:srgbClr val="003300"/>
                </a:solidFill>
                <a:latin typeface="Arial Narrow" pitchFamily="-1" charset="0"/>
              </a:rPr>
              <a:t> </a:t>
            </a:r>
          </a:p>
          <a:p>
            <a:pPr marL="1143000" lvl="2" indent="-228600">
              <a:spcBef>
                <a:spcPts val="600"/>
              </a:spcBef>
              <a:buClr>
                <a:srgbClr val="003300"/>
              </a:buClr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>
                <a:solidFill>
                  <a:srgbClr val="003300"/>
                </a:solidFill>
                <a:latin typeface="Arial Narrow" pitchFamily="-1" charset="0"/>
              </a:rPr>
              <a:t>E</a:t>
            </a:r>
            <a:r>
              <a:rPr lang="en-GB" baseline="-25000">
                <a:solidFill>
                  <a:srgbClr val="003300"/>
                </a:solidFill>
                <a:latin typeface="Monotype Corsiva" pitchFamily="-1" charset="0"/>
              </a:rPr>
              <a:t>l</a:t>
            </a:r>
            <a:r>
              <a:rPr lang="en-GB">
                <a:solidFill>
                  <a:srgbClr val="003300"/>
                </a:solidFill>
                <a:latin typeface="Arial Narrow" pitchFamily="-1" charset="0"/>
              </a:rPr>
              <a:t> is the field component along the direction of d</a:t>
            </a:r>
            <a:r>
              <a:rPr lang="en-GB">
                <a:solidFill>
                  <a:srgbClr val="003300"/>
                </a:solidFill>
                <a:latin typeface="Monotype Corsiva" pitchFamily="-1" charset="0"/>
              </a:rPr>
              <a:t>l</a:t>
            </a:r>
            <a:r>
              <a:rPr lang="en-GB">
                <a:solidFill>
                  <a:srgbClr val="003300"/>
                </a:solidFill>
                <a:latin typeface="Arial Narrow" pitchFamily="-1" charset="0"/>
              </a:rPr>
              <a:t>.</a:t>
            </a:r>
          </a:p>
          <a:p>
            <a:pPr marL="739775" lvl="1" indent="-282575">
              <a:spcBef>
                <a:spcPts val="700"/>
              </a:spcBef>
              <a:buClr>
                <a:srgbClr val="660066"/>
              </a:buClr>
              <a:buFont typeface="Arial Narrow" pitchFamily="-1" charset="0"/>
              <a:buNone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endParaRPr lang="en-GB" sz="3200">
              <a:solidFill>
                <a:srgbClr val="3333CC"/>
              </a:solidFill>
              <a:latin typeface="Arial Narrow" pitchFamily="-1" charset="0"/>
            </a:endParaRPr>
          </a:p>
        </p:txBody>
      </p:sp>
      <p:graphicFrame>
        <p:nvGraphicFramePr>
          <p:cNvPr id="17411" name="Object 2"/>
          <p:cNvGraphicFramePr>
            <a:graphicFrameLocks noChangeAspect="1"/>
          </p:cNvGraphicFramePr>
          <p:nvPr/>
        </p:nvGraphicFramePr>
        <p:xfrm>
          <a:off x="3200400" y="1216025"/>
          <a:ext cx="1254125" cy="479425"/>
        </p:xfrm>
        <a:graphic>
          <a:graphicData uri="http://schemas.openxmlformats.org/presentationml/2006/ole">
            <p:oleObj spid="_x0000_s41986" r:id="rId4" imgW="12801600" imgH="4876920" progId="Equation.DSMT4">
              <p:embed/>
            </p:oleObj>
          </a:graphicData>
        </a:graphic>
      </p:graphicFrame>
      <p:graphicFrame>
        <p:nvGraphicFramePr>
          <p:cNvPr id="17412" name="Object 3"/>
          <p:cNvGraphicFramePr>
            <a:graphicFrameLocks noChangeAspect="1"/>
          </p:cNvGraphicFramePr>
          <p:nvPr/>
        </p:nvGraphicFramePr>
        <p:xfrm>
          <a:off x="4525963" y="1050925"/>
          <a:ext cx="1373187" cy="777875"/>
        </p:xfrm>
        <a:graphic>
          <a:graphicData uri="http://schemas.openxmlformats.org/presentationml/2006/ole">
            <p:oleObj spid="_x0000_s41987" r:id="rId5" imgW="14020920" imgH="7924680" progId="Equation.DSMT4">
              <p:embed/>
            </p:oleObj>
          </a:graphicData>
        </a:graphic>
      </p:graphicFrame>
      <p:graphicFrame>
        <p:nvGraphicFramePr>
          <p:cNvPr id="17414" name="Object 5"/>
          <p:cNvGraphicFramePr>
            <a:graphicFrameLocks noChangeAspect="1"/>
          </p:cNvGraphicFramePr>
          <p:nvPr/>
        </p:nvGraphicFramePr>
        <p:xfrm>
          <a:off x="3581400" y="1905000"/>
          <a:ext cx="1771650" cy="1049338"/>
        </p:xfrm>
        <a:graphic>
          <a:graphicData uri="http://schemas.openxmlformats.org/presentationml/2006/ole">
            <p:oleObj spid="_x0000_s41988" name="Equation" r:id="rId6" imgW="14935320" imgH="8839080" progId="Equation.DSMT4">
              <p:embed/>
            </p:oleObj>
          </a:graphicData>
        </a:graphic>
      </p:graphicFrame>
      <p:graphicFrame>
        <p:nvGraphicFramePr>
          <p:cNvPr id="18439" name="Object 6"/>
          <p:cNvGraphicFramePr>
            <a:graphicFrameLocks noChangeAspect="1"/>
          </p:cNvGraphicFramePr>
          <p:nvPr/>
        </p:nvGraphicFramePr>
        <p:xfrm>
          <a:off x="1219200" y="4922838"/>
          <a:ext cx="914400" cy="731837"/>
        </p:xfrm>
        <a:graphic>
          <a:graphicData uri="http://schemas.openxmlformats.org/presentationml/2006/ole">
            <p:oleObj spid="_x0000_s41989" r:id="rId7" imgW="6095880" imgH="4876920" progId="Equation.DSMT4">
              <p:embed/>
            </p:oleObj>
          </a:graphicData>
        </a:graphic>
      </p:graphicFrame>
      <p:graphicFrame>
        <p:nvGraphicFramePr>
          <p:cNvPr id="18441" name="Object 8"/>
          <p:cNvGraphicFramePr>
            <a:graphicFrameLocks noChangeAspect="1"/>
          </p:cNvGraphicFramePr>
          <p:nvPr/>
        </p:nvGraphicFramePr>
        <p:xfrm>
          <a:off x="2133600" y="4926013"/>
          <a:ext cx="1635125" cy="788987"/>
        </p:xfrm>
        <a:graphic>
          <a:graphicData uri="http://schemas.openxmlformats.org/presentationml/2006/ole">
            <p:oleObj spid="_x0000_s41990" r:id="rId8" imgW="10667880" imgH="5181480" progId="Equation.DSMT4">
              <p:embed/>
            </p:oleObj>
          </a:graphicData>
        </a:graphic>
      </p:graphicFrame>
      <p:graphicFrame>
        <p:nvGraphicFramePr>
          <p:cNvPr id="18442" name="Object 9"/>
          <p:cNvGraphicFramePr>
            <a:graphicFrameLocks noChangeAspect="1"/>
          </p:cNvGraphicFramePr>
          <p:nvPr/>
        </p:nvGraphicFramePr>
        <p:xfrm>
          <a:off x="3910013" y="4953000"/>
          <a:ext cx="2871787" cy="914400"/>
        </p:xfrm>
        <a:graphic>
          <a:graphicData uri="http://schemas.openxmlformats.org/presentationml/2006/ole">
            <p:oleObj spid="_x0000_s41991" name="Equation" r:id="rId9" imgW="33527880" imgH="10667880" progId="Equation.DSMT4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1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1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1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15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Wednesday, Sep. 21, 2011</a:t>
            </a: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0A64153-3512-D84A-8B08-9AF32306EC8B}" type="slidenum">
              <a:rPr lang="en-US"/>
              <a:pPr/>
              <a:t>16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PHYS 1444-004   Dr. Andrew Brandt</a:t>
            </a:r>
            <a:endParaRPr lang="en-US"/>
          </a:p>
        </p:txBody>
      </p:sp>
      <p:sp>
        <p:nvSpPr>
          <p:cNvPr id="615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6200"/>
            <a:ext cx="8915400" cy="685800"/>
          </a:xfrm>
        </p:spPr>
        <p:txBody>
          <a:bodyPr lIns="90000" tIns="46800" rIns="90000" bIns="46800">
            <a:spAutoFit/>
          </a:bodyPr>
          <a:lstStyle/>
          <a:p>
            <a:pPr defTabSz="457200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3600"/>
              <a:t>Electrostatic Potential Energy: electron Volt</a:t>
            </a:r>
          </a:p>
        </p:txBody>
      </p:sp>
      <p:sp>
        <p:nvSpPr>
          <p:cNvPr id="352259" name="Rectangle 3"/>
          <p:cNvSpPr>
            <a:spLocks noChangeArrowheads="1"/>
          </p:cNvSpPr>
          <p:nvPr/>
        </p:nvSpPr>
        <p:spPr bwMode="auto">
          <a:xfrm>
            <a:off x="304800" y="762000"/>
            <a:ext cx="8534400" cy="518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prstTxWarp prst="textNoShape">
              <a:avLst/>
            </a:prstTxWarp>
          </a:bodyPr>
          <a:lstStyle/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What is the unit of electrostatic potential energy?</a:t>
            </a: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Joules</a:t>
            </a:r>
          </a:p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Joules is a very large unit in dealing with electrons, atoms or molecules</a:t>
            </a:r>
          </a:p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For convenience a new unit, electron volt (</a:t>
            </a:r>
            <a:r>
              <a:rPr lang="en-GB" sz="2800" dirty="0" err="1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eV</a:t>
            </a: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), is defined</a:t>
            </a: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1 </a:t>
            </a:r>
            <a:r>
              <a:rPr lang="en-GB" dirty="0" err="1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eV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is defined as the energy acquired by a particle carrying the charge equal to that of an electron (</a:t>
            </a:r>
            <a:r>
              <a:rPr lang="en-GB" dirty="0" err="1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q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=</a:t>
            </a:r>
            <a:r>
              <a:rPr lang="en-GB" dirty="0" err="1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e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) when it moves across a potential difference of 1V.</a:t>
            </a:r>
          </a:p>
          <a:p>
            <a:pPr marL="739775" lvl="1" indent="-282575" defTabSz="457200">
              <a:spcBef>
                <a:spcPts val="600"/>
              </a:spcBef>
              <a:buClr>
                <a:srgbClr val="660066"/>
              </a:buClr>
              <a:buSzPct val="100000"/>
              <a:buFont typeface="Arial Narrow" pitchFamily="-1" charset="0"/>
              <a:buChar char="–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How many Joules is 1 </a:t>
            </a:r>
            <a:r>
              <a:rPr lang="en-GB" dirty="0" err="1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eV</a:t>
            </a:r>
            <a:r>
              <a:rPr lang="en-GB" dirty="0">
                <a:solidFill>
                  <a:srgbClr val="660066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then?</a:t>
            </a:r>
          </a:p>
          <a:p>
            <a:pPr marL="339725" indent="-339725" defTabSz="457200">
              <a:spcBef>
                <a:spcPts val="700"/>
              </a:spcBef>
              <a:buClr>
                <a:srgbClr val="3333CC"/>
              </a:buClr>
              <a:buSzPct val="100000"/>
              <a:buFont typeface="Arial Narrow" pitchFamily="-1" charset="0"/>
              <a:buChar char="•"/>
              <a:tabLst>
                <a:tab pos="339725" algn="l"/>
                <a:tab pos="796925" algn="l"/>
                <a:tab pos="1254125" algn="l"/>
                <a:tab pos="1711325" algn="l"/>
                <a:tab pos="2168525" algn="l"/>
                <a:tab pos="2625725" algn="l"/>
                <a:tab pos="3082925" algn="l"/>
                <a:tab pos="3540125" algn="l"/>
                <a:tab pos="3997325" algn="l"/>
                <a:tab pos="4454525" algn="l"/>
                <a:tab pos="4911725" algn="l"/>
                <a:tab pos="5368925" algn="l"/>
                <a:tab pos="5826125" algn="l"/>
                <a:tab pos="6283325" algn="l"/>
                <a:tab pos="6740525" algn="l"/>
                <a:tab pos="7197725" algn="l"/>
                <a:tab pos="7654925" algn="l"/>
                <a:tab pos="8112125" algn="l"/>
                <a:tab pos="8569325" algn="l"/>
                <a:tab pos="9026525" algn="l"/>
                <a:tab pos="9483725" algn="l"/>
              </a:tabLst>
            </a:pPr>
            <a:r>
              <a:rPr lang="en-GB" sz="2800" dirty="0" err="1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eV</a:t>
            </a: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 however is </a:t>
            </a:r>
            <a:r>
              <a:rPr lang="en-GB" sz="2800" b="1" u="sng" dirty="0">
                <a:solidFill>
                  <a:srgbClr val="CC0000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not a standard SI unit</a:t>
            </a:r>
            <a:r>
              <a:rPr lang="en-GB" sz="2800" dirty="0">
                <a:solidFill>
                  <a:srgbClr val="3333CC"/>
                </a:solidFill>
                <a:latin typeface="Arial Narrow" pitchFamily="-1" charset="0"/>
                <a:ea typeface="Lucida Sans Unicode" pitchFamily="-1" charset="0"/>
                <a:cs typeface="Lucida Sans Unicode" pitchFamily="-1" charset="0"/>
              </a:rPr>
              <a:t>.  You must convert the energy to Joules for computations.</a:t>
            </a:r>
          </a:p>
        </p:txBody>
      </p:sp>
      <p:graphicFrame>
        <p:nvGraphicFramePr>
          <p:cNvPr id="352260" name="Object 2"/>
          <p:cNvGraphicFramePr>
            <a:graphicFrameLocks noChangeAspect="1"/>
          </p:cNvGraphicFramePr>
          <p:nvPr/>
        </p:nvGraphicFramePr>
        <p:xfrm>
          <a:off x="3907589" y="3761122"/>
          <a:ext cx="660400" cy="311150"/>
        </p:xfrm>
        <a:graphic>
          <a:graphicData uri="http://schemas.openxmlformats.org/presentationml/2006/ole">
            <p:oleObj spid="_x0000_s48130" r:id="rId4" imgW="8839080" imgH="3962520" progId="Equation.DSMT4">
              <p:embed/>
            </p:oleObj>
          </a:graphicData>
        </a:graphic>
      </p:graphicFrame>
      <p:graphicFrame>
        <p:nvGraphicFramePr>
          <p:cNvPr id="352261" name="Object 3"/>
          <p:cNvGraphicFramePr>
            <a:graphicFrameLocks noChangeAspect="1"/>
          </p:cNvGraphicFramePr>
          <p:nvPr/>
        </p:nvGraphicFramePr>
        <p:xfrm>
          <a:off x="4662487" y="3689684"/>
          <a:ext cx="1890713" cy="382588"/>
        </p:xfrm>
        <a:graphic>
          <a:graphicData uri="http://schemas.openxmlformats.org/presentationml/2006/ole">
            <p:oleObj spid="_x0000_s48131" r:id="rId5" imgW="25298280" imgH="4876920" progId="Equation.DSMT4">
              <p:embed/>
            </p:oleObj>
          </a:graphicData>
        </a:graphic>
      </p:graphicFrame>
      <p:graphicFrame>
        <p:nvGraphicFramePr>
          <p:cNvPr id="352262" name="Object 4"/>
          <p:cNvGraphicFramePr>
            <a:graphicFrameLocks noChangeAspect="1"/>
          </p:cNvGraphicFramePr>
          <p:nvPr/>
        </p:nvGraphicFramePr>
        <p:xfrm>
          <a:off x="6622257" y="3761122"/>
          <a:ext cx="1274762" cy="382588"/>
        </p:xfrm>
        <a:graphic>
          <a:graphicData uri="http://schemas.openxmlformats.org/presentationml/2006/ole">
            <p:oleObj spid="_x0000_s48132" r:id="rId6" imgW="17068680" imgH="4876920" progId="Equation.DSMT4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2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52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52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52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2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52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52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2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52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1424</Words>
  <Application>Microsoft Office PowerPoint</Application>
  <PresentationFormat>On-screen Show (4:3)</PresentationFormat>
  <Paragraphs>188</Paragraphs>
  <Slides>16</Slides>
  <Notes>15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Office Theme</vt:lpstr>
      <vt:lpstr>MathType 6.0 Equation</vt:lpstr>
      <vt:lpstr>Equation</vt:lpstr>
      <vt:lpstr>PHYS 1444 – Section 003 Lecture #7</vt:lpstr>
      <vt:lpstr>The Plan</vt:lpstr>
      <vt:lpstr>Electric Potential due to Point Charges</vt:lpstr>
      <vt:lpstr>Electric Potential due to Point Charges</vt:lpstr>
      <vt:lpstr>Properties of the Electric Potential</vt:lpstr>
      <vt:lpstr>Shape of the Electric Potential</vt:lpstr>
      <vt:lpstr>Example 23 – 6</vt:lpstr>
      <vt:lpstr>Electrostatic Potential Energy: Two charges</vt:lpstr>
      <vt:lpstr>Electrostatic Potential Energy: Three Charges</vt:lpstr>
      <vt:lpstr>Electric Potential from Charge Distributions</vt:lpstr>
      <vt:lpstr>Example 23 – 8 </vt:lpstr>
      <vt:lpstr>Equi-potential Surfaces</vt:lpstr>
      <vt:lpstr>Equi-potential Surfaces</vt:lpstr>
      <vt:lpstr> Potential due to Electric Dipoles</vt:lpstr>
      <vt:lpstr>E Determined from V</vt:lpstr>
      <vt:lpstr>Electrostatic Potential Energy: electron Volt</vt:lpstr>
    </vt:vector>
  </TitlesOfParts>
  <Company>CERN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 1444 – Section 003 Lecture #7</dc:title>
  <dc:creator>Ian Howley</dc:creator>
  <cp:lastModifiedBy>Andrew Brandt</cp:lastModifiedBy>
  <cp:revision>7</cp:revision>
  <dcterms:created xsi:type="dcterms:W3CDTF">2012-09-18T17:11:02Z</dcterms:created>
  <dcterms:modified xsi:type="dcterms:W3CDTF">2012-09-23T01:24:55Z</dcterms:modified>
</cp:coreProperties>
</file>