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notesSlides/notesSlide1.xml" ContentType="application/vnd.openxmlformats-officedocument.presentationml.notesSlide+xml"/>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embeddings/oleObject164.bin" ContentType="application/vnd.openxmlformats-officedocument.oleObject"/>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690" r:id="rId3"/>
    <p:sldId id="783" r:id="rId4"/>
    <p:sldId id="756" r:id="rId5"/>
    <p:sldId id="757" r:id="rId6"/>
    <p:sldId id="758" r:id="rId7"/>
    <p:sldId id="759" r:id="rId8"/>
    <p:sldId id="760" r:id="rId9"/>
    <p:sldId id="784" r:id="rId10"/>
    <p:sldId id="785" r:id="rId11"/>
    <p:sldId id="761" r:id="rId12"/>
    <p:sldId id="762" r:id="rId13"/>
    <p:sldId id="763" r:id="rId14"/>
    <p:sldId id="764" r:id="rId15"/>
    <p:sldId id="765" r:id="rId16"/>
    <p:sldId id="766"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4" d="100"/>
          <a:sy n="84" d="100"/>
        </p:scale>
        <p:origin x="-25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emf"/><Relationship Id="rId6" Type="http://schemas.openxmlformats.org/officeDocument/2006/relationships/image" Target="../media/image7.wmf"/><Relationship Id="rId7" Type="http://schemas.openxmlformats.org/officeDocument/2006/relationships/image" Target="../media/image8.wmf"/><Relationship Id="rId8" Type="http://schemas.openxmlformats.org/officeDocument/2006/relationships/image" Target="../media/image9.wmf"/><Relationship Id="rId1" Type="http://schemas.openxmlformats.org/officeDocument/2006/relationships/image" Target="../media/image2.e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20.emf"/><Relationship Id="rId4" Type="http://schemas.openxmlformats.org/officeDocument/2006/relationships/image" Target="../media/image121.emf"/><Relationship Id="rId5" Type="http://schemas.openxmlformats.org/officeDocument/2006/relationships/image" Target="../media/image122.emf"/><Relationship Id="rId6" Type="http://schemas.openxmlformats.org/officeDocument/2006/relationships/image" Target="../media/image123.emf"/><Relationship Id="rId7" Type="http://schemas.openxmlformats.org/officeDocument/2006/relationships/image" Target="../media/image124.emf"/><Relationship Id="rId8" Type="http://schemas.openxmlformats.org/officeDocument/2006/relationships/image" Target="../media/image125.emf"/><Relationship Id="rId1" Type="http://schemas.openxmlformats.org/officeDocument/2006/relationships/image" Target="../media/image118.emf"/><Relationship Id="rId2" Type="http://schemas.openxmlformats.org/officeDocument/2006/relationships/image" Target="../media/image119.wmf"/></Relationships>
</file>

<file path=ppt/drawings/_rels/vmlDrawing11.vml.rels><?xml version="1.0" encoding="UTF-8" standalone="yes"?>
<Relationships xmlns="http://schemas.openxmlformats.org/package/2006/relationships"><Relationship Id="rId11" Type="http://schemas.openxmlformats.org/officeDocument/2006/relationships/image" Target="../media/image135.emf"/><Relationship Id="rId12" Type="http://schemas.openxmlformats.org/officeDocument/2006/relationships/image" Target="../media/image136.emf"/><Relationship Id="rId13" Type="http://schemas.openxmlformats.org/officeDocument/2006/relationships/image" Target="../media/image137.emf"/><Relationship Id="rId14" Type="http://schemas.openxmlformats.org/officeDocument/2006/relationships/image" Target="../media/image138.emf"/><Relationship Id="rId15" Type="http://schemas.openxmlformats.org/officeDocument/2006/relationships/image" Target="../media/image139.emf"/><Relationship Id="rId16" Type="http://schemas.openxmlformats.org/officeDocument/2006/relationships/image" Target="../media/image140.emf"/><Relationship Id="rId17" Type="http://schemas.openxmlformats.org/officeDocument/2006/relationships/image" Target="../media/image141.emf"/><Relationship Id="rId1" Type="http://schemas.openxmlformats.org/officeDocument/2006/relationships/image" Target="../media/image126.emf"/><Relationship Id="rId2" Type="http://schemas.openxmlformats.org/officeDocument/2006/relationships/image" Target="../media/image127.emf"/><Relationship Id="rId3" Type="http://schemas.openxmlformats.org/officeDocument/2006/relationships/image" Target="../media/image98.wmf"/><Relationship Id="rId4" Type="http://schemas.openxmlformats.org/officeDocument/2006/relationships/image" Target="../media/image128.emf"/><Relationship Id="rId5" Type="http://schemas.openxmlformats.org/officeDocument/2006/relationships/image" Target="../media/image129.emf"/><Relationship Id="rId6" Type="http://schemas.openxmlformats.org/officeDocument/2006/relationships/image" Target="../media/image130.emf"/><Relationship Id="rId7" Type="http://schemas.openxmlformats.org/officeDocument/2006/relationships/image" Target="../media/image131.emf"/><Relationship Id="rId8" Type="http://schemas.openxmlformats.org/officeDocument/2006/relationships/image" Target="../media/image132.emf"/><Relationship Id="rId9" Type="http://schemas.openxmlformats.org/officeDocument/2006/relationships/image" Target="../media/image133.emf"/><Relationship Id="rId10" Type="http://schemas.openxmlformats.org/officeDocument/2006/relationships/image" Target="../media/image13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44.emf"/><Relationship Id="rId4" Type="http://schemas.openxmlformats.org/officeDocument/2006/relationships/image" Target="../media/image145.emf"/><Relationship Id="rId5" Type="http://schemas.openxmlformats.org/officeDocument/2006/relationships/image" Target="../media/image146.wmf"/><Relationship Id="rId6" Type="http://schemas.openxmlformats.org/officeDocument/2006/relationships/image" Target="../media/image147.emf"/><Relationship Id="rId7" Type="http://schemas.openxmlformats.org/officeDocument/2006/relationships/image" Target="../media/image148.emf"/><Relationship Id="rId8" Type="http://schemas.openxmlformats.org/officeDocument/2006/relationships/image" Target="../media/image149.emf"/><Relationship Id="rId9" Type="http://schemas.openxmlformats.org/officeDocument/2006/relationships/image" Target="../media/image150.emf"/><Relationship Id="rId10" Type="http://schemas.openxmlformats.org/officeDocument/2006/relationships/image" Target="../media/image151.wmf"/><Relationship Id="rId11" Type="http://schemas.openxmlformats.org/officeDocument/2006/relationships/image" Target="../media/image152.emf"/><Relationship Id="rId1" Type="http://schemas.openxmlformats.org/officeDocument/2006/relationships/image" Target="../media/image142.emf"/><Relationship Id="rId2" Type="http://schemas.openxmlformats.org/officeDocument/2006/relationships/image" Target="../media/image14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55.emf"/><Relationship Id="rId4" Type="http://schemas.openxmlformats.org/officeDocument/2006/relationships/image" Target="../media/image156.emf"/><Relationship Id="rId5" Type="http://schemas.openxmlformats.org/officeDocument/2006/relationships/image" Target="../media/image157.emf"/><Relationship Id="rId6" Type="http://schemas.openxmlformats.org/officeDocument/2006/relationships/image" Target="../media/image158.emf"/><Relationship Id="rId7" Type="http://schemas.openxmlformats.org/officeDocument/2006/relationships/image" Target="../media/image159.emf"/><Relationship Id="rId8" Type="http://schemas.openxmlformats.org/officeDocument/2006/relationships/image" Target="../media/image160.emf"/><Relationship Id="rId9" Type="http://schemas.openxmlformats.org/officeDocument/2006/relationships/image" Target="../media/image161.emf"/><Relationship Id="rId10" Type="http://schemas.openxmlformats.org/officeDocument/2006/relationships/image" Target="../media/image162.emf"/><Relationship Id="rId11" Type="http://schemas.openxmlformats.org/officeDocument/2006/relationships/image" Target="../media/image163.emf"/><Relationship Id="rId1" Type="http://schemas.openxmlformats.org/officeDocument/2006/relationships/image" Target="../media/image153.wmf"/><Relationship Id="rId2" Type="http://schemas.openxmlformats.org/officeDocument/2006/relationships/image" Target="../media/image15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6" Type="http://schemas.openxmlformats.org/officeDocument/2006/relationships/image" Target="../media/image15.wmf"/><Relationship Id="rId7" Type="http://schemas.openxmlformats.org/officeDocument/2006/relationships/image" Target="../media/image16.wmf"/><Relationship Id="rId8" Type="http://schemas.openxmlformats.org/officeDocument/2006/relationships/image" Target="../media/image17.wmf"/><Relationship Id="rId9" Type="http://schemas.openxmlformats.org/officeDocument/2006/relationships/image" Target="../media/image18.wmf"/><Relationship Id="rId1" Type="http://schemas.openxmlformats.org/officeDocument/2006/relationships/image" Target="../media/image10.wmf"/><Relationship Id="rId2"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wmf"/><Relationship Id="rId10" Type="http://schemas.openxmlformats.org/officeDocument/2006/relationships/image" Target="../media/image28.emf"/><Relationship Id="rId1" Type="http://schemas.openxmlformats.org/officeDocument/2006/relationships/image" Target="../media/image19.wmf"/><Relationship Id="rId2"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39.emf"/><Relationship Id="rId12" Type="http://schemas.openxmlformats.org/officeDocument/2006/relationships/image" Target="../media/image40.emf"/><Relationship Id="rId13" Type="http://schemas.openxmlformats.org/officeDocument/2006/relationships/image" Target="../media/image41.emf"/><Relationship Id="rId14" Type="http://schemas.openxmlformats.org/officeDocument/2006/relationships/image" Target="../media/image42.emf"/><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7" Type="http://schemas.openxmlformats.org/officeDocument/2006/relationships/image" Target="../media/image35.emf"/><Relationship Id="rId8" Type="http://schemas.openxmlformats.org/officeDocument/2006/relationships/image" Target="../media/image36.emf"/><Relationship Id="rId9" Type="http://schemas.openxmlformats.org/officeDocument/2006/relationships/image" Target="../media/image37.emf"/><Relationship Id="rId10"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9" Type="http://schemas.openxmlformats.org/officeDocument/2006/relationships/image" Target="../media/image51.emf"/><Relationship Id="rId20" Type="http://schemas.openxmlformats.org/officeDocument/2006/relationships/image" Target="../media/image62.emf"/><Relationship Id="rId10" Type="http://schemas.openxmlformats.org/officeDocument/2006/relationships/image" Target="../media/image52.emf"/><Relationship Id="rId11" Type="http://schemas.openxmlformats.org/officeDocument/2006/relationships/image" Target="../media/image53.emf"/><Relationship Id="rId12" Type="http://schemas.openxmlformats.org/officeDocument/2006/relationships/image" Target="../media/image54.emf"/><Relationship Id="rId13" Type="http://schemas.openxmlformats.org/officeDocument/2006/relationships/image" Target="../media/image55.emf"/><Relationship Id="rId14" Type="http://schemas.openxmlformats.org/officeDocument/2006/relationships/image" Target="../media/image56.emf"/><Relationship Id="rId15" Type="http://schemas.openxmlformats.org/officeDocument/2006/relationships/image" Target="../media/image57.emf"/><Relationship Id="rId16" Type="http://schemas.openxmlformats.org/officeDocument/2006/relationships/image" Target="../media/image58.emf"/><Relationship Id="rId17" Type="http://schemas.openxmlformats.org/officeDocument/2006/relationships/image" Target="../media/image59.emf"/><Relationship Id="rId18" Type="http://schemas.openxmlformats.org/officeDocument/2006/relationships/image" Target="../media/image60.emf"/><Relationship Id="rId19" Type="http://schemas.openxmlformats.org/officeDocument/2006/relationships/image" Target="../media/image61.emf"/><Relationship Id="rId1" Type="http://schemas.openxmlformats.org/officeDocument/2006/relationships/image" Target="../media/image43.emf"/><Relationship Id="rId2" Type="http://schemas.openxmlformats.org/officeDocument/2006/relationships/image" Target="../media/image44.emf"/><Relationship Id="rId3" Type="http://schemas.openxmlformats.org/officeDocument/2006/relationships/image" Target="../media/image45.emf"/><Relationship Id="rId4" Type="http://schemas.openxmlformats.org/officeDocument/2006/relationships/image" Target="../media/image46.wmf"/><Relationship Id="rId5" Type="http://schemas.openxmlformats.org/officeDocument/2006/relationships/image" Target="../media/image47.emf"/><Relationship Id="rId6" Type="http://schemas.openxmlformats.org/officeDocument/2006/relationships/image" Target="../media/image48.emf"/><Relationship Id="rId7" Type="http://schemas.openxmlformats.org/officeDocument/2006/relationships/image" Target="../media/image49.emf"/><Relationship Id="rId8" Type="http://schemas.openxmlformats.org/officeDocument/2006/relationships/image" Target="../media/image5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5.emf"/><Relationship Id="rId4" Type="http://schemas.openxmlformats.org/officeDocument/2006/relationships/image" Target="../media/image66.emf"/><Relationship Id="rId5" Type="http://schemas.openxmlformats.org/officeDocument/2006/relationships/image" Target="../media/image67.emf"/><Relationship Id="rId6" Type="http://schemas.openxmlformats.org/officeDocument/2006/relationships/image" Target="../media/image68.emf"/><Relationship Id="rId1" Type="http://schemas.openxmlformats.org/officeDocument/2006/relationships/image" Target="../media/image63.emf"/><Relationship Id="rId2" Type="http://schemas.openxmlformats.org/officeDocument/2006/relationships/image" Target="../media/image64.e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79.emf"/><Relationship Id="rId12" Type="http://schemas.openxmlformats.org/officeDocument/2006/relationships/image" Target="../media/image80.emf"/><Relationship Id="rId13" Type="http://schemas.openxmlformats.org/officeDocument/2006/relationships/image" Target="../media/image81.emf"/><Relationship Id="rId14" Type="http://schemas.openxmlformats.org/officeDocument/2006/relationships/image" Target="../media/image82.emf"/><Relationship Id="rId15" Type="http://schemas.openxmlformats.org/officeDocument/2006/relationships/image" Target="../media/image83.emf"/><Relationship Id="rId16" Type="http://schemas.openxmlformats.org/officeDocument/2006/relationships/image" Target="../media/image84.wmf"/><Relationship Id="rId17" Type="http://schemas.openxmlformats.org/officeDocument/2006/relationships/image" Target="../media/image85.emf"/><Relationship Id="rId18" Type="http://schemas.openxmlformats.org/officeDocument/2006/relationships/image" Target="../media/image86.emf"/><Relationship Id="rId1" Type="http://schemas.openxmlformats.org/officeDocument/2006/relationships/image" Target="../media/image69.wmf"/><Relationship Id="rId2" Type="http://schemas.openxmlformats.org/officeDocument/2006/relationships/image" Target="../media/image70.wmf"/><Relationship Id="rId3" Type="http://schemas.openxmlformats.org/officeDocument/2006/relationships/image" Target="../media/image71.wmf"/><Relationship Id="rId4" Type="http://schemas.openxmlformats.org/officeDocument/2006/relationships/image" Target="../media/image72.wmf"/><Relationship Id="rId5" Type="http://schemas.openxmlformats.org/officeDocument/2006/relationships/image" Target="../media/image73.wmf"/><Relationship Id="rId6" Type="http://schemas.openxmlformats.org/officeDocument/2006/relationships/image" Target="../media/image74.wmf"/><Relationship Id="rId7" Type="http://schemas.openxmlformats.org/officeDocument/2006/relationships/image" Target="../media/image75.wmf"/><Relationship Id="rId8" Type="http://schemas.openxmlformats.org/officeDocument/2006/relationships/image" Target="../media/image76.wmf"/><Relationship Id="rId9" Type="http://schemas.openxmlformats.org/officeDocument/2006/relationships/image" Target="../media/image77.wmf"/><Relationship Id="rId10" Type="http://schemas.openxmlformats.org/officeDocument/2006/relationships/image" Target="../media/image7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0.wmf"/><Relationship Id="rId4" Type="http://schemas.openxmlformats.org/officeDocument/2006/relationships/image" Target="../media/image91.wmf"/><Relationship Id="rId5" Type="http://schemas.openxmlformats.org/officeDocument/2006/relationships/image" Target="../media/image92.wmf"/><Relationship Id="rId6" Type="http://schemas.openxmlformats.org/officeDocument/2006/relationships/image" Target="../media/image93.wmf"/><Relationship Id="rId7" Type="http://schemas.openxmlformats.org/officeDocument/2006/relationships/image" Target="../media/image94.wmf"/><Relationship Id="rId8" Type="http://schemas.openxmlformats.org/officeDocument/2006/relationships/image" Target="../media/image95.wmf"/><Relationship Id="rId9" Type="http://schemas.openxmlformats.org/officeDocument/2006/relationships/image" Target="../media/image96.wmf"/><Relationship Id="rId10" Type="http://schemas.openxmlformats.org/officeDocument/2006/relationships/image" Target="../media/image97.wmf"/><Relationship Id="rId1" Type="http://schemas.openxmlformats.org/officeDocument/2006/relationships/image" Target="../media/image88.wmf"/><Relationship Id="rId2" Type="http://schemas.openxmlformats.org/officeDocument/2006/relationships/image" Target="../media/image89.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106.wmf"/><Relationship Id="rId20" Type="http://schemas.openxmlformats.org/officeDocument/2006/relationships/image" Target="../media/image117.wmf"/><Relationship Id="rId10" Type="http://schemas.openxmlformats.org/officeDocument/2006/relationships/image" Target="../media/image107.wmf"/><Relationship Id="rId11" Type="http://schemas.openxmlformats.org/officeDocument/2006/relationships/image" Target="../media/image108.wmf"/><Relationship Id="rId12" Type="http://schemas.openxmlformats.org/officeDocument/2006/relationships/image" Target="../media/image109.wmf"/><Relationship Id="rId13" Type="http://schemas.openxmlformats.org/officeDocument/2006/relationships/image" Target="../media/image110.wmf"/><Relationship Id="rId14" Type="http://schemas.openxmlformats.org/officeDocument/2006/relationships/image" Target="../media/image111.wmf"/><Relationship Id="rId15" Type="http://schemas.openxmlformats.org/officeDocument/2006/relationships/image" Target="../media/image112.emf"/><Relationship Id="rId16" Type="http://schemas.openxmlformats.org/officeDocument/2006/relationships/image" Target="../media/image113.wmf"/><Relationship Id="rId17" Type="http://schemas.openxmlformats.org/officeDocument/2006/relationships/image" Target="../media/image114.wmf"/><Relationship Id="rId18" Type="http://schemas.openxmlformats.org/officeDocument/2006/relationships/image" Target="../media/image115.wmf"/><Relationship Id="rId19" Type="http://schemas.openxmlformats.org/officeDocument/2006/relationships/image" Target="../media/image116.wmf"/><Relationship Id="rId1" Type="http://schemas.openxmlformats.org/officeDocument/2006/relationships/image" Target="../media/image98.wmf"/><Relationship Id="rId2" Type="http://schemas.openxmlformats.org/officeDocument/2006/relationships/image" Target="../media/image99.wmf"/><Relationship Id="rId3" Type="http://schemas.openxmlformats.org/officeDocument/2006/relationships/image" Target="../media/image100.wmf"/><Relationship Id="rId4" Type="http://schemas.openxmlformats.org/officeDocument/2006/relationships/image" Target="../media/image101.emf"/><Relationship Id="rId5" Type="http://schemas.openxmlformats.org/officeDocument/2006/relationships/image" Target="../media/image102.emf"/><Relationship Id="rId6" Type="http://schemas.openxmlformats.org/officeDocument/2006/relationships/image" Target="../media/image103.wmf"/><Relationship Id="rId7" Type="http://schemas.openxmlformats.org/officeDocument/2006/relationships/image" Target="../media/image104.emf"/><Relationship Id="rId8" Type="http://schemas.openxmlformats.org/officeDocument/2006/relationships/image" Target="../media/image10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33CA6D-B8F1-7C41-A41D-56829C3C98D1}" type="slidenum">
              <a:rPr lang="en-US" sz="1200"/>
              <a:pPr eaLnBrk="1" hangingPunct="1"/>
              <a:t>9</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69CD366-6E98-F147-AA8E-AB09A3A50BD6}" type="slidenum">
              <a:rPr lang="en-US"/>
              <a:pPr/>
              <a:t>16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Thursday, Oct. 23,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23,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Thursday, Oct. 23,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89.bin"/><Relationship Id="rId20" Type="http://schemas.openxmlformats.org/officeDocument/2006/relationships/image" Target="../media/image96.wmf"/><Relationship Id="rId21" Type="http://schemas.openxmlformats.org/officeDocument/2006/relationships/oleObject" Target="../embeddings/oleObject95.bin"/><Relationship Id="rId22" Type="http://schemas.openxmlformats.org/officeDocument/2006/relationships/image" Target="../media/image97.wmf"/><Relationship Id="rId10" Type="http://schemas.openxmlformats.org/officeDocument/2006/relationships/image" Target="../media/image91.wmf"/><Relationship Id="rId11" Type="http://schemas.openxmlformats.org/officeDocument/2006/relationships/oleObject" Target="../embeddings/oleObject90.bin"/><Relationship Id="rId12" Type="http://schemas.openxmlformats.org/officeDocument/2006/relationships/image" Target="../media/image92.wmf"/><Relationship Id="rId13" Type="http://schemas.openxmlformats.org/officeDocument/2006/relationships/oleObject" Target="../embeddings/oleObject91.bin"/><Relationship Id="rId14" Type="http://schemas.openxmlformats.org/officeDocument/2006/relationships/image" Target="../media/image93.wmf"/><Relationship Id="rId15" Type="http://schemas.openxmlformats.org/officeDocument/2006/relationships/oleObject" Target="../embeddings/oleObject92.bin"/><Relationship Id="rId16" Type="http://schemas.openxmlformats.org/officeDocument/2006/relationships/image" Target="../media/image94.wmf"/><Relationship Id="rId17" Type="http://schemas.openxmlformats.org/officeDocument/2006/relationships/oleObject" Target="../embeddings/oleObject93.bin"/><Relationship Id="rId18" Type="http://schemas.openxmlformats.org/officeDocument/2006/relationships/image" Target="../media/image95.wmf"/><Relationship Id="rId19" Type="http://schemas.openxmlformats.org/officeDocument/2006/relationships/oleObject" Target="../embeddings/oleObject94.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6.bin"/><Relationship Id="rId4" Type="http://schemas.openxmlformats.org/officeDocument/2006/relationships/image" Target="../media/image88.wmf"/><Relationship Id="rId5" Type="http://schemas.openxmlformats.org/officeDocument/2006/relationships/oleObject" Target="../embeddings/oleObject87.bin"/><Relationship Id="rId6" Type="http://schemas.openxmlformats.org/officeDocument/2006/relationships/image" Target="../media/image89.wmf"/><Relationship Id="rId7" Type="http://schemas.openxmlformats.org/officeDocument/2006/relationships/oleObject" Target="../embeddings/oleObject88.bin"/><Relationship Id="rId8" Type="http://schemas.openxmlformats.org/officeDocument/2006/relationships/image" Target="../media/image90.wmf"/></Relationships>
</file>

<file path=ppt/slides/_rels/slide11.xml.rels><?xml version="1.0" encoding="UTF-8" standalone="yes"?>
<Relationships xmlns="http://schemas.openxmlformats.org/package/2006/relationships"><Relationship Id="rId20" Type="http://schemas.openxmlformats.org/officeDocument/2006/relationships/image" Target="../media/image105.wmf"/><Relationship Id="rId21" Type="http://schemas.openxmlformats.org/officeDocument/2006/relationships/oleObject" Target="../embeddings/oleObject106.bin"/><Relationship Id="rId22" Type="http://schemas.openxmlformats.org/officeDocument/2006/relationships/image" Target="../media/image106.wmf"/><Relationship Id="rId23" Type="http://schemas.openxmlformats.org/officeDocument/2006/relationships/oleObject" Target="../embeddings/oleObject107.bin"/><Relationship Id="rId24" Type="http://schemas.openxmlformats.org/officeDocument/2006/relationships/image" Target="../media/image107.wmf"/><Relationship Id="rId25" Type="http://schemas.openxmlformats.org/officeDocument/2006/relationships/oleObject" Target="../embeddings/oleObject108.bin"/><Relationship Id="rId26" Type="http://schemas.openxmlformats.org/officeDocument/2006/relationships/image" Target="../media/image108.wmf"/><Relationship Id="rId27" Type="http://schemas.openxmlformats.org/officeDocument/2006/relationships/oleObject" Target="../embeddings/oleObject109.bin"/><Relationship Id="rId28" Type="http://schemas.openxmlformats.org/officeDocument/2006/relationships/image" Target="../media/image109.wmf"/><Relationship Id="rId29" Type="http://schemas.openxmlformats.org/officeDocument/2006/relationships/oleObject" Target="../embeddings/oleObject110.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96.bin"/><Relationship Id="rId4" Type="http://schemas.openxmlformats.org/officeDocument/2006/relationships/image" Target="../media/image98.wmf"/><Relationship Id="rId5" Type="http://schemas.openxmlformats.org/officeDocument/2006/relationships/oleObject" Target="../embeddings/oleObject97.bin"/><Relationship Id="rId30" Type="http://schemas.openxmlformats.org/officeDocument/2006/relationships/image" Target="../media/image110.wmf"/><Relationship Id="rId31" Type="http://schemas.openxmlformats.org/officeDocument/2006/relationships/oleObject" Target="../embeddings/oleObject111.bin"/><Relationship Id="rId32" Type="http://schemas.openxmlformats.org/officeDocument/2006/relationships/image" Target="../media/image111.wmf"/><Relationship Id="rId9" Type="http://schemas.openxmlformats.org/officeDocument/2006/relationships/oleObject" Target="../embeddings/oleObject100.bin"/><Relationship Id="rId6" Type="http://schemas.openxmlformats.org/officeDocument/2006/relationships/image" Target="../media/image99.wmf"/><Relationship Id="rId7" Type="http://schemas.openxmlformats.org/officeDocument/2006/relationships/oleObject" Target="../embeddings/oleObject98.bin"/><Relationship Id="rId8" Type="http://schemas.openxmlformats.org/officeDocument/2006/relationships/oleObject" Target="../embeddings/oleObject99.bin"/><Relationship Id="rId33" Type="http://schemas.openxmlformats.org/officeDocument/2006/relationships/oleObject" Target="../embeddings/oleObject112.bin"/><Relationship Id="rId34" Type="http://schemas.openxmlformats.org/officeDocument/2006/relationships/image" Target="../media/image112.emf"/><Relationship Id="rId35" Type="http://schemas.openxmlformats.org/officeDocument/2006/relationships/oleObject" Target="../embeddings/oleObject113.bin"/><Relationship Id="rId36" Type="http://schemas.openxmlformats.org/officeDocument/2006/relationships/image" Target="../media/image113.wmf"/><Relationship Id="rId10" Type="http://schemas.openxmlformats.org/officeDocument/2006/relationships/image" Target="../media/image100.wmf"/><Relationship Id="rId11" Type="http://schemas.openxmlformats.org/officeDocument/2006/relationships/oleObject" Target="../embeddings/oleObject101.bin"/><Relationship Id="rId12" Type="http://schemas.openxmlformats.org/officeDocument/2006/relationships/image" Target="../media/image101.emf"/><Relationship Id="rId13" Type="http://schemas.openxmlformats.org/officeDocument/2006/relationships/oleObject" Target="../embeddings/oleObject102.bin"/><Relationship Id="rId14" Type="http://schemas.openxmlformats.org/officeDocument/2006/relationships/image" Target="../media/image102.emf"/><Relationship Id="rId15" Type="http://schemas.openxmlformats.org/officeDocument/2006/relationships/oleObject" Target="../embeddings/oleObject103.bin"/><Relationship Id="rId16" Type="http://schemas.openxmlformats.org/officeDocument/2006/relationships/image" Target="../media/image103.wmf"/><Relationship Id="rId17" Type="http://schemas.openxmlformats.org/officeDocument/2006/relationships/oleObject" Target="../embeddings/oleObject104.bin"/><Relationship Id="rId18" Type="http://schemas.openxmlformats.org/officeDocument/2006/relationships/image" Target="../media/image104.emf"/><Relationship Id="rId19" Type="http://schemas.openxmlformats.org/officeDocument/2006/relationships/oleObject" Target="../embeddings/oleObject105.bin"/><Relationship Id="rId37" Type="http://schemas.openxmlformats.org/officeDocument/2006/relationships/oleObject" Target="../embeddings/oleObject114.bin"/><Relationship Id="rId38" Type="http://schemas.openxmlformats.org/officeDocument/2006/relationships/image" Target="../media/image114.wmf"/><Relationship Id="rId39" Type="http://schemas.openxmlformats.org/officeDocument/2006/relationships/oleObject" Target="../embeddings/oleObject115.bin"/><Relationship Id="rId40" Type="http://schemas.openxmlformats.org/officeDocument/2006/relationships/image" Target="../media/image115.wmf"/><Relationship Id="rId41" Type="http://schemas.openxmlformats.org/officeDocument/2006/relationships/oleObject" Target="../embeddings/oleObject116.bin"/><Relationship Id="rId42" Type="http://schemas.openxmlformats.org/officeDocument/2006/relationships/image" Target="../media/image116.wmf"/><Relationship Id="rId43" Type="http://schemas.openxmlformats.org/officeDocument/2006/relationships/oleObject" Target="../embeddings/oleObject117.bin"/><Relationship Id="rId44" Type="http://schemas.openxmlformats.org/officeDocument/2006/relationships/image" Target="../media/image117.w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122.bin"/><Relationship Id="rId12" Type="http://schemas.openxmlformats.org/officeDocument/2006/relationships/image" Target="../media/image122.emf"/><Relationship Id="rId13" Type="http://schemas.openxmlformats.org/officeDocument/2006/relationships/oleObject" Target="../embeddings/oleObject123.bin"/><Relationship Id="rId14" Type="http://schemas.openxmlformats.org/officeDocument/2006/relationships/image" Target="../media/image123.emf"/><Relationship Id="rId15" Type="http://schemas.openxmlformats.org/officeDocument/2006/relationships/oleObject" Target="../embeddings/oleObject124.bin"/><Relationship Id="rId16" Type="http://schemas.openxmlformats.org/officeDocument/2006/relationships/image" Target="../media/image124.emf"/><Relationship Id="rId17" Type="http://schemas.openxmlformats.org/officeDocument/2006/relationships/oleObject" Target="../embeddings/oleObject125.bin"/><Relationship Id="rId18" Type="http://schemas.openxmlformats.org/officeDocument/2006/relationships/image" Target="../media/image125.e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118.bin"/><Relationship Id="rId4" Type="http://schemas.openxmlformats.org/officeDocument/2006/relationships/image" Target="../media/image118.emf"/><Relationship Id="rId5" Type="http://schemas.openxmlformats.org/officeDocument/2006/relationships/oleObject" Target="../embeddings/oleObject119.bin"/><Relationship Id="rId6" Type="http://schemas.openxmlformats.org/officeDocument/2006/relationships/image" Target="../media/image119.wmf"/><Relationship Id="rId7" Type="http://schemas.openxmlformats.org/officeDocument/2006/relationships/oleObject" Target="../embeddings/oleObject120.bin"/><Relationship Id="rId8" Type="http://schemas.openxmlformats.org/officeDocument/2006/relationships/image" Target="../media/image120.emf"/><Relationship Id="rId9" Type="http://schemas.openxmlformats.org/officeDocument/2006/relationships/oleObject" Target="../embeddings/oleObject121.bin"/><Relationship Id="rId10" Type="http://schemas.openxmlformats.org/officeDocument/2006/relationships/image" Target="../media/image121.emf"/></Relationships>
</file>

<file path=ppt/slides/_rels/slide13.xml.rels><?xml version="1.0" encoding="UTF-8" standalone="yes"?>
<Relationships xmlns="http://schemas.openxmlformats.org/package/2006/relationships"><Relationship Id="rId20" Type="http://schemas.openxmlformats.org/officeDocument/2006/relationships/image" Target="../media/image133.emf"/><Relationship Id="rId21" Type="http://schemas.openxmlformats.org/officeDocument/2006/relationships/oleObject" Target="../embeddings/oleObject135.bin"/><Relationship Id="rId22" Type="http://schemas.openxmlformats.org/officeDocument/2006/relationships/image" Target="../media/image134.emf"/><Relationship Id="rId23" Type="http://schemas.openxmlformats.org/officeDocument/2006/relationships/oleObject" Target="../embeddings/oleObject136.bin"/><Relationship Id="rId24" Type="http://schemas.openxmlformats.org/officeDocument/2006/relationships/image" Target="../media/image135.emf"/><Relationship Id="rId25" Type="http://schemas.openxmlformats.org/officeDocument/2006/relationships/oleObject" Target="../embeddings/oleObject137.bin"/><Relationship Id="rId26" Type="http://schemas.openxmlformats.org/officeDocument/2006/relationships/image" Target="../media/image136.emf"/><Relationship Id="rId27" Type="http://schemas.openxmlformats.org/officeDocument/2006/relationships/oleObject" Target="../embeddings/oleObject138.bin"/><Relationship Id="rId28" Type="http://schemas.openxmlformats.org/officeDocument/2006/relationships/image" Target="../media/image137.emf"/><Relationship Id="rId29" Type="http://schemas.openxmlformats.org/officeDocument/2006/relationships/oleObject" Target="../embeddings/oleObject139.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126.bin"/><Relationship Id="rId4" Type="http://schemas.openxmlformats.org/officeDocument/2006/relationships/image" Target="../media/image126.emf"/><Relationship Id="rId5" Type="http://schemas.openxmlformats.org/officeDocument/2006/relationships/oleObject" Target="../embeddings/oleObject127.bin"/><Relationship Id="rId30" Type="http://schemas.openxmlformats.org/officeDocument/2006/relationships/image" Target="../media/image138.emf"/><Relationship Id="rId31" Type="http://schemas.openxmlformats.org/officeDocument/2006/relationships/oleObject" Target="../embeddings/oleObject140.bin"/><Relationship Id="rId32" Type="http://schemas.openxmlformats.org/officeDocument/2006/relationships/image" Target="../media/image139.emf"/><Relationship Id="rId9" Type="http://schemas.openxmlformats.org/officeDocument/2006/relationships/oleObject" Target="../embeddings/oleObject129.bin"/><Relationship Id="rId6" Type="http://schemas.openxmlformats.org/officeDocument/2006/relationships/image" Target="../media/image127.emf"/><Relationship Id="rId7" Type="http://schemas.openxmlformats.org/officeDocument/2006/relationships/oleObject" Target="../embeddings/oleObject128.bin"/><Relationship Id="rId8" Type="http://schemas.openxmlformats.org/officeDocument/2006/relationships/image" Target="../media/image98.wmf"/><Relationship Id="rId33" Type="http://schemas.openxmlformats.org/officeDocument/2006/relationships/oleObject" Target="../embeddings/oleObject141.bin"/><Relationship Id="rId34" Type="http://schemas.openxmlformats.org/officeDocument/2006/relationships/image" Target="../media/image140.emf"/><Relationship Id="rId35" Type="http://schemas.openxmlformats.org/officeDocument/2006/relationships/oleObject" Target="../embeddings/oleObject142.bin"/><Relationship Id="rId36" Type="http://schemas.openxmlformats.org/officeDocument/2006/relationships/image" Target="../media/image141.emf"/><Relationship Id="rId10" Type="http://schemas.openxmlformats.org/officeDocument/2006/relationships/image" Target="../media/image128.emf"/><Relationship Id="rId11" Type="http://schemas.openxmlformats.org/officeDocument/2006/relationships/oleObject" Target="../embeddings/oleObject130.bin"/><Relationship Id="rId12" Type="http://schemas.openxmlformats.org/officeDocument/2006/relationships/image" Target="../media/image129.emf"/><Relationship Id="rId13" Type="http://schemas.openxmlformats.org/officeDocument/2006/relationships/oleObject" Target="../embeddings/oleObject131.bin"/><Relationship Id="rId14" Type="http://schemas.openxmlformats.org/officeDocument/2006/relationships/image" Target="../media/image130.emf"/><Relationship Id="rId15" Type="http://schemas.openxmlformats.org/officeDocument/2006/relationships/oleObject" Target="../embeddings/oleObject132.bin"/><Relationship Id="rId16" Type="http://schemas.openxmlformats.org/officeDocument/2006/relationships/image" Target="../media/image131.emf"/><Relationship Id="rId17" Type="http://schemas.openxmlformats.org/officeDocument/2006/relationships/oleObject" Target="../embeddings/oleObject133.bin"/><Relationship Id="rId18" Type="http://schemas.openxmlformats.org/officeDocument/2006/relationships/image" Target="../media/image132.emf"/><Relationship Id="rId19" Type="http://schemas.openxmlformats.org/officeDocument/2006/relationships/oleObject" Target="../embeddings/oleObject134.bin"/></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146.bin"/><Relationship Id="rId20" Type="http://schemas.openxmlformats.org/officeDocument/2006/relationships/image" Target="../media/image150.emf"/><Relationship Id="rId21" Type="http://schemas.openxmlformats.org/officeDocument/2006/relationships/oleObject" Target="../embeddings/oleObject152.bin"/><Relationship Id="rId22" Type="http://schemas.openxmlformats.org/officeDocument/2006/relationships/image" Target="../media/image151.wmf"/><Relationship Id="rId23" Type="http://schemas.openxmlformats.org/officeDocument/2006/relationships/oleObject" Target="../embeddings/oleObject153.bin"/><Relationship Id="rId24" Type="http://schemas.openxmlformats.org/officeDocument/2006/relationships/image" Target="../media/image152.emf"/><Relationship Id="rId10" Type="http://schemas.openxmlformats.org/officeDocument/2006/relationships/image" Target="../media/image145.emf"/><Relationship Id="rId11" Type="http://schemas.openxmlformats.org/officeDocument/2006/relationships/oleObject" Target="../embeddings/oleObject147.bin"/><Relationship Id="rId12" Type="http://schemas.openxmlformats.org/officeDocument/2006/relationships/image" Target="../media/image146.wmf"/><Relationship Id="rId13" Type="http://schemas.openxmlformats.org/officeDocument/2006/relationships/oleObject" Target="../embeddings/oleObject148.bin"/><Relationship Id="rId14" Type="http://schemas.openxmlformats.org/officeDocument/2006/relationships/image" Target="../media/image147.emf"/><Relationship Id="rId15" Type="http://schemas.openxmlformats.org/officeDocument/2006/relationships/oleObject" Target="../embeddings/oleObject149.bin"/><Relationship Id="rId16" Type="http://schemas.openxmlformats.org/officeDocument/2006/relationships/image" Target="../media/image148.emf"/><Relationship Id="rId17" Type="http://schemas.openxmlformats.org/officeDocument/2006/relationships/oleObject" Target="../embeddings/oleObject150.bin"/><Relationship Id="rId18" Type="http://schemas.openxmlformats.org/officeDocument/2006/relationships/image" Target="../media/image149.emf"/><Relationship Id="rId19" Type="http://schemas.openxmlformats.org/officeDocument/2006/relationships/oleObject" Target="../embeddings/oleObject151.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43.bin"/><Relationship Id="rId4" Type="http://schemas.openxmlformats.org/officeDocument/2006/relationships/image" Target="../media/image142.emf"/><Relationship Id="rId5" Type="http://schemas.openxmlformats.org/officeDocument/2006/relationships/oleObject" Target="../embeddings/oleObject144.bin"/><Relationship Id="rId6" Type="http://schemas.openxmlformats.org/officeDocument/2006/relationships/image" Target="../media/image143.emf"/><Relationship Id="rId7" Type="http://schemas.openxmlformats.org/officeDocument/2006/relationships/oleObject" Target="../embeddings/oleObject145.bin"/><Relationship Id="rId8" Type="http://schemas.openxmlformats.org/officeDocument/2006/relationships/image" Target="../media/image144.emf"/></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157.bin"/><Relationship Id="rId20" Type="http://schemas.openxmlformats.org/officeDocument/2006/relationships/image" Target="../media/image161.emf"/><Relationship Id="rId21" Type="http://schemas.openxmlformats.org/officeDocument/2006/relationships/oleObject" Target="../embeddings/oleObject163.bin"/><Relationship Id="rId22" Type="http://schemas.openxmlformats.org/officeDocument/2006/relationships/image" Target="../media/image162.emf"/><Relationship Id="rId23" Type="http://schemas.openxmlformats.org/officeDocument/2006/relationships/oleObject" Target="../embeddings/oleObject164.bin"/><Relationship Id="rId24" Type="http://schemas.openxmlformats.org/officeDocument/2006/relationships/image" Target="../media/image163.emf"/><Relationship Id="rId10" Type="http://schemas.openxmlformats.org/officeDocument/2006/relationships/image" Target="../media/image156.emf"/><Relationship Id="rId11" Type="http://schemas.openxmlformats.org/officeDocument/2006/relationships/oleObject" Target="../embeddings/oleObject158.bin"/><Relationship Id="rId12" Type="http://schemas.openxmlformats.org/officeDocument/2006/relationships/image" Target="../media/image157.emf"/><Relationship Id="rId13" Type="http://schemas.openxmlformats.org/officeDocument/2006/relationships/oleObject" Target="../embeddings/oleObject159.bin"/><Relationship Id="rId14" Type="http://schemas.openxmlformats.org/officeDocument/2006/relationships/image" Target="../media/image158.emf"/><Relationship Id="rId15" Type="http://schemas.openxmlformats.org/officeDocument/2006/relationships/oleObject" Target="../embeddings/oleObject160.bin"/><Relationship Id="rId16" Type="http://schemas.openxmlformats.org/officeDocument/2006/relationships/image" Target="../media/image159.emf"/><Relationship Id="rId17" Type="http://schemas.openxmlformats.org/officeDocument/2006/relationships/oleObject" Target="../embeddings/oleObject161.bin"/><Relationship Id="rId18" Type="http://schemas.openxmlformats.org/officeDocument/2006/relationships/image" Target="../media/image160.emf"/><Relationship Id="rId19" Type="http://schemas.openxmlformats.org/officeDocument/2006/relationships/oleObject" Target="../embeddings/oleObject162.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154.bin"/><Relationship Id="rId4" Type="http://schemas.openxmlformats.org/officeDocument/2006/relationships/image" Target="../media/image153.wmf"/><Relationship Id="rId5" Type="http://schemas.openxmlformats.org/officeDocument/2006/relationships/oleObject" Target="../embeddings/oleObject155.bin"/><Relationship Id="rId6" Type="http://schemas.openxmlformats.org/officeDocument/2006/relationships/image" Target="../media/image154.wmf"/><Relationship Id="rId7" Type="http://schemas.openxmlformats.org/officeDocument/2006/relationships/oleObject" Target="../embeddings/oleObject156.bin"/><Relationship Id="rId8" Type="http://schemas.openxmlformats.org/officeDocument/2006/relationships/image" Target="../media/image15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6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wmf"/><Relationship Id="rId15" Type="http://schemas.openxmlformats.org/officeDocument/2006/relationships/oleObject" Target="../embeddings/oleObject7.bin"/><Relationship Id="rId16" Type="http://schemas.openxmlformats.org/officeDocument/2006/relationships/image" Target="../media/image8.wmf"/><Relationship Id="rId17" Type="http://schemas.openxmlformats.org/officeDocument/2006/relationships/oleObject" Target="../embeddings/oleObject8.bin"/><Relationship Id="rId18"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wmf"/><Relationship Id="rId7" Type="http://schemas.openxmlformats.org/officeDocument/2006/relationships/oleObject" Target="../embeddings/oleObject3.bin"/><Relationship Id="rId8" Type="http://schemas.openxmlformats.org/officeDocument/2006/relationships/image" Target="../media/image4.wmf"/><Relationship Id="rId9" Type="http://schemas.openxmlformats.org/officeDocument/2006/relationships/oleObject" Target="../embeddings/oleObject4.bin"/><Relationship Id="rId10" Type="http://schemas.openxmlformats.org/officeDocument/2006/relationships/image" Target="../media/image5.wmf"/></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12.bin"/><Relationship Id="rId20" Type="http://schemas.openxmlformats.org/officeDocument/2006/relationships/image" Target="../media/image18.wmf"/><Relationship Id="rId10" Type="http://schemas.openxmlformats.org/officeDocument/2006/relationships/image" Target="../media/image13.wmf"/><Relationship Id="rId11" Type="http://schemas.openxmlformats.org/officeDocument/2006/relationships/oleObject" Target="../embeddings/oleObject13.bin"/><Relationship Id="rId12" Type="http://schemas.openxmlformats.org/officeDocument/2006/relationships/image" Target="../media/image14.wmf"/><Relationship Id="rId13" Type="http://schemas.openxmlformats.org/officeDocument/2006/relationships/oleObject" Target="../embeddings/oleObject14.bin"/><Relationship Id="rId14" Type="http://schemas.openxmlformats.org/officeDocument/2006/relationships/image" Target="../media/image15.wmf"/><Relationship Id="rId15" Type="http://schemas.openxmlformats.org/officeDocument/2006/relationships/oleObject" Target="../embeddings/oleObject15.bin"/><Relationship Id="rId16" Type="http://schemas.openxmlformats.org/officeDocument/2006/relationships/image" Target="../media/image16.wmf"/><Relationship Id="rId17" Type="http://schemas.openxmlformats.org/officeDocument/2006/relationships/oleObject" Target="../embeddings/oleObject16.bin"/><Relationship Id="rId18" Type="http://schemas.openxmlformats.org/officeDocument/2006/relationships/image" Target="../media/image17.wmf"/><Relationship Id="rId19" Type="http://schemas.openxmlformats.org/officeDocument/2006/relationships/oleObject" Target="../embeddings/oleObject17.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9.bin"/><Relationship Id="rId4" Type="http://schemas.openxmlformats.org/officeDocument/2006/relationships/image" Target="../media/image10.wmf"/><Relationship Id="rId5" Type="http://schemas.openxmlformats.org/officeDocument/2006/relationships/oleObject" Target="../embeddings/oleObject10.bin"/><Relationship Id="rId6" Type="http://schemas.openxmlformats.org/officeDocument/2006/relationships/image" Target="../media/image11.wmf"/><Relationship Id="rId7" Type="http://schemas.openxmlformats.org/officeDocument/2006/relationships/oleObject" Target="../embeddings/oleObject11.bin"/><Relationship Id="rId8" Type="http://schemas.openxmlformats.org/officeDocument/2006/relationships/image" Target="../media/image12.wmf"/></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21.bin"/><Relationship Id="rId20" Type="http://schemas.openxmlformats.org/officeDocument/2006/relationships/image" Target="../media/image27.wmf"/><Relationship Id="rId21" Type="http://schemas.openxmlformats.org/officeDocument/2006/relationships/oleObject" Target="../embeddings/oleObject27.bin"/><Relationship Id="rId22" Type="http://schemas.openxmlformats.org/officeDocument/2006/relationships/image" Target="../media/image28.emf"/><Relationship Id="rId10" Type="http://schemas.openxmlformats.org/officeDocument/2006/relationships/image" Target="../media/image22.emf"/><Relationship Id="rId11" Type="http://schemas.openxmlformats.org/officeDocument/2006/relationships/oleObject" Target="../embeddings/oleObject22.bin"/><Relationship Id="rId12" Type="http://schemas.openxmlformats.org/officeDocument/2006/relationships/image" Target="../media/image23.emf"/><Relationship Id="rId13" Type="http://schemas.openxmlformats.org/officeDocument/2006/relationships/oleObject" Target="../embeddings/oleObject23.bin"/><Relationship Id="rId14" Type="http://schemas.openxmlformats.org/officeDocument/2006/relationships/image" Target="../media/image24.emf"/><Relationship Id="rId15" Type="http://schemas.openxmlformats.org/officeDocument/2006/relationships/oleObject" Target="../embeddings/oleObject24.bin"/><Relationship Id="rId16" Type="http://schemas.openxmlformats.org/officeDocument/2006/relationships/image" Target="../media/image25.emf"/><Relationship Id="rId17" Type="http://schemas.openxmlformats.org/officeDocument/2006/relationships/oleObject" Target="../embeddings/oleObject25.bin"/><Relationship Id="rId18" Type="http://schemas.openxmlformats.org/officeDocument/2006/relationships/image" Target="../media/image26.emf"/><Relationship Id="rId19" Type="http://schemas.openxmlformats.org/officeDocument/2006/relationships/oleObject" Target="../embeddings/oleObject2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8.bin"/><Relationship Id="rId4" Type="http://schemas.openxmlformats.org/officeDocument/2006/relationships/image" Target="../media/image19.wmf"/><Relationship Id="rId5" Type="http://schemas.openxmlformats.org/officeDocument/2006/relationships/oleObject" Target="../embeddings/oleObject19.bin"/><Relationship Id="rId6" Type="http://schemas.openxmlformats.org/officeDocument/2006/relationships/image" Target="../media/image20.wmf"/><Relationship Id="rId7" Type="http://schemas.openxmlformats.org/officeDocument/2006/relationships/oleObject" Target="../embeddings/oleObject20.bin"/><Relationship Id="rId8" Type="http://schemas.openxmlformats.org/officeDocument/2006/relationships/image" Target="../media/image21.wmf"/></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31.bin"/><Relationship Id="rId20" Type="http://schemas.openxmlformats.org/officeDocument/2006/relationships/image" Target="../media/image37.emf"/><Relationship Id="rId21" Type="http://schemas.openxmlformats.org/officeDocument/2006/relationships/oleObject" Target="../embeddings/oleObject37.bin"/><Relationship Id="rId22" Type="http://schemas.openxmlformats.org/officeDocument/2006/relationships/image" Target="../media/image38.emf"/><Relationship Id="rId23" Type="http://schemas.openxmlformats.org/officeDocument/2006/relationships/oleObject" Target="../embeddings/oleObject38.bin"/><Relationship Id="rId24" Type="http://schemas.openxmlformats.org/officeDocument/2006/relationships/image" Target="../media/image39.emf"/><Relationship Id="rId25" Type="http://schemas.openxmlformats.org/officeDocument/2006/relationships/oleObject" Target="../embeddings/oleObject39.bin"/><Relationship Id="rId26" Type="http://schemas.openxmlformats.org/officeDocument/2006/relationships/image" Target="../media/image40.emf"/><Relationship Id="rId27" Type="http://schemas.openxmlformats.org/officeDocument/2006/relationships/oleObject" Target="../embeddings/oleObject40.bin"/><Relationship Id="rId28" Type="http://schemas.openxmlformats.org/officeDocument/2006/relationships/image" Target="../media/image41.emf"/><Relationship Id="rId29" Type="http://schemas.openxmlformats.org/officeDocument/2006/relationships/oleObject" Target="../embeddings/oleObject41.bin"/><Relationship Id="rId30" Type="http://schemas.openxmlformats.org/officeDocument/2006/relationships/image" Target="../media/image42.emf"/><Relationship Id="rId10" Type="http://schemas.openxmlformats.org/officeDocument/2006/relationships/image" Target="../media/image32.emf"/><Relationship Id="rId11" Type="http://schemas.openxmlformats.org/officeDocument/2006/relationships/oleObject" Target="../embeddings/oleObject32.bin"/><Relationship Id="rId12" Type="http://schemas.openxmlformats.org/officeDocument/2006/relationships/image" Target="../media/image33.emf"/><Relationship Id="rId13" Type="http://schemas.openxmlformats.org/officeDocument/2006/relationships/oleObject" Target="../embeddings/oleObject33.bin"/><Relationship Id="rId14" Type="http://schemas.openxmlformats.org/officeDocument/2006/relationships/image" Target="../media/image34.emf"/><Relationship Id="rId15" Type="http://schemas.openxmlformats.org/officeDocument/2006/relationships/oleObject" Target="../embeddings/oleObject34.bin"/><Relationship Id="rId16" Type="http://schemas.openxmlformats.org/officeDocument/2006/relationships/image" Target="../media/image35.emf"/><Relationship Id="rId17" Type="http://schemas.openxmlformats.org/officeDocument/2006/relationships/oleObject" Target="../embeddings/oleObject35.bin"/><Relationship Id="rId18" Type="http://schemas.openxmlformats.org/officeDocument/2006/relationships/image" Target="../media/image36.emf"/><Relationship Id="rId19" Type="http://schemas.openxmlformats.org/officeDocument/2006/relationships/oleObject" Target="../embeddings/oleObject36.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8.bin"/><Relationship Id="rId4" Type="http://schemas.openxmlformats.org/officeDocument/2006/relationships/image" Target="../media/image29.emf"/><Relationship Id="rId5" Type="http://schemas.openxmlformats.org/officeDocument/2006/relationships/oleObject" Target="../embeddings/oleObject29.bin"/><Relationship Id="rId6" Type="http://schemas.openxmlformats.org/officeDocument/2006/relationships/image" Target="../media/image30.emf"/><Relationship Id="rId7" Type="http://schemas.openxmlformats.org/officeDocument/2006/relationships/oleObject" Target="../embeddings/oleObject30.bin"/><Relationship Id="rId8" Type="http://schemas.openxmlformats.org/officeDocument/2006/relationships/image" Target="../media/image31.emf"/></Relationships>
</file>

<file path=ppt/slides/_rels/slide7.xml.rels><?xml version="1.0" encoding="UTF-8" standalone="yes"?>
<Relationships xmlns="http://schemas.openxmlformats.org/package/2006/relationships"><Relationship Id="rId20" Type="http://schemas.openxmlformats.org/officeDocument/2006/relationships/image" Target="../media/image51.emf"/><Relationship Id="rId21" Type="http://schemas.openxmlformats.org/officeDocument/2006/relationships/oleObject" Target="../embeddings/oleObject51.bin"/><Relationship Id="rId22" Type="http://schemas.openxmlformats.org/officeDocument/2006/relationships/image" Target="../media/image52.emf"/><Relationship Id="rId23" Type="http://schemas.openxmlformats.org/officeDocument/2006/relationships/oleObject" Target="../embeddings/oleObject52.bin"/><Relationship Id="rId24" Type="http://schemas.openxmlformats.org/officeDocument/2006/relationships/image" Target="../media/image53.emf"/><Relationship Id="rId25" Type="http://schemas.openxmlformats.org/officeDocument/2006/relationships/oleObject" Target="../embeddings/oleObject53.bin"/><Relationship Id="rId26" Type="http://schemas.openxmlformats.org/officeDocument/2006/relationships/image" Target="../media/image54.emf"/><Relationship Id="rId27" Type="http://schemas.openxmlformats.org/officeDocument/2006/relationships/oleObject" Target="../embeddings/oleObject54.bin"/><Relationship Id="rId28" Type="http://schemas.openxmlformats.org/officeDocument/2006/relationships/image" Target="../media/image55.emf"/><Relationship Id="rId29" Type="http://schemas.openxmlformats.org/officeDocument/2006/relationships/oleObject" Target="../embeddings/oleObject55.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2.bin"/><Relationship Id="rId4" Type="http://schemas.openxmlformats.org/officeDocument/2006/relationships/image" Target="../media/image43.emf"/><Relationship Id="rId5" Type="http://schemas.openxmlformats.org/officeDocument/2006/relationships/oleObject" Target="../embeddings/oleObject43.bin"/><Relationship Id="rId30" Type="http://schemas.openxmlformats.org/officeDocument/2006/relationships/image" Target="../media/image56.emf"/><Relationship Id="rId31" Type="http://schemas.openxmlformats.org/officeDocument/2006/relationships/oleObject" Target="../embeddings/oleObject56.bin"/><Relationship Id="rId32" Type="http://schemas.openxmlformats.org/officeDocument/2006/relationships/image" Target="../media/image57.emf"/><Relationship Id="rId9" Type="http://schemas.openxmlformats.org/officeDocument/2006/relationships/oleObject" Target="../embeddings/oleObject45.bin"/><Relationship Id="rId6" Type="http://schemas.openxmlformats.org/officeDocument/2006/relationships/image" Target="../media/image44.emf"/><Relationship Id="rId7" Type="http://schemas.openxmlformats.org/officeDocument/2006/relationships/oleObject" Target="../embeddings/oleObject44.bin"/><Relationship Id="rId8" Type="http://schemas.openxmlformats.org/officeDocument/2006/relationships/image" Target="../media/image45.emf"/><Relationship Id="rId33" Type="http://schemas.openxmlformats.org/officeDocument/2006/relationships/oleObject" Target="../embeddings/oleObject57.bin"/><Relationship Id="rId34" Type="http://schemas.openxmlformats.org/officeDocument/2006/relationships/image" Target="../media/image58.emf"/><Relationship Id="rId35" Type="http://schemas.openxmlformats.org/officeDocument/2006/relationships/oleObject" Target="../embeddings/oleObject58.bin"/><Relationship Id="rId36" Type="http://schemas.openxmlformats.org/officeDocument/2006/relationships/image" Target="../media/image59.emf"/><Relationship Id="rId10" Type="http://schemas.openxmlformats.org/officeDocument/2006/relationships/image" Target="../media/image46.wmf"/><Relationship Id="rId11" Type="http://schemas.openxmlformats.org/officeDocument/2006/relationships/oleObject" Target="../embeddings/oleObject46.bin"/><Relationship Id="rId12" Type="http://schemas.openxmlformats.org/officeDocument/2006/relationships/image" Target="../media/image47.emf"/><Relationship Id="rId13" Type="http://schemas.openxmlformats.org/officeDocument/2006/relationships/oleObject" Target="../embeddings/oleObject47.bin"/><Relationship Id="rId14" Type="http://schemas.openxmlformats.org/officeDocument/2006/relationships/image" Target="../media/image48.emf"/><Relationship Id="rId15" Type="http://schemas.openxmlformats.org/officeDocument/2006/relationships/oleObject" Target="../embeddings/oleObject48.bin"/><Relationship Id="rId16" Type="http://schemas.openxmlformats.org/officeDocument/2006/relationships/image" Target="../media/image49.emf"/><Relationship Id="rId17" Type="http://schemas.openxmlformats.org/officeDocument/2006/relationships/oleObject" Target="../embeddings/oleObject49.bin"/><Relationship Id="rId18" Type="http://schemas.openxmlformats.org/officeDocument/2006/relationships/image" Target="../media/image50.emf"/><Relationship Id="rId19" Type="http://schemas.openxmlformats.org/officeDocument/2006/relationships/oleObject" Target="../embeddings/oleObject50.bin"/><Relationship Id="rId37" Type="http://schemas.openxmlformats.org/officeDocument/2006/relationships/oleObject" Target="../embeddings/oleObject59.bin"/><Relationship Id="rId38" Type="http://schemas.openxmlformats.org/officeDocument/2006/relationships/image" Target="../media/image60.emf"/><Relationship Id="rId39" Type="http://schemas.openxmlformats.org/officeDocument/2006/relationships/oleObject" Target="../embeddings/oleObject60.bin"/><Relationship Id="rId40" Type="http://schemas.openxmlformats.org/officeDocument/2006/relationships/image" Target="../media/image61.emf"/><Relationship Id="rId41" Type="http://schemas.openxmlformats.org/officeDocument/2006/relationships/oleObject" Target="../embeddings/oleObject61.bin"/><Relationship Id="rId42" Type="http://schemas.openxmlformats.org/officeDocument/2006/relationships/image" Target="../media/image62.emf"/></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66.bin"/><Relationship Id="rId12" Type="http://schemas.openxmlformats.org/officeDocument/2006/relationships/image" Target="../media/image67.emf"/><Relationship Id="rId13" Type="http://schemas.openxmlformats.org/officeDocument/2006/relationships/oleObject" Target="../embeddings/oleObject67.bin"/><Relationship Id="rId14" Type="http://schemas.openxmlformats.org/officeDocument/2006/relationships/image" Target="../media/image68.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62.bin"/><Relationship Id="rId4" Type="http://schemas.openxmlformats.org/officeDocument/2006/relationships/image" Target="../media/image63.emf"/><Relationship Id="rId5" Type="http://schemas.openxmlformats.org/officeDocument/2006/relationships/oleObject" Target="../embeddings/oleObject63.bin"/><Relationship Id="rId6" Type="http://schemas.openxmlformats.org/officeDocument/2006/relationships/image" Target="../media/image64.emf"/><Relationship Id="rId7" Type="http://schemas.openxmlformats.org/officeDocument/2006/relationships/oleObject" Target="../embeddings/oleObject64.bin"/><Relationship Id="rId8" Type="http://schemas.openxmlformats.org/officeDocument/2006/relationships/image" Target="../media/image65.emf"/><Relationship Id="rId9" Type="http://schemas.openxmlformats.org/officeDocument/2006/relationships/oleObject" Target="../embeddings/oleObject65.bin"/><Relationship Id="rId10" Type="http://schemas.openxmlformats.org/officeDocument/2006/relationships/image" Target="../media/image66.emf"/></Relationships>
</file>

<file path=ppt/slides/_rels/slide9.xml.rels><?xml version="1.0" encoding="UTF-8" standalone="yes"?>
<Relationships xmlns="http://schemas.openxmlformats.org/package/2006/relationships"><Relationship Id="rId20" Type="http://schemas.openxmlformats.org/officeDocument/2006/relationships/image" Target="../media/image76.wmf"/><Relationship Id="rId21" Type="http://schemas.openxmlformats.org/officeDocument/2006/relationships/oleObject" Target="../embeddings/oleObject76.bin"/><Relationship Id="rId22" Type="http://schemas.openxmlformats.org/officeDocument/2006/relationships/image" Target="../media/image77.wmf"/><Relationship Id="rId23" Type="http://schemas.openxmlformats.org/officeDocument/2006/relationships/oleObject" Target="../embeddings/oleObject77.bin"/><Relationship Id="rId24" Type="http://schemas.openxmlformats.org/officeDocument/2006/relationships/image" Target="../media/image78.emf"/><Relationship Id="rId25" Type="http://schemas.openxmlformats.org/officeDocument/2006/relationships/oleObject" Target="../embeddings/oleObject78.bin"/><Relationship Id="rId26" Type="http://schemas.openxmlformats.org/officeDocument/2006/relationships/image" Target="../media/image79.emf"/><Relationship Id="rId27" Type="http://schemas.openxmlformats.org/officeDocument/2006/relationships/oleObject" Target="../embeddings/oleObject79.bin"/><Relationship Id="rId28" Type="http://schemas.openxmlformats.org/officeDocument/2006/relationships/image" Target="../media/image80.emf"/><Relationship Id="rId29" Type="http://schemas.openxmlformats.org/officeDocument/2006/relationships/oleObject" Target="../embeddings/oleObject80.bin"/><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87.jpeg"/><Relationship Id="rId5" Type="http://schemas.openxmlformats.org/officeDocument/2006/relationships/oleObject" Target="../embeddings/oleObject68.bin"/><Relationship Id="rId30" Type="http://schemas.openxmlformats.org/officeDocument/2006/relationships/image" Target="../media/image81.emf"/><Relationship Id="rId31" Type="http://schemas.openxmlformats.org/officeDocument/2006/relationships/oleObject" Target="../embeddings/oleObject81.bin"/><Relationship Id="rId32" Type="http://schemas.openxmlformats.org/officeDocument/2006/relationships/image" Target="../media/image82.emf"/><Relationship Id="rId9" Type="http://schemas.openxmlformats.org/officeDocument/2006/relationships/oleObject" Target="../embeddings/oleObject70.bin"/><Relationship Id="rId6" Type="http://schemas.openxmlformats.org/officeDocument/2006/relationships/image" Target="../media/image69.wmf"/><Relationship Id="rId7" Type="http://schemas.openxmlformats.org/officeDocument/2006/relationships/oleObject" Target="../embeddings/oleObject69.bin"/><Relationship Id="rId8" Type="http://schemas.openxmlformats.org/officeDocument/2006/relationships/image" Target="../media/image70.wmf"/><Relationship Id="rId33" Type="http://schemas.openxmlformats.org/officeDocument/2006/relationships/oleObject" Target="../embeddings/oleObject82.bin"/><Relationship Id="rId34" Type="http://schemas.openxmlformats.org/officeDocument/2006/relationships/image" Target="../media/image83.emf"/><Relationship Id="rId35" Type="http://schemas.openxmlformats.org/officeDocument/2006/relationships/oleObject" Target="../embeddings/oleObject83.bin"/><Relationship Id="rId36" Type="http://schemas.openxmlformats.org/officeDocument/2006/relationships/image" Target="../media/image84.wmf"/><Relationship Id="rId10" Type="http://schemas.openxmlformats.org/officeDocument/2006/relationships/image" Target="../media/image71.wmf"/><Relationship Id="rId11" Type="http://schemas.openxmlformats.org/officeDocument/2006/relationships/oleObject" Target="../embeddings/oleObject71.bin"/><Relationship Id="rId12" Type="http://schemas.openxmlformats.org/officeDocument/2006/relationships/image" Target="../media/image72.wmf"/><Relationship Id="rId13" Type="http://schemas.openxmlformats.org/officeDocument/2006/relationships/oleObject" Target="../embeddings/oleObject72.bin"/><Relationship Id="rId14" Type="http://schemas.openxmlformats.org/officeDocument/2006/relationships/image" Target="../media/image73.wmf"/><Relationship Id="rId15" Type="http://schemas.openxmlformats.org/officeDocument/2006/relationships/oleObject" Target="../embeddings/oleObject73.bin"/><Relationship Id="rId16" Type="http://schemas.openxmlformats.org/officeDocument/2006/relationships/image" Target="../media/image74.wmf"/><Relationship Id="rId17" Type="http://schemas.openxmlformats.org/officeDocument/2006/relationships/oleObject" Target="../embeddings/oleObject74.bin"/><Relationship Id="rId18" Type="http://schemas.openxmlformats.org/officeDocument/2006/relationships/image" Target="../media/image75.wmf"/><Relationship Id="rId19" Type="http://schemas.openxmlformats.org/officeDocument/2006/relationships/oleObject" Target="../embeddings/oleObject75.bin"/><Relationship Id="rId37" Type="http://schemas.openxmlformats.org/officeDocument/2006/relationships/oleObject" Target="../embeddings/oleObject84.bin"/><Relationship Id="rId38" Type="http://schemas.openxmlformats.org/officeDocument/2006/relationships/image" Target="../media/image85.emf"/><Relationship Id="rId39" Type="http://schemas.openxmlformats.org/officeDocument/2006/relationships/oleObject" Target="../embeddings/oleObject85.bin"/><Relationship Id="rId40" Type="http://schemas.openxmlformats.org/officeDocument/2006/relationships/image" Target="../media/image86.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Oct. 23,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#17</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74357" y="1447800"/>
            <a:ext cx="2887313"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23,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914400" y="2362200"/>
            <a:ext cx="7696200" cy="3505200"/>
          </a:xfrm>
          <a:prstGeom prst="rect">
            <a:avLst/>
          </a:prstGeom>
          <a:noFill/>
          <a:ln w="9525">
            <a:noFill/>
            <a:miter lim="800000"/>
            <a:headEnd/>
            <a:tailEnd/>
          </a:ln>
        </p:spPr>
        <p:txBody>
          <a:bodyPr>
            <a:prstTxWarp prst="textNoShape">
              <a:avLst/>
            </a:prstTxWarp>
          </a:bodyPr>
          <a:lstStyle/>
          <a:p>
            <a:pPr marL="609600" indent="-609600" eaLnBrk="0" hangingPunct="0">
              <a:spcBef>
                <a:spcPct val="20000"/>
              </a:spcBef>
              <a:buFontTx/>
              <a:buChar char="•"/>
            </a:pPr>
            <a:r>
              <a:rPr lang="en-US" sz="3200" dirty="0">
                <a:solidFill>
                  <a:srgbClr val="2D2DB9"/>
                </a:solidFill>
                <a:latin typeface="Arial Narrow" charset="0"/>
              </a:rPr>
              <a:t>Torque &amp; Vector product</a:t>
            </a:r>
          </a:p>
          <a:p>
            <a:pPr marL="609600" indent="-609600" eaLnBrk="0" hangingPunct="0">
              <a:spcBef>
                <a:spcPct val="20000"/>
              </a:spcBef>
              <a:buFontTx/>
              <a:buChar char="•"/>
            </a:pPr>
            <a:r>
              <a:rPr lang="en-US" sz="3200" dirty="0">
                <a:solidFill>
                  <a:srgbClr val="2D2DB9"/>
                </a:solidFill>
                <a:latin typeface="Arial Narrow" charset="0"/>
              </a:rPr>
              <a:t>Moment of Inertia</a:t>
            </a:r>
          </a:p>
          <a:p>
            <a:pPr marL="609600" indent="-609600" eaLnBrk="0" hangingPunct="0">
              <a:spcBef>
                <a:spcPct val="20000"/>
              </a:spcBef>
              <a:buFontTx/>
              <a:buChar char="•"/>
            </a:pPr>
            <a:r>
              <a:rPr lang="en-US" sz="3200" dirty="0">
                <a:solidFill>
                  <a:srgbClr val="2D2DB9"/>
                </a:solidFill>
                <a:latin typeface="Arial Narrow" charset="0"/>
              </a:rPr>
              <a:t>Calculation of Moment of Inertia</a:t>
            </a:r>
          </a:p>
          <a:p>
            <a:pPr marL="609600" indent="-609600" eaLnBrk="0" hangingPunct="0">
              <a:spcBef>
                <a:spcPct val="20000"/>
              </a:spcBef>
              <a:buFontTx/>
              <a:buChar char="•"/>
            </a:pPr>
            <a:r>
              <a:rPr lang="en-US" sz="3200" dirty="0">
                <a:solidFill>
                  <a:srgbClr val="2D2DB9"/>
                </a:solidFill>
                <a:latin typeface="Arial Narrow" charset="0"/>
              </a:rPr>
              <a:t>Parallel Axis Theorem</a:t>
            </a:r>
          </a:p>
          <a:p>
            <a:pPr marL="609600" indent="-609600" eaLnBrk="0" hangingPunct="0">
              <a:spcBef>
                <a:spcPct val="20000"/>
              </a:spcBef>
              <a:buFontTx/>
              <a:buChar char="•"/>
            </a:pPr>
            <a:r>
              <a:rPr lang="en-US" sz="3200" dirty="0">
                <a:solidFill>
                  <a:srgbClr val="2D2DB9"/>
                </a:solidFill>
                <a:latin typeface="Arial Narrow" charset="0"/>
              </a:rPr>
              <a:t>Torque and Angular Acceleration</a:t>
            </a:r>
          </a:p>
          <a:p>
            <a:pPr marL="609600" indent="-609600" eaLnBrk="0" hangingPunct="0">
              <a:spcBef>
                <a:spcPct val="20000"/>
              </a:spcBef>
              <a:buFontTx/>
              <a:buChar char="•"/>
            </a:pPr>
            <a:r>
              <a:rPr lang="en-US" sz="3200" dirty="0">
                <a:solidFill>
                  <a:srgbClr val="2D2DB9"/>
                </a:solidFill>
                <a:latin typeface="Arial Narrow" charset="0"/>
              </a:rPr>
              <a:t>Rolling Motion and Rotational Kinetic Energy</a:t>
            </a:r>
          </a:p>
        </p:txBody>
      </p:sp>
      <p:sp>
        <p:nvSpPr>
          <p:cNvPr id="8" name="Text Box 13"/>
          <p:cNvSpPr txBox="1">
            <a:spLocks noChangeArrowheads="1"/>
          </p:cNvSpPr>
          <p:nvPr/>
        </p:nvSpPr>
        <p:spPr bwMode="auto">
          <a:xfrm>
            <a:off x="1044978" y="5939135"/>
            <a:ext cx="7616839"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#9,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a:t>
            </a:r>
            <a:r>
              <a:rPr lang="en-US" dirty="0" smtClean="0">
                <a:solidFill>
                  <a:srgbClr val="003300"/>
                </a:solidFill>
                <a:latin typeface="Arial Narrow" charset="0"/>
              </a:rPr>
              <a:t> Thursday</a:t>
            </a:r>
            <a:r>
              <a:rPr lang="en-US" dirty="0">
                <a:solidFill>
                  <a:srgbClr val="003300"/>
                </a:solidFill>
                <a:latin typeface="Arial Narrow" charset="0"/>
              </a:rPr>
              <a:t>,</a:t>
            </a:r>
            <a:r>
              <a:rPr lang="en-US" dirty="0" smtClean="0">
                <a:solidFill>
                  <a:srgbClr val="003300"/>
                </a:solidFill>
                <a:latin typeface="Arial Narrow" charset="0"/>
              </a:rPr>
              <a:t> Oct. 30!</a:t>
            </a:r>
            <a:r>
              <a:rPr lang="en-US" dirty="0">
                <a:solidFill>
                  <a:srgbClr val="003300"/>
                </a:solidFill>
                <a:latin typeface="Arial Narrow" charset="0"/>
              </a:rPr>
              <a: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23, 2014</a:t>
            </a:r>
            <a:endParaRPr lang="en-US" sz="1400">
              <a:solidFill>
                <a:srgbClr val="FF0066"/>
              </a:solidFill>
              <a:latin typeface="Arial Narrow" charset="0"/>
            </a:endParaRPr>
          </a:p>
        </p:txBody>
      </p:sp>
      <p:sp>
        <p:nvSpPr>
          <p:cNvPr id="36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36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4B25E7-B328-9B4E-B539-B7191C7625A6}"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36868"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Rotational Kinetic Energy</a:t>
            </a:r>
          </a:p>
        </p:txBody>
      </p:sp>
      <p:sp>
        <p:nvSpPr>
          <p:cNvPr id="402435" name="Text Box 3"/>
          <p:cNvSpPr txBox="1">
            <a:spLocks noChangeArrowheads="1"/>
          </p:cNvSpPr>
          <p:nvPr/>
        </p:nvSpPr>
        <p:spPr bwMode="auto">
          <a:xfrm>
            <a:off x="2514600" y="822325"/>
            <a:ext cx="609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do you think the kinetic energy of a rigid object that is undergoing a circular motion is? </a:t>
            </a:r>
          </a:p>
        </p:txBody>
      </p:sp>
      <p:sp>
        <p:nvSpPr>
          <p:cNvPr id="402436" name="Text Box 4"/>
          <p:cNvSpPr txBox="1">
            <a:spLocks noChangeArrowheads="1"/>
          </p:cNvSpPr>
          <p:nvPr/>
        </p:nvSpPr>
        <p:spPr bwMode="auto">
          <a:xfrm>
            <a:off x="228600" y="2514600"/>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a rigid body is a collection of masslets, the total kinetic energy of the rigid object is</a:t>
            </a:r>
          </a:p>
        </p:txBody>
      </p:sp>
      <p:sp>
        <p:nvSpPr>
          <p:cNvPr id="402437" name="Text Box 5"/>
          <p:cNvSpPr txBox="1">
            <a:spLocks noChangeArrowheads="1"/>
          </p:cNvSpPr>
          <p:nvPr/>
        </p:nvSpPr>
        <p:spPr bwMode="auto">
          <a:xfrm>
            <a:off x="304800" y="4473575"/>
            <a:ext cx="46482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moment of Inertia, I, is defined as</a:t>
            </a:r>
          </a:p>
        </p:txBody>
      </p:sp>
      <p:sp>
        <p:nvSpPr>
          <p:cNvPr id="402438" name="Text Box 6"/>
          <p:cNvSpPr txBox="1">
            <a:spLocks noChangeArrowheads="1"/>
          </p:cNvSpPr>
          <p:nvPr/>
        </p:nvSpPr>
        <p:spPr bwMode="auto">
          <a:xfrm>
            <a:off x="2514600" y="166052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Kinetic energy of a masslet, </a:t>
            </a:r>
            <a:r>
              <a:rPr lang="en-US">
                <a:solidFill>
                  <a:srgbClr val="FF0000"/>
                </a:solidFill>
                <a:latin typeface="Monotype Corsiva" charset="0"/>
              </a:rPr>
              <a:t>m</a:t>
            </a:r>
            <a:r>
              <a:rPr lang="en-US" baseline="-25000">
                <a:solidFill>
                  <a:srgbClr val="FF0000"/>
                </a:solidFill>
                <a:latin typeface="Monotype Corsiva" charset="0"/>
              </a:rPr>
              <a:t>i</a:t>
            </a:r>
            <a:r>
              <a:rPr lang="en-US">
                <a:solidFill>
                  <a:srgbClr val="FF0000"/>
                </a:solidFill>
                <a:latin typeface="Arial Narrow" charset="0"/>
              </a:rPr>
              <a:t>, moving at a tangential speed, </a:t>
            </a:r>
            <a:r>
              <a:rPr lang="en-US">
                <a:solidFill>
                  <a:srgbClr val="FF0000"/>
                </a:solidFill>
                <a:latin typeface="Monotype Corsiva" charset="0"/>
              </a:rPr>
              <a:t>v</a:t>
            </a:r>
            <a:r>
              <a:rPr lang="en-US" baseline="-25000">
                <a:solidFill>
                  <a:srgbClr val="FF0000"/>
                </a:solidFill>
                <a:latin typeface="Monotype Corsiva" charset="0"/>
              </a:rPr>
              <a:t>i</a:t>
            </a:r>
            <a:r>
              <a:rPr lang="en-US">
                <a:solidFill>
                  <a:srgbClr val="FF0000"/>
                </a:solidFill>
                <a:latin typeface="Arial Narrow" charset="0"/>
              </a:rPr>
              <a:t>, is</a:t>
            </a:r>
          </a:p>
        </p:txBody>
      </p:sp>
      <p:grpSp>
        <p:nvGrpSpPr>
          <p:cNvPr id="2" name="Group 7"/>
          <p:cNvGrpSpPr>
            <a:grpSpLocks/>
          </p:cNvGrpSpPr>
          <p:nvPr/>
        </p:nvGrpSpPr>
        <p:grpSpPr bwMode="auto">
          <a:xfrm>
            <a:off x="609600" y="658813"/>
            <a:ext cx="1752600" cy="1931987"/>
            <a:chOff x="384" y="415"/>
            <a:chExt cx="1104" cy="1217"/>
          </a:xfrm>
        </p:grpSpPr>
        <p:grpSp>
          <p:nvGrpSpPr>
            <p:cNvPr id="36886" name="Group 8"/>
            <p:cNvGrpSpPr>
              <a:grpSpLocks/>
            </p:cNvGrpSpPr>
            <p:nvPr/>
          </p:nvGrpSpPr>
          <p:grpSpPr bwMode="auto">
            <a:xfrm>
              <a:off x="384" y="415"/>
              <a:ext cx="1104" cy="1217"/>
              <a:chOff x="518" y="1488"/>
              <a:chExt cx="1104" cy="1217"/>
            </a:xfrm>
          </p:grpSpPr>
          <p:grpSp>
            <p:nvGrpSpPr>
              <p:cNvPr id="36890" name="Group 9"/>
              <p:cNvGrpSpPr>
                <a:grpSpLocks/>
              </p:cNvGrpSpPr>
              <p:nvPr/>
            </p:nvGrpSpPr>
            <p:grpSpPr bwMode="auto">
              <a:xfrm>
                <a:off x="576" y="1632"/>
                <a:ext cx="960" cy="960"/>
                <a:chOff x="576" y="1632"/>
                <a:chExt cx="960" cy="960"/>
              </a:xfrm>
            </p:grpSpPr>
            <p:sp>
              <p:nvSpPr>
                <p:cNvPr id="36894" name="Freeform 10"/>
                <p:cNvSpPr>
                  <a:spLocks/>
                </p:cNvSpPr>
                <p:nvPr/>
              </p:nvSpPr>
              <p:spPr bwMode="auto">
                <a:xfrm>
                  <a:off x="816" y="1735"/>
                  <a:ext cx="594" cy="617"/>
                </a:xfrm>
                <a:custGeom>
                  <a:avLst/>
                  <a:gdLst>
                    <a:gd name="T0" fmla="*/ 4195 w 354"/>
                    <a:gd name="T1" fmla="*/ 437 h 569"/>
                    <a:gd name="T2" fmla="*/ 12147 w 354"/>
                    <a:gd name="T3" fmla="*/ 483 h 569"/>
                    <a:gd name="T4" fmla="*/ 16030 w 354"/>
                    <a:gd name="T5" fmla="*/ 573 h 569"/>
                    <a:gd name="T6" fmla="*/ 20778 w 354"/>
                    <a:gd name="T7" fmla="*/ 979 h 569"/>
                    <a:gd name="T8" fmla="*/ 27826 w 354"/>
                    <a:gd name="T9" fmla="*/ 1179 h 569"/>
                    <a:gd name="T10" fmla="*/ 31866 w 354"/>
                    <a:gd name="T11" fmla="*/ 1151 h 569"/>
                    <a:gd name="T12" fmla="*/ 32531 w 354"/>
                    <a:gd name="T13" fmla="*/ 792 h 569"/>
                    <a:gd name="T14" fmla="*/ 36576 w 354"/>
                    <a:gd name="T15" fmla="*/ 561 h 569"/>
                    <a:gd name="T16" fmla="*/ 35023 w 354"/>
                    <a:gd name="T17" fmla="*/ 278 h 569"/>
                    <a:gd name="T18" fmla="*/ 18461 w 354"/>
                    <a:gd name="T19" fmla="*/ 1 h 569"/>
                    <a:gd name="T20" fmla="*/ 11318 w 354"/>
                    <a:gd name="T21" fmla="*/ 17 h 569"/>
                    <a:gd name="T22" fmla="*/ 9672 w 354"/>
                    <a:gd name="T23" fmla="*/ 110 h 569"/>
                    <a:gd name="T24" fmla="*/ 1839 w 354"/>
                    <a:gd name="T25" fmla="*/ 373 h 569"/>
                    <a:gd name="T26" fmla="*/ 175 w 354"/>
                    <a:gd name="T27" fmla="*/ 422 h 569"/>
                    <a:gd name="T28" fmla="*/ 4195 w 354"/>
                    <a:gd name="T29" fmla="*/ 43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95" name="Group 11"/>
                <p:cNvGrpSpPr>
                  <a:grpSpLocks/>
                </p:cNvGrpSpPr>
                <p:nvPr/>
              </p:nvGrpSpPr>
              <p:grpSpPr bwMode="auto">
                <a:xfrm>
                  <a:off x="576" y="1632"/>
                  <a:ext cx="960" cy="960"/>
                  <a:chOff x="96" y="3120"/>
                  <a:chExt cx="960" cy="960"/>
                </a:xfrm>
              </p:grpSpPr>
              <p:sp>
                <p:nvSpPr>
                  <p:cNvPr id="36902" name="Line 12"/>
                  <p:cNvSpPr>
                    <a:spLocks noChangeShapeType="1"/>
                  </p:cNvSpPr>
                  <p:nvPr/>
                </p:nvSpPr>
                <p:spPr bwMode="auto">
                  <a:xfrm>
                    <a:off x="192" y="3120"/>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903" name="Line 13"/>
                  <p:cNvSpPr>
                    <a:spLocks noChangeShapeType="1"/>
                  </p:cNvSpPr>
                  <p:nvPr/>
                </p:nvSpPr>
                <p:spPr bwMode="auto">
                  <a:xfrm rot="5400000">
                    <a:off x="576" y="3504"/>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36896" name="Line 14"/>
                <p:cNvSpPr>
                  <a:spLocks noChangeShapeType="1"/>
                </p:cNvSpPr>
                <p:nvPr/>
              </p:nvSpPr>
              <p:spPr bwMode="auto">
                <a:xfrm flipV="1">
                  <a:off x="672" y="1872"/>
                  <a:ext cx="432" cy="624"/>
                </a:xfrm>
                <a:prstGeom prst="line">
                  <a:avLst/>
                </a:prstGeom>
                <a:noFill/>
                <a:ln w="38100">
                  <a:solidFill>
                    <a:srgbClr val="FF3399"/>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6897" name="Text Box 15"/>
                <p:cNvSpPr txBox="1">
                  <a:spLocks noChangeArrowheads="1"/>
                </p:cNvSpPr>
                <p:nvPr/>
              </p:nvSpPr>
              <p:spPr bwMode="auto">
                <a:xfrm>
                  <a:off x="720" y="1968"/>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3399"/>
                      </a:solidFill>
                      <a:latin typeface="Monotype Corsiva" charset="0"/>
                    </a:rPr>
                    <a:t>r</a:t>
                  </a:r>
                  <a:r>
                    <a:rPr lang="en-US" sz="2000" baseline="-25000">
                      <a:solidFill>
                        <a:srgbClr val="FF3399"/>
                      </a:solidFill>
                      <a:latin typeface="Monotype Corsiva" charset="0"/>
                    </a:rPr>
                    <a:t>i</a:t>
                  </a:r>
                  <a:endParaRPr lang="en-US" sz="2000">
                    <a:solidFill>
                      <a:srgbClr val="FF3399"/>
                    </a:solidFill>
                    <a:latin typeface="Monotype Corsiva" charset="0"/>
                  </a:endParaRPr>
                </a:p>
              </p:txBody>
            </p:sp>
            <p:sp>
              <p:nvSpPr>
                <p:cNvPr id="36898" name="Arc 16"/>
                <p:cNvSpPr>
                  <a:spLocks/>
                </p:cNvSpPr>
                <p:nvPr/>
              </p:nvSpPr>
              <p:spPr bwMode="auto">
                <a:xfrm>
                  <a:off x="768" y="1728"/>
                  <a:ext cx="480"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9" name="Text Box 17"/>
                <p:cNvSpPr txBox="1">
                  <a:spLocks noChangeArrowheads="1"/>
                </p:cNvSpPr>
                <p:nvPr/>
              </p:nvSpPr>
              <p:spPr bwMode="auto">
                <a:xfrm>
                  <a:off x="1142" y="1783"/>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m</a:t>
                  </a:r>
                  <a:r>
                    <a:rPr lang="en-US" sz="2000" baseline="-25000">
                      <a:solidFill>
                        <a:srgbClr val="FF0000"/>
                      </a:solidFill>
                      <a:latin typeface="Monotype Corsiva" charset="0"/>
                    </a:rPr>
                    <a:t>i</a:t>
                  </a:r>
                </a:p>
              </p:txBody>
            </p:sp>
            <p:sp>
              <p:nvSpPr>
                <p:cNvPr id="36900" name="Arc 18"/>
                <p:cNvSpPr>
                  <a:spLocks/>
                </p:cNvSpPr>
                <p:nvPr/>
              </p:nvSpPr>
              <p:spPr bwMode="auto">
                <a:xfrm>
                  <a:off x="864" y="2256"/>
                  <a:ext cx="144"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01" name="Text Box 19"/>
                <p:cNvSpPr txBox="1">
                  <a:spLocks noChangeArrowheads="1"/>
                </p:cNvSpPr>
                <p:nvPr/>
              </p:nvSpPr>
              <p:spPr bwMode="auto">
                <a:xfrm>
                  <a:off x="960" y="217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3399"/>
                      </a:solidFill>
                      <a:latin typeface="Symbol" charset="0"/>
                    </a:rPr>
                    <a:t>θ</a:t>
                  </a:r>
                </a:p>
              </p:txBody>
            </p:sp>
          </p:grpSp>
          <p:sp>
            <p:nvSpPr>
              <p:cNvPr id="36891" name="Text Box 20"/>
              <p:cNvSpPr txBox="1">
                <a:spLocks noChangeArrowheads="1"/>
              </p:cNvSpPr>
              <p:nvPr/>
            </p:nvSpPr>
            <p:spPr bwMode="auto">
              <a:xfrm>
                <a:off x="518" y="2455"/>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O</a:t>
                </a:r>
              </a:p>
            </p:txBody>
          </p:sp>
          <p:sp>
            <p:nvSpPr>
              <p:cNvPr id="36892" name="Text Box 21"/>
              <p:cNvSpPr txBox="1">
                <a:spLocks noChangeArrowheads="1"/>
              </p:cNvSpPr>
              <p:nvPr/>
            </p:nvSpPr>
            <p:spPr bwMode="auto">
              <a:xfrm>
                <a:off x="1440" y="243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36893" name="Text Box 22"/>
              <p:cNvSpPr txBox="1">
                <a:spLocks noChangeArrowheads="1"/>
              </p:cNvSpPr>
              <p:nvPr/>
            </p:nvSpPr>
            <p:spPr bwMode="auto">
              <a:xfrm>
                <a:off x="528" y="148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grpSp>
          <p:nvGrpSpPr>
            <p:cNvPr id="36887" name="Group 23"/>
            <p:cNvGrpSpPr>
              <a:grpSpLocks/>
            </p:cNvGrpSpPr>
            <p:nvPr/>
          </p:nvGrpSpPr>
          <p:grpSpPr bwMode="auto">
            <a:xfrm>
              <a:off x="746" y="470"/>
              <a:ext cx="310" cy="346"/>
              <a:chOff x="864" y="1526"/>
              <a:chExt cx="310" cy="346"/>
            </a:xfrm>
          </p:grpSpPr>
          <p:sp>
            <p:nvSpPr>
              <p:cNvPr id="36888" name="Line 24"/>
              <p:cNvSpPr>
                <a:spLocks noChangeShapeType="1"/>
              </p:cNvSpPr>
              <p:nvPr/>
            </p:nvSpPr>
            <p:spPr bwMode="auto">
              <a:xfrm flipH="1" flipV="1">
                <a:off x="864" y="1632"/>
                <a:ext cx="240" cy="2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9" name="Text Box 25"/>
              <p:cNvSpPr txBox="1">
                <a:spLocks noChangeArrowheads="1"/>
              </p:cNvSpPr>
              <p:nvPr/>
            </p:nvSpPr>
            <p:spPr bwMode="auto">
              <a:xfrm>
                <a:off x="963" y="1526"/>
                <a:ext cx="2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aseline="-25000">
                    <a:solidFill>
                      <a:srgbClr val="FF0000"/>
                    </a:solidFill>
                    <a:latin typeface="Monotype Corsiva" charset="0"/>
                  </a:rPr>
                  <a:t>i</a:t>
                </a:r>
                <a:endParaRPr lang="en-US" sz="2000">
                  <a:solidFill>
                    <a:srgbClr val="FF0000"/>
                  </a:solidFill>
                  <a:latin typeface="Monotype Corsiva" charset="0"/>
                </a:endParaRPr>
              </a:p>
            </p:txBody>
          </p:sp>
        </p:grpSp>
      </p:grpSp>
      <p:graphicFrame>
        <p:nvGraphicFramePr>
          <p:cNvPr id="402458" name="Object 2"/>
          <p:cNvGraphicFramePr>
            <a:graphicFrameLocks noChangeAspect="1"/>
          </p:cNvGraphicFramePr>
          <p:nvPr/>
        </p:nvGraphicFramePr>
        <p:xfrm>
          <a:off x="6261100" y="1706563"/>
          <a:ext cx="368300" cy="427037"/>
        </p:xfrm>
        <a:graphic>
          <a:graphicData uri="http://schemas.openxmlformats.org/presentationml/2006/ole">
            <mc:AlternateContent xmlns:mc="http://schemas.openxmlformats.org/markup-compatibility/2006">
              <mc:Choice xmlns:v="urn:schemas-microsoft-com:vml" Requires="v">
                <p:oleObj spid="_x0000_s448231" name="Equation" r:id="rId3" imgW="190500" imgH="228600" progId="Equation.3">
                  <p:embed/>
                </p:oleObj>
              </mc:Choice>
              <mc:Fallback>
                <p:oleObj name="Equation" r:id="rId3" imgW="1905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100" y="1706563"/>
                        <a:ext cx="3683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59" name="Object 3"/>
          <p:cNvGraphicFramePr>
            <a:graphicFrameLocks noChangeAspect="1"/>
          </p:cNvGraphicFramePr>
          <p:nvPr/>
        </p:nvGraphicFramePr>
        <p:xfrm>
          <a:off x="2289175" y="3429000"/>
          <a:ext cx="530225" cy="625475"/>
        </p:xfrm>
        <a:graphic>
          <a:graphicData uri="http://schemas.openxmlformats.org/presentationml/2006/ole">
            <mc:AlternateContent xmlns:mc="http://schemas.openxmlformats.org/markup-compatibility/2006">
              <mc:Choice xmlns:v="urn:schemas-microsoft-com:vml" Requires="v">
                <p:oleObj spid="_x0000_s448232" name="Equation" r:id="rId5" imgW="228501" imgH="215806" progId="Equation.3">
                  <p:embed/>
                </p:oleObj>
              </mc:Choice>
              <mc:Fallback>
                <p:oleObj name="Equation" r:id="rId5"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175" y="3429000"/>
                        <a:ext cx="530225"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0" name="Object 4"/>
          <p:cNvGraphicFramePr>
            <a:graphicFrameLocks noChangeAspect="1"/>
          </p:cNvGraphicFramePr>
          <p:nvPr/>
        </p:nvGraphicFramePr>
        <p:xfrm>
          <a:off x="5181600" y="4325938"/>
          <a:ext cx="1600200" cy="931862"/>
        </p:xfrm>
        <a:graphic>
          <a:graphicData uri="http://schemas.openxmlformats.org/presentationml/2006/ole">
            <mc:AlternateContent xmlns:mc="http://schemas.openxmlformats.org/markup-compatibility/2006">
              <mc:Choice xmlns:v="urn:schemas-microsoft-com:vml" Requires="v">
                <p:oleObj spid="_x0000_s448233" name="Equation" r:id="rId7" imgW="736600" imgH="342900" progId="Equation.3">
                  <p:embed/>
                </p:oleObj>
              </mc:Choice>
              <mc:Fallback>
                <p:oleObj name="Equation" r:id="rId7" imgW="736600" imgH="342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325938"/>
                        <a:ext cx="1600200" cy="931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1" name="Object 5"/>
          <p:cNvGraphicFramePr>
            <a:graphicFrameLocks noChangeAspect="1"/>
          </p:cNvGraphicFramePr>
          <p:nvPr/>
        </p:nvGraphicFramePr>
        <p:xfrm>
          <a:off x="5133975" y="5305425"/>
          <a:ext cx="809625" cy="647700"/>
        </p:xfrm>
        <a:graphic>
          <a:graphicData uri="http://schemas.openxmlformats.org/presentationml/2006/ole">
            <mc:AlternateContent xmlns:mc="http://schemas.openxmlformats.org/markup-compatibility/2006">
              <mc:Choice xmlns:v="urn:schemas-microsoft-com:vml" Requires="v">
                <p:oleObj spid="_x0000_s448234" name="Equation" r:id="rId9" imgW="355446" imgH="228501" progId="Equation.DSMT4">
                  <p:embed/>
                </p:oleObj>
              </mc:Choice>
              <mc:Fallback>
                <p:oleObj name="Equation" r:id="rId9" imgW="355446"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3975" y="5305425"/>
                        <a:ext cx="809625"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2" name="Text Box 30"/>
          <p:cNvSpPr txBox="1">
            <a:spLocks noChangeArrowheads="1"/>
          </p:cNvSpPr>
          <p:nvPr/>
        </p:nvSpPr>
        <p:spPr bwMode="auto">
          <a:xfrm>
            <a:off x="381000" y="5338763"/>
            <a:ext cx="45720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The above expression is simplified as</a:t>
            </a:r>
          </a:p>
        </p:txBody>
      </p:sp>
      <p:graphicFrame>
        <p:nvGraphicFramePr>
          <p:cNvPr id="402463" name="Object 6"/>
          <p:cNvGraphicFramePr>
            <a:graphicFrameLocks noChangeAspect="1"/>
          </p:cNvGraphicFramePr>
          <p:nvPr/>
        </p:nvGraphicFramePr>
        <p:xfrm>
          <a:off x="6629400" y="1524000"/>
          <a:ext cx="1054100" cy="733425"/>
        </p:xfrm>
        <a:graphic>
          <a:graphicData uri="http://schemas.openxmlformats.org/presentationml/2006/ole">
            <mc:AlternateContent xmlns:mc="http://schemas.openxmlformats.org/markup-compatibility/2006">
              <mc:Choice xmlns:v="urn:schemas-microsoft-com:vml" Requires="v">
                <p:oleObj spid="_x0000_s448235" name="Equation" r:id="rId11" imgW="545863" imgH="393529" progId="Equation.3">
                  <p:embed/>
                </p:oleObj>
              </mc:Choice>
              <mc:Fallback>
                <p:oleObj name="Equation" r:id="rId11" imgW="545863"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1524000"/>
                        <a:ext cx="105410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4" name="Object 7"/>
          <p:cNvGraphicFramePr>
            <a:graphicFrameLocks noChangeAspect="1"/>
          </p:cNvGraphicFramePr>
          <p:nvPr/>
        </p:nvGraphicFramePr>
        <p:xfrm>
          <a:off x="7696200" y="1552575"/>
          <a:ext cx="1371600" cy="733425"/>
        </p:xfrm>
        <a:graphic>
          <a:graphicData uri="http://schemas.openxmlformats.org/presentationml/2006/ole">
            <mc:AlternateContent xmlns:mc="http://schemas.openxmlformats.org/markup-compatibility/2006">
              <mc:Choice xmlns:v="urn:schemas-microsoft-com:vml" Requires="v">
                <p:oleObj spid="_x0000_s448236" name="Equation" r:id="rId13" imgW="710891" imgH="393529" progId="Equation.3">
                  <p:embed/>
                </p:oleObj>
              </mc:Choice>
              <mc:Fallback>
                <p:oleObj name="Equation" r:id="rId13" imgW="710891"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6200" y="1552575"/>
                        <a:ext cx="137160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5" name="Object 8"/>
          <p:cNvGraphicFramePr>
            <a:graphicFrameLocks noChangeAspect="1"/>
          </p:cNvGraphicFramePr>
          <p:nvPr/>
        </p:nvGraphicFramePr>
        <p:xfrm>
          <a:off x="2786063" y="3352800"/>
          <a:ext cx="1176337" cy="989013"/>
        </p:xfrm>
        <a:graphic>
          <a:graphicData uri="http://schemas.openxmlformats.org/presentationml/2006/ole">
            <mc:AlternateContent xmlns:mc="http://schemas.openxmlformats.org/markup-compatibility/2006">
              <mc:Choice xmlns:v="urn:schemas-microsoft-com:vml" Requires="v">
                <p:oleObj spid="_x0000_s448237" name="Equation" r:id="rId15" imgW="507780" imgH="342751" progId="Equation.3">
                  <p:embed/>
                </p:oleObj>
              </mc:Choice>
              <mc:Fallback>
                <p:oleObj name="Equation" r:id="rId15" imgW="507780" imgH="342751"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063" y="3352800"/>
                        <a:ext cx="1176337" cy="989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6" name="Object 9"/>
          <p:cNvGraphicFramePr>
            <a:graphicFrameLocks noChangeAspect="1"/>
          </p:cNvGraphicFramePr>
          <p:nvPr/>
        </p:nvGraphicFramePr>
        <p:xfrm>
          <a:off x="3827463" y="3124200"/>
          <a:ext cx="2116137" cy="1209675"/>
        </p:xfrm>
        <a:graphic>
          <a:graphicData uri="http://schemas.openxmlformats.org/presentationml/2006/ole">
            <mc:AlternateContent xmlns:mc="http://schemas.openxmlformats.org/markup-compatibility/2006">
              <mc:Choice xmlns:v="urn:schemas-microsoft-com:vml" Requires="v">
                <p:oleObj spid="_x0000_s448238" name="Equation" r:id="rId17" imgW="914400" imgH="419100" progId="Equation.3">
                  <p:embed/>
                </p:oleObj>
              </mc:Choice>
              <mc:Fallback>
                <p:oleObj name="Equation" r:id="rId17" imgW="914400" imgH="419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27463" y="3124200"/>
                        <a:ext cx="2116137" cy="1209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7" name="Object 10"/>
          <p:cNvGraphicFramePr>
            <a:graphicFrameLocks noChangeAspect="1"/>
          </p:cNvGraphicFramePr>
          <p:nvPr/>
        </p:nvGraphicFramePr>
        <p:xfrm>
          <a:off x="5943600" y="3048000"/>
          <a:ext cx="2438400" cy="1319213"/>
        </p:xfrm>
        <a:graphic>
          <a:graphicData uri="http://schemas.openxmlformats.org/presentationml/2006/ole">
            <mc:AlternateContent xmlns:mc="http://schemas.openxmlformats.org/markup-compatibility/2006">
              <mc:Choice xmlns:v="urn:schemas-microsoft-com:vml" Requires="v">
                <p:oleObj spid="_x0000_s448239" name="Equation" r:id="rId19" imgW="1054100" imgH="457200" progId="Equation.3">
                  <p:embed/>
                </p:oleObj>
              </mc:Choice>
              <mc:Fallback>
                <p:oleObj name="Equation" r:id="rId19" imgW="1054100" imgH="457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43600" y="3048000"/>
                        <a:ext cx="2438400" cy="1319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8" name="Object 11"/>
          <p:cNvGraphicFramePr>
            <a:graphicFrameLocks noChangeAspect="1"/>
          </p:cNvGraphicFramePr>
          <p:nvPr/>
        </p:nvGraphicFramePr>
        <p:xfrm>
          <a:off x="5962650" y="5054600"/>
          <a:ext cx="895350" cy="1117600"/>
        </p:xfrm>
        <a:graphic>
          <a:graphicData uri="http://schemas.openxmlformats.org/presentationml/2006/ole">
            <mc:AlternateContent xmlns:mc="http://schemas.openxmlformats.org/markup-compatibility/2006">
              <mc:Choice xmlns:v="urn:schemas-microsoft-com:vml" Requires="v">
                <p:oleObj spid="_x0000_s448240" name="Equation" r:id="rId21" imgW="393529" imgH="393529" progId="Equation.DSMT4">
                  <p:embed/>
                </p:oleObj>
              </mc:Choice>
              <mc:Fallback>
                <p:oleObj name="Equation" r:id="rId21" imgW="393529" imgH="393529"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62650" y="5054600"/>
                        <a:ext cx="895350" cy="1117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9" name="Rectangle 37"/>
          <p:cNvSpPr>
            <a:spLocks noChangeArrowheads="1"/>
          </p:cNvSpPr>
          <p:nvPr/>
        </p:nvSpPr>
        <p:spPr bwMode="auto">
          <a:xfrm>
            <a:off x="6477000" y="3124200"/>
            <a:ext cx="1524000" cy="1219200"/>
          </a:xfrm>
          <a:prstGeom prst="rect">
            <a:avLst/>
          </a:prstGeom>
          <a:noFill/>
          <a:ln w="3810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Tree>
    <p:extLst>
      <p:ext uri="{BB962C8B-B14F-4D97-AF65-F5344CB8AC3E}">
        <p14:creationId xmlns:p14="http://schemas.microsoft.com/office/powerpoint/2010/main" val="52327143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 name="Date Placeholder 3"/>
          <p:cNvSpPr>
            <a:spLocks noGrp="1"/>
          </p:cNvSpPr>
          <p:nvPr>
            <p:ph type="dt" sz="half" idx="10"/>
          </p:nvPr>
        </p:nvSpPr>
        <p:spPr/>
        <p:txBody>
          <a:bodyPr/>
          <a:lstStyle/>
          <a:p>
            <a:r>
              <a:rPr lang="en-US" smtClean="0"/>
              <a:t>Thursday, Oct. 23, 2014</a:t>
            </a:r>
            <a:endParaRPr lang="en-US"/>
          </a:p>
        </p:txBody>
      </p:sp>
      <p:sp>
        <p:nvSpPr>
          <p:cNvPr id="51" name="Footer Placeholder 4"/>
          <p:cNvSpPr>
            <a:spLocks noGrp="1"/>
          </p:cNvSpPr>
          <p:nvPr>
            <p:ph type="ftr" sz="quarter" idx="11"/>
          </p:nvPr>
        </p:nvSpPr>
        <p:spPr/>
        <p:txBody>
          <a:bodyPr/>
          <a:lstStyle/>
          <a:p>
            <a:r>
              <a:rPr lang="nl-NL" smtClean="0"/>
              <a:t>PHYS 1443-004, Fall 2014                            Dr. Jaehoon Yu</a:t>
            </a:r>
            <a:endParaRPr lang="en-US"/>
          </a:p>
        </p:txBody>
      </p:sp>
      <p:sp>
        <p:nvSpPr>
          <p:cNvPr id="52" name="Slide Number Placeholder 5"/>
          <p:cNvSpPr>
            <a:spLocks noGrp="1"/>
          </p:cNvSpPr>
          <p:nvPr>
            <p:ph type="sldNum" sz="quarter" idx="12"/>
          </p:nvPr>
        </p:nvSpPr>
        <p:spPr/>
        <p:txBody>
          <a:bodyPr/>
          <a:lstStyle/>
          <a:p>
            <a:fld id="{DE8A0182-9D1F-9944-BAF8-DC6621868E11}" type="slidenum">
              <a:rPr lang="en-US"/>
              <a:pPr/>
              <a:t>11</a:t>
            </a:fld>
            <a:endParaRPr lang="en-US"/>
          </a:p>
        </p:txBody>
      </p:sp>
      <p:sp>
        <p:nvSpPr>
          <p:cNvPr id="394242" name="Rectangle 2"/>
          <p:cNvSpPr>
            <a:spLocks noGrp="1" noChangeArrowheads="1"/>
          </p:cNvSpPr>
          <p:nvPr>
            <p:ph type="title"/>
          </p:nvPr>
        </p:nvSpPr>
        <p:spPr>
          <a:xfrm>
            <a:off x="685800" y="152400"/>
            <a:ext cx="7772400" cy="609600"/>
          </a:xfrm>
        </p:spPr>
        <p:txBody>
          <a:bodyPr/>
          <a:lstStyle/>
          <a:p>
            <a:r>
              <a:rPr lang="en-US" sz="4000"/>
              <a:t>Example for Moment of Inertia</a:t>
            </a:r>
            <a:endParaRPr lang="en-US"/>
          </a:p>
        </p:txBody>
      </p:sp>
      <p:sp>
        <p:nvSpPr>
          <p:cNvPr id="394243"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In a system of four small spheres as shown in the figure, assuming the radii are negligible and the rods connecting the particles are </a:t>
            </a:r>
            <a:r>
              <a:rPr lang="en-US" sz="2000" dirty="0" err="1">
                <a:solidFill>
                  <a:srgbClr val="800000"/>
                </a:solidFill>
                <a:latin typeface="Arial Narrow" charset="0"/>
              </a:rPr>
              <a:t>massless</a:t>
            </a:r>
            <a:r>
              <a:rPr lang="en-US" sz="2000" dirty="0">
                <a:solidFill>
                  <a:srgbClr val="800000"/>
                </a:solidFill>
                <a:latin typeface="Arial Narrow" charset="0"/>
              </a:rPr>
              <a:t>, compute the moment of inertia and the rotational kinetic energy when the system rotates about the y-axis at angular speed</a:t>
            </a:r>
            <a:r>
              <a:rPr lang="en-US" sz="2000" dirty="0" smtClean="0">
                <a:solidFill>
                  <a:srgbClr val="800000"/>
                </a:solidFill>
                <a:latin typeface="Arial Narrow" charset="0"/>
              </a:rPr>
              <a:t> </a:t>
            </a:r>
            <a:r>
              <a:rPr lang="en-US" sz="2000" dirty="0" err="1" smtClean="0">
                <a:solidFill>
                  <a:srgbClr val="800000"/>
                </a:solidFill>
                <a:latin typeface="Arial Narrow" charset="0"/>
              </a:rPr>
              <a:t>ω</a:t>
            </a:r>
            <a:r>
              <a:rPr lang="en-US" sz="2000" dirty="0" smtClean="0">
                <a:solidFill>
                  <a:srgbClr val="800000"/>
                </a:solidFill>
                <a:latin typeface="Arial Narrow" charset="0"/>
              </a:rPr>
              <a:t>.</a:t>
            </a:r>
            <a:endParaRPr lang="en-US" sz="2000" dirty="0">
              <a:solidFill>
                <a:srgbClr val="800000"/>
              </a:solidFill>
              <a:latin typeface="Arial Narrow" charset="0"/>
            </a:endParaRPr>
          </a:p>
        </p:txBody>
      </p:sp>
      <p:graphicFrame>
        <p:nvGraphicFramePr>
          <p:cNvPr id="394244" name="Object 4"/>
          <p:cNvGraphicFramePr>
            <a:graphicFrameLocks noChangeAspect="1"/>
          </p:cNvGraphicFramePr>
          <p:nvPr/>
        </p:nvGraphicFramePr>
        <p:xfrm>
          <a:off x="4114800" y="2844800"/>
          <a:ext cx="196850" cy="330200"/>
        </p:xfrm>
        <a:graphic>
          <a:graphicData uri="http://schemas.openxmlformats.org/presentationml/2006/ole">
            <mc:AlternateContent xmlns:mc="http://schemas.openxmlformats.org/markup-compatibility/2006">
              <mc:Choice xmlns:v="urn:schemas-microsoft-com:vml" Requires="v">
                <p:oleObj spid="_x0000_s466659" name="Equation" r:id="rId3" imgW="126720" imgH="164880" progId="Equation.3">
                  <p:embed/>
                </p:oleObj>
              </mc:Choice>
              <mc:Fallback>
                <p:oleObj name="Equation" r:id="rId3" imgW="1267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844800"/>
                        <a:ext cx="196850" cy="330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94245" name="Text Box 5"/>
          <p:cNvSpPr txBox="1">
            <a:spLocks noChangeArrowheads="1"/>
          </p:cNvSpPr>
          <p:nvPr/>
        </p:nvSpPr>
        <p:spPr bwMode="auto">
          <a:xfrm>
            <a:off x="3962400" y="1905000"/>
            <a:ext cx="50292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Since the rotation is about y axis, the moment of inertia about y axis,</a:t>
            </a:r>
            <a:r>
              <a:rPr lang="en-US" sz="2000">
                <a:solidFill>
                  <a:schemeClr val="accent2"/>
                </a:solidFill>
                <a:latin typeface="Monotype Corsiva" charset="0"/>
              </a:rPr>
              <a:t> I</a:t>
            </a:r>
            <a:r>
              <a:rPr lang="en-US" sz="2000" baseline="-25000">
                <a:solidFill>
                  <a:schemeClr val="accent2"/>
                </a:solidFill>
                <a:latin typeface="Monotype Corsiva" charset="0"/>
              </a:rPr>
              <a:t>y</a:t>
            </a:r>
            <a:r>
              <a:rPr lang="en-US" sz="2000">
                <a:solidFill>
                  <a:schemeClr val="accent2"/>
                </a:solidFill>
                <a:latin typeface="Arial Narrow" charset="0"/>
              </a:rPr>
              <a:t>, is</a:t>
            </a:r>
          </a:p>
        </p:txBody>
      </p:sp>
      <p:graphicFrame>
        <p:nvGraphicFramePr>
          <p:cNvPr id="394246" name="Object 6"/>
          <p:cNvGraphicFramePr>
            <a:graphicFrameLocks noChangeAspect="1"/>
          </p:cNvGraphicFramePr>
          <p:nvPr/>
        </p:nvGraphicFramePr>
        <p:xfrm>
          <a:off x="4495800" y="4268788"/>
          <a:ext cx="414338" cy="376237"/>
        </p:xfrm>
        <a:graphic>
          <a:graphicData uri="http://schemas.openxmlformats.org/presentationml/2006/ole">
            <mc:AlternateContent xmlns:mc="http://schemas.openxmlformats.org/markup-compatibility/2006">
              <mc:Choice xmlns:v="urn:schemas-microsoft-com:vml" Requires="v">
                <p:oleObj spid="_x0000_s466660" name="Equation" r:id="rId5" imgW="228600" imgH="215640" progId="Equation.3">
                  <p:embed/>
                </p:oleObj>
              </mc:Choice>
              <mc:Fallback>
                <p:oleObj name="Equation" r:id="rId5" imgW="2286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268788"/>
                        <a:ext cx="414338" cy="3762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94247" name="Text Box 7"/>
          <p:cNvSpPr txBox="1">
            <a:spLocks noChangeArrowheads="1"/>
          </p:cNvSpPr>
          <p:nvPr/>
        </p:nvSpPr>
        <p:spPr bwMode="auto">
          <a:xfrm>
            <a:off x="457200" y="4267200"/>
            <a:ext cx="3581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Thus, the rotational kinetic energy is </a:t>
            </a:r>
          </a:p>
        </p:txBody>
      </p:sp>
      <p:sp>
        <p:nvSpPr>
          <p:cNvPr id="394248" name="Text Box 8"/>
          <p:cNvSpPr txBox="1">
            <a:spLocks noChangeArrowheads="1"/>
          </p:cNvSpPr>
          <p:nvPr/>
        </p:nvSpPr>
        <p:spPr bwMode="auto">
          <a:xfrm>
            <a:off x="685800" y="4876800"/>
            <a:ext cx="79248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Find the moment of inertia and rotational kinetic energy when the system rotates on the x-y plane about the z-axis that goes through the origin O.</a:t>
            </a:r>
          </a:p>
        </p:txBody>
      </p:sp>
      <p:grpSp>
        <p:nvGrpSpPr>
          <p:cNvPr id="2" name="Group 9"/>
          <p:cNvGrpSpPr>
            <a:grpSpLocks/>
          </p:cNvGrpSpPr>
          <p:nvPr/>
        </p:nvGrpSpPr>
        <p:grpSpPr bwMode="auto">
          <a:xfrm>
            <a:off x="381000" y="1676400"/>
            <a:ext cx="3581400" cy="2590800"/>
            <a:chOff x="240" y="912"/>
            <a:chExt cx="2256" cy="1632"/>
          </a:xfrm>
        </p:grpSpPr>
        <p:sp>
          <p:nvSpPr>
            <p:cNvPr id="394250" name="Line 10"/>
            <p:cNvSpPr>
              <a:spLocks noChangeShapeType="1"/>
            </p:cNvSpPr>
            <p:nvPr/>
          </p:nvSpPr>
          <p:spPr bwMode="auto">
            <a:xfrm>
              <a:off x="240" y="1776"/>
              <a:ext cx="220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394251" name="Line 11"/>
            <p:cNvSpPr>
              <a:spLocks noChangeShapeType="1"/>
            </p:cNvSpPr>
            <p:nvPr/>
          </p:nvSpPr>
          <p:spPr bwMode="auto">
            <a:xfrm rot="-5400000">
              <a:off x="384" y="1776"/>
              <a:ext cx="1536"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394252" name="Text Box 12"/>
            <p:cNvSpPr txBox="1">
              <a:spLocks noChangeArrowheads="1"/>
            </p:cNvSpPr>
            <p:nvPr/>
          </p:nvSpPr>
          <p:spPr bwMode="auto">
            <a:xfrm>
              <a:off x="2314" y="171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394253" name="Text Box 13"/>
            <p:cNvSpPr txBox="1">
              <a:spLocks noChangeArrowheads="1"/>
            </p:cNvSpPr>
            <p:nvPr/>
          </p:nvSpPr>
          <p:spPr bwMode="auto">
            <a:xfrm>
              <a:off x="912" y="912"/>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sp>
        <p:nvSpPr>
          <p:cNvPr id="394254" name="Text Box 14"/>
          <p:cNvSpPr txBox="1">
            <a:spLocks noChangeArrowheads="1"/>
          </p:cNvSpPr>
          <p:nvPr/>
        </p:nvSpPr>
        <p:spPr bwMode="auto">
          <a:xfrm>
            <a:off x="4419600" y="3413125"/>
            <a:ext cx="47244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This is because the rotation is done about y axis, and the radii of the spheres are negligible.</a:t>
            </a:r>
          </a:p>
        </p:txBody>
      </p:sp>
      <p:sp>
        <p:nvSpPr>
          <p:cNvPr id="394255" name="Text Box 15"/>
          <p:cNvSpPr txBox="1">
            <a:spLocks noChangeArrowheads="1"/>
          </p:cNvSpPr>
          <p:nvPr/>
        </p:nvSpPr>
        <p:spPr bwMode="auto">
          <a:xfrm>
            <a:off x="2362200" y="3581400"/>
            <a:ext cx="20574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4" name="Group 17"/>
            <p:cNvGrpSpPr>
              <a:grpSpLocks/>
            </p:cNvGrpSpPr>
            <p:nvPr/>
          </p:nvGrpSpPr>
          <p:grpSpPr bwMode="auto">
            <a:xfrm>
              <a:off x="144" y="1680"/>
              <a:ext cx="1968" cy="339"/>
              <a:chOff x="144" y="1680"/>
              <a:chExt cx="1968" cy="339"/>
            </a:xfrm>
          </p:grpSpPr>
          <p:sp>
            <p:nvSpPr>
              <p:cNvPr id="394258" name="Oval 18"/>
              <p:cNvSpPr>
                <a:spLocks noChangeArrowheads="1"/>
              </p:cNvSpPr>
              <p:nvPr/>
            </p:nvSpPr>
            <p:spPr bwMode="auto">
              <a:xfrm>
                <a:off x="144" y="1827"/>
                <a:ext cx="192" cy="192"/>
              </a:xfrm>
              <a:prstGeom prst="ellipse">
                <a:avLst/>
              </a:prstGeom>
              <a:gradFill rotWithShape="0">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sp>
            <p:nvSpPr>
              <p:cNvPr id="394259" name="Oval 19"/>
              <p:cNvSpPr>
                <a:spLocks noChangeArrowheads="1"/>
              </p:cNvSpPr>
              <p:nvPr/>
            </p:nvSpPr>
            <p:spPr bwMode="auto">
              <a:xfrm>
                <a:off x="1920" y="1827"/>
                <a:ext cx="192" cy="192"/>
              </a:xfrm>
              <a:prstGeom prst="ellipse">
                <a:avLst/>
              </a:prstGeom>
              <a:gradFill rotWithShape="0">
                <a:gsLst>
                  <a:gs pos="0">
                    <a:srgbClr val="FF0000"/>
                  </a:gs>
                  <a:gs pos="100000">
                    <a:srgbClr val="FF0000">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cxnSp>
            <p:nvCxnSpPr>
              <p:cNvPr id="394260" name="AutoShape 20"/>
              <p:cNvCxnSpPr>
                <a:cxnSpLocks noChangeShapeType="1"/>
                <a:stCxn id="394258" idx="6"/>
                <a:endCxn id="394259" idx="2"/>
              </p:cNvCxnSpPr>
              <p:nvPr/>
            </p:nvCxnSpPr>
            <p:spPr bwMode="auto">
              <a:xfrm>
                <a:off x="336" y="1923"/>
                <a:ext cx="1584" cy="0"/>
              </a:xfrm>
              <a:prstGeom prst="straightConnector1">
                <a:avLst/>
              </a:prstGeom>
              <a:noFill/>
              <a:ln w="28575">
                <a:solidFill>
                  <a:srgbClr val="FF0000"/>
                </a:solidFill>
                <a:prstDash val="dash"/>
                <a:round/>
                <a:headEnd/>
                <a:tailEnd/>
              </a:ln>
              <a:effectLst/>
            </p:spPr>
          </p:cxnSp>
          <p:sp>
            <p:nvSpPr>
              <p:cNvPr id="394261" name="Text Box 21"/>
              <p:cNvSpPr txBox="1">
                <a:spLocks noChangeArrowheads="1"/>
              </p:cNvSpPr>
              <p:nvPr/>
            </p:nvSpPr>
            <p:spPr bwMode="auto">
              <a:xfrm>
                <a:off x="614" y="1680"/>
                <a:ext cx="162" cy="288"/>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Monotype Corsiva" charset="0"/>
                  </a:rPr>
                  <a:t>l</a:t>
                </a:r>
              </a:p>
            </p:txBody>
          </p:sp>
          <p:sp>
            <p:nvSpPr>
              <p:cNvPr id="394262" name="Text Box 22"/>
              <p:cNvSpPr txBox="1">
                <a:spLocks noChangeArrowheads="1"/>
              </p:cNvSpPr>
              <p:nvPr/>
            </p:nvSpPr>
            <p:spPr bwMode="auto">
              <a:xfrm>
                <a:off x="1483" y="1683"/>
                <a:ext cx="162" cy="288"/>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latin typeface="Monotype Corsiva" charset="0"/>
                  </a:rPr>
                  <a:t>l</a:t>
                </a:r>
              </a:p>
            </p:txBody>
          </p:sp>
        </p:grpSp>
        <p:grpSp>
          <p:nvGrpSpPr>
            <p:cNvPr id="5" name="Group 23"/>
            <p:cNvGrpSpPr>
              <a:grpSpLocks/>
            </p:cNvGrpSpPr>
            <p:nvPr/>
          </p:nvGrpSpPr>
          <p:grpSpPr bwMode="auto">
            <a:xfrm>
              <a:off x="1080" y="1248"/>
              <a:ext cx="255" cy="1296"/>
              <a:chOff x="1080" y="1248"/>
              <a:chExt cx="255" cy="1296"/>
            </a:xfrm>
          </p:grpSpPr>
          <p:sp>
            <p:nvSpPr>
              <p:cNvPr id="394264" name="Oval 24"/>
              <p:cNvSpPr>
                <a:spLocks noChangeArrowheads="1"/>
              </p:cNvSpPr>
              <p:nvPr/>
            </p:nvSpPr>
            <p:spPr bwMode="auto">
              <a:xfrm>
                <a:off x="1080" y="2400"/>
                <a:ext cx="144" cy="144"/>
              </a:xfrm>
              <a:prstGeom prst="ellipse">
                <a:avLst/>
              </a:prstGeom>
              <a:gradFill rotWithShape="0">
                <a:gsLst>
                  <a:gs pos="0">
                    <a:srgbClr val="33CC33"/>
                  </a:gs>
                  <a:gs pos="100000">
                    <a:srgbClr val="33CC33">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sp>
            <p:nvSpPr>
              <p:cNvPr id="394265" name="Oval 25"/>
              <p:cNvSpPr>
                <a:spLocks noChangeArrowheads="1"/>
              </p:cNvSpPr>
              <p:nvPr/>
            </p:nvSpPr>
            <p:spPr bwMode="auto">
              <a:xfrm>
                <a:off x="1080" y="1248"/>
                <a:ext cx="144" cy="144"/>
              </a:xfrm>
              <a:prstGeom prst="ellipse">
                <a:avLst/>
              </a:prstGeom>
              <a:gradFill rotWithShape="0">
                <a:gsLst>
                  <a:gs pos="0">
                    <a:srgbClr val="33CC33"/>
                  </a:gs>
                  <a:gs pos="100000">
                    <a:srgbClr val="33CC33">
                      <a:gamma/>
                      <a:shade val="46275"/>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r>
                  <a:rPr lang="en-US" sz="2000">
                    <a:solidFill>
                      <a:srgbClr val="FFFF99"/>
                    </a:solidFill>
                    <a:latin typeface="Monotype Corsiva" charset="0"/>
                  </a:rPr>
                  <a:t>m</a:t>
                </a:r>
              </a:p>
            </p:txBody>
          </p:sp>
          <p:cxnSp>
            <p:nvCxnSpPr>
              <p:cNvPr id="394266" name="AutoShape 26"/>
              <p:cNvCxnSpPr>
                <a:cxnSpLocks noChangeShapeType="1"/>
                <a:stCxn id="394264" idx="0"/>
                <a:endCxn id="394265" idx="4"/>
              </p:cNvCxnSpPr>
              <p:nvPr/>
            </p:nvCxnSpPr>
            <p:spPr bwMode="auto">
              <a:xfrm flipV="1">
                <a:off x="1152" y="1392"/>
                <a:ext cx="0" cy="1008"/>
              </a:xfrm>
              <a:prstGeom prst="straightConnector1">
                <a:avLst/>
              </a:prstGeom>
              <a:noFill/>
              <a:ln w="28575">
                <a:solidFill>
                  <a:srgbClr val="33CC33"/>
                </a:solidFill>
                <a:prstDash val="sysDot"/>
                <a:round/>
                <a:headEnd/>
                <a:tailEnd/>
              </a:ln>
              <a:effectLst/>
            </p:spPr>
          </p:cxnSp>
          <p:sp>
            <p:nvSpPr>
              <p:cNvPr id="394267" name="Text Box 27"/>
              <p:cNvSpPr txBox="1">
                <a:spLocks noChangeArrowheads="1"/>
              </p:cNvSpPr>
              <p:nvPr/>
            </p:nvSpPr>
            <p:spPr bwMode="auto">
              <a:xfrm>
                <a:off x="1142" y="1512"/>
                <a:ext cx="183"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Monotype Corsiva" charset="0"/>
                  </a:rPr>
                  <a:t>b</a:t>
                </a:r>
                <a:endParaRPr lang="en-US" sz="2000">
                  <a:latin typeface="Monotype Corsiva" charset="0"/>
                </a:endParaRPr>
              </a:p>
            </p:txBody>
          </p:sp>
          <p:sp>
            <p:nvSpPr>
              <p:cNvPr id="394268" name="Text Box 28"/>
              <p:cNvSpPr txBox="1">
                <a:spLocks noChangeArrowheads="1"/>
              </p:cNvSpPr>
              <p:nvPr/>
            </p:nvSpPr>
            <p:spPr bwMode="auto">
              <a:xfrm>
                <a:off x="1152" y="2006"/>
                <a:ext cx="183"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0000"/>
                    </a:solidFill>
                    <a:latin typeface="Monotype Corsiva" charset="0"/>
                  </a:rPr>
                  <a:t>b</a:t>
                </a:r>
                <a:endParaRPr lang="en-US" sz="2000">
                  <a:latin typeface="Monotype Corsiva" charset="0"/>
                </a:endParaRPr>
              </a:p>
            </p:txBody>
          </p:sp>
        </p:grpSp>
        <p:sp>
          <p:nvSpPr>
            <p:cNvPr id="394269" name="Text Box 29"/>
            <p:cNvSpPr txBox="1">
              <a:spLocks noChangeArrowheads="1"/>
            </p:cNvSpPr>
            <p:nvPr/>
          </p:nvSpPr>
          <p:spPr bwMode="auto">
            <a:xfrm>
              <a:off x="960" y="1879"/>
              <a:ext cx="218"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O</a:t>
              </a:r>
            </a:p>
          </p:txBody>
        </p:sp>
      </p:grpSp>
      <p:graphicFrame>
        <p:nvGraphicFramePr>
          <p:cNvPr id="394270" name="Object 30"/>
          <p:cNvGraphicFramePr>
            <a:graphicFrameLocks noChangeAspect="1"/>
          </p:cNvGraphicFramePr>
          <p:nvPr/>
        </p:nvGraphicFramePr>
        <p:xfrm>
          <a:off x="434975" y="5834063"/>
          <a:ext cx="174625" cy="220662"/>
        </p:xfrm>
        <a:graphic>
          <a:graphicData uri="http://schemas.openxmlformats.org/presentationml/2006/ole">
            <mc:AlternateContent xmlns:mc="http://schemas.openxmlformats.org/markup-compatibility/2006">
              <mc:Choice xmlns:v="urn:schemas-microsoft-com:vml" Requires="v">
                <p:oleObj spid="_x0000_s466661" name="Equation" r:id="rId7" imgW="126720" imgH="164880" progId="Equation.3">
                  <p:embed/>
                </p:oleObj>
              </mc:Choice>
              <mc:Fallback>
                <p:oleObj name="Equation" r:id="rId7" imgW="12672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5834063"/>
                        <a:ext cx="174625" cy="2206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1" name="Object 31"/>
          <p:cNvGraphicFramePr>
            <a:graphicFrameLocks noChangeAspect="1"/>
          </p:cNvGraphicFramePr>
          <p:nvPr/>
        </p:nvGraphicFramePr>
        <p:xfrm>
          <a:off x="4808538" y="5816600"/>
          <a:ext cx="296862" cy="306388"/>
        </p:xfrm>
        <a:graphic>
          <a:graphicData uri="http://schemas.openxmlformats.org/presentationml/2006/ole">
            <mc:AlternateContent xmlns:mc="http://schemas.openxmlformats.org/markup-compatibility/2006">
              <mc:Choice xmlns:v="urn:schemas-microsoft-com:vml" Requires="v">
                <p:oleObj spid="_x0000_s466662" name="Equation" r:id="rId8" imgW="228600" imgH="215640" progId="Equation.3">
                  <p:embed/>
                </p:oleObj>
              </mc:Choice>
              <mc:Fallback>
                <p:oleObj name="Equation" r:id="rId8" imgW="2286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8538" y="5816600"/>
                        <a:ext cx="296862" cy="3063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2" name="Object 32"/>
          <p:cNvGraphicFramePr>
            <a:graphicFrameLocks noChangeAspect="1"/>
          </p:cNvGraphicFramePr>
          <p:nvPr/>
        </p:nvGraphicFramePr>
        <p:xfrm>
          <a:off x="4343400" y="2819400"/>
          <a:ext cx="946150" cy="685800"/>
        </p:xfrm>
        <a:graphic>
          <a:graphicData uri="http://schemas.openxmlformats.org/presentationml/2006/ole">
            <mc:AlternateContent xmlns:mc="http://schemas.openxmlformats.org/markup-compatibility/2006">
              <mc:Choice xmlns:v="urn:schemas-microsoft-com:vml" Requires="v">
                <p:oleObj spid="_x0000_s466663" name="Equation" r:id="rId9" imgW="609480" imgH="342720" progId="Equation.3">
                  <p:embed/>
                </p:oleObj>
              </mc:Choice>
              <mc:Fallback>
                <p:oleObj name="Equation" r:id="rId9" imgW="609480" imgH="3427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2819400"/>
                        <a:ext cx="946150" cy="685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3" name="Object 33"/>
          <p:cNvGraphicFramePr>
            <a:graphicFrameLocks noChangeAspect="1"/>
          </p:cNvGraphicFramePr>
          <p:nvPr/>
        </p:nvGraphicFramePr>
        <p:xfrm>
          <a:off x="5257800" y="2819400"/>
          <a:ext cx="865188" cy="406400"/>
        </p:xfrm>
        <a:graphic>
          <a:graphicData uri="http://schemas.openxmlformats.org/presentationml/2006/ole">
            <mc:AlternateContent xmlns:mc="http://schemas.openxmlformats.org/markup-compatibility/2006">
              <mc:Choice xmlns:v="urn:schemas-microsoft-com:vml" Requires="v">
                <p:oleObj spid="_x0000_s466664" name="Equation" r:id="rId11" imgW="406400" imgH="203200" progId="Equation.DSMT4">
                  <p:embed/>
                </p:oleObj>
              </mc:Choice>
              <mc:Fallback>
                <p:oleObj name="Equation" r:id="rId11" imgW="4064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7800" y="2819400"/>
                        <a:ext cx="865188"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4" name="Object 34"/>
          <p:cNvGraphicFramePr>
            <a:graphicFrameLocks noChangeAspect="1"/>
          </p:cNvGraphicFramePr>
          <p:nvPr/>
        </p:nvGraphicFramePr>
        <p:xfrm>
          <a:off x="8153400" y="2819400"/>
          <a:ext cx="838200" cy="381000"/>
        </p:xfrm>
        <a:graphic>
          <a:graphicData uri="http://schemas.openxmlformats.org/presentationml/2006/ole">
            <mc:AlternateContent xmlns:mc="http://schemas.openxmlformats.org/markup-compatibility/2006">
              <mc:Choice xmlns:v="urn:schemas-microsoft-com:vml" Requires="v">
                <p:oleObj spid="_x0000_s466665" name="Equation" r:id="rId13" imgW="482600" imgH="190500" progId="Equation.DSMT4">
                  <p:embed/>
                </p:oleObj>
              </mc:Choice>
              <mc:Fallback>
                <p:oleObj name="Equation" r:id="rId13" imgW="482600" imgH="1905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53400" y="2819400"/>
                        <a:ext cx="838200"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5" name="Object 35"/>
          <p:cNvGraphicFramePr>
            <a:graphicFrameLocks noChangeAspect="1"/>
          </p:cNvGraphicFramePr>
          <p:nvPr/>
        </p:nvGraphicFramePr>
        <p:xfrm>
          <a:off x="4876800" y="4114800"/>
          <a:ext cx="920750" cy="685800"/>
        </p:xfrm>
        <a:graphic>
          <a:graphicData uri="http://schemas.openxmlformats.org/presentationml/2006/ole">
            <mc:AlternateContent xmlns:mc="http://schemas.openxmlformats.org/markup-compatibility/2006">
              <mc:Choice xmlns:v="urn:schemas-microsoft-com:vml" Requires="v">
                <p:oleObj spid="_x0000_s466666" name="Equation" r:id="rId15" imgW="507960" imgH="393480" progId="Equation.3">
                  <p:embed/>
                </p:oleObj>
              </mc:Choice>
              <mc:Fallback>
                <p:oleObj name="Equation" r:id="rId15" imgW="50796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4114800"/>
                        <a:ext cx="920750" cy="685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6" name="Object 36"/>
          <p:cNvGraphicFramePr>
            <a:graphicFrameLocks noChangeAspect="1"/>
          </p:cNvGraphicFramePr>
          <p:nvPr/>
        </p:nvGraphicFramePr>
        <p:xfrm>
          <a:off x="5745163" y="4114800"/>
          <a:ext cx="1633537" cy="685800"/>
        </p:xfrm>
        <a:graphic>
          <a:graphicData uri="http://schemas.openxmlformats.org/presentationml/2006/ole">
            <mc:AlternateContent xmlns:mc="http://schemas.openxmlformats.org/markup-compatibility/2006">
              <mc:Choice xmlns:v="urn:schemas-microsoft-com:vml" Requires="v">
                <p:oleObj spid="_x0000_s466667" name="Equation" r:id="rId17" imgW="901700" imgH="393700" progId="Equation.DSMT4">
                  <p:embed/>
                </p:oleObj>
              </mc:Choice>
              <mc:Fallback>
                <p:oleObj name="Equation" r:id="rId17" imgW="901700" imgH="3937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5163" y="4114800"/>
                        <a:ext cx="1633537" cy="685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7" name="Object 37"/>
          <p:cNvGraphicFramePr>
            <a:graphicFrameLocks noChangeAspect="1"/>
          </p:cNvGraphicFramePr>
          <p:nvPr/>
        </p:nvGraphicFramePr>
        <p:xfrm>
          <a:off x="7315200" y="4249738"/>
          <a:ext cx="1219200" cy="417512"/>
        </p:xfrm>
        <a:graphic>
          <a:graphicData uri="http://schemas.openxmlformats.org/presentationml/2006/ole">
            <mc:AlternateContent xmlns:mc="http://schemas.openxmlformats.org/markup-compatibility/2006">
              <mc:Choice xmlns:v="urn:schemas-microsoft-com:vml" Requires="v">
                <p:oleObj spid="_x0000_s466668" name="Equation" r:id="rId19" imgW="571320" imgH="203040" progId="Equation.3">
                  <p:embed/>
                </p:oleObj>
              </mc:Choice>
              <mc:Fallback>
                <p:oleObj name="Equation" r:id="rId19" imgW="571320" imgH="2030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15200" y="4249738"/>
                        <a:ext cx="1219200" cy="4175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8" name="Object 38"/>
          <p:cNvGraphicFramePr>
            <a:graphicFrameLocks noChangeAspect="1"/>
          </p:cNvGraphicFramePr>
          <p:nvPr/>
        </p:nvGraphicFramePr>
        <p:xfrm>
          <a:off x="622300" y="5791200"/>
          <a:ext cx="842963" cy="457200"/>
        </p:xfrm>
        <a:graphic>
          <a:graphicData uri="http://schemas.openxmlformats.org/presentationml/2006/ole">
            <mc:AlternateContent xmlns:mc="http://schemas.openxmlformats.org/markup-compatibility/2006">
              <mc:Choice xmlns:v="urn:schemas-microsoft-com:vml" Requires="v">
                <p:oleObj spid="_x0000_s466669" name="Equation" r:id="rId21" imgW="609480" imgH="342720" progId="Equation.3">
                  <p:embed/>
                </p:oleObj>
              </mc:Choice>
              <mc:Fallback>
                <p:oleObj name="Equation" r:id="rId21" imgW="609480" imgH="34272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2300" y="5791200"/>
                        <a:ext cx="842963"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79" name="Object 39"/>
          <p:cNvGraphicFramePr>
            <a:graphicFrameLocks noChangeAspect="1"/>
          </p:cNvGraphicFramePr>
          <p:nvPr/>
        </p:nvGraphicFramePr>
        <p:xfrm>
          <a:off x="1444625" y="5791200"/>
          <a:ext cx="612775" cy="304800"/>
        </p:xfrm>
        <a:graphic>
          <a:graphicData uri="http://schemas.openxmlformats.org/presentationml/2006/ole">
            <mc:AlternateContent xmlns:mc="http://schemas.openxmlformats.org/markup-compatibility/2006">
              <mc:Choice xmlns:v="urn:schemas-microsoft-com:vml" Requires="v">
                <p:oleObj spid="_x0000_s466670" name="Equation" r:id="rId23" imgW="393480" imgH="203040" progId="Equation.DSMT4">
                  <p:embed/>
                </p:oleObj>
              </mc:Choice>
              <mc:Fallback>
                <p:oleObj name="Equation" r:id="rId23" imgW="393480" imgH="2030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44625" y="5791200"/>
                        <a:ext cx="612775"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0" name="Object 40"/>
          <p:cNvGraphicFramePr>
            <a:graphicFrameLocks noChangeAspect="1"/>
          </p:cNvGraphicFramePr>
          <p:nvPr/>
        </p:nvGraphicFramePr>
        <p:xfrm>
          <a:off x="3352800" y="5791200"/>
          <a:ext cx="1143000" cy="304800"/>
        </p:xfrm>
        <a:graphic>
          <a:graphicData uri="http://schemas.openxmlformats.org/presentationml/2006/ole">
            <mc:AlternateContent xmlns:mc="http://schemas.openxmlformats.org/markup-compatibility/2006">
              <mc:Choice xmlns:v="urn:schemas-microsoft-com:vml" Requires="v">
                <p:oleObj spid="_x0000_s466671" name="Equation" r:id="rId25" imgW="965160" imgH="228600" progId="Equation.3">
                  <p:embed/>
                </p:oleObj>
              </mc:Choice>
              <mc:Fallback>
                <p:oleObj name="Equation" r:id="rId25" imgW="965160" imgH="2286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2800" y="5791200"/>
                        <a:ext cx="1143000"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1" name="Object 41"/>
          <p:cNvGraphicFramePr>
            <a:graphicFrameLocks noChangeAspect="1"/>
          </p:cNvGraphicFramePr>
          <p:nvPr/>
        </p:nvGraphicFramePr>
        <p:xfrm>
          <a:off x="5105400" y="5691188"/>
          <a:ext cx="658813" cy="557212"/>
        </p:xfrm>
        <a:graphic>
          <a:graphicData uri="http://schemas.openxmlformats.org/presentationml/2006/ole">
            <mc:AlternateContent xmlns:mc="http://schemas.openxmlformats.org/markup-compatibility/2006">
              <mc:Choice xmlns:v="urn:schemas-microsoft-com:vml" Requires="v">
                <p:oleObj spid="_x0000_s466672" name="Equation" r:id="rId27" imgW="507960" imgH="393480" progId="Equation.3">
                  <p:embed/>
                </p:oleObj>
              </mc:Choice>
              <mc:Fallback>
                <p:oleObj name="Equation" r:id="rId27" imgW="507960" imgH="3934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05400" y="5691188"/>
                        <a:ext cx="658813" cy="5572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2" name="Object 42"/>
          <p:cNvGraphicFramePr>
            <a:graphicFrameLocks noChangeAspect="1"/>
          </p:cNvGraphicFramePr>
          <p:nvPr/>
        </p:nvGraphicFramePr>
        <p:xfrm>
          <a:off x="5753100" y="5691188"/>
          <a:ext cx="1714500" cy="557212"/>
        </p:xfrm>
        <a:graphic>
          <a:graphicData uri="http://schemas.openxmlformats.org/presentationml/2006/ole">
            <mc:AlternateContent xmlns:mc="http://schemas.openxmlformats.org/markup-compatibility/2006">
              <mc:Choice xmlns:v="urn:schemas-microsoft-com:vml" Requires="v">
                <p:oleObj spid="_x0000_s466673" name="Equation" r:id="rId29" imgW="1320480" imgH="393480" progId="Equation.3">
                  <p:embed/>
                </p:oleObj>
              </mc:Choice>
              <mc:Fallback>
                <p:oleObj name="Equation" r:id="rId29" imgW="1320480" imgH="39348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53100" y="5691188"/>
                        <a:ext cx="1714500" cy="5572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3" name="Object 43"/>
          <p:cNvGraphicFramePr>
            <a:graphicFrameLocks noChangeAspect="1"/>
          </p:cNvGraphicFramePr>
          <p:nvPr/>
        </p:nvGraphicFramePr>
        <p:xfrm>
          <a:off x="7467600" y="5808663"/>
          <a:ext cx="1352550" cy="322262"/>
        </p:xfrm>
        <a:graphic>
          <a:graphicData uri="http://schemas.openxmlformats.org/presentationml/2006/ole">
            <mc:AlternateContent xmlns:mc="http://schemas.openxmlformats.org/markup-compatibility/2006">
              <mc:Choice xmlns:v="urn:schemas-microsoft-com:vml" Requires="v">
                <p:oleObj spid="_x0000_s466674" name="Equation" r:id="rId31" imgW="1041120" imgH="228600" progId="Equation.3">
                  <p:embed/>
                </p:oleObj>
              </mc:Choice>
              <mc:Fallback>
                <p:oleObj name="Equation" r:id="rId31" imgW="1041120" imgH="2286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67600" y="5808663"/>
                        <a:ext cx="1352550" cy="3222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4" name="Object 44"/>
          <p:cNvGraphicFramePr>
            <a:graphicFrameLocks noChangeAspect="1"/>
          </p:cNvGraphicFramePr>
          <p:nvPr/>
        </p:nvGraphicFramePr>
        <p:xfrm>
          <a:off x="6007100" y="2819400"/>
          <a:ext cx="787400" cy="406400"/>
        </p:xfrm>
        <a:graphic>
          <a:graphicData uri="http://schemas.openxmlformats.org/presentationml/2006/ole">
            <mc:AlternateContent xmlns:mc="http://schemas.openxmlformats.org/markup-compatibility/2006">
              <mc:Choice xmlns:v="urn:schemas-microsoft-com:vml" Requires="v">
                <p:oleObj spid="_x0000_s466675" name="Equation" r:id="rId33" imgW="381000" imgH="203200" progId="Equation.DSMT4">
                  <p:embed/>
                </p:oleObj>
              </mc:Choice>
              <mc:Fallback>
                <p:oleObj name="Equation" r:id="rId33" imgW="381000" imgH="2032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07100" y="2819400"/>
                        <a:ext cx="787400"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5" name="Object 45"/>
          <p:cNvGraphicFramePr>
            <a:graphicFrameLocks noChangeAspect="1"/>
          </p:cNvGraphicFramePr>
          <p:nvPr/>
        </p:nvGraphicFramePr>
        <p:xfrm>
          <a:off x="6777038" y="2819400"/>
          <a:ext cx="690562" cy="406400"/>
        </p:xfrm>
        <a:graphic>
          <a:graphicData uri="http://schemas.openxmlformats.org/presentationml/2006/ole">
            <mc:AlternateContent xmlns:mc="http://schemas.openxmlformats.org/markup-compatibility/2006">
              <mc:Choice xmlns:v="urn:schemas-microsoft-com:vml" Requires="v">
                <p:oleObj spid="_x0000_s466676" name="Equation" r:id="rId35" imgW="444240" imgH="203040" progId="Equation.DSMT4">
                  <p:embed/>
                </p:oleObj>
              </mc:Choice>
              <mc:Fallback>
                <p:oleObj name="Equation" r:id="rId35" imgW="444240" imgH="20304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777038" y="2819400"/>
                        <a:ext cx="690562"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6" name="Object 46"/>
          <p:cNvGraphicFramePr>
            <a:graphicFrameLocks noChangeAspect="1"/>
          </p:cNvGraphicFramePr>
          <p:nvPr/>
        </p:nvGraphicFramePr>
        <p:xfrm>
          <a:off x="7462838" y="2819400"/>
          <a:ext cx="690562" cy="406400"/>
        </p:xfrm>
        <a:graphic>
          <a:graphicData uri="http://schemas.openxmlformats.org/presentationml/2006/ole">
            <mc:AlternateContent xmlns:mc="http://schemas.openxmlformats.org/markup-compatibility/2006">
              <mc:Choice xmlns:v="urn:schemas-microsoft-com:vml" Requires="v">
                <p:oleObj spid="_x0000_s466677" name="Equation" r:id="rId37" imgW="444240" imgH="203040" progId="Equation.DSMT4">
                  <p:embed/>
                </p:oleObj>
              </mc:Choice>
              <mc:Fallback>
                <p:oleObj name="Equation" r:id="rId37" imgW="444240" imgH="20304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462838" y="2819400"/>
                        <a:ext cx="690562"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7" name="Object 47"/>
          <p:cNvGraphicFramePr>
            <a:graphicFrameLocks noChangeAspect="1"/>
          </p:cNvGraphicFramePr>
          <p:nvPr/>
        </p:nvGraphicFramePr>
        <p:xfrm>
          <a:off x="1905000" y="5791200"/>
          <a:ext cx="685800" cy="304800"/>
        </p:xfrm>
        <a:graphic>
          <a:graphicData uri="http://schemas.openxmlformats.org/presentationml/2006/ole">
            <mc:AlternateContent xmlns:mc="http://schemas.openxmlformats.org/markup-compatibility/2006">
              <mc:Choice xmlns:v="urn:schemas-microsoft-com:vml" Requires="v">
                <p:oleObj spid="_x0000_s466678" name="Equation" r:id="rId39" imgW="368280" imgH="203040" progId="Equation.DSMT4">
                  <p:embed/>
                </p:oleObj>
              </mc:Choice>
              <mc:Fallback>
                <p:oleObj name="Equation" r:id="rId39" imgW="368280" imgH="20304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905000" y="5791200"/>
                        <a:ext cx="685800"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8" name="Object 48"/>
          <p:cNvGraphicFramePr>
            <a:graphicFrameLocks noChangeAspect="1"/>
          </p:cNvGraphicFramePr>
          <p:nvPr/>
        </p:nvGraphicFramePr>
        <p:xfrm>
          <a:off x="2514600" y="5791200"/>
          <a:ext cx="533400" cy="304800"/>
        </p:xfrm>
        <a:graphic>
          <a:graphicData uri="http://schemas.openxmlformats.org/presentationml/2006/ole">
            <mc:AlternateContent xmlns:mc="http://schemas.openxmlformats.org/markup-compatibility/2006">
              <mc:Choice xmlns:v="urn:schemas-microsoft-com:vml" Requires="v">
                <p:oleObj spid="_x0000_s466679" name="Equation" r:id="rId41" imgW="380880" imgH="203040" progId="Equation.DSMT4">
                  <p:embed/>
                </p:oleObj>
              </mc:Choice>
              <mc:Fallback>
                <p:oleObj name="Equation" r:id="rId41" imgW="380880" imgH="20304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514600" y="5791200"/>
                        <a:ext cx="533400"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4289" name="Object 49"/>
          <p:cNvGraphicFramePr>
            <a:graphicFrameLocks noChangeAspect="1"/>
          </p:cNvGraphicFramePr>
          <p:nvPr/>
        </p:nvGraphicFramePr>
        <p:xfrm>
          <a:off x="2906713" y="5791200"/>
          <a:ext cx="446087" cy="304800"/>
        </p:xfrm>
        <a:graphic>
          <a:graphicData uri="http://schemas.openxmlformats.org/presentationml/2006/ole">
            <mc:AlternateContent xmlns:mc="http://schemas.openxmlformats.org/markup-compatibility/2006">
              <mc:Choice xmlns:v="urn:schemas-microsoft-com:vml" Requires="v">
                <p:oleObj spid="_x0000_s466680" name="Equation" r:id="rId43" imgW="380880" imgH="203040" progId="Equation.DSMT4">
                  <p:embed/>
                </p:oleObj>
              </mc:Choice>
              <mc:Fallback>
                <p:oleObj name="Equation" r:id="rId43" imgW="380880" imgH="20304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906713" y="5791200"/>
                        <a:ext cx="446087"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42767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 name="Date Placeholder 3"/>
          <p:cNvSpPr>
            <a:spLocks noGrp="1"/>
          </p:cNvSpPr>
          <p:nvPr>
            <p:ph type="dt" sz="half" idx="10"/>
          </p:nvPr>
        </p:nvSpPr>
        <p:spPr/>
        <p:txBody>
          <a:bodyPr/>
          <a:lstStyle/>
          <a:p>
            <a:r>
              <a:rPr lang="en-US" smtClean="0"/>
              <a:t>Thursday, Oct. 23, 2014</a:t>
            </a:r>
            <a:endParaRPr lang="en-US"/>
          </a:p>
        </p:txBody>
      </p:sp>
      <p:sp>
        <p:nvSpPr>
          <p:cNvPr id="36" name="Footer Placeholder 4"/>
          <p:cNvSpPr>
            <a:spLocks noGrp="1"/>
          </p:cNvSpPr>
          <p:nvPr>
            <p:ph type="ftr" sz="quarter" idx="11"/>
          </p:nvPr>
        </p:nvSpPr>
        <p:spPr/>
        <p:txBody>
          <a:bodyPr/>
          <a:lstStyle/>
          <a:p>
            <a:r>
              <a:rPr lang="nl-NL" smtClean="0"/>
              <a:t>PHYS 1443-004, Fall 2014                            Dr. Jaehoon Yu</a:t>
            </a:r>
            <a:endParaRPr lang="en-US"/>
          </a:p>
        </p:txBody>
      </p:sp>
      <p:sp>
        <p:nvSpPr>
          <p:cNvPr id="37" name="Slide Number Placeholder 5"/>
          <p:cNvSpPr>
            <a:spLocks noGrp="1"/>
          </p:cNvSpPr>
          <p:nvPr>
            <p:ph type="sldNum" sz="quarter" idx="12"/>
          </p:nvPr>
        </p:nvSpPr>
        <p:spPr/>
        <p:txBody>
          <a:bodyPr/>
          <a:lstStyle/>
          <a:p>
            <a:fld id="{444B8D36-48DB-C343-B58C-4BEEDD89E032}" type="slidenum">
              <a:rPr lang="en-US"/>
              <a:pPr/>
              <a:t>12</a:t>
            </a:fld>
            <a:endParaRPr lang="en-US"/>
          </a:p>
        </p:txBody>
      </p:sp>
      <p:sp>
        <p:nvSpPr>
          <p:cNvPr id="441346" name="Rectangle 2"/>
          <p:cNvSpPr>
            <a:spLocks noGrp="1" noChangeArrowheads="1"/>
          </p:cNvSpPr>
          <p:nvPr>
            <p:ph type="title"/>
          </p:nvPr>
        </p:nvSpPr>
        <p:spPr>
          <a:xfrm>
            <a:off x="685800" y="152400"/>
            <a:ext cx="8153400" cy="609600"/>
          </a:xfrm>
        </p:spPr>
        <p:txBody>
          <a:bodyPr/>
          <a:lstStyle/>
          <a:p>
            <a:r>
              <a:rPr lang="en-US"/>
              <a:t>Calculation of Moments of Inertia</a:t>
            </a:r>
          </a:p>
        </p:txBody>
      </p:sp>
      <p:sp>
        <p:nvSpPr>
          <p:cNvPr id="441347" name="Text Box 3"/>
          <p:cNvSpPr txBox="1">
            <a:spLocks noChangeArrowheads="1"/>
          </p:cNvSpPr>
          <p:nvPr/>
        </p:nvSpPr>
        <p:spPr bwMode="auto">
          <a:xfrm>
            <a:off x="685800" y="685800"/>
            <a:ext cx="7924800" cy="830997"/>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dirty="0">
                <a:solidFill>
                  <a:schemeClr val="accent2"/>
                </a:solidFill>
                <a:latin typeface="Arial Narrow" charset="0"/>
              </a:rPr>
              <a:t>Moments of inertia for large </a:t>
            </a:r>
            <a:r>
              <a:rPr lang="en-US" dirty="0" smtClean="0">
                <a:solidFill>
                  <a:schemeClr val="accent2"/>
                </a:solidFill>
                <a:latin typeface="Arial Narrow" charset="0"/>
              </a:rPr>
              <a:t>rigid objects </a:t>
            </a:r>
            <a:r>
              <a:rPr lang="en-US" dirty="0">
                <a:solidFill>
                  <a:schemeClr val="accent2"/>
                </a:solidFill>
                <a:latin typeface="Arial Narrow" charset="0"/>
              </a:rPr>
              <a:t>can be computed, if we assume the object consists of small volume elements with mass,</a:t>
            </a:r>
            <a:r>
              <a:rPr lang="en-US" dirty="0" smtClean="0">
                <a:solidFill>
                  <a:schemeClr val="accent2"/>
                </a:solidFill>
                <a:latin typeface="Arial Narrow" charset="0"/>
              </a:rPr>
              <a:t> </a:t>
            </a:r>
            <a:r>
              <a:rPr lang="en-US" dirty="0" err="1" smtClean="0">
                <a:solidFill>
                  <a:schemeClr val="accent2"/>
                </a:solidFill>
                <a:latin typeface="Symbol" charset="2"/>
              </a:rPr>
              <a:t>Δ</a:t>
            </a:r>
            <a:r>
              <a:rPr lang="en-US" dirty="0" err="1" smtClean="0">
                <a:solidFill>
                  <a:schemeClr val="accent2"/>
                </a:solidFill>
                <a:latin typeface="Monotype Corsiva" charset="0"/>
              </a:rPr>
              <a:t>m</a:t>
            </a:r>
            <a:r>
              <a:rPr lang="en-US" baseline="-25000" dirty="0" err="1" smtClean="0">
                <a:solidFill>
                  <a:schemeClr val="accent2"/>
                </a:solidFill>
                <a:latin typeface="Monotype Corsiva" charset="0"/>
              </a:rPr>
              <a:t>i</a:t>
            </a:r>
            <a:r>
              <a:rPr lang="en-US" dirty="0">
                <a:solidFill>
                  <a:schemeClr val="accent2"/>
                </a:solidFill>
                <a:latin typeface="Arial Narrow" charset="0"/>
              </a:rPr>
              <a:t>.</a:t>
            </a:r>
          </a:p>
        </p:txBody>
      </p:sp>
      <p:sp>
        <p:nvSpPr>
          <p:cNvPr id="441348" name="Text Box 4"/>
          <p:cNvSpPr txBox="1">
            <a:spLocks noChangeArrowheads="1"/>
          </p:cNvSpPr>
          <p:nvPr/>
        </p:nvSpPr>
        <p:spPr bwMode="auto">
          <a:xfrm>
            <a:off x="457200" y="1981200"/>
            <a:ext cx="60198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It is </a:t>
            </a:r>
            <a:r>
              <a:rPr lang="en-US" sz="2000" dirty="0" smtClean="0">
                <a:solidFill>
                  <a:srgbClr val="FF0000"/>
                </a:solidFill>
                <a:latin typeface="Arial Narrow" charset="0"/>
              </a:rPr>
              <a:t>sometimes easier </a:t>
            </a:r>
            <a:r>
              <a:rPr lang="en-US" sz="2000" dirty="0">
                <a:solidFill>
                  <a:srgbClr val="FF0000"/>
                </a:solidFill>
                <a:latin typeface="Arial Narrow" charset="0"/>
              </a:rPr>
              <a:t>to compute moments of inertia in terms of volume of the elements rather than their </a:t>
            </a:r>
            <a:r>
              <a:rPr lang="en-US" sz="2000" dirty="0" smtClean="0">
                <a:solidFill>
                  <a:srgbClr val="FF0000"/>
                </a:solidFill>
                <a:latin typeface="Arial Narrow" charset="0"/>
              </a:rPr>
              <a:t>mass</a:t>
            </a:r>
            <a:endParaRPr lang="en-US" sz="2000" dirty="0">
              <a:solidFill>
                <a:srgbClr val="FF0000"/>
              </a:solidFill>
              <a:latin typeface="Arial Narrow" charset="0"/>
            </a:endParaRPr>
          </a:p>
        </p:txBody>
      </p:sp>
      <p:sp>
        <p:nvSpPr>
          <p:cNvPr id="441349" name="Text Box 5"/>
          <p:cNvSpPr txBox="1">
            <a:spLocks noChangeArrowheads="1"/>
          </p:cNvSpPr>
          <p:nvPr/>
        </p:nvSpPr>
        <p:spPr bwMode="auto">
          <a:xfrm>
            <a:off x="152400" y="2743200"/>
            <a:ext cx="3581400" cy="707886"/>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Using the volume density,</a:t>
            </a:r>
            <a:r>
              <a:rPr lang="en-US" sz="2000" dirty="0" smtClean="0">
                <a:solidFill>
                  <a:srgbClr val="FF0000"/>
                </a:solidFill>
                <a:latin typeface="Arial Narrow" charset="0"/>
              </a:rPr>
              <a:t> </a:t>
            </a:r>
            <a:r>
              <a:rPr lang="en-US" sz="2000" dirty="0" err="1" smtClean="0">
                <a:solidFill>
                  <a:srgbClr val="FF0000"/>
                </a:solidFill>
                <a:latin typeface="Symbol" charset="2"/>
              </a:rPr>
              <a:t>ρ</a:t>
            </a:r>
            <a:r>
              <a:rPr lang="en-US" sz="2000" dirty="0" smtClean="0">
                <a:solidFill>
                  <a:srgbClr val="FF0000"/>
                </a:solidFill>
                <a:latin typeface="Arial Narrow" charset="0"/>
              </a:rPr>
              <a:t>, </a:t>
            </a:r>
            <a:r>
              <a:rPr lang="en-US" sz="2000" dirty="0">
                <a:solidFill>
                  <a:srgbClr val="FF0000"/>
                </a:solidFill>
                <a:latin typeface="Arial Narrow" charset="0"/>
              </a:rPr>
              <a:t>replace d</a:t>
            </a:r>
            <a:r>
              <a:rPr lang="en-US" sz="2000" dirty="0">
                <a:solidFill>
                  <a:srgbClr val="FF0000"/>
                </a:solidFill>
                <a:latin typeface="Monotype Corsiva" charset="0"/>
              </a:rPr>
              <a:t>m</a:t>
            </a:r>
            <a:r>
              <a:rPr lang="en-US" sz="2000" dirty="0">
                <a:solidFill>
                  <a:srgbClr val="FF0000"/>
                </a:solidFill>
                <a:latin typeface="Arial Narrow" charset="0"/>
              </a:rPr>
              <a:t> in the above equation with </a:t>
            </a:r>
            <a:r>
              <a:rPr lang="en-US" sz="2000" dirty="0" err="1">
                <a:solidFill>
                  <a:srgbClr val="FF0000"/>
                </a:solidFill>
                <a:latin typeface="Arial Narrow" charset="0"/>
              </a:rPr>
              <a:t>dV</a:t>
            </a:r>
            <a:r>
              <a:rPr lang="en-US" sz="2000" dirty="0">
                <a:solidFill>
                  <a:srgbClr val="FF0000"/>
                </a:solidFill>
                <a:latin typeface="Arial Narrow" charset="0"/>
              </a:rPr>
              <a:t>.</a:t>
            </a:r>
          </a:p>
        </p:txBody>
      </p:sp>
      <p:sp>
        <p:nvSpPr>
          <p:cNvPr id="441350" name="Text Box 6"/>
          <p:cNvSpPr txBox="1">
            <a:spLocks noChangeArrowheads="1"/>
          </p:cNvSpPr>
          <p:nvPr/>
        </p:nvSpPr>
        <p:spPr bwMode="auto">
          <a:xfrm>
            <a:off x="533400" y="1533525"/>
            <a:ext cx="5867400" cy="45720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The moment of inertia for the large rigid object is</a:t>
            </a:r>
          </a:p>
        </p:txBody>
      </p:sp>
      <p:sp>
        <p:nvSpPr>
          <p:cNvPr id="441351" name="Text Box 7"/>
          <p:cNvSpPr txBox="1">
            <a:spLocks noChangeArrowheads="1"/>
          </p:cNvSpPr>
          <p:nvPr/>
        </p:nvSpPr>
        <p:spPr bwMode="auto">
          <a:xfrm>
            <a:off x="6400800" y="2209800"/>
            <a:ext cx="21336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How can we do this?</a:t>
            </a:r>
          </a:p>
        </p:txBody>
      </p:sp>
      <p:graphicFrame>
        <p:nvGraphicFramePr>
          <p:cNvPr id="441352" name="Object 8"/>
          <p:cNvGraphicFramePr>
            <a:graphicFrameLocks noChangeAspect="1"/>
          </p:cNvGraphicFramePr>
          <p:nvPr>
            <p:extLst>
              <p:ext uri="{D42A27DB-BD31-4B8C-83A1-F6EECF244321}">
                <p14:modId xmlns:p14="http://schemas.microsoft.com/office/powerpoint/2010/main" val="15084008"/>
              </p:ext>
            </p:extLst>
          </p:nvPr>
        </p:nvGraphicFramePr>
        <p:xfrm>
          <a:off x="6238875" y="1482725"/>
          <a:ext cx="1679575" cy="650875"/>
        </p:xfrm>
        <a:graphic>
          <a:graphicData uri="http://schemas.openxmlformats.org/presentationml/2006/ole">
            <mc:AlternateContent xmlns:mc="http://schemas.openxmlformats.org/markup-compatibility/2006">
              <mc:Choice xmlns:v="urn:schemas-microsoft-com:vml" Requires="v">
                <p:oleObj spid="_x0000_s435851" name="Equation" r:id="rId3" imgW="1143000" imgH="355600" progId="Equation.DSMT4">
                  <p:embed/>
                </p:oleObj>
              </mc:Choice>
              <mc:Fallback>
                <p:oleObj name="Equation" r:id="rId3" imgW="1143000" imgH="355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1482725"/>
                        <a:ext cx="1679575" cy="650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1353" name="Object 9"/>
          <p:cNvGraphicFramePr>
            <a:graphicFrameLocks noChangeAspect="1"/>
          </p:cNvGraphicFramePr>
          <p:nvPr>
            <p:extLst>
              <p:ext uri="{D42A27DB-BD31-4B8C-83A1-F6EECF244321}">
                <p14:modId xmlns:p14="http://schemas.microsoft.com/office/powerpoint/2010/main" val="3110440120"/>
              </p:ext>
            </p:extLst>
          </p:nvPr>
        </p:nvGraphicFramePr>
        <p:xfrm>
          <a:off x="7923213" y="1493837"/>
          <a:ext cx="915987" cy="557213"/>
        </p:xfrm>
        <a:graphic>
          <a:graphicData uri="http://schemas.openxmlformats.org/presentationml/2006/ole">
            <mc:AlternateContent xmlns:mc="http://schemas.openxmlformats.org/markup-compatibility/2006">
              <mc:Choice xmlns:v="urn:schemas-microsoft-com:vml" Requires="v">
                <p:oleObj spid="_x0000_s435852" name="Equation" r:id="rId5" imgW="571320" imgH="279360" progId="Equation.3">
                  <p:embed/>
                </p:oleObj>
              </mc:Choice>
              <mc:Fallback>
                <p:oleObj name="Equation" r:id="rId5" imgW="571320" imgH="2793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3213" y="1493837"/>
                        <a:ext cx="915987" cy="5572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1354" name="Object 10"/>
          <p:cNvGraphicFramePr>
            <a:graphicFrameLocks noChangeAspect="1"/>
          </p:cNvGraphicFramePr>
          <p:nvPr/>
        </p:nvGraphicFramePr>
        <p:xfrm>
          <a:off x="3733800" y="2667000"/>
          <a:ext cx="717550" cy="690563"/>
        </p:xfrm>
        <a:graphic>
          <a:graphicData uri="http://schemas.openxmlformats.org/presentationml/2006/ole">
            <mc:AlternateContent xmlns:mc="http://schemas.openxmlformats.org/markup-compatibility/2006">
              <mc:Choice xmlns:v="urn:schemas-microsoft-com:vml" Requires="v">
                <p:oleObj spid="_x0000_s435853" name="Equation" r:id="rId7" imgW="508000" imgH="393700" progId="Equation.DSMT4">
                  <p:embed/>
                </p:oleObj>
              </mc:Choice>
              <mc:Fallback>
                <p:oleObj name="Equation" r:id="rId7" imgW="5080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667000"/>
                        <a:ext cx="717550" cy="6905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1355" name="Text Box 11"/>
          <p:cNvSpPr txBox="1">
            <a:spLocks noChangeArrowheads="1"/>
          </p:cNvSpPr>
          <p:nvPr/>
        </p:nvSpPr>
        <p:spPr bwMode="auto">
          <a:xfrm>
            <a:off x="5708650" y="2743200"/>
            <a:ext cx="19050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moments of inertia becomes</a:t>
            </a:r>
          </a:p>
        </p:txBody>
      </p:sp>
      <p:graphicFrame>
        <p:nvGraphicFramePr>
          <p:cNvPr id="441356" name="Object 12"/>
          <p:cNvGraphicFramePr>
            <a:graphicFrameLocks noChangeAspect="1"/>
          </p:cNvGraphicFramePr>
          <p:nvPr/>
        </p:nvGraphicFramePr>
        <p:xfrm>
          <a:off x="7667625" y="2884488"/>
          <a:ext cx="1268413" cy="498475"/>
        </p:xfrm>
        <a:graphic>
          <a:graphicData uri="http://schemas.openxmlformats.org/presentationml/2006/ole">
            <mc:AlternateContent xmlns:mc="http://schemas.openxmlformats.org/markup-compatibility/2006">
              <mc:Choice xmlns:v="urn:schemas-microsoft-com:vml" Requires="v">
                <p:oleObj spid="_x0000_s435854" name="Equation" r:id="rId9" imgW="800100" imgH="292100" progId="Equation.DSMT4">
                  <p:embed/>
                </p:oleObj>
              </mc:Choice>
              <mc:Fallback>
                <p:oleObj name="Equation" r:id="rId9" imgW="800100" imgH="292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7625" y="2884488"/>
                        <a:ext cx="1268413" cy="498475"/>
                      </a:xfrm>
                      <a:prstGeom prst="rect">
                        <a:avLst/>
                      </a:prstGeom>
                      <a:solidFill>
                        <a:srgbClr val="FFFF99"/>
                      </a:solidFill>
                      <a:ln w="28575">
                        <a:solidFill>
                          <a:srgbClr val="FF0000"/>
                        </a:solidFill>
                        <a:miter lim="800000"/>
                        <a:headEnd/>
                        <a:tailEnd/>
                      </a:ln>
                    </p:spPr>
                  </p:pic>
                </p:oleObj>
              </mc:Fallback>
            </mc:AlternateContent>
          </a:graphicData>
        </a:graphic>
      </p:graphicFrame>
      <p:sp>
        <p:nvSpPr>
          <p:cNvPr id="441357" name="Text Box 13"/>
          <p:cNvSpPr txBox="1">
            <a:spLocks noChangeArrowheads="1"/>
          </p:cNvSpPr>
          <p:nvPr/>
        </p:nvSpPr>
        <p:spPr bwMode="auto">
          <a:xfrm>
            <a:off x="762000" y="3597275"/>
            <a:ext cx="7239000" cy="66992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1800">
                <a:solidFill>
                  <a:srgbClr val="800000"/>
                </a:solidFill>
                <a:latin typeface="Arial Narrow" charset="0"/>
              </a:rPr>
              <a:t>Example: Find the moment of inertia of a uniform hoop of mass M and radius R about an axis perpendicular to the plane of the hoop and passing through its center.</a:t>
            </a:r>
          </a:p>
        </p:txBody>
      </p:sp>
      <p:sp>
        <p:nvSpPr>
          <p:cNvPr id="441358" name="Line 14"/>
          <p:cNvSpPr>
            <a:spLocks noChangeShapeType="1"/>
          </p:cNvSpPr>
          <p:nvPr/>
        </p:nvSpPr>
        <p:spPr bwMode="auto">
          <a:xfrm>
            <a:off x="228600" y="3505200"/>
            <a:ext cx="8686800" cy="0"/>
          </a:xfrm>
          <a:prstGeom prst="line">
            <a:avLst/>
          </a:prstGeom>
          <a:noFill/>
          <a:ln w="28575">
            <a:solidFill>
              <a:srgbClr val="FF0000"/>
            </a:solidFill>
            <a:round/>
            <a:headEnd/>
            <a:tailEnd/>
          </a:ln>
          <a:effectLst/>
        </p:spPr>
        <p:txBody>
          <a:bodyPr>
            <a:prstTxWarp prst="textNoShape">
              <a:avLst/>
            </a:prstTxWarp>
          </a:bodyPr>
          <a:lstStyle/>
          <a:p>
            <a:endParaRPr lang="en-US"/>
          </a:p>
        </p:txBody>
      </p:sp>
      <p:grpSp>
        <p:nvGrpSpPr>
          <p:cNvPr id="2" name="Group 15"/>
          <p:cNvGrpSpPr>
            <a:grpSpLocks/>
          </p:cNvGrpSpPr>
          <p:nvPr/>
        </p:nvGrpSpPr>
        <p:grpSpPr bwMode="auto">
          <a:xfrm>
            <a:off x="381000" y="4267200"/>
            <a:ext cx="2101850" cy="1981200"/>
            <a:chOff x="240" y="2688"/>
            <a:chExt cx="1324" cy="1248"/>
          </a:xfrm>
        </p:grpSpPr>
        <p:sp>
          <p:nvSpPr>
            <p:cNvPr id="441360" name="Line 16"/>
            <p:cNvSpPr>
              <a:spLocks noChangeShapeType="1"/>
            </p:cNvSpPr>
            <p:nvPr/>
          </p:nvSpPr>
          <p:spPr bwMode="auto">
            <a:xfrm>
              <a:off x="240" y="3360"/>
              <a:ext cx="129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1" name="Line 17"/>
            <p:cNvSpPr>
              <a:spLocks noChangeShapeType="1"/>
            </p:cNvSpPr>
            <p:nvPr/>
          </p:nvSpPr>
          <p:spPr bwMode="auto">
            <a:xfrm rot="-5400000">
              <a:off x="276" y="3348"/>
              <a:ext cx="117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2" name="Text Box 18"/>
            <p:cNvSpPr txBox="1">
              <a:spLocks noChangeArrowheads="1"/>
            </p:cNvSpPr>
            <p:nvPr/>
          </p:nvSpPr>
          <p:spPr bwMode="auto">
            <a:xfrm>
              <a:off x="1382" y="3367"/>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41363" name="Text Box 19"/>
            <p:cNvSpPr txBox="1">
              <a:spLocks noChangeArrowheads="1"/>
            </p:cNvSpPr>
            <p:nvPr/>
          </p:nvSpPr>
          <p:spPr bwMode="auto">
            <a:xfrm>
              <a:off x="672" y="268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grpSp>
        <p:nvGrpSpPr>
          <p:cNvPr id="3" name="Group 20"/>
          <p:cNvGrpSpPr>
            <a:grpSpLocks/>
          </p:cNvGrpSpPr>
          <p:nvPr/>
        </p:nvGrpSpPr>
        <p:grpSpPr bwMode="auto">
          <a:xfrm>
            <a:off x="609600" y="4437063"/>
            <a:ext cx="1524000" cy="1506537"/>
            <a:chOff x="384" y="2795"/>
            <a:chExt cx="960" cy="949"/>
          </a:xfrm>
        </p:grpSpPr>
        <p:grpSp>
          <p:nvGrpSpPr>
            <p:cNvPr id="4" name="Group 21"/>
            <p:cNvGrpSpPr>
              <a:grpSpLocks/>
            </p:cNvGrpSpPr>
            <p:nvPr/>
          </p:nvGrpSpPr>
          <p:grpSpPr bwMode="auto">
            <a:xfrm>
              <a:off x="384" y="2928"/>
              <a:ext cx="960" cy="816"/>
              <a:chOff x="2496" y="2880"/>
              <a:chExt cx="960" cy="816"/>
            </a:xfrm>
          </p:grpSpPr>
          <p:sp>
            <p:nvSpPr>
              <p:cNvPr id="441366" name="AutoShape 22"/>
              <p:cNvSpPr>
                <a:spLocks noChangeArrowheads="1"/>
              </p:cNvSpPr>
              <p:nvPr/>
            </p:nvSpPr>
            <p:spPr bwMode="auto">
              <a:xfrm>
                <a:off x="2496" y="2880"/>
                <a:ext cx="960" cy="816"/>
              </a:xfrm>
              <a:custGeom>
                <a:avLst/>
                <a:gdLst>
                  <a:gd name="G0" fmla="+- 1585 0 0"/>
                  <a:gd name="G1" fmla="+- 21600 0 1585"/>
                  <a:gd name="G2" fmla="+- 21600 0 15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85" y="10800"/>
                    </a:moveTo>
                    <a:cubicBezTo>
                      <a:pt x="1585" y="15889"/>
                      <a:pt x="5711" y="20015"/>
                      <a:pt x="10800" y="20015"/>
                    </a:cubicBezTo>
                    <a:cubicBezTo>
                      <a:pt x="15889" y="20015"/>
                      <a:pt x="20015" y="15889"/>
                      <a:pt x="20015" y="10800"/>
                    </a:cubicBezTo>
                    <a:cubicBezTo>
                      <a:pt x="20015" y="5711"/>
                      <a:pt x="15889" y="1585"/>
                      <a:pt x="10800" y="1585"/>
                    </a:cubicBezTo>
                    <a:cubicBezTo>
                      <a:pt x="5711" y="1585"/>
                      <a:pt x="1585" y="5711"/>
                      <a:pt x="1585" y="10800"/>
                    </a:cubicBezTo>
                    <a:close/>
                  </a:path>
                </a:pathLst>
              </a:custGeom>
              <a:solidFill>
                <a:srgbClr val="808000"/>
              </a:solidFill>
              <a:ln w="9525">
                <a:solidFill>
                  <a:schemeClr val="hlink"/>
                </a:solidFill>
                <a:round/>
                <a:headEnd/>
                <a:tailEnd/>
              </a:ln>
              <a:effectLst/>
            </p:spPr>
            <p:txBody>
              <a:bodyPr wrap="none" anchor="ctr">
                <a:prstTxWarp prst="textNoShape">
                  <a:avLst/>
                </a:prstTxWarp>
              </a:bodyPr>
              <a:lstStyle/>
              <a:p>
                <a:endParaRPr lang="en-US"/>
              </a:p>
            </p:txBody>
          </p:sp>
          <p:sp>
            <p:nvSpPr>
              <p:cNvPr id="441367" name="Rectangle 23"/>
              <p:cNvSpPr>
                <a:spLocks noChangeArrowheads="1"/>
              </p:cNvSpPr>
              <p:nvPr/>
            </p:nvSpPr>
            <p:spPr bwMode="auto">
              <a:xfrm rot="-3043530">
                <a:off x="3187" y="2941"/>
                <a:ext cx="72" cy="72"/>
              </a:xfrm>
              <a:prstGeom prst="rect">
                <a:avLst/>
              </a:prstGeom>
              <a:solidFill>
                <a:schemeClr val="hlink"/>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441368" name="Line 24"/>
            <p:cNvSpPr>
              <a:spLocks noChangeShapeType="1"/>
            </p:cNvSpPr>
            <p:nvPr/>
          </p:nvSpPr>
          <p:spPr bwMode="auto">
            <a:xfrm>
              <a:off x="864" y="3360"/>
              <a:ext cx="240" cy="288"/>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41369" name="Text Box 25"/>
            <p:cNvSpPr txBox="1">
              <a:spLocks noChangeArrowheads="1"/>
            </p:cNvSpPr>
            <p:nvPr/>
          </p:nvSpPr>
          <p:spPr bwMode="auto">
            <a:xfrm>
              <a:off x="950" y="3334"/>
              <a:ext cx="20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R</a:t>
              </a:r>
            </a:p>
          </p:txBody>
        </p:sp>
        <p:sp>
          <p:nvSpPr>
            <p:cNvPr id="441370" name="Text Box 26"/>
            <p:cNvSpPr txBox="1">
              <a:spLocks noChangeArrowheads="1"/>
            </p:cNvSpPr>
            <p:nvPr/>
          </p:nvSpPr>
          <p:spPr bwMode="auto">
            <a:xfrm>
              <a:off x="663" y="3321"/>
              <a:ext cx="208"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O</a:t>
              </a:r>
            </a:p>
          </p:txBody>
        </p:sp>
        <p:sp>
          <p:nvSpPr>
            <p:cNvPr id="441371" name="Text Box 27"/>
            <p:cNvSpPr txBox="1">
              <a:spLocks noChangeArrowheads="1"/>
            </p:cNvSpPr>
            <p:nvPr/>
          </p:nvSpPr>
          <p:spPr bwMode="auto">
            <a:xfrm>
              <a:off x="1047" y="2795"/>
              <a:ext cx="268"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Monotype Corsiva" charset="0"/>
                </a:rPr>
                <a:t>dm</a:t>
              </a:r>
              <a:endParaRPr lang="en-US" sz="1800">
                <a:solidFill>
                  <a:schemeClr val="accent2"/>
                </a:solidFill>
                <a:latin typeface="Arial Narrow" charset="0"/>
              </a:endParaRPr>
            </a:p>
          </p:txBody>
        </p:sp>
      </p:grpSp>
      <p:sp>
        <p:nvSpPr>
          <p:cNvPr id="441372" name="Text Box 28"/>
          <p:cNvSpPr txBox="1">
            <a:spLocks noChangeArrowheads="1"/>
          </p:cNvSpPr>
          <p:nvPr/>
        </p:nvSpPr>
        <p:spPr bwMode="auto">
          <a:xfrm>
            <a:off x="3048000" y="4343400"/>
            <a:ext cx="15240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moment of inertia is</a:t>
            </a:r>
          </a:p>
        </p:txBody>
      </p:sp>
      <p:graphicFrame>
        <p:nvGraphicFramePr>
          <p:cNvPr id="441373" name="Object 29"/>
          <p:cNvGraphicFramePr>
            <a:graphicFrameLocks noChangeAspect="1"/>
          </p:cNvGraphicFramePr>
          <p:nvPr/>
        </p:nvGraphicFramePr>
        <p:xfrm>
          <a:off x="4768850" y="4406900"/>
          <a:ext cx="1201738" cy="581025"/>
        </p:xfrm>
        <a:graphic>
          <a:graphicData uri="http://schemas.openxmlformats.org/presentationml/2006/ole">
            <mc:AlternateContent xmlns:mc="http://schemas.openxmlformats.org/markup-compatibility/2006">
              <mc:Choice xmlns:v="urn:schemas-microsoft-com:vml" Requires="v">
                <p:oleObj spid="_x0000_s435855" name="Equation" r:id="rId11" imgW="711200" imgH="292100" progId="Equation.DSMT4">
                  <p:embed/>
                </p:oleObj>
              </mc:Choice>
              <mc:Fallback>
                <p:oleObj name="Equation" r:id="rId11" imgW="711200" imgH="292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8850" y="4406900"/>
                        <a:ext cx="1201738" cy="5810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41374" name="Text Box 30"/>
          <p:cNvSpPr txBox="1">
            <a:spLocks noChangeArrowheads="1"/>
          </p:cNvSpPr>
          <p:nvPr/>
        </p:nvSpPr>
        <p:spPr bwMode="auto">
          <a:xfrm>
            <a:off x="2895600" y="5318125"/>
            <a:ext cx="2057400" cy="7016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do you notice from this result?</a:t>
            </a:r>
          </a:p>
        </p:txBody>
      </p:sp>
      <p:sp>
        <p:nvSpPr>
          <p:cNvPr id="441375" name="Text Box 31"/>
          <p:cNvSpPr txBox="1">
            <a:spLocks noChangeArrowheads="1"/>
          </p:cNvSpPr>
          <p:nvPr/>
        </p:nvSpPr>
        <p:spPr bwMode="auto">
          <a:xfrm>
            <a:off x="5410200" y="5165725"/>
            <a:ext cx="3352800" cy="10064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moment of inertia for this object is the same as that of a point of mass M at the distance R.</a:t>
            </a:r>
          </a:p>
        </p:txBody>
      </p:sp>
      <p:graphicFrame>
        <p:nvGraphicFramePr>
          <p:cNvPr id="441376" name="Object 32"/>
          <p:cNvGraphicFramePr>
            <a:graphicFrameLocks noChangeAspect="1"/>
          </p:cNvGraphicFramePr>
          <p:nvPr/>
        </p:nvGraphicFramePr>
        <p:xfrm>
          <a:off x="6035675" y="4406900"/>
          <a:ext cx="1050925" cy="581025"/>
        </p:xfrm>
        <a:graphic>
          <a:graphicData uri="http://schemas.openxmlformats.org/presentationml/2006/ole">
            <mc:AlternateContent xmlns:mc="http://schemas.openxmlformats.org/markup-compatibility/2006">
              <mc:Choice xmlns:v="urn:schemas-microsoft-com:vml" Requires="v">
                <p:oleObj spid="_x0000_s435856" name="Equation" r:id="rId13" imgW="622300" imgH="292100" progId="Equation.DSMT4">
                  <p:embed/>
                </p:oleObj>
              </mc:Choice>
              <mc:Fallback>
                <p:oleObj name="Equation" r:id="rId13" imgW="622300" imgH="292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35675" y="4406900"/>
                        <a:ext cx="1050925" cy="5810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1377" name="Object 33"/>
          <p:cNvGraphicFramePr>
            <a:graphicFrameLocks noChangeAspect="1"/>
          </p:cNvGraphicFramePr>
          <p:nvPr/>
        </p:nvGraphicFramePr>
        <p:xfrm>
          <a:off x="7239000" y="4495800"/>
          <a:ext cx="914400" cy="379413"/>
        </p:xfrm>
        <a:graphic>
          <a:graphicData uri="http://schemas.openxmlformats.org/presentationml/2006/ole">
            <mc:AlternateContent xmlns:mc="http://schemas.openxmlformats.org/markup-compatibility/2006">
              <mc:Choice xmlns:v="urn:schemas-microsoft-com:vml" Requires="v">
                <p:oleObj spid="_x0000_s435857" name="Equation" r:id="rId15" imgW="444500" imgH="190500" progId="Equation.DSMT4">
                  <p:embed/>
                </p:oleObj>
              </mc:Choice>
              <mc:Fallback>
                <p:oleObj name="Equation" r:id="rId15" imgW="444500" imgH="1905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9000" y="4495800"/>
                        <a:ext cx="914400"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1378" name="Object 34"/>
          <p:cNvGraphicFramePr>
            <a:graphicFrameLocks noChangeAspect="1"/>
          </p:cNvGraphicFramePr>
          <p:nvPr/>
        </p:nvGraphicFramePr>
        <p:xfrm>
          <a:off x="4800600" y="2819400"/>
          <a:ext cx="949325" cy="357188"/>
        </p:xfrm>
        <a:graphic>
          <a:graphicData uri="http://schemas.openxmlformats.org/presentationml/2006/ole">
            <mc:AlternateContent xmlns:mc="http://schemas.openxmlformats.org/markup-compatibility/2006">
              <mc:Choice xmlns:v="urn:schemas-microsoft-com:vml" Requires="v">
                <p:oleObj spid="_x0000_s435858" name="Equation" r:id="rId17" imgW="673100" imgH="203200" progId="Equation.DSMT4">
                  <p:embed/>
                </p:oleObj>
              </mc:Choice>
              <mc:Fallback>
                <p:oleObj name="Equation" r:id="rId17" imgW="673100" imgH="203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00600" y="2819400"/>
                        <a:ext cx="949325" cy="3571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38" name="Right Arrow 37"/>
          <p:cNvSpPr/>
          <p:nvPr/>
        </p:nvSpPr>
        <p:spPr bwMode="auto">
          <a:xfrm>
            <a:off x="4495800" y="2743200"/>
            <a:ext cx="245388" cy="519678"/>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100" i="0" u="none" strike="noStrike" cap="none" normalizeH="0" baseline="0" dirty="0" smtClean="0">
              <a:ln w="38100" cmpd="sng">
                <a:solidFill>
                  <a:schemeClr val="tx1"/>
                </a:solidFill>
              </a:ln>
              <a:solidFill>
                <a:schemeClr val="tx1"/>
              </a:solidFill>
              <a:effectLst/>
              <a:latin typeface="Times New Roman" pitchFamily="18" charset="0"/>
            </a:endParaRPr>
          </a:p>
        </p:txBody>
      </p:sp>
    </p:spTree>
    <p:extLst>
      <p:ext uri="{BB962C8B-B14F-4D97-AF65-F5344CB8AC3E}">
        <p14:creationId xmlns:p14="http://schemas.microsoft.com/office/powerpoint/2010/main" val="7639878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Date Placeholder 3"/>
          <p:cNvSpPr>
            <a:spLocks noGrp="1"/>
          </p:cNvSpPr>
          <p:nvPr>
            <p:ph type="dt" sz="half" idx="10"/>
          </p:nvPr>
        </p:nvSpPr>
        <p:spPr/>
        <p:txBody>
          <a:bodyPr/>
          <a:lstStyle/>
          <a:p>
            <a:r>
              <a:rPr lang="en-US" smtClean="0"/>
              <a:t>Thursday, Oct. 23, 2014</a:t>
            </a:r>
            <a:endParaRPr lang="en-US"/>
          </a:p>
        </p:txBody>
      </p:sp>
      <p:sp>
        <p:nvSpPr>
          <p:cNvPr id="47" name="Footer Placeholder 4"/>
          <p:cNvSpPr>
            <a:spLocks noGrp="1"/>
          </p:cNvSpPr>
          <p:nvPr>
            <p:ph type="ftr" sz="quarter" idx="11"/>
          </p:nvPr>
        </p:nvSpPr>
        <p:spPr/>
        <p:txBody>
          <a:bodyPr/>
          <a:lstStyle/>
          <a:p>
            <a:r>
              <a:rPr lang="nl-NL" smtClean="0"/>
              <a:t>PHYS 1443-004, Fall 2014                            Dr. Jaehoon Yu</a:t>
            </a:r>
            <a:endParaRPr lang="en-US"/>
          </a:p>
        </p:txBody>
      </p:sp>
      <p:sp>
        <p:nvSpPr>
          <p:cNvPr id="48" name="Slide Number Placeholder 5"/>
          <p:cNvSpPr>
            <a:spLocks noGrp="1"/>
          </p:cNvSpPr>
          <p:nvPr>
            <p:ph type="sldNum" sz="quarter" idx="12"/>
          </p:nvPr>
        </p:nvSpPr>
        <p:spPr/>
        <p:txBody>
          <a:bodyPr/>
          <a:lstStyle/>
          <a:p>
            <a:fld id="{F0DA3329-CD1C-6348-8E1C-36040F90499D}" type="slidenum">
              <a:rPr lang="en-US"/>
              <a:pPr/>
              <a:t>13</a:t>
            </a:fld>
            <a:endParaRPr lang="en-US"/>
          </a:p>
        </p:txBody>
      </p:sp>
      <p:sp>
        <p:nvSpPr>
          <p:cNvPr id="442370" name="Rectangle 2"/>
          <p:cNvSpPr>
            <a:spLocks noGrp="1" noChangeArrowheads="1"/>
          </p:cNvSpPr>
          <p:nvPr>
            <p:ph type="title"/>
          </p:nvPr>
        </p:nvSpPr>
        <p:spPr>
          <a:xfrm>
            <a:off x="457200" y="152400"/>
            <a:ext cx="8153400" cy="609600"/>
          </a:xfrm>
        </p:spPr>
        <p:txBody>
          <a:bodyPr/>
          <a:lstStyle/>
          <a:p>
            <a:r>
              <a:rPr lang="en-US" sz="4000" dirty="0" smtClean="0"/>
              <a:t>Ex. Rigid </a:t>
            </a:r>
            <a:r>
              <a:rPr lang="en-US" sz="4000" dirty="0"/>
              <a:t>Body Moment of Inertia</a:t>
            </a:r>
            <a:endParaRPr lang="en-US" dirty="0"/>
          </a:p>
        </p:txBody>
      </p:sp>
      <p:sp>
        <p:nvSpPr>
          <p:cNvPr id="442371" name="Text Box 3"/>
          <p:cNvSpPr txBox="1">
            <a:spLocks noChangeArrowheads="1"/>
          </p:cNvSpPr>
          <p:nvPr/>
        </p:nvSpPr>
        <p:spPr bwMode="auto">
          <a:xfrm>
            <a:off x="457200" y="762000"/>
            <a:ext cx="84582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Calculate the moment of inertia of a uniform rigid rod of length L and mass M about an axis perpendicular to the rod and passing through its center of mass.</a:t>
            </a:r>
          </a:p>
        </p:txBody>
      </p:sp>
      <p:sp>
        <p:nvSpPr>
          <p:cNvPr id="442372" name="Text Box 4"/>
          <p:cNvSpPr txBox="1">
            <a:spLocks noChangeArrowheads="1"/>
          </p:cNvSpPr>
          <p:nvPr/>
        </p:nvSpPr>
        <p:spPr bwMode="auto">
          <a:xfrm>
            <a:off x="3733800" y="1600200"/>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line density of the rod is  </a:t>
            </a:r>
          </a:p>
        </p:txBody>
      </p:sp>
      <p:sp>
        <p:nvSpPr>
          <p:cNvPr id="442373" name="Text Box 5"/>
          <p:cNvSpPr txBox="1">
            <a:spLocks noChangeArrowheads="1"/>
          </p:cNvSpPr>
          <p:nvPr/>
        </p:nvSpPr>
        <p:spPr bwMode="auto">
          <a:xfrm>
            <a:off x="1447800" y="4451350"/>
            <a:ext cx="2971800" cy="10350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What is the moment of inertia when the rotational axis is at one end of the rod.</a:t>
            </a:r>
          </a:p>
        </p:txBody>
      </p:sp>
      <p:grpSp>
        <p:nvGrpSpPr>
          <p:cNvPr id="2" name="Group 6"/>
          <p:cNvGrpSpPr>
            <a:grpSpLocks/>
          </p:cNvGrpSpPr>
          <p:nvPr/>
        </p:nvGrpSpPr>
        <p:grpSpPr bwMode="auto">
          <a:xfrm>
            <a:off x="533400" y="1676400"/>
            <a:ext cx="2482850" cy="1600200"/>
            <a:chOff x="336" y="1056"/>
            <a:chExt cx="1564" cy="1008"/>
          </a:xfrm>
        </p:grpSpPr>
        <p:sp>
          <p:nvSpPr>
            <p:cNvPr id="442375" name="Text Box 7"/>
            <p:cNvSpPr txBox="1">
              <a:spLocks noChangeArrowheads="1"/>
            </p:cNvSpPr>
            <p:nvPr/>
          </p:nvSpPr>
          <p:spPr bwMode="auto">
            <a:xfrm>
              <a:off x="1718" y="1814"/>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42376" name="Line 8"/>
            <p:cNvSpPr>
              <a:spLocks noChangeShapeType="1"/>
            </p:cNvSpPr>
            <p:nvPr/>
          </p:nvSpPr>
          <p:spPr bwMode="auto">
            <a:xfrm>
              <a:off x="336" y="1872"/>
              <a:ext cx="148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77" name="Line 9"/>
            <p:cNvSpPr>
              <a:spLocks noChangeShapeType="1"/>
            </p:cNvSpPr>
            <p:nvPr/>
          </p:nvSpPr>
          <p:spPr bwMode="auto">
            <a:xfrm>
              <a:off x="1056" y="1104"/>
              <a:ext cx="0" cy="96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78" name="Text Box 10"/>
            <p:cNvSpPr txBox="1">
              <a:spLocks noChangeArrowheads="1"/>
            </p:cNvSpPr>
            <p:nvPr/>
          </p:nvSpPr>
          <p:spPr bwMode="auto">
            <a:xfrm>
              <a:off x="874" y="1056"/>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grpSp>
        <p:nvGrpSpPr>
          <p:cNvPr id="3" name="Group 11"/>
          <p:cNvGrpSpPr>
            <a:grpSpLocks/>
          </p:cNvGrpSpPr>
          <p:nvPr/>
        </p:nvGrpSpPr>
        <p:grpSpPr bwMode="auto">
          <a:xfrm>
            <a:off x="838200" y="2895600"/>
            <a:ext cx="1600200" cy="762000"/>
            <a:chOff x="528" y="1824"/>
            <a:chExt cx="1008" cy="480"/>
          </a:xfrm>
        </p:grpSpPr>
        <p:grpSp>
          <p:nvGrpSpPr>
            <p:cNvPr id="4" name="Group 12"/>
            <p:cNvGrpSpPr>
              <a:grpSpLocks/>
            </p:cNvGrpSpPr>
            <p:nvPr/>
          </p:nvGrpSpPr>
          <p:grpSpPr bwMode="auto">
            <a:xfrm>
              <a:off x="528" y="1824"/>
              <a:ext cx="1008" cy="96"/>
              <a:chOff x="528" y="1824"/>
              <a:chExt cx="1008" cy="96"/>
            </a:xfrm>
          </p:grpSpPr>
          <p:sp>
            <p:nvSpPr>
              <p:cNvPr id="442381" name="Rectangle 13"/>
              <p:cNvSpPr>
                <a:spLocks noChangeArrowheads="1"/>
              </p:cNvSpPr>
              <p:nvPr/>
            </p:nvSpPr>
            <p:spPr bwMode="auto">
              <a:xfrm>
                <a:off x="528" y="1824"/>
                <a:ext cx="1008" cy="96"/>
              </a:xfrm>
              <a:prstGeom prst="rect">
                <a:avLst/>
              </a:prstGeom>
              <a:solidFill>
                <a:srgbClr val="808000"/>
              </a:solidFill>
              <a:ln w="9525">
                <a:noFill/>
                <a:miter lim="800000"/>
                <a:headEnd/>
                <a:tailEnd/>
              </a:ln>
              <a:effectLst/>
            </p:spPr>
            <p:txBody>
              <a:bodyPr wrap="none" anchor="ctr">
                <a:prstTxWarp prst="textNoShape">
                  <a:avLst/>
                </a:prstTxWarp>
              </a:bodyPr>
              <a:lstStyle/>
              <a:p>
                <a:endParaRPr lang="en-US"/>
              </a:p>
            </p:txBody>
          </p:sp>
          <p:sp>
            <p:nvSpPr>
              <p:cNvPr id="442382" name="Rectangle 14"/>
              <p:cNvSpPr>
                <a:spLocks noChangeArrowheads="1"/>
              </p:cNvSpPr>
              <p:nvPr/>
            </p:nvSpPr>
            <p:spPr bwMode="auto">
              <a:xfrm>
                <a:off x="1296" y="1824"/>
                <a:ext cx="96" cy="96"/>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sp>
          <p:nvSpPr>
            <p:cNvPr id="442383" name="Line 15"/>
            <p:cNvSpPr>
              <a:spLocks noChangeShapeType="1"/>
            </p:cNvSpPr>
            <p:nvPr/>
          </p:nvSpPr>
          <p:spPr bwMode="auto">
            <a:xfrm>
              <a:off x="528" y="1872"/>
              <a:ext cx="0" cy="288"/>
            </a:xfrm>
            <a:prstGeom prst="line">
              <a:avLst/>
            </a:prstGeom>
            <a:noFill/>
            <a:ln w="19050">
              <a:solidFill>
                <a:schemeClr val="accent2"/>
              </a:solidFill>
              <a:round/>
              <a:headEnd/>
              <a:tailEnd/>
            </a:ln>
            <a:effectLst/>
          </p:spPr>
          <p:txBody>
            <a:bodyPr>
              <a:prstTxWarp prst="textNoShape">
                <a:avLst/>
              </a:prstTxWarp>
            </a:bodyPr>
            <a:lstStyle/>
            <a:p>
              <a:endParaRPr lang="en-US"/>
            </a:p>
          </p:txBody>
        </p:sp>
        <p:sp>
          <p:nvSpPr>
            <p:cNvPr id="442384" name="Line 16"/>
            <p:cNvSpPr>
              <a:spLocks noChangeShapeType="1"/>
            </p:cNvSpPr>
            <p:nvPr/>
          </p:nvSpPr>
          <p:spPr bwMode="auto">
            <a:xfrm>
              <a:off x="1536" y="1872"/>
              <a:ext cx="0" cy="288"/>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85" name="Line 17"/>
            <p:cNvSpPr>
              <a:spLocks noChangeShapeType="1"/>
            </p:cNvSpPr>
            <p:nvPr/>
          </p:nvSpPr>
          <p:spPr bwMode="auto">
            <a:xfrm>
              <a:off x="528" y="2112"/>
              <a:ext cx="1008" cy="0"/>
            </a:xfrm>
            <a:prstGeom prst="line">
              <a:avLst/>
            </a:prstGeom>
            <a:noFill/>
            <a:ln w="28575">
              <a:solidFill>
                <a:srgbClr val="FF3399"/>
              </a:solidFill>
              <a:round/>
              <a:headEnd type="triangle" w="med" len="med"/>
              <a:tailEnd type="triangle" w="med" len="med"/>
            </a:ln>
            <a:effectLst/>
          </p:spPr>
          <p:txBody>
            <a:bodyPr>
              <a:prstTxWarp prst="textNoShape">
                <a:avLst/>
              </a:prstTxWarp>
            </a:bodyPr>
            <a:lstStyle/>
            <a:p>
              <a:endParaRPr lang="en-US"/>
            </a:p>
          </p:txBody>
        </p:sp>
        <p:sp>
          <p:nvSpPr>
            <p:cNvPr id="442386" name="Text Box 18"/>
            <p:cNvSpPr txBox="1">
              <a:spLocks noChangeArrowheads="1"/>
            </p:cNvSpPr>
            <p:nvPr/>
          </p:nvSpPr>
          <p:spPr bwMode="auto">
            <a:xfrm>
              <a:off x="950" y="2054"/>
              <a:ext cx="209"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3399"/>
                  </a:solidFill>
                  <a:latin typeface="Monotype Corsiva" charset="0"/>
                </a:rPr>
                <a:t>L</a:t>
              </a:r>
            </a:p>
          </p:txBody>
        </p:sp>
      </p:grpSp>
      <p:grpSp>
        <p:nvGrpSpPr>
          <p:cNvPr id="5" name="Group 19"/>
          <p:cNvGrpSpPr>
            <a:grpSpLocks/>
          </p:cNvGrpSpPr>
          <p:nvPr/>
        </p:nvGrpSpPr>
        <p:grpSpPr bwMode="auto">
          <a:xfrm>
            <a:off x="1676400" y="2514600"/>
            <a:ext cx="685800" cy="858838"/>
            <a:chOff x="1056" y="1584"/>
            <a:chExt cx="432" cy="541"/>
          </a:xfrm>
        </p:grpSpPr>
        <p:sp>
          <p:nvSpPr>
            <p:cNvPr id="442388" name="Text Box 20"/>
            <p:cNvSpPr txBox="1">
              <a:spLocks noChangeArrowheads="1"/>
            </p:cNvSpPr>
            <p:nvPr/>
          </p:nvSpPr>
          <p:spPr bwMode="auto">
            <a:xfrm>
              <a:off x="1094" y="1894"/>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x</a:t>
              </a:r>
            </a:p>
          </p:txBody>
        </p:sp>
        <p:grpSp>
          <p:nvGrpSpPr>
            <p:cNvPr id="6" name="Group 21"/>
            <p:cNvGrpSpPr>
              <a:grpSpLocks/>
            </p:cNvGrpSpPr>
            <p:nvPr/>
          </p:nvGrpSpPr>
          <p:grpSpPr bwMode="auto">
            <a:xfrm>
              <a:off x="1056" y="1584"/>
              <a:ext cx="432" cy="432"/>
              <a:chOff x="1056" y="1584"/>
              <a:chExt cx="432" cy="432"/>
            </a:xfrm>
          </p:grpSpPr>
          <p:sp>
            <p:nvSpPr>
              <p:cNvPr id="442390" name="Line 22"/>
              <p:cNvSpPr>
                <a:spLocks noChangeShapeType="1"/>
              </p:cNvSpPr>
              <p:nvPr/>
            </p:nvSpPr>
            <p:spPr bwMode="auto">
              <a:xfrm>
                <a:off x="1296" y="1920"/>
                <a:ext cx="0" cy="96"/>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42391" name="Line 23"/>
              <p:cNvSpPr>
                <a:spLocks noChangeShapeType="1"/>
              </p:cNvSpPr>
              <p:nvPr/>
            </p:nvSpPr>
            <p:spPr bwMode="auto">
              <a:xfrm>
                <a:off x="1056" y="1968"/>
                <a:ext cx="240" cy="0"/>
              </a:xfrm>
              <a:prstGeom prst="line">
                <a:avLst/>
              </a:prstGeom>
              <a:noFill/>
              <a:ln w="1905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442392" name="Text Box 24"/>
              <p:cNvSpPr txBox="1">
                <a:spLocks noChangeArrowheads="1"/>
              </p:cNvSpPr>
              <p:nvPr/>
            </p:nvSpPr>
            <p:spPr bwMode="auto">
              <a:xfrm>
                <a:off x="1247" y="1584"/>
                <a:ext cx="24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dx</a:t>
                </a:r>
              </a:p>
            </p:txBody>
          </p:sp>
        </p:grpSp>
      </p:grpSp>
      <p:graphicFrame>
        <p:nvGraphicFramePr>
          <p:cNvPr id="442393" name="Object 25"/>
          <p:cNvGraphicFramePr>
            <a:graphicFrameLocks noChangeAspect="1"/>
          </p:cNvGraphicFramePr>
          <p:nvPr/>
        </p:nvGraphicFramePr>
        <p:xfrm>
          <a:off x="6619875" y="1481138"/>
          <a:ext cx="782638" cy="652462"/>
        </p:xfrm>
        <a:graphic>
          <a:graphicData uri="http://schemas.openxmlformats.org/presentationml/2006/ole">
            <mc:AlternateContent xmlns:mc="http://schemas.openxmlformats.org/markup-compatibility/2006">
              <mc:Choice xmlns:v="urn:schemas-microsoft-com:vml" Requires="v">
                <p:oleObj spid="_x0000_s468324" name="Equation" r:id="rId3" imgW="482600" imgH="393700" progId="Equation.DSMT4">
                  <p:embed/>
                </p:oleObj>
              </mc:Choice>
              <mc:Fallback>
                <p:oleObj name="Equation" r:id="rId3" imgW="4826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1481138"/>
                        <a:ext cx="782638" cy="6524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2394" name="Text Box 26"/>
          <p:cNvSpPr txBox="1">
            <a:spLocks noChangeArrowheads="1"/>
          </p:cNvSpPr>
          <p:nvPr/>
        </p:nvSpPr>
        <p:spPr bwMode="auto">
          <a:xfrm>
            <a:off x="3733800" y="2133600"/>
            <a:ext cx="2743200" cy="400110"/>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800000"/>
                </a:solidFill>
                <a:latin typeface="Arial Narrow" charset="0"/>
              </a:rPr>
              <a:t>so the </a:t>
            </a:r>
            <a:r>
              <a:rPr lang="en-US" sz="2000" dirty="0" smtClean="0">
                <a:solidFill>
                  <a:srgbClr val="800000"/>
                </a:solidFill>
                <a:latin typeface="Arial Narrow" charset="0"/>
              </a:rPr>
              <a:t>mass of a </a:t>
            </a:r>
            <a:r>
              <a:rPr lang="en-US" sz="2000" dirty="0" err="1" smtClean="0">
                <a:solidFill>
                  <a:srgbClr val="800000"/>
                </a:solidFill>
                <a:latin typeface="Arial Narrow" charset="0"/>
              </a:rPr>
              <a:t>masslet</a:t>
            </a:r>
            <a:r>
              <a:rPr lang="en-US" sz="2000" dirty="0" smtClean="0">
                <a:solidFill>
                  <a:srgbClr val="800000"/>
                </a:solidFill>
                <a:latin typeface="Arial Narrow" charset="0"/>
              </a:rPr>
              <a:t> </a:t>
            </a:r>
            <a:r>
              <a:rPr lang="en-US" sz="2000" dirty="0">
                <a:solidFill>
                  <a:srgbClr val="800000"/>
                </a:solidFill>
                <a:latin typeface="Arial Narrow" charset="0"/>
              </a:rPr>
              <a:t>is  </a:t>
            </a:r>
          </a:p>
        </p:txBody>
      </p:sp>
      <p:graphicFrame>
        <p:nvGraphicFramePr>
          <p:cNvPr id="442395" name="Object 27"/>
          <p:cNvGraphicFramePr>
            <a:graphicFrameLocks noChangeAspect="1"/>
          </p:cNvGraphicFramePr>
          <p:nvPr>
            <p:extLst>
              <p:ext uri="{D42A27DB-BD31-4B8C-83A1-F6EECF244321}">
                <p14:modId xmlns:p14="http://schemas.microsoft.com/office/powerpoint/2010/main" val="2211303615"/>
              </p:ext>
            </p:extLst>
          </p:nvPr>
        </p:nvGraphicFramePr>
        <p:xfrm>
          <a:off x="6619875" y="2216150"/>
          <a:ext cx="361950" cy="274638"/>
        </p:xfrm>
        <a:graphic>
          <a:graphicData uri="http://schemas.openxmlformats.org/presentationml/2006/ole">
            <mc:AlternateContent xmlns:mc="http://schemas.openxmlformats.org/markup-compatibility/2006">
              <mc:Choice xmlns:v="urn:schemas-microsoft-com:vml" Requires="v">
                <p:oleObj spid="_x0000_s468325" name="Equation" r:id="rId5" imgW="241300" imgH="165100" progId="Equation.DSMT4">
                  <p:embed/>
                </p:oleObj>
              </mc:Choice>
              <mc:Fallback>
                <p:oleObj name="Equation" r:id="rId5" imgW="241300" imgH="165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9875" y="2216150"/>
                        <a:ext cx="361950" cy="2746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42396" name="Text Box 28"/>
          <p:cNvSpPr txBox="1">
            <a:spLocks noChangeArrowheads="1"/>
          </p:cNvSpPr>
          <p:nvPr/>
        </p:nvSpPr>
        <p:spPr bwMode="auto">
          <a:xfrm>
            <a:off x="3200400" y="2819400"/>
            <a:ext cx="1371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moment of inertia is  </a:t>
            </a:r>
          </a:p>
        </p:txBody>
      </p:sp>
      <p:graphicFrame>
        <p:nvGraphicFramePr>
          <p:cNvPr id="442397" name="Object 29"/>
          <p:cNvGraphicFramePr>
            <a:graphicFrameLocks noChangeAspect="1"/>
          </p:cNvGraphicFramePr>
          <p:nvPr/>
        </p:nvGraphicFramePr>
        <p:xfrm>
          <a:off x="4800600" y="2941638"/>
          <a:ext cx="203200" cy="249237"/>
        </p:xfrm>
        <a:graphic>
          <a:graphicData uri="http://schemas.openxmlformats.org/presentationml/2006/ole">
            <mc:AlternateContent xmlns:mc="http://schemas.openxmlformats.org/markup-compatibility/2006">
              <mc:Choice xmlns:v="urn:schemas-microsoft-com:vml" Requires="v">
                <p:oleObj spid="_x0000_s468326" name="Equation" r:id="rId7" imgW="126720" imgH="164880" progId="Equation.3">
                  <p:embed/>
                </p:oleObj>
              </mc:Choice>
              <mc:Fallback>
                <p:oleObj name="Equation" r:id="rId7" imgW="12672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2941638"/>
                        <a:ext cx="203200" cy="2492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398" name="Object 30"/>
          <p:cNvGraphicFramePr>
            <a:graphicFrameLocks noChangeAspect="1"/>
          </p:cNvGraphicFramePr>
          <p:nvPr/>
        </p:nvGraphicFramePr>
        <p:xfrm>
          <a:off x="4846638" y="4416425"/>
          <a:ext cx="1157287" cy="561975"/>
        </p:xfrm>
        <a:graphic>
          <a:graphicData uri="http://schemas.openxmlformats.org/presentationml/2006/ole">
            <mc:AlternateContent xmlns:mc="http://schemas.openxmlformats.org/markup-compatibility/2006">
              <mc:Choice xmlns:v="urn:schemas-microsoft-com:vml" Requires="v">
                <p:oleObj spid="_x0000_s468327" name="Equation" r:id="rId9" imgW="711200" imgH="292100" progId="Equation.DSMT4">
                  <p:embed/>
                </p:oleObj>
              </mc:Choice>
              <mc:Fallback>
                <p:oleObj name="Equation" r:id="rId9" imgW="711200" imgH="292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6638" y="4416425"/>
                        <a:ext cx="1157287" cy="5619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42399" name="Text Box 31"/>
          <p:cNvSpPr txBox="1">
            <a:spLocks noChangeArrowheads="1"/>
          </p:cNvSpPr>
          <p:nvPr/>
        </p:nvSpPr>
        <p:spPr bwMode="auto">
          <a:xfrm>
            <a:off x="228600" y="5638800"/>
            <a:ext cx="3048000" cy="6096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1600">
                <a:solidFill>
                  <a:schemeClr val="accent2"/>
                </a:solidFill>
                <a:latin typeface="Arial Narrow" charset="0"/>
              </a:rPr>
              <a:t>Will this be the same as the above.  Why or why not?</a:t>
            </a:r>
          </a:p>
        </p:txBody>
      </p:sp>
      <p:sp>
        <p:nvSpPr>
          <p:cNvPr id="442400" name="Text Box 32"/>
          <p:cNvSpPr txBox="1">
            <a:spLocks noChangeArrowheads="1"/>
          </p:cNvSpPr>
          <p:nvPr/>
        </p:nvSpPr>
        <p:spPr bwMode="auto">
          <a:xfrm>
            <a:off x="3352800" y="5638800"/>
            <a:ext cx="5791200" cy="58102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1600" dirty="0">
                <a:solidFill>
                  <a:srgbClr val="800000"/>
                </a:solidFill>
                <a:latin typeface="Arial Narrow" charset="0"/>
              </a:rPr>
              <a:t>Since the moment of inertia is</a:t>
            </a:r>
            <a:r>
              <a:rPr lang="en-US" sz="1600" dirty="0" smtClean="0">
                <a:solidFill>
                  <a:srgbClr val="800000"/>
                </a:solidFill>
                <a:latin typeface="Arial Narrow" charset="0"/>
              </a:rPr>
              <a:t> resistance to </a:t>
            </a:r>
            <a:r>
              <a:rPr lang="en-US" sz="1600" dirty="0">
                <a:solidFill>
                  <a:srgbClr val="800000"/>
                </a:solidFill>
                <a:latin typeface="Arial Narrow" charset="0"/>
              </a:rPr>
              <a:t>motion, it makes perfect sense for it to be harder to move when it is rotating about the axis at one end.</a:t>
            </a:r>
          </a:p>
        </p:txBody>
      </p:sp>
      <p:graphicFrame>
        <p:nvGraphicFramePr>
          <p:cNvPr id="442401" name="Object 33"/>
          <p:cNvGraphicFramePr>
            <a:graphicFrameLocks noChangeAspect="1"/>
          </p:cNvGraphicFramePr>
          <p:nvPr>
            <p:extLst>
              <p:ext uri="{D42A27DB-BD31-4B8C-83A1-F6EECF244321}">
                <p14:modId xmlns:p14="http://schemas.microsoft.com/office/powerpoint/2010/main" val="282301059"/>
              </p:ext>
            </p:extLst>
          </p:nvPr>
        </p:nvGraphicFramePr>
        <p:xfrm>
          <a:off x="7008813" y="2217738"/>
          <a:ext cx="611187" cy="296862"/>
        </p:xfrm>
        <a:graphic>
          <a:graphicData uri="http://schemas.openxmlformats.org/presentationml/2006/ole">
            <mc:AlternateContent xmlns:mc="http://schemas.openxmlformats.org/markup-compatibility/2006">
              <mc:Choice xmlns:v="urn:schemas-microsoft-com:vml" Requires="v">
                <p:oleObj spid="_x0000_s468328" name="Equation" r:id="rId11" imgW="406400" imgH="177800" progId="Equation.DSMT4">
                  <p:embed/>
                </p:oleObj>
              </mc:Choice>
              <mc:Fallback>
                <p:oleObj name="Equation" r:id="rId11" imgW="406400" imgH="177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08813" y="2217738"/>
                        <a:ext cx="611187" cy="2968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02" name="Object 34"/>
          <p:cNvGraphicFramePr>
            <a:graphicFrameLocks noChangeAspect="1"/>
          </p:cNvGraphicFramePr>
          <p:nvPr>
            <p:extLst>
              <p:ext uri="{D42A27DB-BD31-4B8C-83A1-F6EECF244321}">
                <p14:modId xmlns:p14="http://schemas.microsoft.com/office/powerpoint/2010/main" val="2851997746"/>
              </p:ext>
            </p:extLst>
          </p:nvPr>
        </p:nvGraphicFramePr>
        <p:xfrm>
          <a:off x="7600950" y="2085975"/>
          <a:ext cx="781050" cy="657225"/>
        </p:xfrm>
        <a:graphic>
          <a:graphicData uri="http://schemas.openxmlformats.org/presentationml/2006/ole">
            <mc:AlternateContent xmlns:mc="http://schemas.openxmlformats.org/markup-compatibility/2006">
              <mc:Choice xmlns:v="urn:schemas-microsoft-com:vml" Requires="v">
                <p:oleObj spid="_x0000_s468329" name="Equation" r:id="rId13" imgW="520700" imgH="393700" progId="Equation.DSMT4">
                  <p:embed/>
                </p:oleObj>
              </mc:Choice>
              <mc:Fallback>
                <p:oleObj name="Equation" r:id="rId13" imgW="520700" imgH="3937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00950" y="2085975"/>
                        <a:ext cx="781050" cy="657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03" name="Object 35"/>
          <p:cNvGraphicFramePr>
            <a:graphicFrameLocks noChangeAspect="1"/>
          </p:cNvGraphicFramePr>
          <p:nvPr/>
        </p:nvGraphicFramePr>
        <p:xfrm>
          <a:off x="4946650" y="2844800"/>
          <a:ext cx="974725" cy="441325"/>
        </p:xfrm>
        <a:graphic>
          <a:graphicData uri="http://schemas.openxmlformats.org/presentationml/2006/ole">
            <mc:AlternateContent xmlns:mc="http://schemas.openxmlformats.org/markup-compatibility/2006">
              <mc:Choice xmlns:v="urn:schemas-microsoft-com:vml" Requires="v">
                <p:oleObj spid="_x0000_s468330" name="Equation" r:id="rId15" imgW="609600" imgH="292100" progId="Equation.DSMT4">
                  <p:embed/>
                </p:oleObj>
              </mc:Choice>
              <mc:Fallback>
                <p:oleObj name="Equation" r:id="rId15" imgW="609600" imgH="292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46650" y="2844800"/>
                        <a:ext cx="974725" cy="4413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04" name="Object 36"/>
          <p:cNvGraphicFramePr>
            <a:graphicFrameLocks noChangeAspect="1"/>
          </p:cNvGraphicFramePr>
          <p:nvPr/>
        </p:nvGraphicFramePr>
        <p:xfrm>
          <a:off x="5949950" y="2747963"/>
          <a:ext cx="1462088" cy="633412"/>
        </p:xfrm>
        <a:graphic>
          <a:graphicData uri="http://schemas.openxmlformats.org/presentationml/2006/ole">
            <mc:AlternateContent xmlns:mc="http://schemas.openxmlformats.org/markup-compatibility/2006">
              <mc:Choice xmlns:v="urn:schemas-microsoft-com:vml" Requires="v">
                <p:oleObj spid="_x0000_s468331" name="Equation" r:id="rId17" imgW="914400" imgH="419100" progId="Equation.DSMT4">
                  <p:embed/>
                </p:oleObj>
              </mc:Choice>
              <mc:Fallback>
                <p:oleObj name="Equation" r:id="rId17" imgW="914400" imgH="419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49950" y="2747963"/>
                        <a:ext cx="1462088" cy="633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05" name="Object 37"/>
          <p:cNvGraphicFramePr>
            <a:graphicFrameLocks noChangeAspect="1"/>
          </p:cNvGraphicFramePr>
          <p:nvPr/>
        </p:nvGraphicFramePr>
        <p:xfrm>
          <a:off x="7381875" y="2708275"/>
          <a:ext cx="1544638" cy="711200"/>
        </p:xfrm>
        <a:graphic>
          <a:graphicData uri="http://schemas.openxmlformats.org/presentationml/2006/ole">
            <mc:AlternateContent xmlns:mc="http://schemas.openxmlformats.org/markup-compatibility/2006">
              <mc:Choice xmlns:v="urn:schemas-microsoft-com:vml" Requires="v">
                <p:oleObj spid="_x0000_s468332" name="Equation" r:id="rId19" imgW="965200" imgH="469900" progId="Equation.DSMT4">
                  <p:embed/>
                </p:oleObj>
              </mc:Choice>
              <mc:Fallback>
                <p:oleObj name="Equation" r:id="rId19" imgW="965200" imgH="4699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81875" y="2708275"/>
                        <a:ext cx="1544638" cy="711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06" name="Object 38"/>
          <p:cNvGraphicFramePr>
            <a:graphicFrameLocks noChangeAspect="1"/>
          </p:cNvGraphicFramePr>
          <p:nvPr/>
        </p:nvGraphicFramePr>
        <p:xfrm>
          <a:off x="4587875" y="3486150"/>
          <a:ext cx="2316163" cy="762000"/>
        </p:xfrm>
        <a:graphic>
          <a:graphicData uri="http://schemas.openxmlformats.org/presentationml/2006/ole">
            <mc:AlternateContent xmlns:mc="http://schemas.openxmlformats.org/markup-compatibility/2006">
              <mc:Choice xmlns:v="urn:schemas-microsoft-com:vml" Requires="v">
                <p:oleObj spid="_x0000_s468333" name="Equation" r:id="rId21" imgW="1460500" imgH="508000" progId="Equation.DSMT4">
                  <p:embed/>
                </p:oleObj>
              </mc:Choice>
              <mc:Fallback>
                <p:oleObj name="Equation" r:id="rId21" imgW="1460500" imgH="5080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87875" y="3486150"/>
                        <a:ext cx="2316163" cy="762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07" name="Object 39"/>
          <p:cNvGraphicFramePr>
            <a:graphicFrameLocks noChangeAspect="1"/>
          </p:cNvGraphicFramePr>
          <p:nvPr/>
        </p:nvGraphicFramePr>
        <p:xfrm>
          <a:off x="6819900" y="3514725"/>
          <a:ext cx="1128713" cy="704850"/>
        </p:xfrm>
        <a:graphic>
          <a:graphicData uri="http://schemas.openxmlformats.org/presentationml/2006/ole">
            <mc:AlternateContent xmlns:mc="http://schemas.openxmlformats.org/markup-compatibility/2006">
              <mc:Choice xmlns:v="urn:schemas-microsoft-com:vml" Requires="v">
                <p:oleObj spid="_x0000_s468334" name="Equation" r:id="rId23" imgW="711200" imgH="469900" progId="Equation.DSMT4">
                  <p:embed/>
                </p:oleObj>
              </mc:Choice>
              <mc:Fallback>
                <p:oleObj name="Equation" r:id="rId23" imgW="711200" imgH="4699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19900" y="3514725"/>
                        <a:ext cx="1128713" cy="704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08" name="Object 40"/>
          <p:cNvGraphicFramePr>
            <a:graphicFrameLocks noChangeAspect="1"/>
          </p:cNvGraphicFramePr>
          <p:nvPr/>
        </p:nvGraphicFramePr>
        <p:xfrm>
          <a:off x="7924800" y="3552825"/>
          <a:ext cx="725488" cy="628650"/>
        </p:xfrm>
        <a:graphic>
          <a:graphicData uri="http://schemas.openxmlformats.org/presentationml/2006/ole">
            <mc:AlternateContent xmlns:mc="http://schemas.openxmlformats.org/markup-compatibility/2006">
              <mc:Choice xmlns:v="urn:schemas-microsoft-com:vml" Requires="v">
                <p:oleObj spid="_x0000_s468335" name="Equation" r:id="rId25" imgW="457200" imgH="419100" progId="Equation.DSMT4">
                  <p:embed/>
                </p:oleObj>
              </mc:Choice>
              <mc:Fallback>
                <p:oleObj name="Equation" r:id="rId25" imgW="457200" imgH="4191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24800" y="3552825"/>
                        <a:ext cx="725488" cy="628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09" name="Object 41"/>
          <p:cNvGraphicFramePr>
            <a:graphicFrameLocks noChangeAspect="1"/>
          </p:cNvGraphicFramePr>
          <p:nvPr/>
        </p:nvGraphicFramePr>
        <p:xfrm>
          <a:off x="6086475" y="4351338"/>
          <a:ext cx="1300163" cy="669925"/>
        </p:xfrm>
        <a:graphic>
          <a:graphicData uri="http://schemas.openxmlformats.org/presentationml/2006/ole">
            <mc:AlternateContent xmlns:mc="http://schemas.openxmlformats.org/markup-compatibility/2006">
              <mc:Choice xmlns:v="urn:schemas-microsoft-com:vml" Requires="v">
                <p:oleObj spid="_x0000_s468336" name="Equation" r:id="rId27" imgW="787400" imgH="419100" progId="Equation.DSMT4">
                  <p:embed/>
                </p:oleObj>
              </mc:Choice>
              <mc:Fallback>
                <p:oleObj name="Equation" r:id="rId27" imgW="787400" imgH="4191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86475" y="4351338"/>
                        <a:ext cx="1300163" cy="6699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10" name="Object 42"/>
          <p:cNvGraphicFramePr>
            <a:graphicFrameLocks noChangeAspect="1"/>
          </p:cNvGraphicFramePr>
          <p:nvPr/>
        </p:nvGraphicFramePr>
        <p:xfrm>
          <a:off x="7304088" y="4300538"/>
          <a:ext cx="1393825" cy="752475"/>
        </p:xfrm>
        <a:graphic>
          <a:graphicData uri="http://schemas.openxmlformats.org/presentationml/2006/ole">
            <mc:AlternateContent xmlns:mc="http://schemas.openxmlformats.org/markup-compatibility/2006">
              <mc:Choice xmlns:v="urn:schemas-microsoft-com:vml" Requires="v">
                <p:oleObj spid="_x0000_s468337" name="Equation" r:id="rId29" imgW="825500" imgH="469900" progId="Equation.DSMT4">
                  <p:embed/>
                </p:oleObj>
              </mc:Choice>
              <mc:Fallback>
                <p:oleObj name="Equation" r:id="rId29" imgW="825500" imgH="4699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304088" y="4300538"/>
                        <a:ext cx="1393825" cy="7524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11" name="Object 43"/>
          <p:cNvGraphicFramePr>
            <a:graphicFrameLocks noChangeAspect="1"/>
          </p:cNvGraphicFramePr>
          <p:nvPr/>
        </p:nvGraphicFramePr>
        <p:xfrm>
          <a:off x="5159375" y="4991100"/>
          <a:ext cx="1568450" cy="630238"/>
        </p:xfrm>
        <a:graphic>
          <a:graphicData uri="http://schemas.openxmlformats.org/presentationml/2006/ole">
            <mc:AlternateContent xmlns:mc="http://schemas.openxmlformats.org/markup-compatibility/2006">
              <mc:Choice xmlns:v="urn:schemas-microsoft-com:vml" Requires="v">
                <p:oleObj spid="_x0000_s468338" name="Equation" r:id="rId31" imgW="1016000" imgH="393700" progId="Equation.DSMT4">
                  <p:embed/>
                </p:oleObj>
              </mc:Choice>
              <mc:Fallback>
                <p:oleObj name="Equation" r:id="rId31" imgW="1016000" imgH="3937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159375" y="4991100"/>
                        <a:ext cx="1568450" cy="6302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12" name="Object 44"/>
          <p:cNvGraphicFramePr>
            <a:graphicFrameLocks noChangeAspect="1"/>
          </p:cNvGraphicFramePr>
          <p:nvPr/>
        </p:nvGraphicFramePr>
        <p:xfrm>
          <a:off x="6665913" y="4991100"/>
          <a:ext cx="993775" cy="630238"/>
        </p:xfrm>
        <a:graphic>
          <a:graphicData uri="http://schemas.openxmlformats.org/presentationml/2006/ole">
            <mc:AlternateContent xmlns:mc="http://schemas.openxmlformats.org/markup-compatibility/2006">
              <mc:Choice xmlns:v="urn:schemas-microsoft-com:vml" Requires="v">
                <p:oleObj spid="_x0000_s468339" name="Equation" r:id="rId33" imgW="635000" imgH="393700" progId="Equation.DSMT4">
                  <p:embed/>
                </p:oleObj>
              </mc:Choice>
              <mc:Fallback>
                <p:oleObj name="Equation" r:id="rId33" imgW="635000" imgH="3937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65913" y="4991100"/>
                        <a:ext cx="993775" cy="6302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42413" name="Object 45"/>
          <p:cNvGraphicFramePr>
            <a:graphicFrameLocks noChangeAspect="1"/>
          </p:cNvGraphicFramePr>
          <p:nvPr/>
        </p:nvGraphicFramePr>
        <p:xfrm>
          <a:off x="7772400" y="4968875"/>
          <a:ext cx="730250" cy="669925"/>
        </p:xfrm>
        <a:graphic>
          <a:graphicData uri="http://schemas.openxmlformats.org/presentationml/2006/ole">
            <mc:AlternateContent xmlns:mc="http://schemas.openxmlformats.org/markup-compatibility/2006">
              <mc:Choice xmlns:v="urn:schemas-microsoft-com:vml" Requires="v">
                <p:oleObj spid="_x0000_s468340" name="Equation" r:id="rId35" imgW="457200" imgH="419100" progId="Equation.DSMT4">
                  <p:embed/>
                </p:oleObj>
              </mc:Choice>
              <mc:Fallback>
                <p:oleObj name="Equation" r:id="rId35" imgW="457200" imgH="4191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772400" y="4968875"/>
                        <a:ext cx="730250" cy="6699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132686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 name="Date Placeholder 3"/>
          <p:cNvSpPr>
            <a:spLocks noGrp="1"/>
          </p:cNvSpPr>
          <p:nvPr>
            <p:ph type="dt" sz="half" idx="10"/>
          </p:nvPr>
        </p:nvSpPr>
        <p:spPr/>
        <p:txBody>
          <a:bodyPr/>
          <a:lstStyle/>
          <a:p>
            <a:r>
              <a:rPr lang="en-US" smtClean="0"/>
              <a:t>Thursday, Oct. 23, 2014</a:t>
            </a:r>
            <a:endParaRPr lang="en-US"/>
          </a:p>
        </p:txBody>
      </p:sp>
      <p:sp>
        <p:nvSpPr>
          <p:cNvPr id="64" name="Footer Placeholder 4"/>
          <p:cNvSpPr>
            <a:spLocks noGrp="1"/>
          </p:cNvSpPr>
          <p:nvPr>
            <p:ph type="ftr" sz="quarter" idx="11"/>
          </p:nvPr>
        </p:nvSpPr>
        <p:spPr/>
        <p:txBody>
          <a:bodyPr/>
          <a:lstStyle/>
          <a:p>
            <a:r>
              <a:rPr lang="nl-NL" smtClean="0"/>
              <a:t>PHYS 1443-004, Fall 2014                            Dr. Jaehoon Yu</a:t>
            </a:r>
            <a:endParaRPr lang="en-US"/>
          </a:p>
        </p:txBody>
      </p:sp>
      <p:sp>
        <p:nvSpPr>
          <p:cNvPr id="65" name="Slide Number Placeholder 5"/>
          <p:cNvSpPr>
            <a:spLocks noGrp="1"/>
          </p:cNvSpPr>
          <p:nvPr>
            <p:ph type="sldNum" sz="quarter" idx="12"/>
          </p:nvPr>
        </p:nvSpPr>
        <p:spPr/>
        <p:txBody>
          <a:bodyPr/>
          <a:lstStyle/>
          <a:p>
            <a:fld id="{FE2871EE-DE8A-1145-9638-656C3E711203}" type="slidenum">
              <a:rPr lang="en-US"/>
              <a:pPr/>
              <a:t>14</a:t>
            </a:fld>
            <a:endParaRPr lang="en-US"/>
          </a:p>
        </p:txBody>
      </p:sp>
      <p:grpSp>
        <p:nvGrpSpPr>
          <p:cNvPr id="2" name="Group 2"/>
          <p:cNvGrpSpPr>
            <a:grpSpLocks/>
          </p:cNvGrpSpPr>
          <p:nvPr/>
        </p:nvGrpSpPr>
        <p:grpSpPr bwMode="auto">
          <a:xfrm>
            <a:off x="471488" y="2667000"/>
            <a:ext cx="2795587" cy="3009900"/>
            <a:chOff x="297" y="1680"/>
            <a:chExt cx="1761" cy="1896"/>
          </a:xfrm>
        </p:grpSpPr>
        <p:sp>
          <p:nvSpPr>
            <p:cNvPr id="465923" name="Freeform 3"/>
            <p:cNvSpPr>
              <a:spLocks/>
            </p:cNvSpPr>
            <p:nvPr/>
          </p:nvSpPr>
          <p:spPr bwMode="auto">
            <a:xfrm>
              <a:off x="480" y="1680"/>
              <a:ext cx="1461" cy="1824"/>
            </a:xfrm>
            <a:custGeom>
              <a:avLst/>
              <a:gdLst/>
              <a:ahLst/>
              <a:cxnLst>
                <a:cxn ang="0">
                  <a:pos x="112" y="1459"/>
                </a:cxn>
                <a:cxn ang="0">
                  <a:pos x="104" y="906"/>
                </a:cxn>
                <a:cxn ang="0">
                  <a:pos x="44" y="719"/>
                </a:cxn>
                <a:cxn ang="0">
                  <a:pos x="0" y="606"/>
                </a:cxn>
                <a:cxn ang="0">
                  <a:pos x="7" y="464"/>
                </a:cxn>
                <a:cxn ang="0">
                  <a:pos x="22" y="442"/>
                </a:cxn>
                <a:cxn ang="0">
                  <a:pos x="52" y="345"/>
                </a:cxn>
                <a:cxn ang="0">
                  <a:pos x="44" y="120"/>
                </a:cxn>
                <a:cxn ang="0">
                  <a:pos x="7" y="53"/>
                </a:cxn>
                <a:cxn ang="0">
                  <a:pos x="463" y="45"/>
                </a:cxn>
                <a:cxn ang="0">
                  <a:pos x="546" y="15"/>
                </a:cxn>
                <a:cxn ang="0">
                  <a:pos x="591" y="0"/>
                </a:cxn>
                <a:cxn ang="0">
                  <a:pos x="830" y="8"/>
                </a:cxn>
                <a:cxn ang="0">
                  <a:pos x="1002" y="53"/>
                </a:cxn>
                <a:cxn ang="0">
                  <a:pos x="1047" y="75"/>
                </a:cxn>
                <a:cxn ang="0">
                  <a:pos x="1062" y="98"/>
                </a:cxn>
                <a:cxn ang="0">
                  <a:pos x="1174" y="165"/>
                </a:cxn>
                <a:cxn ang="0">
                  <a:pos x="1234" y="217"/>
                </a:cxn>
                <a:cxn ang="0">
                  <a:pos x="1234" y="217"/>
                </a:cxn>
                <a:cxn ang="0">
                  <a:pos x="1309" y="307"/>
                </a:cxn>
                <a:cxn ang="0">
                  <a:pos x="1376" y="808"/>
                </a:cxn>
                <a:cxn ang="0">
                  <a:pos x="1376" y="1310"/>
                </a:cxn>
                <a:cxn ang="0">
                  <a:pos x="1249" y="1459"/>
                </a:cxn>
                <a:cxn ang="0">
                  <a:pos x="1182" y="1489"/>
                </a:cxn>
                <a:cxn ang="0">
                  <a:pos x="1107" y="1564"/>
                </a:cxn>
                <a:cxn ang="0">
                  <a:pos x="1092" y="1601"/>
                </a:cxn>
                <a:cxn ang="0">
                  <a:pos x="1069" y="1609"/>
                </a:cxn>
                <a:cxn ang="0">
                  <a:pos x="1032" y="1676"/>
                </a:cxn>
                <a:cxn ang="0">
                  <a:pos x="965" y="1706"/>
                </a:cxn>
                <a:cxn ang="0">
                  <a:pos x="822" y="1699"/>
                </a:cxn>
                <a:cxn ang="0">
                  <a:pos x="703" y="1639"/>
                </a:cxn>
                <a:cxn ang="0">
                  <a:pos x="568" y="1586"/>
                </a:cxn>
                <a:cxn ang="0">
                  <a:pos x="291" y="1519"/>
                </a:cxn>
                <a:cxn ang="0">
                  <a:pos x="89" y="1512"/>
                </a:cxn>
                <a:cxn ang="0">
                  <a:pos x="112" y="1392"/>
                </a:cxn>
                <a:cxn ang="0">
                  <a:pos x="112" y="1459"/>
                </a:cxn>
              </a:cxnLst>
              <a:rect l="0" t="0" r="r" b="b"/>
              <a:pathLst>
                <a:path w="1402" h="1706">
                  <a:moveTo>
                    <a:pt x="112" y="1459"/>
                  </a:moveTo>
                  <a:cubicBezTo>
                    <a:pt x="123" y="1276"/>
                    <a:pt x="152" y="1086"/>
                    <a:pt x="104" y="906"/>
                  </a:cubicBezTo>
                  <a:cubicBezTo>
                    <a:pt x="96" y="835"/>
                    <a:pt x="84" y="778"/>
                    <a:pt x="44" y="719"/>
                  </a:cubicBezTo>
                  <a:cubicBezTo>
                    <a:pt x="32" y="679"/>
                    <a:pt x="12" y="646"/>
                    <a:pt x="0" y="606"/>
                  </a:cubicBezTo>
                  <a:cubicBezTo>
                    <a:pt x="2" y="559"/>
                    <a:pt x="1" y="511"/>
                    <a:pt x="7" y="464"/>
                  </a:cubicBezTo>
                  <a:cubicBezTo>
                    <a:pt x="8" y="455"/>
                    <a:pt x="18" y="450"/>
                    <a:pt x="22" y="442"/>
                  </a:cubicBezTo>
                  <a:cubicBezTo>
                    <a:pt x="35" y="412"/>
                    <a:pt x="44" y="377"/>
                    <a:pt x="52" y="345"/>
                  </a:cubicBezTo>
                  <a:cubicBezTo>
                    <a:pt x="49" y="270"/>
                    <a:pt x="54" y="194"/>
                    <a:pt x="44" y="120"/>
                  </a:cubicBezTo>
                  <a:cubicBezTo>
                    <a:pt x="41" y="95"/>
                    <a:pt x="16" y="77"/>
                    <a:pt x="7" y="53"/>
                  </a:cubicBezTo>
                  <a:cubicBezTo>
                    <a:pt x="159" y="50"/>
                    <a:pt x="311" y="52"/>
                    <a:pt x="463" y="45"/>
                  </a:cubicBezTo>
                  <a:cubicBezTo>
                    <a:pt x="492" y="44"/>
                    <a:pt x="518" y="24"/>
                    <a:pt x="546" y="15"/>
                  </a:cubicBezTo>
                  <a:cubicBezTo>
                    <a:pt x="561" y="10"/>
                    <a:pt x="591" y="0"/>
                    <a:pt x="591" y="0"/>
                  </a:cubicBezTo>
                  <a:cubicBezTo>
                    <a:pt x="671" y="3"/>
                    <a:pt x="750" y="4"/>
                    <a:pt x="830" y="8"/>
                  </a:cubicBezTo>
                  <a:cubicBezTo>
                    <a:pt x="891" y="11"/>
                    <a:pt x="944" y="40"/>
                    <a:pt x="1002" y="53"/>
                  </a:cubicBezTo>
                  <a:cubicBezTo>
                    <a:pt x="1016" y="62"/>
                    <a:pt x="1034" y="65"/>
                    <a:pt x="1047" y="75"/>
                  </a:cubicBezTo>
                  <a:cubicBezTo>
                    <a:pt x="1054" y="81"/>
                    <a:pt x="1055" y="92"/>
                    <a:pt x="1062" y="98"/>
                  </a:cubicBezTo>
                  <a:cubicBezTo>
                    <a:pt x="1092" y="124"/>
                    <a:pt x="1135" y="153"/>
                    <a:pt x="1174" y="165"/>
                  </a:cubicBezTo>
                  <a:lnTo>
                    <a:pt x="1234" y="217"/>
                  </a:lnTo>
                  <a:cubicBezTo>
                    <a:pt x="1234" y="217"/>
                    <a:pt x="1234" y="217"/>
                    <a:pt x="1234" y="217"/>
                  </a:cubicBezTo>
                  <a:cubicBezTo>
                    <a:pt x="1261" y="245"/>
                    <a:pt x="1287" y="275"/>
                    <a:pt x="1309" y="307"/>
                  </a:cubicBezTo>
                  <a:cubicBezTo>
                    <a:pt x="1358" y="469"/>
                    <a:pt x="1311" y="649"/>
                    <a:pt x="1376" y="808"/>
                  </a:cubicBezTo>
                  <a:cubicBezTo>
                    <a:pt x="1402" y="1005"/>
                    <a:pt x="1388" y="879"/>
                    <a:pt x="1376" y="1310"/>
                  </a:cubicBezTo>
                  <a:cubicBezTo>
                    <a:pt x="1374" y="1386"/>
                    <a:pt x="1320" y="1436"/>
                    <a:pt x="1249" y="1459"/>
                  </a:cubicBezTo>
                  <a:cubicBezTo>
                    <a:pt x="1227" y="1474"/>
                    <a:pt x="1207" y="1481"/>
                    <a:pt x="1182" y="1489"/>
                  </a:cubicBezTo>
                  <a:cubicBezTo>
                    <a:pt x="1152" y="1509"/>
                    <a:pt x="1133" y="1538"/>
                    <a:pt x="1107" y="1564"/>
                  </a:cubicBezTo>
                  <a:cubicBezTo>
                    <a:pt x="1102" y="1576"/>
                    <a:pt x="1101" y="1591"/>
                    <a:pt x="1092" y="1601"/>
                  </a:cubicBezTo>
                  <a:cubicBezTo>
                    <a:pt x="1087" y="1607"/>
                    <a:pt x="1075" y="1603"/>
                    <a:pt x="1069" y="1609"/>
                  </a:cubicBezTo>
                  <a:cubicBezTo>
                    <a:pt x="1051" y="1627"/>
                    <a:pt x="1049" y="1657"/>
                    <a:pt x="1032" y="1676"/>
                  </a:cubicBezTo>
                  <a:cubicBezTo>
                    <a:pt x="1017" y="1694"/>
                    <a:pt x="986" y="1699"/>
                    <a:pt x="965" y="1706"/>
                  </a:cubicBezTo>
                  <a:cubicBezTo>
                    <a:pt x="917" y="1704"/>
                    <a:pt x="870" y="1703"/>
                    <a:pt x="822" y="1699"/>
                  </a:cubicBezTo>
                  <a:cubicBezTo>
                    <a:pt x="779" y="1695"/>
                    <a:pt x="747" y="1649"/>
                    <a:pt x="703" y="1639"/>
                  </a:cubicBezTo>
                  <a:cubicBezTo>
                    <a:pt x="664" y="1613"/>
                    <a:pt x="612" y="1599"/>
                    <a:pt x="568" y="1586"/>
                  </a:cubicBezTo>
                  <a:cubicBezTo>
                    <a:pt x="479" y="1560"/>
                    <a:pt x="383" y="1526"/>
                    <a:pt x="291" y="1519"/>
                  </a:cubicBezTo>
                  <a:cubicBezTo>
                    <a:pt x="224" y="1514"/>
                    <a:pt x="156" y="1514"/>
                    <a:pt x="89" y="1512"/>
                  </a:cubicBezTo>
                  <a:cubicBezTo>
                    <a:pt x="98" y="1469"/>
                    <a:pt x="112" y="1436"/>
                    <a:pt x="112" y="1392"/>
                  </a:cubicBezTo>
                  <a:lnTo>
                    <a:pt x="112" y="1459"/>
                  </a:lnTo>
                  <a:close/>
                </a:path>
              </a:pathLst>
            </a:custGeom>
            <a:solidFill>
              <a:srgbClr val="CCFFFF"/>
            </a:solidFill>
            <a:ln w="9525">
              <a:noFill/>
              <a:round/>
              <a:headEnd/>
              <a:tailEnd/>
            </a:ln>
            <a:effectLst/>
          </p:spPr>
          <p:txBody>
            <a:bodyPr>
              <a:prstTxWarp prst="textNoShape">
                <a:avLst/>
              </a:prstTxWarp>
            </a:bodyPr>
            <a:lstStyle/>
            <a:p>
              <a:endParaRPr lang="en-US"/>
            </a:p>
          </p:txBody>
        </p:sp>
        <p:sp>
          <p:nvSpPr>
            <p:cNvPr id="465924" name="Oval 4"/>
            <p:cNvSpPr>
              <a:spLocks noChangeArrowheads="1"/>
            </p:cNvSpPr>
            <p:nvPr/>
          </p:nvSpPr>
          <p:spPr bwMode="auto">
            <a:xfrm>
              <a:off x="1680" y="1968"/>
              <a:ext cx="48" cy="48"/>
            </a:xfrm>
            <a:prstGeom prst="ellipse">
              <a:avLst/>
            </a:prstGeom>
            <a:solidFill>
              <a:srgbClr val="FF0000"/>
            </a:solidFill>
            <a:ln w="9525">
              <a:solidFill>
                <a:srgbClr val="FF0000"/>
              </a:solidFill>
              <a:round/>
              <a:headEnd/>
              <a:tailEnd/>
            </a:ln>
            <a:effectLst/>
          </p:spPr>
          <p:txBody>
            <a:bodyPr wrap="none" anchor="ctr">
              <a:prstTxWarp prst="textNoShape">
                <a:avLst/>
              </a:prstTxWarp>
            </a:bodyPr>
            <a:lstStyle/>
            <a:p>
              <a:endParaRPr lang="en-US"/>
            </a:p>
          </p:txBody>
        </p:sp>
        <p:sp>
          <p:nvSpPr>
            <p:cNvPr id="465925" name="Line 5"/>
            <p:cNvSpPr>
              <a:spLocks noChangeShapeType="1"/>
            </p:cNvSpPr>
            <p:nvPr/>
          </p:nvSpPr>
          <p:spPr bwMode="auto">
            <a:xfrm flipV="1">
              <a:off x="1440" y="1968"/>
              <a:ext cx="288" cy="672"/>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26" name="Line 6"/>
            <p:cNvSpPr>
              <a:spLocks noChangeShapeType="1"/>
            </p:cNvSpPr>
            <p:nvPr/>
          </p:nvSpPr>
          <p:spPr bwMode="auto">
            <a:xfrm>
              <a:off x="1728" y="2016"/>
              <a:ext cx="0" cy="1440"/>
            </a:xfrm>
            <a:prstGeom prst="line">
              <a:avLst/>
            </a:prstGeom>
            <a:noFill/>
            <a:ln w="28575">
              <a:solidFill>
                <a:srgbClr val="FF0000"/>
              </a:solidFill>
              <a:prstDash val="sysDot"/>
              <a:round/>
              <a:headEnd/>
              <a:tailEnd/>
            </a:ln>
            <a:effectLst/>
          </p:spPr>
          <p:txBody>
            <a:bodyPr>
              <a:prstTxWarp prst="textNoShape">
                <a:avLst/>
              </a:prstTxWarp>
            </a:bodyPr>
            <a:lstStyle/>
            <a:p>
              <a:endParaRPr lang="en-US"/>
            </a:p>
          </p:txBody>
        </p:sp>
        <p:sp>
          <p:nvSpPr>
            <p:cNvPr id="465927" name="Line 7"/>
            <p:cNvSpPr>
              <a:spLocks noChangeShapeType="1"/>
            </p:cNvSpPr>
            <p:nvPr/>
          </p:nvSpPr>
          <p:spPr bwMode="auto">
            <a:xfrm>
              <a:off x="816" y="3360"/>
              <a:ext cx="912" cy="0"/>
            </a:xfrm>
            <a:prstGeom prst="line">
              <a:avLst/>
            </a:prstGeom>
            <a:noFill/>
            <a:ln w="2857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465928" name="Line 8"/>
            <p:cNvSpPr>
              <a:spLocks noChangeShapeType="1"/>
            </p:cNvSpPr>
            <p:nvPr/>
          </p:nvSpPr>
          <p:spPr bwMode="auto">
            <a:xfrm flipH="1">
              <a:off x="384" y="1968"/>
              <a:ext cx="1344" cy="0"/>
            </a:xfrm>
            <a:prstGeom prst="line">
              <a:avLst/>
            </a:prstGeom>
            <a:noFill/>
            <a:ln w="28575">
              <a:solidFill>
                <a:srgbClr val="FF0000"/>
              </a:solidFill>
              <a:prstDash val="sysDot"/>
              <a:round/>
              <a:headEnd/>
              <a:tailEnd/>
            </a:ln>
            <a:effectLst/>
          </p:spPr>
          <p:txBody>
            <a:bodyPr>
              <a:prstTxWarp prst="textNoShape">
                <a:avLst/>
              </a:prstTxWarp>
            </a:bodyPr>
            <a:lstStyle/>
            <a:p>
              <a:endParaRPr lang="en-US"/>
            </a:p>
          </p:txBody>
        </p:sp>
        <p:sp>
          <p:nvSpPr>
            <p:cNvPr id="465929" name="Text Box 9"/>
            <p:cNvSpPr txBox="1">
              <a:spLocks noChangeArrowheads="1"/>
            </p:cNvSpPr>
            <p:nvPr/>
          </p:nvSpPr>
          <p:spPr bwMode="auto">
            <a:xfrm>
              <a:off x="1190" y="3345"/>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x</a:t>
              </a:r>
              <a:endParaRPr lang="en-US">
                <a:solidFill>
                  <a:srgbClr val="FF0000"/>
                </a:solidFill>
                <a:latin typeface="Monotype Corsiva" charset="0"/>
              </a:endParaRPr>
            </a:p>
          </p:txBody>
        </p:sp>
        <p:grpSp>
          <p:nvGrpSpPr>
            <p:cNvPr id="3" name="Group 10"/>
            <p:cNvGrpSpPr>
              <a:grpSpLocks/>
            </p:cNvGrpSpPr>
            <p:nvPr/>
          </p:nvGrpSpPr>
          <p:grpSpPr bwMode="auto">
            <a:xfrm>
              <a:off x="297" y="1968"/>
              <a:ext cx="231" cy="1008"/>
              <a:chOff x="297" y="1968"/>
              <a:chExt cx="231" cy="1008"/>
            </a:xfrm>
          </p:grpSpPr>
          <p:sp>
            <p:nvSpPr>
              <p:cNvPr id="465931" name="Line 11"/>
              <p:cNvSpPr>
                <a:spLocks noChangeShapeType="1"/>
              </p:cNvSpPr>
              <p:nvPr/>
            </p:nvSpPr>
            <p:spPr bwMode="auto">
              <a:xfrm>
                <a:off x="528" y="1968"/>
                <a:ext cx="0" cy="1008"/>
              </a:xfrm>
              <a:prstGeom prst="line">
                <a:avLst/>
              </a:prstGeom>
              <a:noFill/>
              <a:ln w="28575">
                <a:solidFill>
                  <a:srgbClr val="FF0000"/>
                </a:solidFill>
                <a:round/>
                <a:headEnd type="triangle" w="med" len="med"/>
                <a:tailEnd type="triangle" w="med" len="med"/>
              </a:ln>
              <a:effectLst/>
            </p:spPr>
            <p:txBody>
              <a:bodyPr>
                <a:prstTxWarp prst="textNoShape">
                  <a:avLst/>
                </a:prstTxWarp>
              </a:bodyPr>
              <a:lstStyle/>
              <a:p>
                <a:endParaRPr lang="en-US"/>
              </a:p>
            </p:txBody>
          </p:sp>
          <p:sp>
            <p:nvSpPr>
              <p:cNvPr id="465932" name="Text Box 12"/>
              <p:cNvSpPr txBox="1">
                <a:spLocks noChangeArrowheads="1"/>
              </p:cNvSpPr>
              <p:nvPr/>
            </p:nvSpPr>
            <p:spPr bwMode="auto">
              <a:xfrm rot="-5400000">
                <a:off x="325" y="2372"/>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y</a:t>
                </a:r>
                <a:endParaRPr lang="en-US">
                  <a:solidFill>
                    <a:srgbClr val="FF0000"/>
                  </a:solidFill>
                  <a:latin typeface="Monotype Corsiva" charset="0"/>
                </a:endParaRPr>
              </a:p>
            </p:txBody>
          </p:sp>
        </p:grpSp>
        <p:sp>
          <p:nvSpPr>
            <p:cNvPr id="465933" name="Text Box 13"/>
            <p:cNvSpPr txBox="1">
              <a:spLocks noChangeArrowheads="1"/>
            </p:cNvSpPr>
            <p:nvPr/>
          </p:nvSpPr>
          <p:spPr bwMode="auto">
            <a:xfrm>
              <a:off x="1586" y="1713"/>
              <a:ext cx="334"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FF0000"/>
                  </a:solidFill>
                  <a:latin typeface="Arial Narrow" charset="0"/>
                </a:rPr>
                <a:t>(x</a:t>
              </a:r>
              <a:r>
                <a:rPr lang="en-US" sz="1800" baseline="-25000">
                  <a:solidFill>
                    <a:srgbClr val="FF0000"/>
                  </a:solidFill>
                  <a:latin typeface="Arial Narrow" charset="0"/>
                </a:rPr>
                <a:t>,</a:t>
              </a:r>
              <a:r>
                <a:rPr lang="en-US" sz="1800">
                  <a:solidFill>
                    <a:srgbClr val="FF0000"/>
                  </a:solidFill>
                  <a:latin typeface="Arial Narrow" charset="0"/>
                </a:rPr>
                <a:t>y)</a:t>
              </a:r>
              <a:endParaRPr lang="en-US">
                <a:solidFill>
                  <a:srgbClr val="FF0000"/>
                </a:solidFill>
                <a:latin typeface="Monotype Corsiva" charset="0"/>
              </a:endParaRPr>
            </a:p>
          </p:txBody>
        </p:sp>
        <p:grpSp>
          <p:nvGrpSpPr>
            <p:cNvPr id="4" name="Group 14"/>
            <p:cNvGrpSpPr>
              <a:grpSpLocks/>
            </p:cNvGrpSpPr>
            <p:nvPr/>
          </p:nvGrpSpPr>
          <p:grpSpPr bwMode="auto">
            <a:xfrm>
              <a:off x="480" y="2349"/>
              <a:ext cx="1578" cy="928"/>
              <a:chOff x="480" y="2349"/>
              <a:chExt cx="1578" cy="928"/>
            </a:xfrm>
          </p:grpSpPr>
          <p:sp>
            <p:nvSpPr>
              <p:cNvPr id="465935" name="Text Box 15"/>
              <p:cNvSpPr txBox="1">
                <a:spLocks noChangeArrowheads="1"/>
              </p:cNvSpPr>
              <p:nvPr/>
            </p:nvSpPr>
            <p:spPr bwMode="auto">
              <a:xfrm>
                <a:off x="998" y="3046"/>
                <a:ext cx="298"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x</a:t>
                </a:r>
                <a:r>
                  <a:rPr lang="en-US" sz="1800" baseline="-25000">
                    <a:solidFill>
                      <a:srgbClr val="33CC33"/>
                    </a:solidFill>
                    <a:latin typeface="Arial Narrow" charset="0"/>
                  </a:rPr>
                  <a:t>CM</a:t>
                </a:r>
                <a:endParaRPr lang="en-US" sz="1800">
                  <a:solidFill>
                    <a:srgbClr val="33CC33"/>
                  </a:solidFill>
                  <a:latin typeface="Arial Narrow" charset="0"/>
                </a:endParaRPr>
              </a:p>
            </p:txBody>
          </p:sp>
          <p:grpSp>
            <p:nvGrpSpPr>
              <p:cNvPr id="5" name="Group 16"/>
              <p:cNvGrpSpPr>
                <a:grpSpLocks/>
              </p:cNvGrpSpPr>
              <p:nvPr/>
            </p:nvGrpSpPr>
            <p:grpSpPr bwMode="auto">
              <a:xfrm>
                <a:off x="480" y="2532"/>
                <a:ext cx="1578" cy="636"/>
                <a:chOff x="480" y="2532"/>
                <a:chExt cx="1578" cy="636"/>
              </a:xfrm>
            </p:grpSpPr>
            <p:sp>
              <p:nvSpPr>
                <p:cNvPr id="465937" name="Line 17"/>
                <p:cNvSpPr>
                  <a:spLocks noChangeShapeType="1"/>
                </p:cNvSpPr>
                <p:nvPr/>
              </p:nvSpPr>
              <p:spPr bwMode="auto">
                <a:xfrm flipV="1">
                  <a:off x="816" y="2640"/>
                  <a:ext cx="624" cy="336"/>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38" name="Oval 18"/>
                <p:cNvSpPr>
                  <a:spLocks noChangeArrowheads="1"/>
                </p:cNvSpPr>
                <p:nvPr/>
              </p:nvSpPr>
              <p:spPr bwMode="auto">
                <a:xfrm>
                  <a:off x="1392" y="2592"/>
                  <a:ext cx="96" cy="96"/>
                </a:xfrm>
                <a:prstGeom prst="ellipse">
                  <a:avLst/>
                </a:prstGeom>
                <a:solidFill>
                  <a:schemeClr val="accent1"/>
                </a:solidFill>
                <a:ln w="9525">
                  <a:noFill/>
                  <a:round/>
                  <a:headEnd/>
                  <a:tailEnd/>
                </a:ln>
                <a:effectLst/>
              </p:spPr>
              <p:txBody>
                <a:bodyPr wrap="none" anchor="ctr">
                  <a:prstTxWarp prst="textNoShape">
                    <a:avLst/>
                  </a:prstTxWarp>
                </a:bodyPr>
                <a:lstStyle/>
                <a:p>
                  <a:endParaRPr lang="en-US"/>
                </a:p>
              </p:txBody>
            </p:sp>
            <p:sp>
              <p:nvSpPr>
                <p:cNvPr id="465939" name="Line 19"/>
                <p:cNvSpPr>
                  <a:spLocks noChangeShapeType="1"/>
                </p:cNvSpPr>
                <p:nvPr/>
              </p:nvSpPr>
              <p:spPr bwMode="auto">
                <a:xfrm>
                  <a:off x="1440" y="2640"/>
                  <a:ext cx="0" cy="528"/>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5940" name="Line 20"/>
                <p:cNvSpPr>
                  <a:spLocks noChangeShapeType="1"/>
                </p:cNvSpPr>
                <p:nvPr/>
              </p:nvSpPr>
              <p:spPr bwMode="auto">
                <a:xfrm>
                  <a:off x="816" y="3120"/>
                  <a:ext cx="624" cy="0"/>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41" name="Line 21"/>
                <p:cNvSpPr>
                  <a:spLocks noChangeShapeType="1"/>
                </p:cNvSpPr>
                <p:nvPr/>
              </p:nvSpPr>
              <p:spPr bwMode="auto">
                <a:xfrm flipH="1">
                  <a:off x="624" y="2640"/>
                  <a:ext cx="816" cy="0"/>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5942" name="Line 22"/>
                <p:cNvSpPr>
                  <a:spLocks noChangeShapeType="1"/>
                </p:cNvSpPr>
                <p:nvPr/>
              </p:nvSpPr>
              <p:spPr bwMode="auto">
                <a:xfrm>
                  <a:off x="720" y="2640"/>
                  <a:ext cx="0" cy="384"/>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43" name="Text Box 23"/>
                <p:cNvSpPr txBox="1">
                  <a:spLocks noChangeArrowheads="1"/>
                </p:cNvSpPr>
                <p:nvPr/>
              </p:nvSpPr>
              <p:spPr bwMode="auto">
                <a:xfrm>
                  <a:off x="1478" y="2532"/>
                  <a:ext cx="580"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(x</a:t>
                  </a:r>
                  <a:r>
                    <a:rPr lang="en-US" sz="1800" baseline="-25000">
                      <a:solidFill>
                        <a:srgbClr val="33CC33"/>
                      </a:solidFill>
                      <a:latin typeface="Arial Narrow" charset="0"/>
                    </a:rPr>
                    <a:t>CM,</a:t>
                  </a:r>
                  <a:r>
                    <a:rPr lang="en-US" sz="1800">
                      <a:solidFill>
                        <a:srgbClr val="33CC33"/>
                      </a:solidFill>
                      <a:latin typeface="Arial Narrow" charset="0"/>
                    </a:rPr>
                    <a:t>y</a:t>
                  </a:r>
                  <a:r>
                    <a:rPr lang="en-US" sz="1800" baseline="-25000">
                      <a:solidFill>
                        <a:srgbClr val="33CC33"/>
                      </a:solidFill>
                      <a:latin typeface="Arial Narrow" charset="0"/>
                    </a:rPr>
                    <a:t>CM</a:t>
                  </a:r>
                  <a:r>
                    <a:rPr lang="en-US" sz="1800">
                      <a:solidFill>
                        <a:srgbClr val="33CC33"/>
                      </a:solidFill>
                      <a:latin typeface="Arial Narrow" charset="0"/>
                    </a:rPr>
                    <a:t>)</a:t>
                  </a:r>
                  <a:endParaRPr lang="en-US">
                    <a:latin typeface="Monotype Corsiva" charset="0"/>
                  </a:endParaRPr>
                </a:p>
              </p:txBody>
            </p:sp>
            <p:sp>
              <p:nvSpPr>
                <p:cNvPr id="465944" name="Text Box 24"/>
                <p:cNvSpPr txBox="1">
                  <a:spLocks noChangeArrowheads="1"/>
                </p:cNvSpPr>
                <p:nvPr/>
              </p:nvSpPr>
              <p:spPr bwMode="auto">
                <a:xfrm rot="-5400000">
                  <a:off x="447" y="2673"/>
                  <a:ext cx="298"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y</a:t>
                  </a:r>
                  <a:r>
                    <a:rPr lang="en-US" sz="1800" baseline="-25000">
                      <a:solidFill>
                        <a:srgbClr val="33CC33"/>
                      </a:solidFill>
                      <a:latin typeface="Arial Narrow" charset="0"/>
                    </a:rPr>
                    <a:t>CM</a:t>
                  </a:r>
                  <a:endParaRPr lang="en-US">
                    <a:latin typeface="Monotype Corsiva" charset="0"/>
                  </a:endParaRPr>
                </a:p>
              </p:txBody>
            </p:sp>
          </p:grpSp>
          <p:sp>
            <p:nvSpPr>
              <p:cNvPr id="465945" name="Text Box 25"/>
              <p:cNvSpPr txBox="1">
                <a:spLocks noChangeArrowheads="1"/>
              </p:cNvSpPr>
              <p:nvPr/>
            </p:nvSpPr>
            <p:spPr bwMode="auto">
              <a:xfrm>
                <a:off x="1478" y="2349"/>
                <a:ext cx="116" cy="288"/>
              </a:xfrm>
              <a:prstGeom prst="rect">
                <a:avLst/>
              </a:prstGeom>
              <a:noFill/>
              <a:ln w="9525">
                <a:noFill/>
                <a:miter lim="800000"/>
                <a:headEnd/>
                <a:tailEnd/>
              </a:ln>
              <a:effectLst/>
            </p:spPr>
            <p:txBody>
              <a:bodyPr wrap="none">
                <a:prstTxWarp prst="textNoShape">
                  <a:avLst/>
                </a:prstTxWarp>
                <a:spAutoFit/>
              </a:bodyPr>
              <a:lstStyle/>
              <a:p>
                <a:endParaRPr lang="en-US">
                  <a:latin typeface="Monotype Corsiva" charset="0"/>
                </a:endParaRPr>
              </a:p>
            </p:txBody>
          </p:sp>
          <p:sp>
            <p:nvSpPr>
              <p:cNvPr id="465946" name="Text Box 26"/>
              <p:cNvSpPr txBox="1">
                <a:spLocks noChangeArrowheads="1"/>
              </p:cNvSpPr>
              <p:nvPr/>
            </p:nvSpPr>
            <p:spPr bwMode="auto">
              <a:xfrm>
                <a:off x="1488" y="2400"/>
                <a:ext cx="299" cy="231"/>
              </a:xfrm>
              <a:prstGeom prst="rect">
                <a:avLst/>
              </a:prstGeom>
              <a:noFill/>
              <a:ln w="9525">
                <a:noFill/>
                <a:miter lim="800000"/>
                <a:headEnd/>
                <a:tailEnd/>
              </a:ln>
              <a:effectLst/>
            </p:spPr>
            <p:txBody>
              <a:bodyPr wrap="none">
                <a:prstTxWarp prst="textNoShape">
                  <a:avLst/>
                </a:prstTxWarp>
                <a:spAutoFit/>
              </a:bodyPr>
              <a:lstStyle/>
              <a:p>
                <a:r>
                  <a:rPr lang="en-US" sz="1800" b="1">
                    <a:solidFill>
                      <a:srgbClr val="33CC33"/>
                    </a:solidFill>
                    <a:latin typeface="Arial Narrow" charset="0"/>
                  </a:rPr>
                  <a:t>CM</a:t>
                </a:r>
              </a:p>
            </p:txBody>
          </p:sp>
        </p:grpSp>
      </p:grpSp>
      <p:sp>
        <p:nvSpPr>
          <p:cNvPr id="465947" name="Rectangle 27"/>
          <p:cNvSpPr>
            <a:spLocks noGrp="1" noChangeArrowheads="1"/>
          </p:cNvSpPr>
          <p:nvPr>
            <p:ph type="title"/>
          </p:nvPr>
        </p:nvSpPr>
        <p:spPr>
          <a:xfrm>
            <a:off x="685800" y="152400"/>
            <a:ext cx="8153400" cy="609600"/>
          </a:xfrm>
        </p:spPr>
        <p:txBody>
          <a:bodyPr/>
          <a:lstStyle/>
          <a:p>
            <a:r>
              <a:rPr lang="en-US" sz="3600" dirty="0"/>
              <a:t>Parallel Axis Theorem</a:t>
            </a:r>
          </a:p>
        </p:txBody>
      </p:sp>
      <p:sp>
        <p:nvSpPr>
          <p:cNvPr id="465948" name="Text Box 28"/>
          <p:cNvSpPr txBox="1">
            <a:spLocks noChangeArrowheads="1"/>
          </p:cNvSpPr>
          <p:nvPr/>
        </p:nvSpPr>
        <p:spPr bwMode="auto">
          <a:xfrm>
            <a:off x="685800" y="685800"/>
            <a:ext cx="7924800" cy="1446550"/>
          </a:xfrm>
          <a:prstGeom prst="rect">
            <a:avLst/>
          </a:prstGeom>
          <a:noFill/>
          <a:ln w="28575">
            <a:noFill/>
            <a:miter lim="800000"/>
            <a:headEnd/>
            <a:tailEnd/>
          </a:ln>
          <a:effectLst/>
        </p:spPr>
        <p:txBody>
          <a:bodyPr>
            <a:prstTxWarp prst="textNoShape">
              <a:avLst/>
            </a:prstTxWarp>
            <a:spAutoFit/>
          </a:bodyPr>
          <a:lstStyle/>
          <a:p>
            <a:pPr algn="just">
              <a:spcBef>
                <a:spcPct val="20000"/>
              </a:spcBef>
            </a:pPr>
            <a:r>
              <a:rPr lang="en-US" sz="2200" dirty="0">
                <a:solidFill>
                  <a:schemeClr val="accent2"/>
                </a:solidFill>
                <a:latin typeface="Arial Narrow" charset="0"/>
              </a:rPr>
              <a:t>Moments of inertia for </a:t>
            </a:r>
            <a:r>
              <a:rPr lang="en-US" sz="2200" dirty="0" smtClean="0">
                <a:solidFill>
                  <a:schemeClr val="accent2"/>
                </a:solidFill>
                <a:latin typeface="Arial Narrow" charset="0"/>
              </a:rPr>
              <a:t>a highly </a:t>
            </a:r>
            <a:r>
              <a:rPr lang="en-US" sz="2200" dirty="0">
                <a:solidFill>
                  <a:schemeClr val="accent2"/>
                </a:solidFill>
                <a:latin typeface="Arial Narrow" charset="0"/>
              </a:rPr>
              <a:t>symmetric object is easy to compute if the rotational axis is the same as the axis of symmetry.  However if the axis of rotation does not coincide with axis of symmetry, the calculation can still be done in</a:t>
            </a:r>
            <a:r>
              <a:rPr lang="en-US" sz="2200" dirty="0" smtClean="0">
                <a:solidFill>
                  <a:schemeClr val="accent2"/>
                </a:solidFill>
                <a:latin typeface="Arial Narrow" charset="0"/>
              </a:rPr>
              <a:t> a simple </a:t>
            </a:r>
            <a:r>
              <a:rPr lang="en-US" sz="2200" dirty="0">
                <a:solidFill>
                  <a:schemeClr val="accent2"/>
                </a:solidFill>
                <a:latin typeface="Arial Narrow" charset="0"/>
              </a:rPr>
              <a:t>manner </a:t>
            </a:r>
            <a:r>
              <a:rPr lang="en-US" sz="2200" dirty="0" smtClean="0">
                <a:solidFill>
                  <a:schemeClr val="accent2"/>
                </a:solidFill>
                <a:latin typeface="Arial Narrow" charset="0"/>
              </a:rPr>
              <a:t>using the </a:t>
            </a:r>
            <a:r>
              <a:rPr lang="en-US" sz="2200" b="1" dirty="0">
                <a:solidFill>
                  <a:srgbClr val="FF0000"/>
                </a:solidFill>
                <a:latin typeface="Arial Narrow" charset="0"/>
              </a:rPr>
              <a:t>parallel-axis theorem</a:t>
            </a:r>
            <a:r>
              <a:rPr lang="en-US" sz="2200" dirty="0">
                <a:solidFill>
                  <a:schemeClr val="accent2"/>
                </a:solidFill>
                <a:latin typeface="Arial Narrow" charset="0"/>
              </a:rPr>
              <a:t>.</a:t>
            </a:r>
          </a:p>
        </p:txBody>
      </p:sp>
      <p:graphicFrame>
        <p:nvGraphicFramePr>
          <p:cNvPr id="465949" name="Object 29"/>
          <p:cNvGraphicFramePr>
            <a:graphicFrameLocks noChangeAspect="1"/>
          </p:cNvGraphicFramePr>
          <p:nvPr>
            <p:extLst>
              <p:ext uri="{D42A27DB-BD31-4B8C-83A1-F6EECF244321}">
                <p14:modId xmlns:p14="http://schemas.microsoft.com/office/powerpoint/2010/main" val="4232735949"/>
              </p:ext>
            </p:extLst>
          </p:nvPr>
        </p:nvGraphicFramePr>
        <p:xfrm>
          <a:off x="6835775" y="1703388"/>
          <a:ext cx="1698625" cy="417512"/>
        </p:xfrm>
        <a:graphic>
          <a:graphicData uri="http://schemas.openxmlformats.org/presentationml/2006/ole">
            <mc:AlternateContent xmlns:mc="http://schemas.openxmlformats.org/markup-compatibility/2006">
              <mc:Choice xmlns:v="urn:schemas-microsoft-com:vml" Requires="v">
                <p:oleObj spid="_x0000_s438142" name="Equation" r:id="rId3" imgW="952500" imgH="228600" progId="Equation.DSMT4">
                  <p:embed/>
                </p:oleObj>
              </mc:Choice>
              <mc:Fallback>
                <p:oleObj name="Equation" r:id="rId3" imgW="9525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775" y="1703388"/>
                        <a:ext cx="1698625" cy="4175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6" name="Group 30"/>
          <p:cNvGrpSpPr>
            <a:grpSpLocks/>
          </p:cNvGrpSpPr>
          <p:nvPr/>
        </p:nvGrpSpPr>
        <p:grpSpPr bwMode="auto">
          <a:xfrm>
            <a:off x="762000" y="1981200"/>
            <a:ext cx="2684463" cy="3429000"/>
            <a:chOff x="480" y="1248"/>
            <a:chExt cx="1691" cy="2160"/>
          </a:xfrm>
        </p:grpSpPr>
        <p:sp>
          <p:nvSpPr>
            <p:cNvPr id="465951" name="Text Box 31"/>
            <p:cNvSpPr txBox="1">
              <a:spLocks noChangeArrowheads="1"/>
            </p:cNvSpPr>
            <p:nvPr/>
          </p:nvSpPr>
          <p:spPr bwMode="auto">
            <a:xfrm>
              <a:off x="634" y="124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nvGrpSpPr>
            <p:cNvPr id="7" name="Group 32"/>
            <p:cNvGrpSpPr>
              <a:grpSpLocks/>
            </p:cNvGrpSpPr>
            <p:nvPr/>
          </p:nvGrpSpPr>
          <p:grpSpPr bwMode="auto">
            <a:xfrm>
              <a:off x="480" y="1488"/>
              <a:ext cx="1691" cy="1920"/>
              <a:chOff x="480" y="1488"/>
              <a:chExt cx="1296" cy="1200"/>
            </a:xfrm>
          </p:grpSpPr>
          <p:sp>
            <p:nvSpPr>
              <p:cNvPr id="465953" name="Line 33"/>
              <p:cNvSpPr>
                <a:spLocks noChangeShapeType="1"/>
              </p:cNvSpPr>
              <p:nvPr/>
            </p:nvSpPr>
            <p:spPr bwMode="auto">
              <a:xfrm>
                <a:off x="480" y="2431"/>
                <a:ext cx="1296"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465954" name="Text Box 34"/>
              <p:cNvSpPr txBox="1">
                <a:spLocks noChangeArrowheads="1"/>
              </p:cNvSpPr>
              <p:nvPr/>
            </p:nvSpPr>
            <p:spPr bwMode="auto">
              <a:xfrm>
                <a:off x="1622" y="2438"/>
                <a:ext cx="139" cy="156"/>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65955" name="Line 35"/>
              <p:cNvSpPr>
                <a:spLocks noChangeShapeType="1"/>
              </p:cNvSpPr>
              <p:nvPr/>
            </p:nvSpPr>
            <p:spPr bwMode="auto">
              <a:xfrm flipV="1">
                <a:off x="748" y="1488"/>
                <a:ext cx="0" cy="12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grpSp>
      </p:grpSp>
      <p:grpSp>
        <p:nvGrpSpPr>
          <p:cNvPr id="8" name="Group 36"/>
          <p:cNvGrpSpPr>
            <a:grpSpLocks/>
          </p:cNvGrpSpPr>
          <p:nvPr/>
        </p:nvGrpSpPr>
        <p:grpSpPr bwMode="auto">
          <a:xfrm>
            <a:off x="1295400" y="3124200"/>
            <a:ext cx="1447800" cy="1600200"/>
            <a:chOff x="816" y="3456"/>
            <a:chExt cx="912" cy="1008"/>
          </a:xfrm>
        </p:grpSpPr>
        <p:sp>
          <p:nvSpPr>
            <p:cNvPr id="465957" name="Line 37"/>
            <p:cNvSpPr>
              <a:spLocks noChangeShapeType="1"/>
            </p:cNvSpPr>
            <p:nvPr/>
          </p:nvSpPr>
          <p:spPr bwMode="auto">
            <a:xfrm flipV="1">
              <a:off x="816" y="3456"/>
              <a:ext cx="912" cy="1008"/>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465958" name="Text Box 38"/>
            <p:cNvSpPr txBox="1">
              <a:spLocks noChangeArrowheads="1"/>
            </p:cNvSpPr>
            <p:nvPr/>
          </p:nvSpPr>
          <p:spPr bwMode="auto">
            <a:xfrm>
              <a:off x="1152" y="3753"/>
              <a:ext cx="155" cy="231"/>
            </a:xfrm>
            <a:prstGeom prst="rect">
              <a:avLst/>
            </a:prstGeom>
            <a:noFill/>
            <a:ln w="9525">
              <a:noFill/>
              <a:miter lim="800000"/>
              <a:headEnd/>
              <a:tailEnd/>
            </a:ln>
            <a:effectLst/>
          </p:spPr>
          <p:txBody>
            <a:bodyPr wrap="none">
              <a:prstTxWarp prst="textNoShape">
                <a:avLst/>
              </a:prstTxWarp>
              <a:spAutoFit/>
            </a:bodyPr>
            <a:lstStyle/>
            <a:p>
              <a:r>
                <a:rPr lang="en-US" sz="1800" dirty="0">
                  <a:solidFill>
                    <a:srgbClr val="FF0000"/>
                  </a:solidFill>
                  <a:latin typeface="Arial Narrow" charset="0"/>
                </a:rPr>
                <a:t>r</a:t>
              </a:r>
              <a:endParaRPr lang="en-US" dirty="0">
                <a:solidFill>
                  <a:srgbClr val="FF0000"/>
                </a:solidFill>
                <a:latin typeface="Monotype Corsiva" charset="0"/>
              </a:endParaRPr>
            </a:p>
          </p:txBody>
        </p:sp>
      </p:grpSp>
      <p:sp>
        <p:nvSpPr>
          <p:cNvPr id="465959" name="Text Box 39"/>
          <p:cNvSpPr txBox="1">
            <a:spLocks noChangeArrowheads="1"/>
          </p:cNvSpPr>
          <p:nvPr/>
        </p:nvSpPr>
        <p:spPr bwMode="auto">
          <a:xfrm>
            <a:off x="2895600" y="2209800"/>
            <a:ext cx="3110502"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FF0000"/>
                </a:solidFill>
                <a:latin typeface="Arial Narrow" charset="0"/>
              </a:rPr>
              <a:t>Moment of inertia is </a:t>
            </a:r>
            <a:r>
              <a:rPr lang="en-US" sz="2000" dirty="0" smtClean="0">
                <a:solidFill>
                  <a:srgbClr val="FF0000"/>
                </a:solidFill>
                <a:latin typeface="Arial Narrow" charset="0"/>
              </a:rPr>
              <a:t>defined as</a:t>
            </a:r>
            <a:endParaRPr lang="en-US" dirty="0">
              <a:solidFill>
                <a:srgbClr val="FF0000"/>
              </a:solidFill>
              <a:latin typeface="Monotype Corsiva" charset="0"/>
            </a:endParaRPr>
          </a:p>
        </p:txBody>
      </p:sp>
      <p:graphicFrame>
        <p:nvGraphicFramePr>
          <p:cNvPr id="465960" name="Object 40"/>
          <p:cNvGraphicFramePr>
            <a:graphicFrameLocks noChangeAspect="1"/>
          </p:cNvGraphicFramePr>
          <p:nvPr/>
        </p:nvGraphicFramePr>
        <p:xfrm>
          <a:off x="6075363" y="2185988"/>
          <a:ext cx="1039812" cy="493712"/>
        </p:xfrm>
        <a:graphic>
          <a:graphicData uri="http://schemas.openxmlformats.org/presentationml/2006/ole">
            <mc:AlternateContent xmlns:mc="http://schemas.openxmlformats.org/markup-compatibility/2006">
              <mc:Choice xmlns:v="urn:schemas-microsoft-com:vml" Requires="v">
                <p:oleObj spid="_x0000_s438143" name="Equation" r:id="rId5" imgW="711200" imgH="292100" progId="Equation.DSMT4">
                  <p:embed/>
                </p:oleObj>
              </mc:Choice>
              <mc:Fallback>
                <p:oleObj name="Equation" r:id="rId5" imgW="711200" imgH="292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5363" y="2185988"/>
                        <a:ext cx="1039812" cy="4937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65961" name="Text Box 41"/>
          <p:cNvSpPr txBox="1">
            <a:spLocks noChangeArrowheads="1"/>
          </p:cNvSpPr>
          <p:nvPr/>
        </p:nvSpPr>
        <p:spPr bwMode="auto">
          <a:xfrm>
            <a:off x="3276600" y="2727325"/>
            <a:ext cx="179387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FF0000"/>
                </a:solidFill>
                <a:latin typeface="Arial Narrow" charset="0"/>
              </a:rPr>
              <a:t>Since x and y are</a:t>
            </a:r>
            <a:endParaRPr lang="en-US" dirty="0">
              <a:solidFill>
                <a:srgbClr val="FF0000"/>
              </a:solidFill>
              <a:latin typeface="Monotype Corsiva" charset="0"/>
            </a:endParaRPr>
          </a:p>
        </p:txBody>
      </p:sp>
      <p:grpSp>
        <p:nvGrpSpPr>
          <p:cNvPr id="9" name="Group 42"/>
          <p:cNvGrpSpPr>
            <a:grpSpLocks/>
          </p:cNvGrpSpPr>
          <p:nvPr/>
        </p:nvGrpSpPr>
        <p:grpSpPr bwMode="auto">
          <a:xfrm>
            <a:off x="2286000" y="4891088"/>
            <a:ext cx="457200" cy="366712"/>
            <a:chOff x="1440" y="3081"/>
            <a:chExt cx="288" cy="231"/>
          </a:xfrm>
        </p:grpSpPr>
        <p:sp>
          <p:nvSpPr>
            <p:cNvPr id="465963" name="Line 43"/>
            <p:cNvSpPr>
              <a:spLocks noChangeShapeType="1"/>
            </p:cNvSpPr>
            <p:nvPr/>
          </p:nvSpPr>
          <p:spPr bwMode="auto">
            <a:xfrm>
              <a:off x="1440" y="3120"/>
              <a:ext cx="288" cy="0"/>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sp>
          <p:nvSpPr>
            <p:cNvPr id="465964" name="Text Box 44"/>
            <p:cNvSpPr txBox="1">
              <a:spLocks noChangeArrowheads="1"/>
            </p:cNvSpPr>
            <p:nvPr/>
          </p:nvSpPr>
          <p:spPr bwMode="auto">
            <a:xfrm>
              <a:off x="1479" y="3081"/>
              <a:ext cx="201" cy="231"/>
            </a:xfrm>
            <a:prstGeom prst="rect">
              <a:avLst/>
            </a:prstGeom>
            <a:noFill/>
            <a:ln w="9525">
              <a:noFill/>
              <a:miter lim="800000"/>
              <a:headEnd/>
              <a:tailEnd/>
            </a:ln>
            <a:effectLst/>
          </p:spPr>
          <p:txBody>
            <a:bodyPr wrap="none">
              <a:prstTxWarp prst="textNoShape">
                <a:avLst/>
              </a:prstTxWarp>
              <a:spAutoFit/>
            </a:bodyPr>
            <a:lstStyle/>
            <a:p>
              <a:r>
                <a:rPr lang="en-US" sz="1800" dirty="0">
                  <a:solidFill>
                    <a:srgbClr val="33CC33"/>
                  </a:solidFill>
                  <a:latin typeface="Arial Narrow" charset="0"/>
                </a:rPr>
                <a:t>x’</a:t>
              </a:r>
            </a:p>
          </p:txBody>
        </p:sp>
      </p:grpSp>
      <p:grpSp>
        <p:nvGrpSpPr>
          <p:cNvPr id="10" name="Group 45"/>
          <p:cNvGrpSpPr>
            <a:grpSpLocks/>
          </p:cNvGrpSpPr>
          <p:nvPr/>
        </p:nvGrpSpPr>
        <p:grpSpPr bwMode="auto">
          <a:xfrm>
            <a:off x="776288" y="3124200"/>
            <a:ext cx="366712" cy="1066800"/>
            <a:chOff x="489" y="1968"/>
            <a:chExt cx="231" cy="672"/>
          </a:xfrm>
        </p:grpSpPr>
        <p:sp>
          <p:nvSpPr>
            <p:cNvPr id="465966" name="Text Box 46"/>
            <p:cNvSpPr txBox="1">
              <a:spLocks noChangeArrowheads="1"/>
            </p:cNvSpPr>
            <p:nvPr/>
          </p:nvSpPr>
          <p:spPr bwMode="auto">
            <a:xfrm rot="-5400000">
              <a:off x="504" y="2193"/>
              <a:ext cx="201" cy="231"/>
            </a:xfrm>
            <a:prstGeom prst="rect">
              <a:avLst/>
            </a:prstGeom>
            <a:noFill/>
            <a:ln w="9525">
              <a:noFill/>
              <a:miter lim="800000"/>
              <a:headEnd/>
              <a:tailEnd/>
            </a:ln>
            <a:effectLst/>
          </p:spPr>
          <p:txBody>
            <a:bodyPr wrap="none">
              <a:prstTxWarp prst="textNoShape">
                <a:avLst/>
              </a:prstTxWarp>
              <a:spAutoFit/>
            </a:bodyPr>
            <a:lstStyle/>
            <a:p>
              <a:r>
                <a:rPr lang="en-US" sz="1800">
                  <a:solidFill>
                    <a:srgbClr val="33CC33"/>
                  </a:solidFill>
                  <a:latin typeface="Arial Narrow" charset="0"/>
                </a:rPr>
                <a:t>y’</a:t>
              </a:r>
            </a:p>
          </p:txBody>
        </p:sp>
        <p:sp>
          <p:nvSpPr>
            <p:cNvPr id="465967" name="Line 47"/>
            <p:cNvSpPr>
              <a:spLocks noChangeShapeType="1"/>
            </p:cNvSpPr>
            <p:nvPr/>
          </p:nvSpPr>
          <p:spPr bwMode="auto">
            <a:xfrm>
              <a:off x="720" y="1968"/>
              <a:ext cx="0" cy="672"/>
            </a:xfrm>
            <a:prstGeom prst="line">
              <a:avLst/>
            </a:prstGeom>
            <a:noFill/>
            <a:ln w="28575">
              <a:solidFill>
                <a:srgbClr val="33CC33"/>
              </a:solidFill>
              <a:round/>
              <a:headEnd type="triangle" w="med" len="med"/>
              <a:tailEnd type="triangle" w="med" len="med"/>
            </a:ln>
            <a:effectLst/>
          </p:spPr>
          <p:txBody>
            <a:bodyPr>
              <a:prstTxWarp prst="textNoShape">
                <a:avLst/>
              </a:prstTxWarp>
            </a:bodyPr>
            <a:lstStyle/>
            <a:p>
              <a:endParaRPr lang="en-US"/>
            </a:p>
          </p:txBody>
        </p:sp>
      </p:grpSp>
      <p:graphicFrame>
        <p:nvGraphicFramePr>
          <p:cNvPr id="465968" name="Object 48"/>
          <p:cNvGraphicFramePr>
            <a:graphicFrameLocks noChangeAspect="1"/>
          </p:cNvGraphicFramePr>
          <p:nvPr/>
        </p:nvGraphicFramePr>
        <p:xfrm>
          <a:off x="5307013" y="2752725"/>
          <a:ext cx="1150937" cy="349250"/>
        </p:xfrm>
        <a:graphic>
          <a:graphicData uri="http://schemas.openxmlformats.org/presentationml/2006/ole">
            <mc:AlternateContent xmlns:mc="http://schemas.openxmlformats.org/markup-compatibility/2006">
              <mc:Choice xmlns:v="urn:schemas-microsoft-com:vml" Requires="v">
                <p:oleObj spid="_x0000_s438144" name="Equation" r:id="rId7" imgW="787400" imgH="203200" progId="Equation.DSMT4">
                  <p:embed/>
                </p:oleObj>
              </mc:Choice>
              <mc:Fallback>
                <p:oleObj name="Equation" r:id="rId7" imgW="7874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7013" y="2752725"/>
                        <a:ext cx="1150937" cy="3492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65969" name="Text Box 49"/>
          <p:cNvSpPr txBox="1">
            <a:spLocks noChangeArrowheads="1"/>
          </p:cNvSpPr>
          <p:nvPr/>
        </p:nvSpPr>
        <p:spPr bwMode="auto">
          <a:xfrm>
            <a:off x="3276600" y="3124200"/>
            <a:ext cx="426402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FF0000"/>
                </a:solidFill>
                <a:latin typeface="Arial Narrow" charset="0"/>
              </a:rPr>
              <a:t>One can substitute x and y in Eq. 1 to obtain</a:t>
            </a:r>
            <a:endParaRPr lang="en-US" dirty="0">
              <a:solidFill>
                <a:srgbClr val="FF0000"/>
              </a:solidFill>
              <a:latin typeface="Monotype Corsiva" charset="0"/>
            </a:endParaRPr>
          </a:p>
        </p:txBody>
      </p:sp>
      <p:graphicFrame>
        <p:nvGraphicFramePr>
          <p:cNvPr id="465970" name="Object 50"/>
          <p:cNvGraphicFramePr>
            <a:graphicFrameLocks noChangeAspect="1"/>
          </p:cNvGraphicFramePr>
          <p:nvPr/>
        </p:nvGraphicFramePr>
        <p:xfrm>
          <a:off x="3509963" y="3462338"/>
          <a:ext cx="3559175" cy="552450"/>
        </p:xfrm>
        <a:graphic>
          <a:graphicData uri="http://schemas.openxmlformats.org/presentationml/2006/ole">
            <mc:AlternateContent xmlns:mc="http://schemas.openxmlformats.org/markup-compatibility/2006">
              <mc:Choice xmlns:v="urn:schemas-microsoft-com:vml" Requires="v">
                <p:oleObj spid="_x0000_s438145" name="Equation" r:id="rId9" imgW="2197100" imgH="330200" progId="Equation.DSMT4">
                  <p:embed/>
                </p:oleObj>
              </mc:Choice>
              <mc:Fallback>
                <p:oleObj name="Equation" r:id="rId9" imgW="2197100" imgH="330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9963" y="3462338"/>
                        <a:ext cx="3559175" cy="552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65971" name="Rectangle 51"/>
          <p:cNvSpPr>
            <a:spLocks noChangeArrowheads="1"/>
          </p:cNvSpPr>
          <p:nvPr/>
        </p:nvSpPr>
        <p:spPr bwMode="auto">
          <a:xfrm>
            <a:off x="3505200" y="4419600"/>
            <a:ext cx="3048000" cy="701675"/>
          </a:xfrm>
          <a:prstGeom prst="rect">
            <a:avLst/>
          </a:prstGeom>
          <a:noFill/>
          <a:ln w="9525">
            <a:noFill/>
            <a:miter lim="800000"/>
            <a:headEnd/>
            <a:tailEnd/>
          </a:ln>
          <a:effectLst/>
        </p:spPr>
        <p:txBody>
          <a:bodyPr wrap="square">
            <a:prstTxWarp prst="textNoShape">
              <a:avLst/>
            </a:prstTxWarp>
            <a:spAutoFit/>
          </a:bodyPr>
          <a:lstStyle/>
          <a:p>
            <a:pPr algn="just"/>
            <a:r>
              <a:rPr lang="en-US" sz="2000" dirty="0" smtClean="0">
                <a:solidFill>
                  <a:srgbClr val="FF0000"/>
                </a:solidFill>
                <a:latin typeface="Arial Narrow" charset="0"/>
              </a:rPr>
              <a:t>Since </a:t>
            </a:r>
            <a:r>
              <a:rPr lang="en-US" sz="2000" dirty="0">
                <a:solidFill>
                  <a:srgbClr val="FF0000"/>
                </a:solidFill>
                <a:latin typeface="Arial Narrow" charset="0"/>
              </a:rPr>
              <a:t>x’ and y’ are the </a:t>
            </a:r>
            <a:r>
              <a:rPr lang="en-US" sz="2000" dirty="0" smtClean="0">
                <a:solidFill>
                  <a:srgbClr val="FF0000"/>
                </a:solidFill>
                <a:latin typeface="Arial Narrow" charset="0"/>
              </a:rPr>
              <a:t>distance </a:t>
            </a:r>
            <a:r>
              <a:rPr lang="en-US" sz="2000" dirty="0">
                <a:solidFill>
                  <a:srgbClr val="FF0000"/>
                </a:solidFill>
                <a:latin typeface="Arial Narrow" charset="0"/>
              </a:rPr>
              <a:t>from CM, by definition</a:t>
            </a:r>
          </a:p>
        </p:txBody>
      </p:sp>
      <p:graphicFrame>
        <p:nvGraphicFramePr>
          <p:cNvPr id="465972" name="Object 52"/>
          <p:cNvGraphicFramePr>
            <a:graphicFrameLocks noChangeAspect="1"/>
          </p:cNvGraphicFramePr>
          <p:nvPr>
            <p:extLst>
              <p:ext uri="{D42A27DB-BD31-4B8C-83A1-F6EECF244321}">
                <p14:modId xmlns:p14="http://schemas.microsoft.com/office/powerpoint/2010/main" val="318310276"/>
              </p:ext>
            </p:extLst>
          </p:nvPr>
        </p:nvGraphicFramePr>
        <p:xfrm>
          <a:off x="6705600" y="4648200"/>
          <a:ext cx="976312" cy="401638"/>
        </p:xfrm>
        <a:graphic>
          <a:graphicData uri="http://schemas.openxmlformats.org/presentationml/2006/ole">
            <mc:AlternateContent xmlns:mc="http://schemas.openxmlformats.org/markup-compatibility/2006">
              <mc:Choice xmlns:v="urn:schemas-microsoft-com:vml" Requires="v">
                <p:oleObj spid="_x0000_s438146" name="Equation" r:id="rId11" imgW="672840" imgH="279360" progId="Equation.3">
                  <p:embed/>
                </p:oleObj>
              </mc:Choice>
              <mc:Fallback>
                <p:oleObj name="Equation" r:id="rId11" imgW="672840" imgH="2793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4648200"/>
                        <a:ext cx="976312" cy="4016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65973" name="Rectangle 53"/>
          <p:cNvSpPr>
            <a:spLocks noChangeArrowheads="1"/>
          </p:cNvSpPr>
          <p:nvPr/>
        </p:nvSpPr>
        <p:spPr bwMode="auto">
          <a:xfrm>
            <a:off x="1828800" y="4343400"/>
            <a:ext cx="319088" cy="366713"/>
          </a:xfrm>
          <a:prstGeom prst="rect">
            <a:avLst/>
          </a:prstGeom>
          <a:noFill/>
          <a:ln w="9525">
            <a:noFill/>
            <a:miter lim="800000"/>
            <a:headEnd/>
            <a:tailEnd/>
          </a:ln>
          <a:effectLst/>
        </p:spPr>
        <p:txBody>
          <a:bodyPr wrap="none">
            <a:prstTxWarp prst="textNoShape">
              <a:avLst/>
            </a:prstTxWarp>
            <a:spAutoFit/>
          </a:bodyPr>
          <a:lstStyle/>
          <a:p>
            <a:r>
              <a:rPr lang="en-US" sz="1800" dirty="0">
                <a:solidFill>
                  <a:srgbClr val="FF0000"/>
                </a:solidFill>
                <a:latin typeface="Arial Narrow" charset="0"/>
              </a:rPr>
              <a:t>D</a:t>
            </a:r>
          </a:p>
        </p:txBody>
      </p:sp>
      <p:sp>
        <p:nvSpPr>
          <p:cNvPr id="465974" name="Rectangle 54"/>
          <p:cNvSpPr>
            <a:spLocks noChangeArrowheads="1"/>
          </p:cNvSpPr>
          <p:nvPr/>
        </p:nvSpPr>
        <p:spPr bwMode="auto">
          <a:xfrm>
            <a:off x="3429000" y="5013325"/>
            <a:ext cx="3581400" cy="396875"/>
          </a:xfrm>
          <a:prstGeom prst="rect">
            <a:avLst/>
          </a:prstGeom>
          <a:noFill/>
          <a:ln w="9525">
            <a:noFill/>
            <a:miter lim="800000"/>
            <a:headEnd/>
            <a:tailEnd/>
          </a:ln>
          <a:effectLst/>
        </p:spPr>
        <p:txBody>
          <a:bodyPr>
            <a:prstTxWarp prst="textNoShape">
              <a:avLst/>
            </a:prstTxWarp>
            <a:spAutoFit/>
          </a:bodyPr>
          <a:lstStyle/>
          <a:p>
            <a:r>
              <a:rPr lang="en-US" sz="2000" dirty="0">
                <a:solidFill>
                  <a:srgbClr val="FF0000"/>
                </a:solidFill>
                <a:latin typeface="Arial Narrow" charset="0"/>
              </a:rPr>
              <a:t>Therefore, the parallel-axis theorem</a:t>
            </a:r>
          </a:p>
        </p:txBody>
      </p:sp>
      <p:graphicFrame>
        <p:nvGraphicFramePr>
          <p:cNvPr id="465975" name="Object 55"/>
          <p:cNvGraphicFramePr>
            <a:graphicFrameLocks noChangeAspect="1"/>
          </p:cNvGraphicFramePr>
          <p:nvPr/>
        </p:nvGraphicFramePr>
        <p:xfrm>
          <a:off x="6956425" y="5345113"/>
          <a:ext cx="1512888" cy="419100"/>
        </p:xfrm>
        <a:graphic>
          <a:graphicData uri="http://schemas.openxmlformats.org/presentationml/2006/ole">
            <mc:AlternateContent xmlns:mc="http://schemas.openxmlformats.org/markup-compatibility/2006">
              <mc:Choice xmlns:v="urn:schemas-microsoft-com:vml" Requires="v">
                <p:oleObj spid="_x0000_s438147" name="Equation" r:id="rId13" imgW="838200" imgH="228600" progId="Equation.DSMT4">
                  <p:embed/>
                </p:oleObj>
              </mc:Choice>
              <mc:Fallback>
                <p:oleObj name="Equation" r:id="rId13" imgW="8382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56425" y="5345113"/>
                        <a:ext cx="1512888" cy="4191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65976" name="Rectangle 56"/>
          <p:cNvSpPr>
            <a:spLocks noChangeArrowheads="1"/>
          </p:cNvSpPr>
          <p:nvPr/>
        </p:nvSpPr>
        <p:spPr bwMode="auto">
          <a:xfrm>
            <a:off x="609600" y="5921514"/>
            <a:ext cx="1828800" cy="707886"/>
          </a:xfrm>
          <a:prstGeom prst="rect">
            <a:avLst/>
          </a:prstGeom>
          <a:solidFill>
            <a:srgbClr val="CCFFFF"/>
          </a:solid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What does this theorem tell you?</a:t>
            </a:r>
          </a:p>
        </p:txBody>
      </p:sp>
      <p:sp>
        <p:nvSpPr>
          <p:cNvPr id="465977" name="Rectangle 57"/>
          <p:cNvSpPr>
            <a:spLocks noChangeArrowheads="1"/>
          </p:cNvSpPr>
          <p:nvPr/>
        </p:nvSpPr>
        <p:spPr bwMode="auto">
          <a:xfrm>
            <a:off x="2667000" y="5865813"/>
            <a:ext cx="6172200" cy="915987"/>
          </a:xfrm>
          <a:prstGeom prst="rect">
            <a:avLst/>
          </a:prstGeom>
          <a:solidFill>
            <a:srgbClr val="FFFF99"/>
          </a:solidFill>
          <a:ln w="9525">
            <a:noFill/>
            <a:miter lim="800000"/>
            <a:headEnd/>
            <a:tailEnd/>
          </a:ln>
          <a:effectLst/>
        </p:spPr>
        <p:txBody>
          <a:bodyPr wrap="square">
            <a:prstTxWarp prst="textNoShape">
              <a:avLst/>
            </a:prstTxWarp>
            <a:spAutoFit/>
          </a:bodyPr>
          <a:lstStyle/>
          <a:p>
            <a:pPr algn="just"/>
            <a:r>
              <a:rPr lang="en-US" sz="1800" dirty="0">
                <a:solidFill>
                  <a:srgbClr val="FF0000"/>
                </a:solidFill>
                <a:latin typeface="Arial Narrow" charset="0"/>
              </a:rPr>
              <a:t>Moment of inertia of any object about any arbitrary axis are the same as the sum of moment of inertia for </a:t>
            </a:r>
            <a:r>
              <a:rPr lang="en-US" sz="1800" b="1" u="sng" dirty="0">
                <a:solidFill>
                  <a:srgbClr val="FF0000"/>
                </a:solidFill>
                <a:latin typeface="Arial Narrow" charset="0"/>
              </a:rPr>
              <a:t>a rotation about the CM</a:t>
            </a:r>
            <a:r>
              <a:rPr lang="en-US" sz="1800" dirty="0">
                <a:solidFill>
                  <a:srgbClr val="FF0000"/>
                </a:solidFill>
                <a:latin typeface="Arial Narrow" charset="0"/>
              </a:rPr>
              <a:t> and </a:t>
            </a:r>
            <a:r>
              <a:rPr lang="en-US" sz="1800" b="1" u="sng" dirty="0">
                <a:solidFill>
                  <a:srgbClr val="FF0000"/>
                </a:solidFill>
                <a:latin typeface="Arial Narrow" charset="0"/>
              </a:rPr>
              <a:t>that of the CM about the rotation axis</a:t>
            </a:r>
            <a:r>
              <a:rPr lang="en-US" sz="1800" dirty="0">
                <a:solidFill>
                  <a:srgbClr val="FF0000"/>
                </a:solidFill>
                <a:latin typeface="Arial Narrow" charset="0"/>
              </a:rPr>
              <a:t>.</a:t>
            </a:r>
          </a:p>
        </p:txBody>
      </p:sp>
      <p:graphicFrame>
        <p:nvGraphicFramePr>
          <p:cNvPr id="465978" name="Object 58"/>
          <p:cNvGraphicFramePr>
            <a:graphicFrameLocks noChangeAspect="1"/>
          </p:cNvGraphicFramePr>
          <p:nvPr/>
        </p:nvGraphicFramePr>
        <p:xfrm>
          <a:off x="7162800" y="2174875"/>
          <a:ext cx="1744663" cy="514350"/>
        </p:xfrm>
        <a:graphic>
          <a:graphicData uri="http://schemas.openxmlformats.org/presentationml/2006/ole">
            <mc:AlternateContent xmlns:mc="http://schemas.openxmlformats.org/markup-compatibility/2006">
              <mc:Choice xmlns:v="urn:schemas-microsoft-com:vml" Requires="v">
                <p:oleObj spid="_x0000_s438148" name="Equation" r:id="rId15" imgW="1219200" imgH="304800" progId="Equation.DSMT4">
                  <p:embed/>
                </p:oleObj>
              </mc:Choice>
              <mc:Fallback>
                <p:oleObj name="Equation" r:id="rId15" imgW="1219200" imgH="3048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62800" y="2174875"/>
                        <a:ext cx="1744663" cy="5143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5979" name="Object 59"/>
          <p:cNvGraphicFramePr>
            <a:graphicFrameLocks noChangeAspect="1"/>
          </p:cNvGraphicFramePr>
          <p:nvPr/>
        </p:nvGraphicFramePr>
        <p:xfrm>
          <a:off x="6561138" y="2752725"/>
          <a:ext cx="1133475" cy="349250"/>
        </p:xfrm>
        <a:graphic>
          <a:graphicData uri="http://schemas.openxmlformats.org/presentationml/2006/ole">
            <mc:AlternateContent xmlns:mc="http://schemas.openxmlformats.org/markup-compatibility/2006">
              <mc:Choice xmlns:v="urn:schemas-microsoft-com:vml" Requires="v">
                <p:oleObj spid="_x0000_s438149" name="Equation" r:id="rId17" imgW="774700" imgH="203200" progId="Equation.DSMT4">
                  <p:embed/>
                </p:oleObj>
              </mc:Choice>
              <mc:Fallback>
                <p:oleObj name="Equation" r:id="rId17" imgW="774700" imgH="203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61138" y="2752725"/>
                        <a:ext cx="1133475" cy="3492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5980" name="Object 60"/>
          <p:cNvGraphicFramePr>
            <a:graphicFrameLocks noChangeAspect="1"/>
          </p:cNvGraphicFramePr>
          <p:nvPr/>
        </p:nvGraphicFramePr>
        <p:xfrm>
          <a:off x="3500438" y="3976688"/>
          <a:ext cx="5600700" cy="488950"/>
        </p:xfrm>
        <a:graphic>
          <a:graphicData uri="http://schemas.openxmlformats.org/presentationml/2006/ole">
            <mc:AlternateContent xmlns:mc="http://schemas.openxmlformats.org/markup-compatibility/2006">
              <mc:Choice xmlns:v="urn:schemas-microsoft-com:vml" Requires="v">
                <p:oleObj spid="_x0000_s438150" name="Equation" r:id="rId19" imgW="3911600" imgH="292100" progId="Equation.DSMT4">
                  <p:embed/>
                </p:oleObj>
              </mc:Choice>
              <mc:Fallback>
                <p:oleObj name="Equation" r:id="rId19" imgW="3911600" imgH="2921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00438" y="3976688"/>
                        <a:ext cx="5600700" cy="488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5981" name="Object 61"/>
          <p:cNvGraphicFramePr>
            <a:graphicFrameLocks noChangeAspect="1"/>
          </p:cNvGraphicFramePr>
          <p:nvPr>
            <p:extLst>
              <p:ext uri="{D42A27DB-BD31-4B8C-83A1-F6EECF244321}">
                <p14:modId xmlns:p14="http://schemas.microsoft.com/office/powerpoint/2010/main" val="2465647938"/>
              </p:ext>
            </p:extLst>
          </p:nvPr>
        </p:nvGraphicFramePr>
        <p:xfrm>
          <a:off x="7761287" y="4648200"/>
          <a:ext cx="990600" cy="400050"/>
        </p:xfrm>
        <a:graphic>
          <a:graphicData uri="http://schemas.openxmlformats.org/presentationml/2006/ole">
            <mc:AlternateContent xmlns:mc="http://schemas.openxmlformats.org/markup-compatibility/2006">
              <mc:Choice xmlns:v="urn:schemas-microsoft-com:vml" Requires="v">
                <p:oleObj spid="_x0000_s438151" name="Equation" r:id="rId21" imgW="685800" imgH="279360" progId="Equation.3">
                  <p:embed/>
                </p:oleObj>
              </mc:Choice>
              <mc:Fallback>
                <p:oleObj name="Equation" r:id="rId21" imgW="685800" imgH="27936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761287" y="4648200"/>
                        <a:ext cx="990600" cy="4000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5982" name="Object 62"/>
          <p:cNvGraphicFramePr>
            <a:graphicFrameLocks noChangeAspect="1"/>
          </p:cNvGraphicFramePr>
          <p:nvPr/>
        </p:nvGraphicFramePr>
        <p:xfrm>
          <a:off x="3492500" y="5324475"/>
          <a:ext cx="3470275" cy="477838"/>
        </p:xfrm>
        <a:graphic>
          <a:graphicData uri="http://schemas.openxmlformats.org/presentationml/2006/ole">
            <mc:AlternateContent xmlns:mc="http://schemas.openxmlformats.org/markup-compatibility/2006">
              <mc:Choice xmlns:v="urn:schemas-microsoft-com:vml" Requires="v">
                <p:oleObj spid="_x0000_s438152" name="Equation" r:id="rId23" imgW="2311400" imgH="292100" progId="Equation.DSMT4">
                  <p:embed/>
                </p:oleObj>
              </mc:Choice>
              <mc:Fallback>
                <p:oleObj name="Equation" r:id="rId23" imgW="2311400" imgH="2921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92500" y="5324475"/>
                        <a:ext cx="3470275" cy="4778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69044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Date Placeholder 3"/>
          <p:cNvSpPr>
            <a:spLocks noGrp="1"/>
          </p:cNvSpPr>
          <p:nvPr>
            <p:ph type="dt" sz="half" idx="10"/>
          </p:nvPr>
        </p:nvSpPr>
        <p:spPr/>
        <p:txBody>
          <a:bodyPr/>
          <a:lstStyle/>
          <a:p>
            <a:r>
              <a:rPr lang="en-US" smtClean="0"/>
              <a:t>Thursday, Oct. 23, 2014</a:t>
            </a:r>
            <a:endParaRPr lang="en-US"/>
          </a:p>
        </p:txBody>
      </p:sp>
      <p:sp>
        <p:nvSpPr>
          <p:cNvPr id="41" name="Footer Placeholder 4"/>
          <p:cNvSpPr>
            <a:spLocks noGrp="1"/>
          </p:cNvSpPr>
          <p:nvPr>
            <p:ph type="ftr" sz="quarter" idx="11"/>
          </p:nvPr>
        </p:nvSpPr>
        <p:spPr/>
        <p:txBody>
          <a:bodyPr/>
          <a:lstStyle/>
          <a:p>
            <a:r>
              <a:rPr lang="nl-NL" smtClean="0"/>
              <a:t>PHYS 1443-004, Fall 2014                            Dr. Jaehoon Yu</a:t>
            </a:r>
            <a:endParaRPr lang="en-US"/>
          </a:p>
        </p:txBody>
      </p:sp>
      <p:sp>
        <p:nvSpPr>
          <p:cNvPr id="42" name="Slide Number Placeholder 5"/>
          <p:cNvSpPr>
            <a:spLocks noGrp="1"/>
          </p:cNvSpPr>
          <p:nvPr>
            <p:ph type="sldNum" sz="quarter" idx="12"/>
          </p:nvPr>
        </p:nvSpPr>
        <p:spPr/>
        <p:txBody>
          <a:bodyPr/>
          <a:lstStyle/>
          <a:p>
            <a:fld id="{2E30A3C6-F135-C84C-A212-7696C1F546FB}" type="slidenum">
              <a:rPr lang="en-US"/>
              <a:pPr/>
              <a:t>15</a:t>
            </a:fld>
            <a:endParaRPr lang="en-US"/>
          </a:p>
        </p:txBody>
      </p:sp>
      <p:sp>
        <p:nvSpPr>
          <p:cNvPr id="466946" name="Rectangle 2"/>
          <p:cNvSpPr>
            <a:spLocks noGrp="1" noChangeArrowheads="1"/>
          </p:cNvSpPr>
          <p:nvPr>
            <p:ph type="title"/>
          </p:nvPr>
        </p:nvSpPr>
        <p:spPr>
          <a:xfrm>
            <a:off x="685800" y="152400"/>
            <a:ext cx="7772400" cy="609600"/>
          </a:xfrm>
        </p:spPr>
        <p:txBody>
          <a:bodyPr/>
          <a:lstStyle/>
          <a:p>
            <a:r>
              <a:rPr lang="en-US" sz="4000"/>
              <a:t>Example for Parallel Axis Theorem</a:t>
            </a:r>
            <a:endParaRPr lang="en-US"/>
          </a:p>
        </p:txBody>
      </p:sp>
      <p:sp>
        <p:nvSpPr>
          <p:cNvPr id="466947" name="Text Box 3"/>
          <p:cNvSpPr txBox="1">
            <a:spLocks noChangeArrowheads="1"/>
          </p:cNvSpPr>
          <p:nvPr/>
        </p:nvSpPr>
        <p:spPr bwMode="auto">
          <a:xfrm>
            <a:off x="457200" y="762000"/>
            <a:ext cx="8458200" cy="730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Calculate the moment of inertia of a uniform rigid rod of length L and mass M about an axis that goes through one end of the rod, using parallel-axis theorem.</a:t>
            </a:r>
          </a:p>
        </p:txBody>
      </p:sp>
      <p:sp>
        <p:nvSpPr>
          <p:cNvPr id="466948" name="Text Box 4"/>
          <p:cNvSpPr txBox="1">
            <a:spLocks noChangeArrowheads="1"/>
          </p:cNvSpPr>
          <p:nvPr/>
        </p:nvSpPr>
        <p:spPr bwMode="auto">
          <a:xfrm>
            <a:off x="3733800" y="1600200"/>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The line density of the rod is  </a:t>
            </a:r>
          </a:p>
        </p:txBody>
      </p:sp>
      <p:sp>
        <p:nvSpPr>
          <p:cNvPr id="466949" name="Text Box 5"/>
          <p:cNvSpPr txBox="1">
            <a:spLocks noChangeArrowheads="1"/>
          </p:cNvSpPr>
          <p:nvPr/>
        </p:nvSpPr>
        <p:spPr bwMode="auto">
          <a:xfrm>
            <a:off x="533400" y="4511675"/>
            <a:ext cx="3048000" cy="400110"/>
          </a:xfrm>
          <a:prstGeom prst="rect">
            <a:avLst/>
          </a:prstGeom>
          <a:solidFill>
            <a:srgbClr val="CCFFFF"/>
          </a:solidFill>
          <a:ln w="28575">
            <a:solidFill>
              <a:srgbClr val="990000"/>
            </a:solidFill>
            <a:miter lim="800000"/>
            <a:headEnd/>
            <a:tailEnd/>
          </a:ln>
          <a:effectLst/>
        </p:spPr>
        <p:txBody>
          <a:bodyPr wrap="square">
            <a:prstTxWarp prst="textNoShape">
              <a:avLst/>
            </a:prstTxWarp>
            <a:spAutoFit/>
          </a:bodyPr>
          <a:lstStyle/>
          <a:p>
            <a:pPr>
              <a:spcBef>
                <a:spcPct val="20000"/>
              </a:spcBef>
            </a:pPr>
            <a:r>
              <a:rPr lang="en-US" sz="2000" dirty="0">
                <a:solidFill>
                  <a:srgbClr val="800000"/>
                </a:solidFill>
                <a:latin typeface="Arial Narrow" charset="0"/>
              </a:rPr>
              <a:t>Using the parallel axis theorem</a:t>
            </a:r>
          </a:p>
        </p:txBody>
      </p:sp>
      <p:graphicFrame>
        <p:nvGraphicFramePr>
          <p:cNvPr id="466950" name="Object 6"/>
          <p:cNvGraphicFramePr>
            <a:graphicFrameLocks noChangeAspect="1"/>
          </p:cNvGraphicFramePr>
          <p:nvPr/>
        </p:nvGraphicFramePr>
        <p:xfrm>
          <a:off x="6553200" y="1524000"/>
          <a:ext cx="762000" cy="608013"/>
        </p:xfrm>
        <a:graphic>
          <a:graphicData uri="http://schemas.openxmlformats.org/presentationml/2006/ole">
            <mc:AlternateContent xmlns:mc="http://schemas.openxmlformats.org/markup-compatibility/2006">
              <mc:Choice xmlns:v="urn:schemas-microsoft-com:vml" Requires="v">
                <p:oleObj spid="_x0000_s439166" name="Equation" r:id="rId3" imgW="469800" imgH="393480" progId="Equation.3">
                  <p:embed/>
                </p:oleObj>
              </mc:Choice>
              <mc:Fallback>
                <p:oleObj name="Equation" r:id="rId3" imgW="4698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24000"/>
                        <a:ext cx="762000" cy="608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66951" name="Text Box 7"/>
          <p:cNvSpPr txBox="1">
            <a:spLocks noChangeArrowheads="1"/>
          </p:cNvSpPr>
          <p:nvPr/>
        </p:nvSpPr>
        <p:spPr bwMode="auto">
          <a:xfrm>
            <a:off x="3733800" y="2190690"/>
            <a:ext cx="2743200" cy="400110"/>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800000"/>
                </a:solidFill>
                <a:latin typeface="Arial Narrow" charset="0"/>
              </a:rPr>
              <a:t>so the </a:t>
            </a:r>
            <a:r>
              <a:rPr lang="en-US" sz="2000" dirty="0" smtClean="0">
                <a:solidFill>
                  <a:srgbClr val="800000"/>
                </a:solidFill>
                <a:latin typeface="Arial Narrow" charset="0"/>
              </a:rPr>
              <a:t>mass of a </a:t>
            </a:r>
            <a:r>
              <a:rPr lang="en-US" sz="2000" dirty="0" err="1" smtClean="0">
                <a:solidFill>
                  <a:srgbClr val="800000"/>
                </a:solidFill>
                <a:latin typeface="Arial Narrow" charset="0"/>
              </a:rPr>
              <a:t>masslet</a:t>
            </a:r>
            <a:r>
              <a:rPr lang="en-US" sz="2000" dirty="0" smtClean="0">
                <a:solidFill>
                  <a:srgbClr val="800000"/>
                </a:solidFill>
                <a:latin typeface="Arial Narrow" charset="0"/>
              </a:rPr>
              <a:t> </a:t>
            </a:r>
            <a:r>
              <a:rPr lang="en-US" sz="2000" dirty="0">
                <a:solidFill>
                  <a:srgbClr val="800000"/>
                </a:solidFill>
                <a:latin typeface="Arial Narrow" charset="0"/>
              </a:rPr>
              <a:t>is  </a:t>
            </a:r>
          </a:p>
        </p:txBody>
      </p:sp>
      <p:graphicFrame>
        <p:nvGraphicFramePr>
          <p:cNvPr id="466952" name="Object 8"/>
          <p:cNvGraphicFramePr>
            <a:graphicFrameLocks noChangeAspect="1"/>
          </p:cNvGraphicFramePr>
          <p:nvPr>
            <p:extLst>
              <p:ext uri="{D42A27DB-BD31-4B8C-83A1-F6EECF244321}">
                <p14:modId xmlns:p14="http://schemas.microsoft.com/office/powerpoint/2010/main" val="1809205073"/>
              </p:ext>
            </p:extLst>
          </p:nvPr>
        </p:nvGraphicFramePr>
        <p:xfrm>
          <a:off x="6553200" y="2057400"/>
          <a:ext cx="1752600" cy="685800"/>
        </p:xfrm>
        <a:graphic>
          <a:graphicData uri="http://schemas.openxmlformats.org/presentationml/2006/ole">
            <mc:AlternateContent xmlns:mc="http://schemas.openxmlformats.org/markup-compatibility/2006">
              <mc:Choice xmlns:v="urn:schemas-microsoft-com:vml" Requires="v">
                <p:oleObj spid="_x0000_s439167" name="Equation" r:id="rId5" imgW="1117440" imgH="393480" progId="Equation.3">
                  <p:embed/>
                </p:oleObj>
              </mc:Choice>
              <mc:Fallback>
                <p:oleObj name="Equation" r:id="rId5" imgW="111744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057400"/>
                        <a:ext cx="1752600" cy="685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66953" name="Text Box 9"/>
          <p:cNvSpPr txBox="1">
            <a:spLocks noChangeArrowheads="1"/>
          </p:cNvSpPr>
          <p:nvPr/>
        </p:nvSpPr>
        <p:spPr bwMode="auto">
          <a:xfrm>
            <a:off x="2971800" y="2819400"/>
            <a:ext cx="1600200" cy="10064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The moment of inertia about the CM </a:t>
            </a:r>
          </a:p>
        </p:txBody>
      </p:sp>
      <p:graphicFrame>
        <p:nvGraphicFramePr>
          <p:cNvPr id="466954" name="Object 10"/>
          <p:cNvGraphicFramePr>
            <a:graphicFrameLocks noChangeAspect="1"/>
          </p:cNvGraphicFramePr>
          <p:nvPr/>
        </p:nvGraphicFramePr>
        <p:xfrm>
          <a:off x="4767263" y="2990850"/>
          <a:ext cx="404812" cy="304800"/>
        </p:xfrm>
        <a:graphic>
          <a:graphicData uri="http://schemas.openxmlformats.org/presentationml/2006/ole">
            <mc:AlternateContent xmlns:mc="http://schemas.openxmlformats.org/markup-compatibility/2006">
              <mc:Choice xmlns:v="urn:schemas-microsoft-com:vml" Requires="v">
                <p:oleObj spid="_x0000_s439168" name="Equation" r:id="rId7" imgW="254000" imgH="203200" progId="Equation.DSMT4">
                  <p:embed/>
                </p:oleObj>
              </mc:Choice>
              <mc:Fallback>
                <p:oleObj name="Equation" r:id="rId7" imgW="2540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7263" y="2990850"/>
                        <a:ext cx="404812" cy="304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6955" name="Object 11"/>
          <p:cNvGraphicFramePr>
            <a:graphicFrameLocks noChangeAspect="1"/>
          </p:cNvGraphicFramePr>
          <p:nvPr/>
        </p:nvGraphicFramePr>
        <p:xfrm>
          <a:off x="3724275" y="4538663"/>
          <a:ext cx="1508125" cy="369887"/>
        </p:xfrm>
        <a:graphic>
          <a:graphicData uri="http://schemas.openxmlformats.org/presentationml/2006/ole">
            <mc:AlternateContent xmlns:mc="http://schemas.openxmlformats.org/markup-compatibility/2006">
              <mc:Choice xmlns:v="urn:schemas-microsoft-com:vml" Requires="v">
                <p:oleObj spid="_x0000_s439169" name="Equation" r:id="rId9" imgW="977900" imgH="228600" progId="Equation.DSMT4">
                  <p:embed/>
                </p:oleObj>
              </mc:Choice>
              <mc:Fallback>
                <p:oleObj name="Equation" r:id="rId9" imgW="9779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4275" y="4538663"/>
                        <a:ext cx="1508125" cy="3698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66956" name="Text Box 12"/>
          <p:cNvSpPr txBox="1">
            <a:spLocks noChangeArrowheads="1"/>
          </p:cNvSpPr>
          <p:nvPr/>
        </p:nvSpPr>
        <p:spPr bwMode="auto">
          <a:xfrm>
            <a:off x="762000" y="5181600"/>
            <a:ext cx="7848600" cy="10668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result is the same as using the definition of moment of inertia.</a:t>
            </a:r>
          </a:p>
          <a:p>
            <a:pPr>
              <a:spcBef>
                <a:spcPct val="20000"/>
              </a:spcBef>
            </a:pPr>
            <a:r>
              <a:rPr lang="en-US" sz="2000">
                <a:solidFill>
                  <a:srgbClr val="800000"/>
                </a:solidFill>
                <a:latin typeface="Arial Narrow" charset="0"/>
              </a:rPr>
              <a:t>Parallel-axis theorem is useful to compute moment of inertia of a rotation of a rigid object with complicated shape about an arbitrary axis</a:t>
            </a:r>
          </a:p>
        </p:txBody>
      </p:sp>
      <p:grpSp>
        <p:nvGrpSpPr>
          <p:cNvPr id="2" name="Group 13"/>
          <p:cNvGrpSpPr>
            <a:grpSpLocks/>
          </p:cNvGrpSpPr>
          <p:nvPr/>
        </p:nvGrpSpPr>
        <p:grpSpPr bwMode="auto">
          <a:xfrm>
            <a:off x="533400" y="1676400"/>
            <a:ext cx="2482850" cy="2209800"/>
            <a:chOff x="336" y="1056"/>
            <a:chExt cx="1564" cy="1392"/>
          </a:xfrm>
        </p:grpSpPr>
        <p:sp>
          <p:nvSpPr>
            <p:cNvPr id="466958" name="Text Box 14"/>
            <p:cNvSpPr txBox="1">
              <a:spLocks noChangeArrowheads="1"/>
            </p:cNvSpPr>
            <p:nvPr/>
          </p:nvSpPr>
          <p:spPr bwMode="auto">
            <a:xfrm>
              <a:off x="1718" y="1814"/>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466959" name="Line 15"/>
            <p:cNvSpPr>
              <a:spLocks noChangeShapeType="1"/>
            </p:cNvSpPr>
            <p:nvPr/>
          </p:nvSpPr>
          <p:spPr bwMode="auto">
            <a:xfrm>
              <a:off x="336" y="1872"/>
              <a:ext cx="1488" cy="0"/>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60" name="Text Box 16"/>
            <p:cNvSpPr txBox="1">
              <a:spLocks noChangeArrowheads="1"/>
            </p:cNvSpPr>
            <p:nvPr/>
          </p:nvSpPr>
          <p:spPr bwMode="auto">
            <a:xfrm>
              <a:off x="336" y="1056"/>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grpSp>
          <p:nvGrpSpPr>
            <p:cNvPr id="3" name="Group 17"/>
            <p:cNvGrpSpPr>
              <a:grpSpLocks/>
            </p:cNvGrpSpPr>
            <p:nvPr/>
          </p:nvGrpSpPr>
          <p:grpSpPr bwMode="auto">
            <a:xfrm>
              <a:off x="528" y="1824"/>
              <a:ext cx="1008" cy="96"/>
              <a:chOff x="528" y="1824"/>
              <a:chExt cx="1008" cy="96"/>
            </a:xfrm>
          </p:grpSpPr>
          <p:sp>
            <p:nvSpPr>
              <p:cNvPr id="466962" name="Rectangle 18"/>
              <p:cNvSpPr>
                <a:spLocks noChangeArrowheads="1"/>
              </p:cNvSpPr>
              <p:nvPr/>
            </p:nvSpPr>
            <p:spPr bwMode="auto">
              <a:xfrm>
                <a:off x="528" y="1824"/>
                <a:ext cx="1008" cy="96"/>
              </a:xfrm>
              <a:prstGeom prst="rect">
                <a:avLst/>
              </a:prstGeom>
              <a:solidFill>
                <a:srgbClr val="808000"/>
              </a:solidFill>
              <a:ln w="9525">
                <a:noFill/>
                <a:miter lim="800000"/>
                <a:headEnd/>
                <a:tailEnd/>
              </a:ln>
              <a:effectLst/>
            </p:spPr>
            <p:txBody>
              <a:bodyPr wrap="none" anchor="ctr">
                <a:prstTxWarp prst="textNoShape">
                  <a:avLst/>
                </a:prstTxWarp>
              </a:bodyPr>
              <a:lstStyle/>
              <a:p>
                <a:endParaRPr lang="en-US"/>
              </a:p>
            </p:txBody>
          </p:sp>
          <p:sp>
            <p:nvSpPr>
              <p:cNvPr id="466963" name="Rectangle 19"/>
              <p:cNvSpPr>
                <a:spLocks noChangeArrowheads="1"/>
              </p:cNvSpPr>
              <p:nvPr/>
            </p:nvSpPr>
            <p:spPr bwMode="auto">
              <a:xfrm>
                <a:off x="1296" y="1824"/>
                <a:ext cx="96" cy="96"/>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grpSp>
        <p:sp>
          <p:nvSpPr>
            <p:cNvPr id="466964" name="Line 20"/>
            <p:cNvSpPr>
              <a:spLocks noChangeShapeType="1"/>
            </p:cNvSpPr>
            <p:nvPr/>
          </p:nvSpPr>
          <p:spPr bwMode="auto">
            <a:xfrm>
              <a:off x="528" y="1872"/>
              <a:ext cx="0" cy="288"/>
            </a:xfrm>
            <a:prstGeom prst="line">
              <a:avLst/>
            </a:prstGeom>
            <a:noFill/>
            <a:ln w="19050">
              <a:solidFill>
                <a:schemeClr val="accent2"/>
              </a:solidFill>
              <a:round/>
              <a:headEnd/>
              <a:tailEnd/>
            </a:ln>
            <a:effectLst/>
          </p:spPr>
          <p:txBody>
            <a:bodyPr>
              <a:prstTxWarp prst="textNoShape">
                <a:avLst/>
              </a:prstTxWarp>
            </a:bodyPr>
            <a:lstStyle/>
            <a:p>
              <a:endParaRPr lang="en-US"/>
            </a:p>
          </p:txBody>
        </p:sp>
        <p:sp>
          <p:nvSpPr>
            <p:cNvPr id="466965" name="Line 21"/>
            <p:cNvSpPr>
              <a:spLocks noChangeShapeType="1"/>
            </p:cNvSpPr>
            <p:nvPr/>
          </p:nvSpPr>
          <p:spPr bwMode="auto">
            <a:xfrm>
              <a:off x="1536" y="1872"/>
              <a:ext cx="0" cy="288"/>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66" name="Line 22"/>
            <p:cNvSpPr>
              <a:spLocks noChangeShapeType="1"/>
            </p:cNvSpPr>
            <p:nvPr/>
          </p:nvSpPr>
          <p:spPr bwMode="auto">
            <a:xfrm>
              <a:off x="528" y="2112"/>
              <a:ext cx="1008" cy="0"/>
            </a:xfrm>
            <a:prstGeom prst="line">
              <a:avLst/>
            </a:prstGeom>
            <a:noFill/>
            <a:ln w="28575">
              <a:solidFill>
                <a:srgbClr val="FF3399"/>
              </a:solidFill>
              <a:round/>
              <a:headEnd type="triangle" w="med" len="med"/>
              <a:tailEnd type="triangle" w="med" len="med"/>
            </a:ln>
            <a:effectLst/>
          </p:spPr>
          <p:txBody>
            <a:bodyPr>
              <a:prstTxWarp prst="textNoShape">
                <a:avLst/>
              </a:prstTxWarp>
            </a:bodyPr>
            <a:lstStyle/>
            <a:p>
              <a:endParaRPr lang="en-US"/>
            </a:p>
          </p:txBody>
        </p:sp>
        <p:sp>
          <p:nvSpPr>
            <p:cNvPr id="466967" name="Text Box 23"/>
            <p:cNvSpPr txBox="1">
              <a:spLocks noChangeArrowheads="1"/>
            </p:cNvSpPr>
            <p:nvPr/>
          </p:nvSpPr>
          <p:spPr bwMode="auto">
            <a:xfrm>
              <a:off x="950" y="2054"/>
              <a:ext cx="209"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3399"/>
                  </a:solidFill>
                  <a:latin typeface="Monotype Corsiva" charset="0"/>
                </a:rPr>
                <a:t>L</a:t>
              </a:r>
            </a:p>
          </p:txBody>
        </p:sp>
        <p:grpSp>
          <p:nvGrpSpPr>
            <p:cNvPr id="4" name="Group 24"/>
            <p:cNvGrpSpPr>
              <a:grpSpLocks/>
            </p:cNvGrpSpPr>
            <p:nvPr/>
          </p:nvGrpSpPr>
          <p:grpSpPr bwMode="auto">
            <a:xfrm>
              <a:off x="1056" y="1584"/>
              <a:ext cx="432" cy="541"/>
              <a:chOff x="1056" y="1584"/>
              <a:chExt cx="432" cy="541"/>
            </a:xfrm>
          </p:grpSpPr>
          <p:sp>
            <p:nvSpPr>
              <p:cNvPr id="466969" name="Text Box 25"/>
              <p:cNvSpPr txBox="1">
                <a:spLocks noChangeArrowheads="1"/>
              </p:cNvSpPr>
              <p:nvPr/>
            </p:nvSpPr>
            <p:spPr bwMode="auto">
              <a:xfrm>
                <a:off x="1094" y="1894"/>
                <a:ext cx="175"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x</a:t>
                </a:r>
              </a:p>
            </p:txBody>
          </p:sp>
          <p:grpSp>
            <p:nvGrpSpPr>
              <p:cNvPr id="5" name="Group 26"/>
              <p:cNvGrpSpPr>
                <a:grpSpLocks/>
              </p:cNvGrpSpPr>
              <p:nvPr/>
            </p:nvGrpSpPr>
            <p:grpSpPr bwMode="auto">
              <a:xfrm>
                <a:off x="1056" y="1584"/>
                <a:ext cx="432" cy="432"/>
                <a:chOff x="1056" y="1584"/>
                <a:chExt cx="432" cy="432"/>
              </a:xfrm>
            </p:grpSpPr>
            <p:sp>
              <p:nvSpPr>
                <p:cNvPr id="466971" name="Line 27"/>
                <p:cNvSpPr>
                  <a:spLocks noChangeShapeType="1"/>
                </p:cNvSpPr>
                <p:nvPr/>
              </p:nvSpPr>
              <p:spPr bwMode="auto">
                <a:xfrm>
                  <a:off x="1296" y="1920"/>
                  <a:ext cx="0" cy="96"/>
                </a:xfrm>
                <a:prstGeom prst="line">
                  <a:avLst/>
                </a:prstGeom>
                <a:noFill/>
                <a:ln w="28575">
                  <a:solidFill>
                    <a:schemeClr val="accent2"/>
                  </a:solidFill>
                  <a:round/>
                  <a:headEnd/>
                  <a:tailEnd/>
                </a:ln>
                <a:effectLst/>
              </p:spPr>
              <p:txBody>
                <a:bodyPr>
                  <a:prstTxWarp prst="textNoShape">
                    <a:avLst/>
                  </a:prstTxWarp>
                </a:bodyPr>
                <a:lstStyle/>
                <a:p>
                  <a:endParaRPr lang="en-US"/>
                </a:p>
              </p:txBody>
            </p:sp>
            <p:sp>
              <p:nvSpPr>
                <p:cNvPr id="466972" name="Line 28"/>
                <p:cNvSpPr>
                  <a:spLocks noChangeShapeType="1"/>
                </p:cNvSpPr>
                <p:nvPr/>
              </p:nvSpPr>
              <p:spPr bwMode="auto">
                <a:xfrm>
                  <a:off x="1056" y="1968"/>
                  <a:ext cx="240" cy="0"/>
                </a:xfrm>
                <a:prstGeom prst="line">
                  <a:avLst/>
                </a:prstGeom>
                <a:noFill/>
                <a:ln w="1905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466973" name="Text Box 29"/>
                <p:cNvSpPr txBox="1">
                  <a:spLocks noChangeArrowheads="1"/>
                </p:cNvSpPr>
                <p:nvPr/>
              </p:nvSpPr>
              <p:spPr bwMode="auto">
                <a:xfrm>
                  <a:off x="1247" y="1584"/>
                  <a:ext cx="241" cy="231"/>
                </a:xfrm>
                <a:prstGeom prst="rect">
                  <a:avLst/>
                </a:prstGeom>
                <a:noFill/>
                <a:ln w="9525">
                  <a:noFill/>
                  <a:miter lim="800000"/>
                  <a:headEnd/>
                  <a:tailEnd/>
                </a:ln>
                <a:effectLst/>
              </p:spPr>
              <p:txBody>
                <a:bodyPr wrap="none">
                  <a:prstTxWarp prst="textNoShape">
                    <a:avLst/>
                  </a:prstTxWarp>
                  <a:spAutoFit/>
                </a:bodyPr>
                <a:lstStyle/>
                <a:p>
                  <a:r>
                    <a:rPr lang="en-US" sz="1800">
                      <a:solidFill>
                        <a:schemeClr val="accent2"/>
                      </a:solidFill>
                      <a:latin typeface="Arial Narrow" charset="0"/>
                    </a:rPr>
                    <a:t>dx</a:t>
                  </a:r>
                </a:p>
              </p:txBody>
            </p:sp>
          </p:grpSp>
        </p:grpSp>
        <p:sp>
          <p:nvSpPr>
            <p:cNvPr id="466974" name="Line 30"/>
            <p:cNvSpPr>
              <a:spLocks noChangeShapeType="1"/>
            </p:cNvSpPr>
            <p:nvPr/>
          </p:nvSpPr>
          <p:spPr bwMode="auto">
            <a:xfrm>
              <a:off x="528" y="1152"/>
              <a:ext cx="0" cy="1296"/>
            </a:xfrm>
            <a:prstGeom prst="line">
              <a:avLst/>
            </a:prstGeom>
            <a:noFill/>
            <a:ln w="28575">
              <a:solidFill>
                <a:srgbClr val="33CC33"/>
              </a:solidFill>
              <a:round/>
              <a:headEnd/>
              <a:tailEnd/>
            </a:ln>
            <a:effectLst/>
          </p:spPr>
          <p:txBody>
            <a:bodyPr>
              <a:prstTxWarp prst="textNoShape">
                <a:avLst/>
              </a:prstTxWarp>
            </a:bodyPr>
            <a:lstStyle/>
            <a:p>
              <a:endParaRPr lang="en-US"/>
            </a:p>
          </p:txBody>
        </p:sp>
        <p:sp>
          <p:nvSpPr>
            <p:cNvPr id="466975" name="Line 31"/>
            <p:cNvSpPr>
              <a:spLocks noChangeShapeType="1"/>
            </p:cNvSpPr>
            <p:nvPr/>
          </p:nvSpPr>
          <p:spPr bwMode="auto">
            <a:xfrm>
              <a:off x="1056" y="1920"/>
              <a:ext cx="0" cy="96"/>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466976" name="Text Box 32"/>
            <p:cNvSpPr txBox="1">
              <a:spLocks noChangeArrowheads="1"/>
            </p:cNvSpPr>
            <p:nvPr/>
          </p:nvSpPr>
          <p:spPr bwMode="auto">
            <a:xfrm>
              <a:off x="912" y="1632"/>
              <a:ext cx="299" cy="231"/>
            </a:xfrm>
            <a:prstGeom prst="rect">
              <a:avLst/>
            </a:prstGeom>
            <a:noFill/>
            <a:ln w="9525">
              <a:noFill/>
              <a:miter lim="800000"/>
              <a:headEnd/>
              <a:tailEnd/>
            </a:ln>
            <a:effectLst/>
          </p:spPr>
          <p:txBody>
            <a:bodyPr wrap="none">
              <a:prstTxWarp prst="textNoShape">
                <a:avLst/>
              </a:prstTxWarp>
              <a:spAutoFit/>
            </a:bodyPr>
            <a:lstStyle/>
            <a:p>
              <a:r>
                <a:rPr lang="en-US" sz="1800" b="1">
                  <a:solidFill>
                    <a:schemeClr val="accent2"/>
                  </a:solidFill>
                  <a:latin typeface="Arial Narrow" charset="0"/>
                </a:rPr>
                <a:t>CM</a:t>
              </a:r>
            </a:p>
          </p:txBody>
        </p:sp>
      </p:grpSp>
      <p:graphicFrame>
        <p:nvGraphicFramePr>
          <p:cNvPr id="466977" name="Object 33"/>
          <p:cNvGraphicFramePr>
            <a:graphicFrameLocks noChangeAspect="1"/>
          </p:cNvGraphicFramePr>
          <p:nvPr/>
        </p:nvGraphicFramePr>
        <p:xfrm>
          <a:off x="5143500" y="4352925"/>
          <a:ext cx="1741488" cy="741363"/>
        </p:xfrm>
        <a:graphic>
          <a:graphicData uri="http://schemas.openxmlformats.org/presentationml/2006/ole">
            <mc:AlternateContent xmlns:mc="http://schemas.openxmlformats.org/markup-compatibility/2006">
              <mc:Choice xmlns:v="urn:schemas-microsoft-com:vml" Requires="v">
                <p:oleObj spid="_x0000_s439170" name="Equation" r:id="rId11" imgW="1130300" imgH="457200" progId="Equation.DSMT4">
                  <p:embed/>
                </p:oleObj>
              </mc:Choice>
              <mc:Fallback>
                <p:oleObj name="Equation" r:id="rId11" imgW="113030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3500" y="4352925"/>
                        <a:ext cx="1741488" cy="7413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6978" name="Object 34"/>
          <p:cNvGraphicFramePr>
            <a:graphicFrameLocks noChangeAspect="1"/>
          </p:cNvGraphicFramePr>
          <p:nvPr/>
        </p:nvGraphicFramePr>
        <p:xfrm>
          <a:off x="5151438" y="2924175"/>
          <a:ext cx="968375" cy="438150"/>
        </p:xfrm>
        <a:graphic>
          <a:graphicData uri="http://schemas.openxmlformats.org/presentationml/2006/ole">
            <mc:AlternateContent xmlns:mc="http://schemas.openxmlformats.org/markup-compatibility/2006">
              <mc:Choice xmlns:v="urn:schemas-microsoft-com:vml" Requires="v">
                <p:oleObj spid="_x0000_s439171" name="Equation" r:id="rId13" imgW="609600" imgH="292100" progId="Equation.DSMT4">
                  <p:embed/>
                </p:oleObj>
              </mc:Choice>
              <mc:Fallback>
                <p:oleObj name="Equation" r:id="rId13" imgW="609600" imgH="292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51438" y="2924175"/>
                        <a:ext cx="968375"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6979" name="Object 35"/>
          <p:cNvGraphicFramePr>
            <a:graphicFrameLocks noChangeAspect="1"/>
          </p:cNvGraphicFramePr>
          <p:nvPr/>
        </p:nvGraphicFramePr>
        <p:xfrm>
          <a:off x="6076950" y="2828925"/>
          <a:ext cx="1449388" cy="628650"/>
        </p:xfrm>
        <a:graphic>
          <a:graphicData uri="http://schemas.openxmlformats.org/presentationml/2006/ole">
            <mc:AlternateContent xmlns:mc="http://schemas.openxmlformats.org/markup-compatibility/2006">
              <mc:Choice xmlns:v="urn:schemas-microsoft-com:vml" Requires="v">
                <p:oleObj spid="_x0000_s439172" name="Equation" r:id="rId15" imgW="914400" imgH="419100" progId="Equation.DSMT4">
                  <p:embed/>
                </p:oleObj>
              </mc:Choice>
              <mc:Fallback>
                <p:oleObj name="Equation" r:id="rId15" imgW="914400" imgH="4191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76950" y="2828925"/>
                        <a:ext cx="1449388" cy="628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6980" name="Object 36"/>
          <p:cNvGraphicFramePr>
            <a:graphicFrameLocks noChangeAspect="1"/>
          </p:cNvGraphicFramePr>
          <p:nvPr/>
        </p:nvGraphicFramePr>
        <p:xfrm>
          <a:off x="7458075" y="2790825"/>
          <a:ext cx="1530350" cy="704850"/>
        </p:xfrm>
        <a:graphic>
          <a:graphicData uri="http://schemas.openxmlformats.org/presentationml/2006/ole">
            <mc:AlternateContent xmlns:mc="http://schemas.openxmlformats.org/markup-compatibility/2006">
              <mc:Choice xmlns:v="urn:schemas-microsoft-com:vml" Requires="v">
                <p:oleObj spid="_x0000_s439173" name="Equation" r:id="rId17" imgW="965200" imgH="469900" progId="Equation.DSMT4">
                  <p:embed/>
                </p:oleObj>
              </mc:Choice>
              <mc:Fallback>
                <p:oleObj name="Equation" r:id="rId17" imgW="965200" imgH="4699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58075" y="2790825"/>
                        <a:ext cx="1530350" cy="704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6981" name="Object 37"/>
          <p:cNvGraphicFramePr>
            <a:graphicFrameLocks noChangeAspect="1"/>
          </p:cNvGraphicFramePr>
          <p:nvPr/>
        </p:nvGraphicFramePr>
        <p:xfrm>
          <a:off x="4829175" y="3524250"/>
          <a:ext cx="2317750" cy="762000"/>
        </p:xfrm>
        <a:graphic>
          <a:graphicData uri="http://schemas.openxmlformats.org/presentationml/2006/ole">
            <mc:AlternateContent xmlns:mc="http://schemas.openxmlformats.org/markup-compatibility/2006">
              <mc:Choice xmlns:v="urn:schemas-microsoft-com:vml" Requires="v">
                <p:oleObj spid="_x0000_s439174" name="Equation" r:id="rId19" imgW="1460500" imgH="508000" progId="Equation.DSMT4">
                  <p:embed/>
                </p:oleObj>
              </mc:Choice>
              <mc:Fallback>
                <p:oleObj name="Equation" r:id="rId19" imgW="1460500" imgH="5080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29175" y="3524250"/>
                        <a:ext cx="2317750" cy="762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6982" name="Object 38"/>
          <p:cNvGraphicFramePr>
            <a:graphicFrameLocks noChangeAspect="1"/>
          </p:cNvGraphicFramePr>
          <p:nvPr/>
        </p:nvGraphicFramePr>
        <p:xfrm>
          <a:off x="7056438" y="3552825"/>
          <a:ext cx="1833562" cy="704850"/>
        </p:xfrm>
        <a:graphic>
          <a:graphicData uri="http://schemas.openxmlformats.org/presentationml/2006/ole">
            <mc:AlternateContent xmlns:mc="http://schemas.openxmlformats.org/markup-compatibility/2006">
              <mc:Choice xmlns:v="urn:schemas-microsoft-com:vml" Requires="v">
                <p:oleObj spid="_x0000_s439175" name="Equation" r:id="rId21" imgW="1155700" imgH="469900" progId="Equation.DSMT4">
                  <p:embed/>
                </p:oleObj>
              </mc:Choice>
              <mc:Fallback>
                <p:oleObj name="Equation" r:id="rId21" imgW="1155700" imgH="4699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56438" y="3552825"/>
                        <a:ext cx="1833562" cy="704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66983" name="Object 39"/>
          <p:cNvGraphicFramePr>
            <a:graphicFrameLocks noChangeAspect="1"/>
          </p:cNvGraphicFramePr>
          <p:nvPr/>
        </p:nvGraphicFramePr>
        <p:xfrm>
          <a:off x="6859588" y="4384675"/>
          <a:ext cx="2076450" cy="679450"/>
        </p:xfrm>
        <a:graphic>
          <a:graphicData uri="http://schemas.openxmlformats.org/presentationml/2006/ole">
            <mc:AlternateContent xmlns:mc="http://schemas.openxmlformats.org/markup-compatibility/2006">
              <mc:Choice xmlns:v="urn:schemas-microsoft-com:vml" Requires="v">
                <p:oleObj spid="_x0000_s439176" name="Equation" r:id="rId23" imgW="1346200" imgH="419100" progId="Equation.DSMT4">
                  <p:embed/>
                </p:oleObj>
              </mc:Choice>
              <mc:Fallback>
                <p:oleObj name="Equation" r:id="rId23" imgW="1346200" imgH="4191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9588" y="4384675"/>
                        <a:ext cx="2076450" cy="679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321458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2"/>
          <p:cNvSpPr>
            <a:spLocks noGrp="1"/>
          </p:cNvSpPr>
          <p:nvPr>
            <p:ph type="dt" sz="quarter" idx="10"/>
          </p:nvPr>
        </p:nvSpPr>
        <p:spPr>
          <a:noFill/>
        </p:spPr>
        <p:txBody>
          <a:bodyPr/>
          <a:lstStyle/>
          <a:p>
            <a:r>
              <a:rPr lang="en-US" smtClean="0"/>
              <a:t>Thursday, Oct. 23, 2014</a:t>
            </a:r>
            <a:endParaRPr lang="en-US" altLang="ko-KR">
              <a:ea typeface="굴림" charset="-127"/>
              <a:cs typeface="굴림" charset="-127"/>
            </a:endParaRPr>
          </a:p>
        </p:txBody>
      </p:sp>
      <p:sp>
        <p:nvSpPr>
          <p:cNvPr id="31747" name="Footer Placeholder 3"/>
          <p:cNvSpPr>
            <a:spLocks noGrp="1"/>
          </p:cNvSpPr>
          <p:nvPr>
            <p:ph type="ftr" sz="quarter" idx="11"/>
          </p:nvPr>
        </p:nvSpPr>
        <p:spPr>
          <a:noFill/>
        </p:spPr>
        <p:txBody>
          <a:bodyPr/>
          <a:lstStyle/>
          <a:p>
            <a:r>
              <a:rPr lang="nl-NL" smtClean="0"/>
              <a:t>PHYS 1443-004, Fall 2014                            Dr. Jaehoon Yu</a:t>
            </a:r>
            <a:endParaRPr lang="en-US"/>
          </a:p>
        </p:txBody>
      </p:sp>
      <p:sp>
        <p:nvSpPr>
          <p:cNvPr id="31748" name="Slide Number Placeholder 4"/>
          <p:cNvSpPr>
            <a:spLocks noGrp="1"/>
          </p:cNvSpPr>
          <p:nvPr>
            <p:ph type="sldNum" sz="quarter" idx="12"/>
          </p:nvPr>
        </p:nvSpPr>
        <p:spPr>
          <a:noFill/>
        </p:spPr>
        <p:txBody>
          <a:bodyPr/>
          <a:lstStyle/>
          <a:p>
            <a:fld id="{B9FF5D41-FD21-244A-96EC-0C2BF3B930C1}" type="slidenum">
              <a:rPr lang="en-US"/>
              <a:pPr/>
              <a:t>16</a:t>
            </a:fld>
            <a:endParaRPr lang="en-US"/>
          </a:p>
        </p:txBody>
      </p:sp>
      <p:sp>
        <p:nvSpPr>
          <p:cNvPr id="31750" name="Rectangle 3"/>
          <p:cNvSpPr>
            <a:spLocks noGrp="1" noChangeArrowheads="1"/>
          </p:cNvSpPr>
          <p:nvPr>
            <p:ph type="title"/>
          </p:nvPr>
        </p:nvSpPr>
        <p:spPr>
          <a:xfrm>
            <a:off x="304800" y="304800"/>
            <a:ext cx="3657600" cy="4495800"/>
          </a:xfrm>
        </p:spPr>
        <p:txBody>
          <a:bodyPr/>
          <a:lstStyle/>
          <a:p>
            <a:r>
              <a:rPr lang="en-US" altLang="ko-KR" dirty="0">
                <a:ea typeface="굴림" charset="-127"/>
                <a:cs typeface="굴림" charset="-127"/>
              </a:rPr>
              <a:t>Check out </a:t>
            </a:r>
            <a:r>
              <a:rPr lang="en-US" altLang="ko-KR" dirty="0" smtClean="0">
                <a:ea typeface="굴림" charset="-127"/>
                <a:cs typeface="굴림" charset="-127"/>
              </a:rPr>
              <a:t>Table 10 </a:t>
            </a:r>
            <a:r>
              <a:rPr lang="en-US" altLang="ko-KR" dirty="0">
                <a:ea typeface="굴림" charset="-127"/>
                <a:cs typeface="굴림" charset="-127"/>
              </a:rPr>
              <a:t>– </a:t>
            </a:r>
            <a:r>
              <a:rPr lang="en-US" altLang="ko-KR" dirty="0" smtClean="0">
                <a:ea typeface="굴림" charset="-127"/>
                <a:cs typeface="굴림" charset="-127"/>
              </a:rPr>
              <a:t>2  </a:t>
            </a:r>
            <a:r>
              <a:rPr lang="en-US" altLang="ko-KR" dirty="0">
                <a:ea typeface="굴림" charset="-127"/>
                <a:cs typeface="굴림" charset="-127"/>
              </a:rPr>
              <a:t>for moment of inertia for various shaped objects</a:t>
            </a:r>
            <a:endParaRPr lang="en-US" dirty="0"/>
          </a:p>
        </p:txBody>
      </p:sp>
      <p:pic>
        <p:nvPicPr>
          <p:cNvPr id="7" name="Picture 3" descr="Figure_10_20"/>
          <p:cNvPicPr>
            <a:picLocks noChangeAspect="1" noChangeArrowheads="1"/>
          </p:cNvPicPr>
          <p:nvPr/>
        </p:nvPicPr>
        <p:blipFill>
          <a:blip r:embed="rId3"/>
          <a:srcRect/>
          <a:stretch>
            <a:fillRect/>
          </a:stretch>
        </p:blipFill>
        <p:spPr bwMode="auto">
          <a:xfrm>
            <a:off x="4038600" y="0"/>
            <a:ext cx="4800600" cy="6584950"/>
          </a:xfrm>
          <a:prstGeom prst="rect">
            <a:avLst/>
          </a:prstGeom>
          <a:noFill/>
        </p:spPr>
      </p:pic>
      <p:sp>
        <p:nvSpPr>
          <p:cNvPr id="2" name="Rectangle 1"/>
          <p:cNvSpPr/>
          <p:nvPr/>
        </p:nvSpPr>
        <p:spPr bwMode="auto">
          <a:xfrm>
            <a:off x="4038600" y="457200"/>
            <a:ext cx="48006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4038600" y="3581400"/>
            <a:ext cx="4876800" cy="838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4038600" y="4419600"/>
            <a:ext cx="48006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a:off x="4038600" y="5029200"/>
            <a:ext cx="4800600"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394024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23, 2014</a:t>
            </a:r>
            <a:endParaRPr lang="en-US" sz="1400">
              <a:solidFill>
                <a:srgbClr val="FF0066"/>
              </a:solidFill>
              <a:latin typeface="Arial Narrow" charset="0"/>
            </a:endParaRPr>
          </a:p>
        </p:txBody>
      </p:sp>
      <p:sp>
        <p:nvSpPr>
          <p:cNvPr id="1945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0C77C-EEB6-0D4E-BB05-1E3973546505}"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0" name="Rectangle 2"/>
          <p:cNvSpPr>
            <a:spLocks noGrp="1" noChangeArrowheads="1"/>
          </p:cNvSpPr>
          <p:nvPr>
            <p:ph type="title"/>
          </p:nvPr>
        </p:nvSpPr>
        <p:spPr>
          <a:xfrm>
            <a:off x="457200" y="76200"/>
            <a:ext cx="8229600" cy="609600"/>
          </a:xfrm>
        </p:spPr>
        <p:txBody>
          <a:bodyPr/>
          <a:lstStyle/>
          <a:p>
            <a:r>
              <a:rPr lang="en-US" altLang="ko-KR" sz="4000">
                <a:latin typeface="Arial Narrow" charset="0"/>
                <a:ea typeface="ＭＳ Ｐゴシック" charset="0"/>
                <a:cs typeface="Gulim" charset="0"/>
              </a:rPr>
              <a:t>Announcements</a:t>
            </a:r>
            <a:endParaRPr lang="en-US" sz="4000">
              <a:latin typeface="Arial Narrow" charset="0"/>
              <a:ea typeface="ＭＳ Ｐゴシック" charset="0"/>
              <a:cs typeface="ＭＳ Ｐゴシック" charset="0"/>
            </a:endParaRPr>
          </a:p>
        </p:txBody>
      </p:sp>
      <p:sp>
        <p:nvSpPr>
          <p:cNvPr id="57347" name="Rectangle 3"/>
          <p:cNvSpPr>
            <a:spLocks noGrp="1" noChangeArrowheads="1"/>
          </p:cNvSpPr>
          <p:nvPr>
            <p:ph type="body" idx="1"/>
          </p:nvPr>
        </p:nvSpPr>
        <p:spPr>
          <a:xfrm>
            <a:off x="457200" y="838200"/>
            <a:ext cx="8153400" cy="5105400"/>
          </a:xfrm>
        </p:spPr>
        <p:txBody>
          <a:bodyPr/>
          <a:lstStyle/>
          <a:p>
            <a:r>
              <a:rPr lang="en-US" sz="3600" dirty="0" smtClean="0">
                <a:latin typeface="Arial Narrow" charset="0"/>
                <a:ea typeface="ＭＳ Ｐゴシック" charset="0"/>
                <a:cs typeface="ＭＳ Ｐゴシック" charset="0"/>
              </a:rPr>
              <a:t>Mid-term grade discussion</a:t>
            </a:r>
          </a:p>
          <a:p>
            <a:pPr lvl="1"/>
            <a:r>
              <a:rPr lang="en-US" dirty="0" smtClean="0">
                <a:latin typeface="Arial Narrow" charset="0"/>
                <a:ea typeface="ＭＳ Ｐゴシック" charset="0"/>
                <a:cs typeface="ＭＳ Ｐゴシック" charset="0"/>
              </a:rPr>
              <a:t>Coming Tuesday, Oct. 28</a:t>
            </a:r>
          </a:p>
          <a:p>
            <a:pPr lvl="1"/>
            <a:r>
              <a:rPr lang="en-US" dirty="0" smtClean="0">
                <a:latin typeface="Arial Narrow" charset="0"/>
                <a:ea typeface="ＭＳ Ｐゴシック" charset="0"/>
                <a:cs typeface="ＭＳ Ｐゴシック" charset="0"/>
              </a:rPr>
              <a:t>Will have 40min of class followed by a 45min grade discussion</a:t>
            </a:r>
            <a:endParaRPr lang="en-US" dirty="0">
              <a:latin typeface="Arial Narrow" charset="0"/>
              <a:ea typeface="ＭＳ Ｐゴシック" charset="0"/>
              <a:cs typeface="ＭＳ Ｐゴシック" charset="0"/>
            </a:endParaRPr>
          </a:p>
          <a:p>
            <a:pPr lvl="1"/>
            <a:r>
              <a:rPr lang="en-US" dirty="0" smtClean="0">
                <a:latin typeface="Arial Narrow" charset="0"/>
                <a:ea typeface="ＭＳ Ｐゴシック" charset="0"/>
                <a:cs typeface="ＭＳ Ｐゴシック" charset="0"/>
              </a:rPr>
              <a:t>In my office, CPB342</a:t>
            </a:r>
          </a:p>
          <a:p>
            <a:pPr lvl="1"/>
            <a:endParaRPr lang="en-US" dirty="0" smtClean="0">
              <a:latin typeface="Arial Narrow" charset="0"/>
              <a:ea typeface="ＭＳ Ｐゴシック" charset="0"/>
              <a:cs typeface="ＭＳ Ｐゴシック" charset="0"/>
            </a:endParaRPr>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3021526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23, 2014</a:t>
            </a:r>
            <a:endParaRPr lang="en-US" altLang="ko-KR" sz="1400">
              <a:solidFill>
                <a:srgbClr val="FF0066"/>
              </a:solidFill>
              <a:latin typeface="Arial Narrow" charset="0"/>
              <a:ea typeface="굴림" charset="0"/>
              <a:cs typeface="굴림" charset="0"/>
            </a:endParaRPr>
          </a:p>
        </p:txBody>
      </p:sp>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ABA050-2EF9-1E4F-A5D4-F17DB331D356}"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22532" name="Rectangle 2"/>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Torque</a:t>
            </a:r>
          </a:p>
        </p:txBody>
      </p:sp>
      <p:sp>
        <p:nvSpPr>
          <p:cNvPr id="820227" name="Text Box 3"/>
          <p:cNvSpPr txBox="1">
            <a:spLocks noChangeArrowheads="1"/>
          </p:cNvSpPr>
          <p:nvPr/>
        </p:nvSpPr>
        <p:spPr bwMode="auto">
          <a:xfrm>
            <a:off x="685800" y="693737"/>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Torque is the tendency of a force to rotate an object about an axis.  Torque, </a:t>
            </a:r>
            <a:r>
              <a:rPr lang="en-US" dirty="0" err="1">
                <a:solidFill>
                  <a:schemeClr val="accent2"/>
                </a:solidFill>
                <a:latin typeface="Symbol" charset="2"/>
                <a:cs typeface="Symbol" charset="2"/>
              </a:rPr>
              <a:t>τ</a:t>
            </a:r>
            <a:r>
              <a:rPr lang="en-US" dirty="0">
                <a:solidFill>
                  <a:schemeClr val="accent2"/>
                </a:solidFill>
                <a:latin typeface="Arial Narrow" charset="0"/>
                <a:cs typeface="Lucida Grande" charset="0"/>
              </a:rPr>
              <a:t>, is a vector quantity.</a:t>
            </a:r>
          </a:p>
        </p:txBody>
      </p:sp>
      <p:graphicFrame>
        <p:nvGraphicFramePr>
          <p:cNvPr id="820228" name="Object 2"/>
          <p:cNvGraphicFramePr>
            <a:graphicFrameLocks noChangeAspect="1"/>
          </p:cNvGraphicFramePr>
          <p:nvPr>
            <p:extLst>
              <p:ext uri="{D42A27DB-BD31-4B8C-83A1-F6EECF244321}">
                <p14:modId xmlns:p14="http://schemas.microsoft.com/office/powerpoint/2010/main" val="4283099204"/>
              </p:ext>
            </p:extLst>
          </p:nvPr>
        </p:nvGraphicFramePr>
        <p:xfrm>
          <a:off x="6396037" y="3770313"/>
          <a:ext cx="614363" cy="663575"/>
        </p:xfrm>
        <a:graphic>
          <a:graphicData uri="http://schemas.openxmlformats.org/presentationml/2006/ole">
            <mc:AlternateContent xmlns:mc="http://schemas.openxmlformats.org/markup-compatibility/2006">
              <mc:Choice xmlns:v="urn:schemas-microsoft-com:vml" Requires="v">
                <p:oleObj spid="_x0000_s446059" name="Equation" r:id="rId3" imgW="292100" imgH="279400" progId="Equation.3">
                  <p:embed/>
                </p:oleObj>
              </mc:Choice>
              <mc:Fallback>
                <p:oleObj name="Equation" r:id="rId3" imgW="292100" imgH="279400" progId="Equation.3">
                  <p:embed/>
                  <p:pic>
                    <p:nvPicPr>
                      <p:cNvPr id="0" name=""/>
                      <p:cNvPicPr>
                        <a:picLocks noChangeAspect="1" noChangeArrowheads="1"/>
                      </p:cNvPicPr>
                      <p:nvPr/>
                    </p:nvPicPr>
                    <p:blipFill>
                      <a:blip r:embed="rId4"/>
                      <a:srcRect/>
                      <a:stretch>
                        <a:fillRect/>
                      </a:stretch>
                    </p:blipFill>
                    <p:spPr bwMode="auto">
                      <a:xfrm>
                        <a:off x="6396037" y="3770313"/>
                        <a:ext cx="614363" cy="663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29" name="Text Box 5"/>
          <p:cNvSpPr txBox="1">
            <a:spLocks noChangeArrowheads="1"/>
          </p:cNvSpPr>
          <p:nvPr/>
        </p:nvSpPr>
        <p:spPr bwMode="auto">
          <a:xfrm>
            <a:off x="304800" y="4191000"/>
            <a:ext cx="6019800" cy="762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2200" dirty="0">
                <a:solidFill>
                  <a:srgbClr val="FF0000"/>
                </a:solidFill>
                <a:latin typeface="Arial Narrow" charset="0"/>
              </a:rPr>
              <a:t>Magnitude of torque is defined as the product of the force exerted on the object to rotate it and the moment arm.</a:t>
            </a:r>
          </a:p>
        </p:txBody>
      </p:sp>
      <p:sp>
        <p:nvSpPr>
          <p:cNvPr id="820230" name="Freeform 6"/>
          <p:cNvSpPr>
            <a:spLocks/>
          </p:cNvSpPr>
          <p:nvPr/>
        </p:nvSpPr>
        <p:spPr bwMode="auto">
          <a:xfrm>
            <a:off x="457200" y="1866900"/>
            <a:ext cx="1752600" cy="1273175"/>
          </a:xfrm>
          <a:custGeom>
            <a:avLst/>
            <a:gdLst>
              <a:gd name="T0" fmla="*/ 2147483647 w 1152"/>
              <a:gd name="T1" fmla="*/ 2147483647 h 1038"/>
              <a:gd name="T2" fmla="*/ 2147483647 w 1152"/>
              <a:gd name="T3" fmla="*/ 2147483647 h 1038"/>
              <a:gd name="T4" fmla="*/ 2147483647 w 1152"/>
              <a:gd name="T5" fmla="*/ 2147483647 h 1038"/>
              <a:gd name="T6" fmla="*/ 2147483647 w 1152"/>
              <a:gd name="T7" fmla="*/ 2147483647 h 1038"/>
              <a:gd name="T8" fmla="*/ 2147483647 w 1152"/>
              <a:gd name="T9" fmla="*/ 2147483647 h 1038"/>
              <a:gd name="T10" fmla="*/ 2147483647 w 1152"/>
              <a:gd name="T11" fmla="*/ 2147483647 h 1038"/>
              <a:gd name="T12" fmla="*/ 2147483647 w 1152"/>
              <a:gd name="T13" fmla="*/ 2147483647 h 1038"/>
              <a:gd name="T14" fmla="*/ 2147483647 w 1152"/>
              <a:gd name="T15" fmla="*/ 2147483647 h 1038"/>
              <a:gd name="T16" fmla="*/ 2147483647 w 1152"/>
              <a:gd name="T17" fmla="*/ 2147483647 h 1038"/>
              <a:gd name="T18" fmla="*/ 2147483647 w 1152"/>
              <a:gd name="T19" fmla="*/ 2147483647 h 1038"/>
              <a:gd name="T20" fmla="*/ 2147483647 w 1152"/>
              <a:gd name="T21" fmla="*/ 2147483647 h 1038"/>
              <a:gd name="T22" fmla="*/ 2147483647 w 1152"/>
              <a:gd name="T23" fmla="*/ 2147483647 h 1038"/>
              <a:gd name="T24" fmla="*/ 2147483647 w 1152"/>
              <a:gd name="T25" fmla="*/ 2147483647 h 1038"/>
              <a:gd name="T26" fmla="*/ 2147483647 w 1152"/>
              <a:gd name="T27" fmla="*/ 2147483647 h 1038"/>
              <a:gd name="T28" fmla="*/ 2147483647 w 1152"/>
              <a:gd name="T29" fmla="*/ 2147483647 h 1038"/>
              <a:gd name="T30" fmla="*/ 2147483647 w 1152"/>
              <a:gd name="T31" fmla="*/ 2147483647 h 1038"/>
              <a:gd name="T32" fmla="*/ 2147483647 w 1152"/>
              <a:gd name="T33" fmla="*/ 2147483647 h 1038"/>
              <a:gd name="T34" fmla="*/ 2147483647 w 1152"/>
              <a:gd name="T35" fmla="*/ 2147483647 h 1038"/>
              <a:gd name="T36" fmla="*/ 2147483647 w 1152"/>
              <a:gd name="T37" fmla="*/ 2147483647 h 1038"/>
              <a:gd name="T38" fmla="*/ 2147483647 w 1152"/>
              <a:gd name="T39" fmla="*/ 2147483647 h 1038"/>
              <a:gd name="T40" fmla="*/ 2147483647 w 1152"/>
              <a:gd name="T41" fmla="*/ 2147483647 h 1038"/>
              <a:gd name="T42" fmla="*/ 2147483647 w 1152"/>
              <a:gd name="T43" fmla="*/ 2147483647 h 1038"/>
              <a:gd name="T44" fmla="*/ 2147483647 w 1152"/>
              <a:gd name="T45" fmla="*/ 2147483647 h 1038"/>
              <a:gd name="T46" fmla="*/ 0 w 1152"/>
              <a:gd name="T47" fmla="*/ 2147483647 h 1038"/>
              <a:gd name="T48" fmla="*/ 2147483647 w 1152"/>
              <a:gd name="T49" fmla="*/ 2147483647 h 1038"/>
              <a:gd name="T50" fmla="*/ 2147483647 w 1152"/>
              <a:gd name="T51" fmla="*/ 2147483647 h 1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2"/>
              <a:gd name="T79" fmla="*/ 0 h 1038"/>
              <a:gd name="T80" fmla="*/ 1152 w 1152"/>
              <a:gd name="T81" fmla="*/ 1038 h 1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 name="Group 7"/>
          <p:cNvGrpSpPr>
            <a:grpSpLocks/>
          </p:cNvGrpSpPr>
          <p:nvPr/>
        </p:nvGrpSpPr>
        <p:grpSpPr bwMode="auto">
          <a:xfrm>
            <a:off x="1371600" y="1447800"/>
            <a:ext cx="1066800" cy="1997075"/>
            <a:chOff x="864" y="1526"/>
            <a:chExt cx="672" cy="1258"/>
          </a:xfrm>
        </p:grpSpPr>
        <p:grpSp>
          <p:nvGrpSpPr>
            <p:cNvPr id="22582" name="Group 8"/>
            <p:cNvGrpSpPr>
              <a:grpSpLocks/>
            </p:cNvGrpSpPr>
            <p:nvPr/>
          </p:nvGrpSpPr>
          <p:grpSpPr bwMode="auto">
            <a:xfrm>
              <a:off x="864" y="1680"/>
              <a:ext cx="480" cy="1104"/>
              <a:chOff x="864" y="1680"/>
              <a:chExt cx="480" cy="1104"/>
            </a:xfrm>
          </p:grpSpPr>
          <p:sp>
            <p:nvSpPr>
              <p:cNvPr id="22584" name="Line 9"/>
              <p:cNvSpPr>
                <a:spLocks noChangeShapeType="1"/>
              </p:cNvSpPr>
              <p:nvPr/>
            </p:nvSpPr>
            <p:spPr bwMode="auto">
              <a:xfrm flipV="1">
                <a:off x="1200" y="1680"/>
                <a:ext cx="144" cy="33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5" name="Line 10"/>
              <p:cNvSpPr>
                <a:spLocks noChangeShapeType="1"/>
              </p:cNvSpPr>
              <p:nvPr/>
            </p:nvSpPr>
            <p:spPr bwMode="auto">
              <a:xfrm flipH="1">
                <a:off x="864" y="2016"/>
                <a:ext cx="336" cy="768"/>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83" name="Text Box 11"/>
            <p:cNvSpPr txBox="1">
              <a:spLocks noChangeArrowheads="1"/>
            </p:cNvSpPr>
            <p:nvPr/>
          </p:nvSpPr>
          <p:spPr bwMode="auto">
            <a:xfrm>
              <a:off x="1327" y="1526"/>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p>
          </p:txBody>
        </p:sp>
      </p:grpSp>
      <p:grpSp>
        <p:nvGrpSpPr>
          <p:cNvPr id="4" name="Group 12"/>
          <p:cNvGrpSpPr>
            <a:grpSpLocks/>
          </p:cNvGrpSpPr>
          <p:nvPr/>
        </p:nvGrpSpPr>
        <p:grpSpPr bwMode="auto">
          <a:xfrm>
            <a:off x="1752600" y="1738313"/>
            <a:ext cx="546100" cy="487362"/>
            <a:chOff x="1104" y="1095"/>
            <a:chExt cx="344" cy="307"/>
          </a:xfrm>
        </p:grpSpPr>
        <p:sp>
          <p:nvSpPr>
            <p:cNvPr id="22578" name="Line 13"/>
            <p:cNvSpPr>
              <a:spLocks noChangeShapeType="1"/>
            </p:cNvSpPr>
            <p:nvPr/>
          </p:nvSpPr>
          <p:spPr bwMode="auto">
            <a:xfrm flipH="1" flipV="1">
              <a:off x="1104" y="1162"/>
              <a:ext cx="9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79" name="Group 14"/>
            <p:cNvGrpSpPr>
              <a:grpSpLocks/>
            </p:cNvGrpSpPr>
            <p:nvPr/>
          </p:nvGrpSpPr>
          <p:grpSpPr bwMode="auto">
            <a:xfrm>
              <a:off x="1248" y="1095"/>
              <a:ext cx="200" cy="259"/>
              <a:chOff x="1248" y="1709"/>
              <a:chExt cx="200" cy="259"/>
            </a:xfrm>
          </p:grpSpPr>
          <p:sp>
            <p:nvSpPr>
              <p:cNvPr id="22580" name="Arc 15"/>
              <p:cNvSpPr>
                <a:spLocks/>
              </p:cNvSpPr>
              <p:nvPr/>
            </p:nvSpPr>
            <p:spPr bwMode="auto">
              <a:xfrm>
                <a:off x="1248" y="1890"/>
                <a:ext cx="48" cy="78"/>
              </a:xfrm>
              <a:custGeom>
                <a:avLst/>
                <a:gdLst>
                  <a:gd name="T0" fmla="*/ 0 w 21600"/>
                  <a:gd name="T1" fmla="*/ 0 h 35075"/>
                  <a:gd name="T2" fmla="*/ 0 w 21600"/>
                  <a:gd name="T3" fmla="*/ 0 h 35075"/>
                  <a:gd name="T4" fmla="*/ 0 w 21600"/>
                  <a:gd name="T5" fmla="*/ 0 h 35075"/>
                  <a:gd name="T6" fmla="*/ 0 60000 65536"/>
                  <a:gd name="T7" fmla="*/ 0 60000 65536"/>
                  <a:gd name="T8" fmla="*/ 0 60000 65536"/>
                  <a:gd name="T9" fmla="*/ 0 w 21600"/>
                  <a:gd name="T10" fmla="*/ 0 h 35075"/>
                  <a:gd name="T11" fmla="*/ 21600 w 21600"/>
                  <a:gd name="T12" fmla="*/ 35075 h 35075"/>
                </a:gdLst>
                <a:ahLst/>
                <a:cxnLst>
                  <a:cxn ang="T6">
                    <a:pos x="T0" y="T1"/>
                  </a:cxn>
                  <a:cxn ang="T7">
                    <a:pos x="T2" y="T3"/>
                  </a:cxn>
                  <a:cxn ang="T8">
                    <a:pos x="T4" y="T5"/>
                  </a:cxn>
                </a:cxnLst>
                <a:rect l="T9" t="T10" r="T11" b="T12"/>
                <a:pathLst>
                  <a:path w="21600" h="35075" fill="none" extrusionOk="0">
                    <a:moveTo>
                      <a:pt x="-1" y="0"/>
                    </a:moveTo>
                    <a:cubicBezTo>
                      <a:pt x="11929" y="0"/>
                      <a:pt x="21600" y="9670"/>
                      <a:pt x="21600" y="21600"/>
                    </a:cubicBezTo>
                    <a:cubicBezTo>
                      <a:pt x="21600" y="26496"/>
                      <a:pt x="19936" y="31248"/>
                      <a:pt x="16881" y="35075"/>
                    </a:cubicBezTo>
                  </a:path>
                  <a:path w="21600" h="35075" stroke="0" extrusionOk="0">
                    <a:moveTo>
                      <a:pt x="-1" y="0"/>
                    </a:moveTo>
                    <a:cubicBezTo>
                      <a:pt x="11929" y="0"/>
                      <a:pt x="21600" y="9670"/>
                      <a:pt x="21600" y="21600"/>
                    </a:cubicBezTo>
                    <a:cubicBezTo>
                      <a:pt x="21600" y="26496"/>
                      <a:pt x="19936" y="31248"/>
                      <a:pt x="16881" y="35075"/>
                    </a:cubicBezTo>
                    <a:lnTo>
                      <a:pt x="0" y="21600"/>
                    </a:lnTo>
                    <a:lnTo>
                      <a:pt x="-1" y="0"/>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81" name="Rectangle 16"/>
              <p:cNvSpPr>
                <a:spLocks noChangeArrowheads="1"/>
              </p:cNvSpPr>
              <p:nvPr/>
            </p:nvSpPr>
            <p:spPr bwMode="auto">
              <a:xfrm>
                <a:off x="1248" y="170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FF0000"/>
                    </a:solidFill>
                    <a:latin typeface="Symbol" charset="0"/>
                  </a:rPr>
                  <a:t>φ</a:t>
                </a:r>
              </a:p>
            </p:txBody>
          </p:sp>
        </p:grpSp>
      </p:grpSp>
      <p:grpSp>
        <p:nvGrpSpPr>
          <p:cNvPr id="6" name="Group 17"/>
          <p:cNvGrpSpPr>
            <a:grpSpLocks/>
          </p:cNvGrpSpPr>
          <p:nvPr/>
        </p:nvGrpSpPr>
        <p:grpSpPr bwMode="auto">
          <a:xfrm>
            <a:off x="685800" y="2987675"/>
            <a:ext cx="838200" cy="473075"/>
            <a:chOff x="432" y="2496"/>
            <a:chExt cx="528" cy="298"/>
          </a:xfrm>
        </p:grpSpPr>
        <p:grpSp>
          <p:nvGrpSpPr>
            <p:cNvPr id="22573" name="Group 18"/>
            <p:cNvGrpSpPr>
              <a:grpSpLocks/>
            </p:cNvGrpSpPr>
            <p:nvPr/>
          </p:nvGrpSpPr>
          <p:grpSpPr bwMode="auto">
            <a:xfrm>
              <a:off x="432" y="2496"/>
              <a:ext cx="480" cy="298"/>
              <a:chOff x="432" y="2496"/>
              <a:chExt cx="480" cy="298"/>
            </a:xfrm>
          </p:grpSpPr>
          <p:sp>
            <p:nvSpPr>
              <p:cNvPr id="22576" name="Line 19"/>
              <p:cNvSpPr>
                <a:spLocks noChangeShapeType="1"/>
              </p:cNvSpPr>
              <p:nvPr/>
            </p:nvSpPr>
            <p:spPr bwMode="auto">
              <a:xfrm>
                <a:off x="432" y="2496"/>
                <a:ext cx="480" cy="1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7" name="Rectangle 20"/>
              <p:cNvSpPr>
                <a:spLocks noChangeArrowheads="1"/>
              </p:cNvSpPr>
              <p:nvPr/>
            </p:nvSpPr>
            <p:spPr bwMode="auto">
              <a:xfrm>
                <a:off x="432" y="254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ko-KR" sz="2000" b="1">
                    <a:solidFill>
                      <a:schemeClr val="accent2"/>
                    </a:solidFill>
                    <a:latin typeface="Monotype Corsiva" charset="0"/>
                    <a:ea typeface="굴림" charset="0"/>
                    <a:cs typeface="굴림" charset="0"/>
                  </a:rPr>
                  <a:t>l</a:t>
                </a:r>
                <a:r>
                  <a:rPr lang="en-US" altLang="ko-KR" sz="2000" b="1" baseline="-25000">
                    <a:solidFill>
                      <a:schemeClr val="accent2"/>
                    </a:solidFill>
                    <a:latin typeface="Monotype Corsiva" charset="0"/>
                    <a:ea typeface="굴림" charset="0"/>
                    <a:cs typeface="굴림" charset="0"/>
                  </a:rPr>
                  <a:t>1</a:t>
                </a:r>
                <a:endParaRPr lang="en-US" sz="2000" b="1" baseline="-25000">
                  <a:solidFill>
                    <a:schemeClr val="accent2"/>
                  </a:solidFill>
                  <a:latin typeface="Monotype Corsiva" charset="0"/>
                  <a:ea typeface="굴림" charset="0"/>
                  <a:cs typeface="굴림" charset="0"/>
                </a:endParaRPr>
              </a:p>
            </p:txBody>
          </p:sp>
        </p:grpSp>
        <p:sp>
          <p:nvSpPr>
            <p:cNvPr id="22574" name="Line 21"/>
            <p:cNvSpPr>
              <a:spLocks noChangeShapeType="1"/>
            </p:cNvSpPr>
            <p:nvPr/>
          </p:nvSpPr>
          <p:spPr bwMode="auto">
            <a:xfrm flipV="1">
              <a:off x="816" y="2544"/>
              <a:ext cx="48"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5" name="Line 22"/>
            <p:cNvSpPr>
              <a:spLocks noChangeShapeType="1"/>
            </p:cNvSpPr>
            <p:nvPr/>
          </p:nvSpPr>
          <p:spPr bwMode="auto">
            <a:xfrm rot="5400000" flipV="1">
              <a:off x="888" y="2520"/>
              <a:ext cx="48" cy="9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23"/>
          <p:cNvGrpSpPr>
            <a:grpSpLocks/>
          </p:cNvGrpSpPr>
          <p:nvPr/>
        </p:nvGrpSpPr>
        <p:grpSpPr bwMode="auto">
          <a:xfrm>
            <a:off x="1752600" y="2438400"/>
            <a:ext cx="1447800" cy="641350"/>
            <a:chOff x="1056" y="2278"/>
            <a:chExt cx="778" cy="404"/>
          </a:xfrm>
        </p:grpSpPr>
        <p:sp>
          <p:nvSpPr>
            <p:cNvPr id="22571" name="Line 24"/>
            <p:cNvSpPr>
              <a:spLocks noChangeShapeType="1"/>
            </p:cNvSpPr>
            <p:nvPr/>
          </p:nvSpPr>
          <p:spPr bwMode="auto">
            <a:xfrm>
              <a:off x="1056" y="2352"/>
              <a:ext cx="240" cy="96"/>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72" name="Text Box 25"/>
            <p:cNvSpPr txBox="1">
              <a:spLocks noChangeArrowheads="1"/>
            </p:cNvSpPr>
            <p:nvPr/>
          </p:nvSpPr>
          <p:spPr bwMode="auto">
            <a:xfrm>
              <a:off x="1296" y="2278"/>
              <a:ext cx="53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The line of Action</a:t>
              </a:r>
            </a:p>
          </p:txBody>
        </p:sp>
      </p:grpSp>
      <p:sp>
        <p:nvSpPr>
          <p:cNvPr id="820250" name="Text Box 26"/>
          <p:cNvSpPr txBox="1">
            <a:spLocks noChangeArrowheads="1"/>
          </p:cNvSpPr>
          <p:nvPr/>
        </p:nvSpPr>
        <p:spPr bwMode="auto">
          <a:xfrm>
            <a:off x="3124200" y="1600200"/>
            <a:ext cx="579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Consider an object pivoting about the point </a:t>
            </a:r>
            <a:r>
              <a:rPr lang="en-US">
                <a:solidFill>
                  <a:srgbClr val="FF0000"/>
                </a:solidFill>
                <a:latin typeface="Arial Narrow" charset="0"/>
              </a:rPr>
              <a:t>P</a:t>
            </a:r>
            <a:r>
              <a:rPr lang="en-US">
                <a:solidFill>
                  <a:schemeClr val="accent2"/>
                </a:solidFill>
                <a:latin typeface="Arial Narrow" charset="0"/>
              </a:rPr>
              <a:t> by the force </a:t>
            </a:r>
            <a:r>
              <a:rPr lang="en-US" b="1">
                <a:solidFill>
                  <a:srgbClr val="FF0000"/>
                </a:solidFill>
                <a:latin typeface="Monotype Corsiva" charset="0"/>
              </a:rPr>
              <a:t>F </a:t>
            </a:r>
            <a:r>
              <a:rPr lang="en-US">
                <a:solidFill>
                  <a:schemeClr val="accent2"/>
                </a:solidFill>
                <a:latin typeface="Arial Narrow" charset="0"/>
              </a:rPr>
              <a:t>being exerted at a distance </a:t>
            </a:r>
            <a:r>
              <a:rPr lang="en-US">
                <a:solidFill>
                  <a:srgbClr val="FF0000"/>
                </a:solidFill>
                <a:latin typeface="Arial Narrow" charset="0"/>
              </a:rPr>
              <a:t>r </a:t>
            </a:r>
            <a:r>
              <a:rPr lang="en-US">
                <a:solidFill>
                  <a:schemeClr val="accent2"/>
                </a:solidFill>
                <a:latin typeface="Arial Narrow" charset="0"/>
              </a:rPr>
              <a:t>from</a:t>
            </a:r>
            <a:r>
              <a:rPr lang="en-US">
                <a:solidFill>
                  <a:srgbClr val="FF0000"/>
                </a:solidFill>
                <a:latin typeface="Arial Narrow" charset="0"/>
              </a:rPr>
              <a:t> P</a:t>
            </a:r>
            <a:r>
              <a:rPr lang="en-US">
                <a:solidFill>
                  <a:schemeClr val="accent2"/>
                </a:solidFill>
                <a:latin typeface="Arial Narrow" charset="0"/>
              </a:rPr>
              <a:t>. </a:t>
            </a:r>
          </a:p>
        </p:txBody>
      </p:sp>
      <p:grpSp>
        <p:nvGrpSpPr>
          <p:cNvPr id="9" name="Group 27"/>
          <p:cNvGrpSpPr>
            <a:grpSpLocks/>
          </p:cNvGrpSpPr>
          <p:nvPr/>
        </p:nvGrpSpPr>
        <p:grpSpPr bwMode="auto">
          <a:xfrm>
            <a:off x="365125" y="2693988"/>
            <a:ext cx="323850" cy="396875"/>
            <a:chOff x="230" y="2311"/>
            <a:chExt cx="204" cy="250"/>
          </a:xfrm>
        </p:grpSpPr>
        <p:sp>
          <p:nvSpPr>
            <p:cNvPr id="22569" name="Oval 28"/>
            <p:cNvSpPr>
              <a:spLocks noChangeArrowheads="1"/>
            </p:cNvSpPr>
            <p:nvPr/>
          </p:nvSpPr>
          <p:spPr bwMode="auto">
            <a:xfrm>
              <a:off x="384" y="2448"/>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70" name="Text Box 29"/>
            <p:cNvSpPr txBox="1">
              <a:spLocks noChangeArrowheads="1"/>
            </p:cNvSpPr>
            <p:nvPr/>
          </p:nvSpPr>
          <p:spPr bwMode="auto">
            <a:xfrm>
              <a:off x="230" y="2311"/>
              <a:ext cx="2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P</a:t>
              </a:r>
            </a:p>
          </p:txBody>
        </p:sp>
      </p:grpSp>
      <p:grpSp>
        <p:nvGrpSpPr>
          <p:cNvPr id="10" name="Group 30"/>
          <p:cNvGrpSpPr>
            <a:grpSpLocks/>
          </p:cNvGrpSpPr>
          <p:nvPr/>
        </p:nvGrpSpPr>
        <p:grpSpPr bwMode="auto">
          <a:xfrm>
            <a:off x="685800" y="1997075"/>
            <a:ext cx="1676400" cy="914400"/>
            <a:chOff x="432" y="1872"/>
            <a:chExt cx="1056" cy="576"/>
          </a:xfrm>
        </p:grpSpPr>
        <p:grpSp>
          <p:nvGrpSpPr>
            <p:cNvPr id="22565" name="Group 31"/>
            <p:cNvGrpSpPr>
              <a:grpSpLocks/>
            </p:cNvGrpSpPr>
            <p:nvPr/>
          </p:nvGrpSpPr>
          <p:grpSpPr bwMode="auto">
            <a:xfrm>
              <a:off x="432" y="1872"/>
              <a:ext cx="1056" cy="576"/>
              <a:chOff x="432" y="1872"/>
              <a:chExt cx="1056" cy="576"/>
            </a:xfrm>
          </p:grpSpPr>
          <p:sp>
            <p:nvSpPr>
              <p:cNvPr id="22567" name="Line 32"/>
              <p:cNvSpPr>
                <a:spLocks noChangeShapeType="1"/>
              </p:cNvSpPr>
              <p:nvPr/>
            </p:nvSpPr>
            <p:spPr bwMode="auto">
              <a:xfrm flipV="1">
                <a:off x="432" y="1872"/>
                <a:ext cx="105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8" name="Line 33"/>
              <p:cNvSpPr>
                <a:spLocks noChangeShapeType="1"/>
              </p:cNvSpPr>
              <p:nvPr/>
            </p:nvSpPr>
            <p:spPr bwMode="auto">
              <a:xfrm flipV="1">
                <a:off x="432" y="2016"/>
                <a:ext cx="768" cy="432"/>
              </a:xfrm>
              <a:prstGeom prst="line">
                <a:avLst/>
              </a:prstGeom>
              <a:noFill/>
              <a:ln w="28575">
                <a:solidFill>
                  <a:srgbClr val="33CC3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66" name="Text Box 34"/>
            <p:cNvSpPr txBox="1">
              <a:spLocks noChangeArrowheads="1"/>
            </p:cNvSpPr>
            <p:nvPr/>
          </p:nvSpPr>
          <p:spPr bwMode="auto">
            <a:xfrm>
              <a:off x="710" y="1992"/>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r</a:t>
              </a:r>
            </a:p>
          </p:txBody>
        </p:sp>
      </p:grpSp>
      <p:grpSp>
        <p:nvGrpSpPr>
          <p:cNvPr id="12" name="Group 35"/>
          <p:cNvGrpSpPr>
            <a:grpSpLocks/>
          </p:cNvGrpSpPr>
          <p:nvPr/>
        </p:nvGrpSpPr>
        <p:grpSpPr bwMode="auto">
          <a:xfrm>
            <a:off x="457200" y="3138488"/>
            <a:ext cx="1371600" cy="747712"/>
            <a:chOff x="432" y="2832"/>
            <a:chExt cx="576" cy="471"/>
          </a:xfrm>
        </p:grpSpPr>
        <p:sp>
          <p:nvSpPr>
            <p:cNvPr id="22563" name="Line 36"/>
            <p:cNvSpPr>
              <a:spLocks noChangeShapeType="1"/>
            </p:cNvSpPr>
            <p:nvPr/>
          </p:nvSpPr>
          <p:spPr bwMode="auto">
            <a:xfrm flipH="1">
              <a:off x="672" y="2832"/>
              <a:ext cx="0" cy="288"/>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64" name="Text Box 37"/>
            <p:cNvSpPr txBox="1">
              <a:spLocks noChangeArrowheads="1"/>
            </p:cNvSpPr>
            <p:nvPr/>
          </p:nvSpPr>
          <p:spPr bwMode="auto">
            <a:xfrm>
              <a:off x="432" y="307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Moment arm</a:t>
              </a:r>
            </a:p>
          </p:txBody>
        </p:sp>
      </p:grpSp>
      <p:sp>
        <p:nvSpPr>
          <p:cNvPr id="820262" name="Text Box 38"/>
          <p:cNvSpPr txBox="1">
            <a:spLocks noChangeArrowheads="1"/>
          </p:cNvSpPr>
          <p:nvPr/>
        </p:nvSpPr>
        <p:spPr bwMode="auto">
          <a:xfrm>
            <a:off x="3124200" y="2362200"/>
            <a:ext cx="548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line that extends out of the tail of the force vector is called the </a:t>
            </a:r>
            <a:r>
              <a:rPr lang="en-US">
                <a:solidFill>
                  <a:srgbClr val="FF0000"/>
                </a:solidFill>
                <a:latin typeface="Arial Narrow" charset="0"/>
              </a:rPr>
              <a:t>line of action.</a:t>
            </a:r>
            <a:r>
              <a:rPr lang="en-US">
                <a:solidFill>
                  <a:schemeClr val="accent2"/>
                </a:solidFill>
                <a:latin typeface="Arial Narrow" charset="0"/>
              </a:rPr>
              <a:t> </a:t>
            </a:r>
          </a:p>
        </p:txBody>
      </p:sp>
      <p:sp>
        <p:nvSpPr>
          <p:cNvPr id="820263" name="Text Box 39"/>
          <p:cNvSpPr txBox="1">
            <a:spLocks noChangeArrowheads="1"/>
          </p:cNvSpPr>
          <p:nvPr/>
        </p:nvSpPr>
        <p:spPr bwMode="auto">
          <a:xfrm>
            <a:off x="3124200" y="3140075"/>
            <a:ext cx="586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perpendicular distance from the pivoting point </a:t>
            </a:r>
            <a:r>
              <a:rPr lang="en-US">
                <a:solidFill>
                  <a:srgbClr val="FF0066"/>
                </a:solidFill>
                <a:latin typeface="Arial Narrow" charset="0"/>
              </a:rPr>
              <a:t>P</a:t>
            </a:r>
            <a:r>
              <a:rPr lang="en-US">
                <a:solidFill>
                  <a:schemeClr val="accent2"/>
                </a:solidFill>
                <a:latin typeface="Arial Narrow" charset="0"/>
              </a:rPr>
              <a:t> to the </a:t>
            </a:r>
            <a:r>
              <a:rPr lang="en-US">
                <a:solidFill>
                  <a:srgbClr val="FF0066"/>
                </a:solidFill>
                <a:latin typeface="Arial Narrow" charset="0"/>
              </a:rPr>
              <a:t>line of action</a:t>
            </a:r>
            <a:r>
              <a:rPr lang="en-US">
                <a:solidFill>
                  <a:schemeClr val="accent2"/>
                </a:solidFill>
                <a:latin typeface="Arial Narrow" charset="0"/>
              </a:rPr>
              <a:t> is called </a:t>
            </a:r>
            <a:r>
              <a:rPr lang="en-US">
                <a:solidFill>
                  <a:srgbClr val="FF0000"/>
                </a:solidFill>
                <a:latin typeface="Arial Narrow" charset="0"/>
              </a:rPr>
              <a:t>the moment arm.</a:t>
            </a:r>
          </a:p>
        </p:txBody>
      </p:sp>
      <p:sp>
        <p:nvSpPr>
          <p:cNvPr id="820264" name="Text Box 40"/>
          <p:cNvSpPr txBox="1">
            <a:spLocks noChangeArrowheads="1"/>
          </p:cNvSpPr>
          <p:nvPr/>
        </p:nvSpPr>
        <p:spPr bwMode="auto">
          <a:xfrm>
            <a:off x="228600" y="4953000"/>
            <a:ext cx="6324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When there are more than one force being exerted on certain points of the object, one can sum up the torque generated by each force </a:t>
            </a:r>
            <a:r>
              <a:rPr lang="en-US" sz="2000" dirty="0" err="1">
                <a:solidFill>
                  <a:schemeClr val="accent2"/>
                </a:solidFill>
                <a:latin typeface="Arial Narrow" charset="0"/>
              </a:rPr>
              <a:t>vectorially</a:t>
            </a:r>
            <a:r>
              <a:rPr lang="en-US" sz="2000" dirty="0">
                <a:solidFill>
                  <a:schemeClr val="accent2"/>
                </a:solidFill>
                <a:latin typeface="Arial Narrow" charset="0"/>
              </a:rPr>
              <a:t>.  The convention for sign of the torque is </a:t>
            </a:r>
            <a:r>
              <a:rPr lang="en-US" sz="2000" b="1" u="sng" dirty="0">
                <a:solidFill>
                  <a:srgbClr val="A50021"/>
                </a:solidFill>
                <a:latin typeface="Arial Narrow" charset="0"/>
              </a:rPr>
              <a:t>positive if rotation is in counter-clockwise</a:t>
            </a:r>
            <a:r>
              <a:rPr lang="en-US" sz="2000" dirty="0">
                <a:solidFill>
                  <a:schemeClr val="accent2"/>
                </a:solidFill>
                <a:latin typeface="Arial Narrow" charset="0"/>
              </a:rPr>
              <a:t> and </a:t>
            </a:r>
            <a:r>
              <a:rPr lang="en-US" sz="2000" b="1" u="sng" dirty="0">
                <a:solidFill>
                  <a:srgbClr val="006600"/>
                </a:solidFill>
                <a:latin typeface="Arial Narrow" charset="0"/>
              </a:rPr>
              <a:t>negative if clockwise</a:t>
            </a:r>
            <a:r>
              <a:rPr lang="en-US" sz="2000" dirty="0">
                <a:solidFill>
                  <a:schemeClr val="accent2"/>
                </a:solidFill>
                <a:latin typeface="Arial Narrow" charset="0"/>
              </a:rPr>
              <a:t>. </a:t>
            </a:r>
          </a:p>
        </p:txBody>
      </p:sp>
      <p:grpSp>
        <p:nvGrpSpPr>
          <p:cNvPr id="13" name="Group 41"/>
          <p:cNvGrpSpPr>
            <a:grpSpLocks/>
          </p:cNvGrpSpPr>
          <p:nvPr/>
        </p:nvGrpSpPr>
        <p:grpSpPr bwMode="auto">
          <a:xfrm>
            <a:off x="685800" y="2705100"/>
            <a:ext cx="914400" cy="396875"/>
            <a:chOff x="432" y="1704"/>
            <a:chExt cx="576" cy="250"/>
          </a:xfrm>
        </p:grpSpPr>
        <p:sp>
          <p:nvSpPr>
            <p:cNvPr id="22561" name="Line 42"/>
            <p:cNvSpPr>
              <a:spLocks noChangeShapeType="1"/>
            </p:cNvSpPr>
            <p:nvPr/>
          </p:nvSpPr>
          <p:spPr bwMode="auto">
            <a:xfrm flipV="1">
              <a:off x="432" y="1728"/>
              <a:ext cx="576" cy="144"/>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Text Box 43"/>
            <p:cNvSpPr txBox="1">
              <a:spLocks noChangeArrowheads="1"/>
            </p:cNvSpPr>
            <p:nvPr/>
          </p:nvSpPr>
          <p:spPr bwMode="auto">
            <a:xfrm>
              <a:off x="710" y="170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33CC33"/>
                  </a:solidFill>
                  <a:latin typeface="Monotype Corsiva" charset="0"/>
                  <a:ea typeface="굴림" charset="0"/>
                  <a:cs typeface="굴림" charset="0"/>
                </a:rPr>
                <a:t>l</a:t>
              </a:r>
              <a:r>
                <a:rPr lang="en-US" sz="2000" baseline="-25000">
                  <a:solidFill>
                    <a:srgbClr val="33CC33"/>
                  </a:solidFill>
                  <a:latin typeface="Monotype Corsiva" charset="0"/>
                  <a:ea typeface="굴림" charset="0"/>
                  <a:cs typeface="굴림" charset="0"/>
                </a:rPr>
                <a:t>2</a:t>
              </a:r>
            </a:p>
          </p:txBody>
        </p:sp>
      </p:grpSp>
      <p:grpSp>
        <p:nvGrpSpPr>
          <p:cNvPr id="14" name="Group 44"/>
          <p:cNvGrpSpPr>
            <a:grpSpLocks/>
          </p:cNvGrpSpPr>
          <p:nvPr/>
        </p:nvGrpSpPr>
        <p:grpSpPr bwMode="auto">
          <a:xfrm>
            <a:off x="1371600" y="1828800"/>
            <a:ext cx="862013" cy="1844675"/>
            <a:chOff x="864" y="1152"/>
            <a:chExt cx="543" cy="1162"/>
          </a:xfrm>
        </p:grpSpPr>
        <p:sp>
          <p:nvSpPr>
            <p:cNvPr id="22558" name="Line 45"/>
            <p:cNvSpPr>
              <a:spLocks noChangeShapeType="1"/>
            </p:cNvSpPr>
            <p:nvPr/>
          </p:nvSpPr>
          <p:spPr bwMode="auto">
            <a:xfrm>
              <a:off x="1056" y="1824"/>
              <a:ext cx="96" cy="336"/>
            </a:xfrm>
            <a:prstGeom prst="line">
              <a:avLst/>
            </a:prstGeom>
            <a:noFill/>
            <a:ln w="28575">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9" name="Line 46"/>
            <p:cNvSpPr>
              <a:spLocks noChangeShapeType="1"/>
            </p:cNvSpPr>
            <p:nvPr/>
          </p:nvSpPr>
          <p:spPr bwMode="auto">
            <a:xfrm flipH="1" flipV="1">
              <a:off x="864" y="1152"/>
              <a:ext cx="192" cy="672"/>
            </a:xfrm>
            <a:prstGeom prst="line">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Rectangle 47"/>
            <p:cNvSpPr>
              <a:spLocks noChangeArrowheads="1"/>
            </p:cNvSpPr>
            <p:nvPr/>
          </p:nvSpPr>
          <p:spPr bwMode="auto">
            <a:xfrm>
              <a:off x="1152" y="2064"/>
              <a:ext cx="2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33CC33"/>
                  </a:solidFill>
                  <a:latin typeface="Monotype Corsiva" charset="0"/>
                </a:rPr>
                <a:t>F</a:t>
              </a:r>
              <a:r>
                <a:rPr lang="en-US" sz="2000" b="1" baseline="-25000">
                  <a:solidFill>
                    <a:srgbClr val="33CC33"/>
                  </a:solidFill>
                  <a:latin typeface="Monotype Corsiva" charset="0"/>
                </a:rPr>
                <a:t>2</a:t>
              </a:r>
              <a:endParaRPr lang="en-US" sz="2000" b="1">
                <a:solidFill>
                  <a:srgbClr val="33CC33"/>
                </a:solidFill>
                <a:latin typeface="Monotype Corsiva" charset="0"/>
              </a:endParaRPr>
            </a:p>
          </p:txBody>
        </p:sp>
      </p:grpSp>
      <p:graphicFrame>
        <p:nvGraphicFramePr>
          <p:cNvPr id="820272" name="Object 3"/>
          <p:cNvGraphicFramePr>
            <a:graphicFrameLocks noChangeAspect="1"/>
          </p:cNvGraphicFramePr>
          <p:nvPr/>
        </p:nvGraphicFramePr>
        <p:xfrm>
          <a:off x="6781800" y="5103813"/>
          <a:ext cx="1524000" cy="534987"/>
        </p:xfrm>
        <a:graphic>
          <a:graphicData uri="http://schemas.openxmlformats.org/presentationml/2006/ole">
            <mc:AlternateContent xmlns:mc="http://schemas.openxmlformats.org/markup-compatibility/2006">
              <mc:Choice xmlns:v="urn:schemas-microsoft-com:vml" Requires="v">
                <p:oleObj spid="_x0000_s446060" name="Equation" r:id="rId5" imgW="812447" imgH="253890" progId="Equation.DSMT4">
                  <p:embed/>
                </p:oleObj>
              </mc:Choice>
              <mc:Fallback>
                <p:oleObj name="Equation" r:id="rId5" imgW="812447"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5103813"/>
                        <a:ext cx="1524000" cy="534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3" name="Object 4"/>
          <p:cNvGraphicFramePr>
            <a:graphicFrameLocks noChangeAspect="1"/>
          </p:cNvGraphicFramePr>
          <p:nvPr/>
        </p:nvGraphicFramePr>
        <p:xfrm>
          <a:off x="6970713" y="5548313"/>
          <a:ext cx="1473200" cy="523875"/>
        </p:xfrm>
        <a:graphic>
          <a:graphicData uri="http://schemas.openxmlformats.org/presentationml/2006/ole">
            <mc:AlternateContent xmlns:mc="http://schemas.openxmlformats.org/markup-compatibility/2006">
              <mc:Choice xmlns:v="urn:schemas-microsoft-com:vml" Requires="v">
                <p:oleObj spid="_x0000_s446061" name="Equation" r:id="rId7" imgW="723586" imgH="228501" progId="Equation.DSMT4">
                  <p:embed/>
                </p:oleObj>
              </mc:Choice>
              <mc:Fallback>
                <p:oleObj name="Equation" r:id="rId7" imgW="723586"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0713" y="5548313"/>
                        <a:ext cx="1473200"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4" name="Object 5"/>
          <p:cNvGraphicFramePr>
            <a:graphicFrameLocks noChangeAspect="1"/>
          </p:cNvGraphicFramePr>
          <p:nvPr/>
        </p:nvGraphicFramePr>
        <p:xfrm>
          <a:off x="6781800" y="4637088"/>
          <a:ext cx="1665288" cy="468312"/>
        </p:xfrm>
        <a:graphic>
          <a:graphicData uri="http://schemas.openxmlformats.org/presentationml/2006/ole">
            <mc:AlternateContent xmlns:mc="http://schemas.openxmlformats.org/markup-compatibility/2006">
              <mc:Choice xmlns:v="urn:schemas-microsoft-com:vml" Requires="v">
                <p:oleObj spid="_x0000_s446062" name="Equation" r:id="rId9" imgW="1015559" imgH="253890" progId="Equation.DSMT4">
                  <p:embed/>
                </p:oleObj>
              </mc:Choice>
              <mc:Fallback>
                <p:oleObj name="Equation" r:id="rId9" imgW="1015559" imgH="2538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637088"/>
                        <a:ext cx="1665288" cy="468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5" name="Object 6"/>
          <p:cNvGraphicFramePr>
            <a:graphicFrameLocks noChangeAspect="1"/>
          </p:cNvGraphicFramePr>
          <p:nvPr>
            <p:extLst>
              <p:ext uri="{D42A27DB-BD31-4B8C-83A1-F6EECF244321}">
                <p14:modId xmlns:p14="http://schemas.microsoft.com/office/powerpoint/2010/main" val="495164042"/>
              </p:ext>
            </p:extLst>
          </p:nvPr>
        </p:nvGraphicFramePr>
        <p:xfrm>
          <a:off x="8445500" y="4578350"/>
          <a:ext cx="419100" cy="523875"/>
        </p:xfrm>
        <a:graphic>
          <a:graphicData uri="http://schemas.openxmlformats.org/presentationml/2006/ole">
            <mc:AlternateContent xmlns:mc="http://schemas.openxmlformats.org/markup-compatibility/2006">
              <mc:Choice xmlns:v="urn:schemas-microsoft-com:vml" Requires="v">
                <p:oleObj spid="_x0000_s446063" name="Equation" r:id="rId11" imgW="215900" imgH="241300" progId="Equation.DSMT4">
                  <p:embed/>
                </p:oleObj>
              </mc:Choice>
              <mc:Fallback>
                <p:oleObj name="Equation" r:id="rId11" imgW="215900" imgH="241300" progId="Equation.DSMT4">
                  <p:embed/>
                  <p:pic>
                    <p:nvPicPr>
                      <p:cNvPr id="0" name=""/>
                      <p:cNvPicPr>
                        <a:picLocks noChangeAspect="1" noChangeArrowheads="1"/>
                      </p:cNvPicPr>
                      <p:nvPr/>
                    </p:nvPicPr>
                    <p:blipFill>
                      <a:blip r:embed="rId12"/>
                      <a:srcRect/>
                      <a:stretch>
                        <a:fillRect/>
                      </a:stretch>
                    </p:blipFill>
                    <p:spPr bwMode="auto">
                      <a:xfrm>
                        <a:off x="8445500" y="4578350"/>
                        <a:ext cx="419100"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6" name="Object 7"/>
          <p:cNvGraphicFramePr>
            <a:graphicFrameLocks noChangeAspect="1"/>
          </p:cNvGraphicFramePr>
          <p:nvPr>
            <p:extLst>
              <p:ext uri="{D42A27DB-BD31-4B8C-83A1-F6EECF244321}">
                <p14:modId xmlns:p14="http://schemas.microsoft.com/office/powerpoint/2010/main" val="3951529927"/>
              </p:ext>
            </p:extLst>
          </p:nvPr>
        </p:nvGraphicFramePr>
        <p:xfrm>
          <a:off x="7004050" y="3884613"/>
          <a:ext cx="2139950" cy="382587"/>
        </p:xfrm>
        <a:graphic>
          <a:graphicData uri="http://schemas.openxmlformats.org/presentationml/2006/ole">
            <mc:AlternateContent xmlns:mc="http://schemas.openxmlformats.org/markup-compatibility/2006">
              <mc:Choice xmlns:v="urn:schemas-microsoft-com:vml" Requires="v">
                <p:oleObj spid="_x0000_s446064" name="Equation" r:id="rId13" imgW="1600200" imgH="254000" progId="Equation.DSMT4">
                  <p:embed/>
                </p:oleObj>
              </mc:Choice>
              <mc:Fallback>
                <p:oleObj name="Equation" r:id="rId13" imgW="1600200" imgH="2540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4050" y="3884613"/>
                        <a:ext cx="2139950"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7" name="Object 8"/>
          <p:cNvGraphicFramePr>
            <a:graphicFrameLocks noChangeAspect="1"/>
          </p:cNvGraphicFramePr>
          <p:nvPr/>
        </p:nvGraphicFramePr>
        <p:xfrm>
          <a:off x="7010400" y="4267200"/>
          <a:ext cx="1223963" cy="382588"/>
        </p:xfrm>
        <a:graphic>
          <a:graphicData uri="http://schemas.openxmlformats.org/presentationml/2006/ole">
            <mc:AlternateContent xmlns:mc="http://schemas.openxmlformats.org/markup-compatibility/2006">
              <mc:Choice xmlns:v="urn:schemas-microsoft-com:vml" Requires="v">
                <p:oleObj spid="_x0000_s446065" name="Equation" r:id="rId15" imgW="914400" imgH="254000" progId="Equation.DSMT4">
                  <p:embed/>
                </p:oleObj>
              </mc:Choice>
              <mc:Fallback>
                <p:oleObj name="Equation" r:id="rId15" imgW="914400" imgH="2540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0400" y="4267200"/>
                        <a:ext cx="1223963" cy="382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78" name="Text Box 54"/>
          <p:cNvSpPr txBox="1">
            <a:spLocks noChangeArrowheads="1"/>
          </p:cNvSpPr>
          <p:nvPr/>
        </p:nvSpPr>
        <p:spPr bwMode="auto">
          <a:xfrm>
            <a:off x="6477000" y="6096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Unit?</a:t>
            </a:r>
            <a:endParaRPr lang="en-US">
              <a:solidFill>
                <a:schemeClr val="accent2"/>
              </a:solidFill>
              <a:latin typeface="Arial Narrow" charset="0"/>
              <a:ea typeface="굴림" charset="0"/>
              <a:cs typeface="굴림" charset="0"/>
            </a:endParaRPr>
          </a:p>
        </p:txBody>
      </p:sp>
      <p:graphicFrame>
        <p:nvGraphicFramePr>
          <p:cNvPr id="820279" name="Object 9"/>
          <p:cNvGraphicFramePr>
            <a:graphicFrameLocks noChangeAspect="1"/>
          </p:cNvGraphicFramePr>
          <p:nvPr/>
        </p:nvGraphicFramePr>
        <p:xfrm>
          <a:off x="7239000" y="6096000"/>
          <a:ext cx="723900" cy="407988"/>
        </p:xfrm>
        <a:graphic>
          <a:graphicData uri="http://schemas.openxmlformats.org/presentationml/2006/ole">
            <mc:AlternateContent xmlns:mc="http://schemas.openxmlformats.org/markup-compatibility/2006">
              <mc:Choice xmlns:v="urn:schemas-microsoft-com:vml" Requires="v">
                <p:oleObj spid="_x0000_s446066" name="Equation" r:id="rId17" imgW="355138" imgH="177569" progId="Equation.DSMT4">
                  <p:embed/>
                </p:oleObj>
              </mc:Choice>
              <mc:Fallback>
                <p:oleObj name="Equation" r:id="rId17" imgW="355138" imgH="17756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6096000"/>
                        <a:ext cx="723900"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5409241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Date Placeholder 3"/>
          <p:cNvSpPr>
            <a:spLocks noGrp="1"/>
          </p:cNvSpPr>
          <p:nvPr>
            <p:ph type="dt" sz="half" idx="10"/>
          </p:nvPr>
        </p:nvSpPr>
        <p:spPr/>
        <p:txBody>
          <a:bodyPr/>
          <a:lstStyle/>
          <a:p>
            <a:r>
              <a:rPr lang="en-US" smtClean="0"/>
              <a:t>Thursday, Oct. 23, 2014</a:t>
            </a:r>
            <a:endParaRPr lang="en-US"/>
          </a:p>
        </p:txBody>
      </p:sp>
      <p:sp>
        <p:nvSpPr>
          <p:cNvPr id="35" name="Footer Placeholder 4"/>
          <p:cNvSpPr>
            <a:spLocks noGrp="1"/>
          </p:cNvSpPr>
          <p:nvPr>
            <p:ph type="ftr" sz="quarter" idx="11"/>
          </p:nvPr>
        </p:nvSpPr>
        <p:spPr/>
        <p:txBody>
          <a:bodyPr/>
          <a:lstStyle/>
          <a:p>
            <a:r>
              <a:rPr lang="nl-NL" smtClean="0"/>
              <a:t>PHYS 1443-004, Fall 2014                            Dr. Jaehoon Yu</a:t>
            </a:r>
            <a:endParaRPr lang="en-US"/>
          </a:p>
        </p:txBody>
      </p:sp>
      <p:sp>
        <p:nvSpPr>
          <p:cNvPr id="36" name="Slide Number Placeholder 5"/>
          <p:cNvSpPr>
            <a:spLocks noGrp="1"/>
          </p:cNvSpPr>
          <p:nvPr>
            <p:ph type="sldNum" sz="quarter" idx="12"/>
          </p:nvPr>
        </p:nvSpPr>
        <p:spPr/>
        <p:txBody>
          <a:bodyPr/>
          <a:lstStyle/>
          <a:p>
            <a:fld id="{1EDDC4B3-89F6-9B42-A64F-99B1D743FB26}" type="slidenum">
              <a:rPr lang="en-US"/>
              <a:pPr/>
              <a:t>4</a:t>
            </a:fld>
            <a:endParaRPr lang="en-US"/>
          </a:p>
        </p:txBody>
      </p:sp>
      <p:grpSp>
        <p:nvGrpSpPr>
          <p:cNvPr id="2" name="Group 2"/>
          <p:cNvGrpSpPr>
            <a:grpSpLocks/>
          </p:cNvGrpSpPr>
          <p:nvPr/>
        </p:nvGrpSpPr>
        <p:grpSpPr bwMode="auto">
          <a:xfrm>
            <a:off x="1371600" y="2628900"/>
            <a:ext cx="685800" cy="1371600"/>
            <a:chOff x="888" y="1752"/>
            <a:chExt cx="432" cy="864"/>
          </a:xfrm>
        </p:grpSpPr>
        <p:sp>
          <p:nvSpPr>
            <p:cNvPr id="389123" name="AutoShape 3"/>
            <p:cNvSpPr>
              <a:spLocks noChangeArrowheads="1"/>
            </p:cNvSpPr>
            <p:nvPr/>
          </p:nvSpPr>
          <p:spPr bwMode="auto">
            <a:xfrm rot="14206111" flipH="1">
              <a:off x="672" y="1968"/>
              <a:ext cx="864" cy="432"/>
            </a:xfrm>
            <a:prstGeom prst="can">
              <a:avLst>
                <a:gd name="adj" fmla="val 25000"/>
              </a:avLst>
            </a:prstGeom>
            <a:solidFill>
              <a:srgbClr val="FFFFCC"/>
            </a:solidFill>
            <a:ln w="9525">
              <a:solidFill>
                <a:schemeClr val="tx1"/>
              </a:solidFill>
              <a:round/>
              <a:headEnd/>
              <a:tailEnd/>
            </a:ln>
            <a:effectLst/>
          </p:spPr>
          <p:txBody>
            <a:bodyPr vert="eaVert" wrap="none" anchor="ctr">
              <a:prstTxWarp prst="textNoShape">
                <a:avLst/>
              </a:prstTxWarp>
            </a:bodyPr>
            <a:lstStyle/>
            <a:p>
              <a:pPr algn="ctr"/>
              <a:endParaRPr lang="en-US">
                <a:latin typeface="Monotype Corsiva" charset="0"/>
              </a:endParaRPr>
            </a:p>
          </p:txBody>
        </p:sp>
        <p:sp>
          <p:nvSpPr>
            <p:cNvPr id="389124" name="Line 4"/>
            <p:cNvSpPr>
              <a:spLocks noChangeShapeType="1"/>
            </p:cNvSpPr>
            <p:nvPr/>
          </p:nvSpPr>
          <p:spPr bwMode="auto">
            <a:xfrm flipH="1" flipV="1">
              <a:off x="912" y="1824"/>
              <a:ext cx="240" cy="288"/>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389125" name="Text Box 5"/>
            <p:cNvSpPr txBox="1">
              <a:spLocks noChangeArrowheads="1"/>
            </p:cNvSpPr>
            <p:nvPr/>
          </p:nvSpPr>
          <p:spPr bwMode="auto">
            <a:xfrm>
              <a:off x="990" y="1766"/>
              <a:ext cx="258"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folHlink"/>
                  </a:solidFill>
                  <a:latin typeface="Arial Narrow" charset="0"/>
                </a:rPr>
                <a:t>R</a:t>
              </a:r>
              <a:r>
                <a:rPr lang="en-US" sz="2000" baseline="-25000">
                  <a:solidFill>
                    <a:schemeClr val="folHlink"/>
                  </a:solidFill>
                  <a:latin typeface="Arial Narrow" charset="0"/>
                </a:rPr>
                <a:t>1</a:t>
              </a:r>
            </a:p>
          </p:txBody>
        </p:sp>
      </p:grpSp>
      <p:sp>
        <p:nvSpPr>
          <p:cNvPr id="389126" name="Rectangle 6"/>
          <p:cNvSpPr>
            <a:spLocks noGrp="1" noChangeArrowheads="1"/>
          </p:cNvSpPr>
          <p:nvPr>
            <p:ph type="title"/>
          </p:nvPr>
        </p:nvSpPr>
        <p:spPr>
          <a:xfrm>
            <a:off x="685800" y="152400"/>
            <a:ext cx="7772400" cy="609600"/>
          </a:xfrm>
        </p:spPr>
        <p:txBody>
          <a:bodyPr/>
          <a:lstStyle/>
          <a:p>
            <a:r>
              <a:rPr lang="en-US" sz="4000" dirty="0" smtClean="0"/>
              <a:t>Ex. Torque</a:t>
            </a:r>
            <a:endParaRPr lang="en-US" dirty="0"/>
          </a:p>
        </p:txBody>
      </p:sp>
      <p:sp>
        <p:nvSpPr>
          <p:cNvPr id="389127" name="Text Box 7"/>
          <p:cNvSpPr txBox="1">
            <a:spLocks noChangeArrowheads="1"/>
          </p:cNvSpPr>
          <p:nvPr/>
        </p:nvSpPr>
        <p:spPr bwMode="auto">
          <a:xfrm>
            <a:off x="457200" y="762000"/>
            <a:ext cx="8458200" cy="16446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A one piece cylinder is shaped as in the figure with core section protruding from the larger drum.  The cylinder is free to rotate around the central axis shown in the picture.   A rope wrapped around the drum whose radius is </a:t>
            </a:r>
            <a:r>
              <a:rPr lang="en-US" sz="2000" b="1">
                <a:solidFill>
                  <a:srgbClr val="FF0000"/>
                </a:solidFill>
                <a:latin typeface="Monotype Corsiva" charset="0"/>
              </a:rPr>
              <a:t>R</a:t>
            </a:r>
            <a:r>
              <a:rPr lang="en-US" sz="2000" b="1" baseline="-25000">
                <a:solidFill>
                  <a:srgbClr val="FF0000"/>
                </a:solidFill>
                <a:latin typeface="Monotype Corsiva" charset="0"/>
              </a:rPr>
              <a:t>1</a:t>
            </a:r>
            <a:r>
              <a:rPr lang="en-US" sz="2000">
                <a:solidFill>
                  <a:srgbClr val="800000"/>
                </a:solidFill>
                <a:latin typeface="Arial Narrow" charset="0"/>
              </a:rPr>
              <a:t> exerts force </a:t>
            </a:r>
            <a:r>
              <a:rPr lang="en-US" sz="2000" b="1">
                <a:solidFill>
                  <a:srgbClr val="FF0000"/>
                </a:solidFill>
                <a:latin typeface="Monotype Corsiva" charset="0"/>
              </a:rPr>
              <a:t>F</a:t>
            </a:r>
            <a:r>
              <a:rPr lang="en-US" sz="2000" b="1" baseline="-25000">
                <a:solidFill>
                  <a:srgbClr val="FF0000"/>
                </a:solidFill>
                <a:latin typeface="Monotype Corsiva" charset="0"/>
              </a:rPr>
              <a:t>1</a:t>
            </a:r>
            <a:r>
              <a:rPr lang="en-US" sz="2000">
                <a:solidFill>
                  <a:srgbClr val="800000"/>
                </a:solidFill>
                <a:latin typeface="Arial Narrow" charset="0"/>
              </a:rPr>
              <a:t> to the right on the cylinder, and another force exerts </a:t>
            </a:r>
            <a:r>
              <a:rPr lang="en-US" sz="2000" b="1">
                <a:solidFill>
                  <a:srgbClr val="FF0000"/>
                </a:solidFill>
                <a:latin typeface="Monotype Corsiva" charset="0"/>
              </a:rPr>
              <a:t>F</a:t>
            </a:r>
            <a:r>
              <a:rPr lang="en-US" sz="2000" b="1" baseline="-25000">
                <a:solidFill>
                  <a:srgbClr val="FF0000"/>
                </a:solidFill>
                <a:latin typeface="Monotype Corsiva" charset="0"/>
              </a:rPr>
              <a:t>2</a:t>
            </a:r>
            <a:r>
              <a:rPr lang="en-US" sz="2000" baseline="-25000">
                <a:solidFill>
                  <a:srgbClr val="800000"/>
                </a:solidFill>
                <a:latin typeface="Arial Narrow" charset="0"/>
              </a:rPr>
              <a:t> </a:t>
            </a:r>
            <a:r>
              <a:rPr lang="en-US" sz="2000">
                <a:solidFill>
                  <a:srgbClr val="800000"/>
                </a:solidFill>
                <a:latin typeface="Arial Narrow" charset="0"/>
              </a:rPr>
              <a:t>on the core whose radius is </a:t>
            </a:r>
            <a:r>
              <a:rPr lang="en-US" sz="2000" b="1">
                <a:solidFill>
                  <a:srgbClr val="FF0000"/>
                </a:solidFill>
                <a:latin typeface="Monotype Corsiva" charset="0"/>
              </a:rPr>
              <a:t>R</a:t>
            </a:r>
            <a:r>
              <a:rPr lang="en-US" sz="2000" b="1" baseline="-25000">
                <a:solidFill>
                  <a:srgbClr val="FF0000"/>
                </a:solidFill>
                <a:latin typeface="Monotype Corsiva" charset="0"/>
              </a:rPr>
              <a:t>2</a:t>
            </a:r>
            <a:r>
              <a:rPr lang="en-US" sz="2000">
                <a:solidFill>
                  <a:srgbClr val="800000"/>
                </a:solidFill>
                <a:latin typeface="Arial Narrow" charset="0"/>
              </a:rPr>
              <a:t> downward on the cylinder.  A) What is the net torque acting on the cylinder about the rotation axis?</a:t>
            </a:r>
          </a:p>
        </p:txBody>
      </p:sp>
      <p:sp>
        <p:nvSpPr>
          <p:cNvPr id="389128" name="Text Box 8"/>
          <p:cNvSpPr txBox="1">
            <a:spLocks noChangeArrowheads="1"/>
          </p:cNvSpPr>
          <p:nvPr/>
        </p:nvSpPr>
        <p:spPr bwMode="auto">
          <a:xfrm>
            <a:off x="2843213" y="2667000"/>
            <a:ext cx="2209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torque due to </a:t>
            </a:r>
            <a:r>
              <a:rPr lang="en-US" sz="2000" b="1">
                <a:solidFill>
                  <a:schemeClr val="accent2"/>
                </a:solidFill>
                <a:latin typeface="Monotype Corsiva" charset="0"/>
              </a:rPr>
              <a:t>F</a:t>
            </a:r>
            <a:r>
              <a:rPr lang="en-US" sz="2000" b="1" baseline="-25000">
                <a:solidFill>
                  <a:schemeClr val="accent2"/>
                </a:solidFill>
                <a:latin typeface="Monotype Corsiva" charset="0"/>
              </a:rPr>
              <a:t>1</a:t>
            </a:r>
            <a:endParaRPr lang="en-US" sz="2000">
              <a:solidFill>
                <a:srgbClr val="800000"/>
              </a:solidFill>
              <a:latin typeface="Arial Narrow" charset="0"/>
            </a:endParaRPr>
          </a:p>
        </p:txBody>
      </p:sp>
      <p:graphicFrame>
        <p:nvGraphicFramePr>
          <p:cNvPr id="389129" name="Object 9"/>
          <p:cNvGraphicFramePr>
            <a:graphicFrameLocks noChangeAspect="1"/>
          </p:cNvGraphicFramePr>
          <p:nvPr/>
        </p:nvGraphicFramePr>
        <p:xfrm>
          <a:off x="5129213" y="2674938"/>
          <a:ext cx="1027112" cy="381000"/>
        </p:xfrm>
        <a:graphic>
          <a:graphicData uri="http://schemas.openxmlformats.org/presentationml/2006/ole">
            <mc:AlternateContent xmlns:mc="http://schemas.openxmlformats.org/markup-compatibility/2006">
              <mc:Choice xmlns:v="urn:schemas-microsoft-com:vml" Requires="v">
                <p:oleObj spid="_x0000_s429779" name="Equation" r:id="rId3" imgW="647640" imgH="215640" progId="Equation.3">
                  <p:embed/>
                </p:oleObj>
              </mc:Choice>
              <mc:Fallback>
                <p:oleObj name="Equation" r:id="rId3" imgW="64764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213" y="2674938"/>
                        <a:ext cx="1027112"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89130" name="Text Box 10"/>
          <p:cNvSpPr txBox="1">
            <a:spLocks noChangeArrowheads="1"/>
          </p:cNvSpPr>
          <p:nvPr/>
        </p:nvSpPr>
        <p:spPr bwMode="auto">
          <a:xfrm>
            <a:off x="685800" y="4327525"/>
            <a:ext cx="7772400" cy="7016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Suppose F</a:t>
            </a:r>
            <a:r>
              <a:rPr lang="en-US" sz="2000" baseline="-25000">
                <a:solidFill>
                  <a:srgbClr val="800000"/>
                </a:solidFill>
                <a:latin typeface="Arial Narrow" charset="0"/>
              </a:rPr>
              <a:t>1</a:t>
            </a:r>
            <a:r>
              <a:rPr lang="en-US" sz="2000">
                <a:solidFill>
                  <a:srgbClr val="800000"/>
                </a:solidFill>
                <a:latin typeface="Arial Narrow" charset="0"/>
              </a:rPr>
              <a:t>=5.0 N, R</a:t>
            </a:r>
            <a:r>
              <a:rPr lang="en-US" sz="2000" baseline="-25000">
                <a:solidFill>
                  <a:srgbClr val="800000"/>
                </a:solidFill>
                <a:latin typeface="Arial Narrow" charset="0"/>
              </a:rPr>
              <a:t>1</a:t>
            </a:r>
            <a:r>
              <a:rPr lang="en-US" sz="2000">
                <a:solidFill>
                  <a:srgbClr val="800000"/>
                </a:solidFill>
                <a:latin typeface="Arial Narrow" charset="0"/>
              </a:rPr>
              <a:t>=1.0 m, F</a:t>
            </a:r>
            <a:r>
              <a:rPr lang="en-US" sz="2000" baseline="-25000">
                <a:solidFill>
                  <a:srgbClr val="800000"/>
                </a:solidFill>
                <a:latin typeface="Arial Narrow" charset="0"/>
              </a:rPr>
              <a:t>2</a:t>
            </a:r>
            <a:r>
              <a:rPr lang="en-US" sz="2000">
                <a:solidFill>
                  <a:srgbClr val="800000"/>
                </a:solidFill>
                <a:latin typeface="Arial Narrow" charset="0"/>
              </a:rPr>
              <a:t>= 15.0 N, and R</a:t>
            </a:r>
            <a:r>
              <a:rPr lang="en-US" sz="2000" baseline="-25000">
                <a:solidFill>
                  <a:srgbClr val="800000"/>
                </a:solidFill>
                <a:latin typeface="Arial Narrow" charset="0"/>
              </a:rPr>
              <a:t>2</a:t>
            </a:r>
            <a:r>
              <a:rPr lang="en-US" sz="2000">
                <a:solidFill>
                  <a:srgbClr val="800000"/>
                </a:solidFill>
                <a:latin typeface="Arial Narrow" charset="0"/>
              </a:rPr>
              <a:t>=0.50 m.  What is the net torque about the rotation axis and which way does the cylinder rotate from the rest?</a:t>
            </a:r>
          </a:p>
        </p:txBody>
      </p:sp>
      <p:sp>
        <p:nvSpPr>
          <p:cNvPr id="389131" name="Line 11"/>
          <p:cNvSpPr>
            <a:spLocks noChangeShapeType="1"/>
          </p:cNvSpPr>
          <p:nvPr/>
        </p:nvSpPr>
        <p:spPr bwMode="auto">
          <a:xfrm flipV="1">
            <a:off x="762000" y="2667000"/>
            <a:ext cx="1752600" cy="1295400"/>
          </a:xfrm>
          <a:prstGeom prst="line">
            <a:avLst/>
          </a:prstGeom>
          <a:noFill/>
          <a:ln w="28575">
            <a:solidFill>
              <a:schemeClr val="tx1"/>
            </a:solidFill>
            <a:prstDash val="sysDot"/>
            <a:round/>
            <a:headEnd/>
            <a:tailEnd/>
          </a:ln>
          <a:effectLst/>
        </p:spPr>
        <p:txBody>
          <a:bodyPr>
            <a:prstTxWarp prst="textNoShape">
              <a:avLst/>
            </a:prstTxWarp>
          </a:bodyPr>
          <a:lstStyle/>
          <a:p>
            <a:endParaRPr lang="en-US"/>
          </a:p>
        </p:txBody>
      </p:sp>
      <p:grpSp>
        <p:nvGrpSpPr>
          <p:cNvPr id="3" name="Group 12"/>
          <p:cNvGrpSpPr>
            <a:grpSpLocks/>
          </p:cNvGrpSpPr>
          <p:nvPr/>
        </p:nvGrpSpPr>
        <p:grpSpPr bwMode="auto">
          <a:xfrm>
            <a:off x="990600" y="3124200"/>
            <a:ext cx="533400" cy="876300"/>
            <a:chOff x="624" y="2064"/>
            <a:chExt cx="336" cy="552"/>
          </a:xfrm>
        </p:grpSpPr>
        <p:sp>
          <p:nvSpPr>
            <p:cNvPr id="389133" name="AutoShape 13"/>
            <p:cNvSpPr>
              <a:spLocks noChangeArrowheads="1"/>
            </p:cNvSpPr>
            <p:nvPr/>
          </p:nvSpPr>
          <p:spPr bwMode="auto">
            <a:xfrm rot="14206111" flipH="1">
              <a:off x="564" y="2220"/>
              <a:ext cx="552" cy="240"/>
            </a:xfrm>
            <a:prstGeom prst="can">
              <a:avLst>
                <a:gd name="adj" fmla="val 25000"/>
              </a:avLst>
            </a:prstGeom>
            <a:solidFill>
              <a:srgbClr val="FF3399"/>
            </a:solidFill>
            <a:ln w="9525">
              <a:solidFill>
                <a:schemeClr val="tx1"/>
              </a:solidFill>
              <a:round/>
              <a:headEnd/>
              <a:tailEnd/>
            </a:ln>
            <a:effectLst/>
          </p:spPr>
          <p:txBody>
            <a:bodyPr wrap="none" anchor="ctr">
              <a:prstTxWarp prst="textNoShape">
                <a:avLst/>
              </a:prstTxWarp>
            </a:bodyPr>
            <a:lstStyle/>
            <a:p>
              <a:endParaRPr lang="en-US"/>
            </a:p>
          </p:txBody>
        </p:sp>
        <p:sp>
          <p:nvSpPr>
            <p:cNvPr id="389134" name="Text Box 14"/>
            <p:cNvSpPr txBox="1">
              <a:spLocks noChangeArrowheads="1"/>
            </p:cNvSpPr>
            <p:nvPr/>
          </p:nvSpPr>
          <p:spPr bwMode="auto">
            <a:xfrm>
              <a:off x="624" y="2160"/>
              <a:ext cx="258"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FF99"/>
                  </a:solidFill>
                  <a:latin typeface="Arial Narrow" charset="0"/>
                </a:rPr>
                <a:t>R</a:t>
              </a:r>
              <a:r>
                <a:rPr lang="en-US" sz="2000" baseline="-25000">
                  <a:solidFill>
                    <a:srgbClr val="FFFF99"/>
                  </a:solidFill>
                  <a:latin typeface="Arial Narrow" charset="0"/>
                </a:rPr>
                <a:t>2</a:t>
              </a:r>
            </a:p>
          </p:txBody>
        </p:sp>
        <p:sp>
          <p:nvSpPr>
            <p:cNvPr id="389135" name="Line 15"/>
            <p:cNvSpPr>
              <a:spLocks noChangeShapeType="1"/>
            </p:cNvSpPr>
            <p:nvPr/>
          </p:nvSpPr>
          <p:spPr bwMode="auto">
            <a:xfrm flipH="1" flipV="1">
              <a:off x="720" y="2112"/>
              <a:ext cx="144" cy="192"/>
            </a:xfrm>
            <a:prstGeom prst="line">
              <a:avLst/>
            </a:prstGeom>
            <a:noFill/>
            <a:ln w="28575">
              <a:solidFill>
                <a:srgbClr val="FFFF99"/>
              </a:solidFill>
              <a:round/>
              <a:headEnd/>
              <a:tailEnd/>
            </a:ln>
            <a:effectLst/>
          </p:spPr>
          <p:txBody>
            <a:bodyPr>
              <a:prstTxWarp prst="textNoShape">
                <a:avLst/>
              </a:prstTxWarp>
            </a:bodyPr>
            <a:lstStyle/>
            <a:p>
              <a:endParaRPr lang="en-US"/>
            </a:p>
          </p:txBody>
        </p:sp>
      </p:grpSp>
      <p:grpSp>
        <p:nvGrpSpPr>
          <p:cNvPr id="4" name="Group 16"/>
          <p:cNvGrpSpPr>
            <a:grpSpLocks/>
          </p:cNvGrpSpPr>
          <p:nvPr/>
        </p:nvGrpSpPr>
        <p:grpSpPr bwMode="auto">
          <a:xfrm rot="1611292">
            <a:off x="1447800" y="2667000"/>
            <a:ext cx="1295400" cy="396875"/>
            <a:chOff x="864" y="1584"/>
            <a:chExt cx="624" cy="250"/>
          </a:xfrm>
        </p:grpSpPr>
        <p:sp>
          <p:nvSpPr>
            <p:cNvPr id="389137" name="Line 17"/>
            <p:cNvSpPr>
              <a:spLocks noChangeShapeType="1"/>
            </p:cNvSpPr>
            <p:nvPr/>
          </p:nvSpPr>
          <p:spPr bwMode="auto">
            <a:xfrm flipV="1">
              <a:off x="864" y="1776"/>
              <a:ext cx="384" cy="48"/>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89138" name="Rectangle 18"/>
            <p:cNvSpPr>
              <a:spLocks noChangeArrowheads="1"/>
            </p:cNvSpPr>
            <p:nvPr/>
          </p:nvSpPr>
          <p:spPr bwMode="auto">
            <a:xfrm>
              <a:off x="1233" y="1584"/>
              <a:ext cx="255" cy="250"/>
            </a:xfrm>
            <a:prstGeom prst="rect">
              <a:avLst/>
            </a:prstGeom>
            <a:noFill/>
            <a:ln w="9525">
              <a:noFill/>
              <a:miter lim="800000"/>
              <a:headEnd/>
              <a:tailEnd/>
            </a:ln>
            <a:effectLst/>
          </p:spPr>
          <p:txBody>
            <a:bodyPr>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1</a:t>
              </a:r>
            </a:p>
          </p:txBody>
        </p:sp>
      </p:grpSp>
      <p:grpSp>
        <p:nvGrpSpPr>
          <p:cNvPr id="5" name="Group 19"/>
          <p:cNvGrpSpPr>
            <a:grpSpLocks/>
          </p:cNvGrpSpPr>
          <p:nvPr/>
        </p:nvGrpSpPr>
        <p:grpSpPr bwMode="auto">
          <a:xfrm rot="1931403">
            <a:off x="1500188" y="3946525"/>
            <a:ext cx="862012" cy="396875"/>
            <a:chOff x="960" y="2438"/>
            <a:chExt cx="543" cy="250"/>
          </a:xfrm>
        </p:grpSpPr>
        <p:sp>
          <p:nvSpPr>
            <p:cNvPr id="389140" name="Line 20"/>
            <p:cNvSpPr>
              <a:spLocks noChangeShapeType="1"/>
            </p:cNvSpPr>
            <p:nvPr/>
          </p:nvSpPr>
          <p:spPr bwMode="auto">
            <a:xfrm flipV="1">
              <a:off x="960" y="2544"/>
              <a:ext cx="288" cy="48"/>
            </a:xfrm>
            <a:prstGeom prst="line">
              <a:avLst/>
            </a:prstGeom>
            <a:noFill/>
            <a:ln w="28575">
              <a:solidFill>
                <a:srgbClr val="FF3399"/>
              </a:solidFill>
              <a:round/>
              <a:headEnd/>
              <a:tailEnd type="triangle" w="med" len="med"/>
            </a:ln>
            <a:effectLst/>
          </p:spPr>
          <p:txBody>
            <a:bodyPr>
              <a:prstTxWarp prst="textNoShape">
                <a:avLst/>
              </a:prstTxWarp>
            </a:bodyPr>
            <a:lstStyle/>
            <a:p>
              <a:endParaRPr lang="en-US"/>
            </a:p>
          </p:txBody>
        </p:sp>
        <p:sp>
          <p:nvSpPr>
            <p:cNvPr id="389141" name="Rectangle 21"/>
            <p:cNvSpPr>
              <a:spLocks noChangeArrowheads="1"/>
            </p:cNvSpPr>
            <p:nvPr/>
          </p:nvSpPr>
          <p:spPr bwMode="auto">
            <a:xfrm>
              <a:off x="1248" y="2438"/>
              <a:ext cx="255"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3399"/>
                  </a:solidFill>
                  <a:latin typeface="Monotype Corsiva" charset="0"/>
                </a:rPr>
                <a:t>F</a:t>
              </a:r>
              <a:r>
                <a:rPr lang="en-US" sz="2000" b="1" baseline="-25000">
                  <a:solidFill>
                    <a:srgbClr val="FF3399"/>
                  </a:solidFill>
                  <a:latin typeface="Monotype Corsiva" charset="0"/>
                </a:rPr>
                <a:t>2</a:t>
              </a:r>
            </a:p>
          </p:txBody>
        </p:sp>
      </p:grpSp>
      <p:sp>
        <p:nvSpPr>
          <p:cNvPr id="389142" name="Text Box 22"/>
          <p:cNvSpPr txBox="1">
            <a:spLocks noChangeArrowheads="1"/>
          </p:cNvSpPr>
          <p:nvPr/>
        </p:nvSpPr>
        <p:spPr bwMode="auto">
          <a:xfrm>
            <a:off x="6234113" y="2667000"/>
            <a:ext cx="1560512"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and due to </a:t>
            </a:r>
            <a:r>
              <a:rPr lang="en-US" sz="2000" b="1">
                <a:solidFill>
                  <a:schemeClr val="accent2"/>
                </a:solidFill>
                <a:latin typeface="Monotype Corsiva" charset="0"/>
              </a:rPr>
              <a:t>F</a:t>
            </a:r>
            <a:r>
              <a:rPr lang="en-US" sz="2000" b="1" baseline="-25000">
                <a:solidFill>
                  <a:schemeClr val="accent2"/>
                </a:solidFill>
                <a:latin typeface="Monotype Corsiva" charset="0"/>
              </a:rPr>
              <a:t>2</a:t>
            </a:r>
            <a:endParaRPr lang="en-US" sz="2000">
              <a:solidFill>
                <a:srgbClr val="800000"/>
              </a:solidFill>
              <a:latin typeface="Arial Narrow" charset="0"/>
            </a:endParaRPr>
          </a:p>
        </p:txBody>
      </p:sp>
      <p:graphicFrame>
        <p:nvGraphicFramePr>
          <p:cNvPr id="389143" name="Object 23"/>
          <p:cNvGraphicFramePr>
            <a:graphicFrameLocks noChangeAspect="1"/>
          </p:cNvGraphicFramePr>
          <p:nvPr/>
        </p:nvGraphicFramePr>
        <p:xfrm>
          <a:off x="7872413" y="2674938"/>
          <a:ext cx="966787" cy="381000"/>
        </p:xfrm>
        <a:graphic>
          <a:graphicData uri="http://schemas.openxmlformats.org/presentationml/2006/ole">
            <mc:AlternateContent xmlns:mc="http://schemas.openxmlformats.org/markup-compatibility/2006">
              <mc:Choice xmlns:v="urn:schemas-microsoft-com:vml" Requires="v">
                <p:oleObj spid="_x0000_s429780" name="Equation" r:id="rId5" imgW="609480" imgH="215640" progId="Equation.3">
                  <p:embed/>
                </p:oleObj>
              </mc:Choice>
              <mc:Fallback>
                <p:oleObj name="Equation" r:id="rId5" imgW="6094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2413" y="2674938"/>
                        <a:ext cx="966787"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89144" name="Text Box 24"/>
          <p:cNvSpPr txBox="1">
            <a:spLocks noChangeArrowheads="1"/>
          </p:cNvSpPr>
          <p:nvPr/>
        </p:nvSpPr>
        <p:spPr bwMode="auto">
          <a:xfrm>
            <a:off x="609600" y="5233988"/>
            <a:ext cx="1371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Using the above result</a:t>
            </a:r>
          </a:p>
        </p:txBody>
      </p:sp>
      <p:graphicFrame>
        <p:nvGraphicFramePr>
          <p:cNvPr id="389145" name="Object 25"/>
          <p:cNvGraphicFramePr>
            <a:graphicFrameLocks noChangeAspect="1"/>
          </p:cNvGraphicFramePr>
          <p:nvPr/>
        </p:nvGraphicFramePr>
        <p:xfrm>
          <a:off x="5805488" y="3403600"/>
          <a:ext cx="1509712" cy="447675"/>
        </p:xfrm>
        <a:graphic>
          <a:graphicData uri="http://schemas.openxmlformats.org/presentationml/2006/ole">
            <mc:AlternateContent xmlns:mc="http://schemas.openxmlformats.org/markup-compatibility/2006">
              <mc:Choice xmlns:v="urn:schemas-microsoft-com:vml" Requires="v">
                <p:oleObj spid="_x0000_s429781" name="Equation" r:id="rId7" imgW="952200" imgH="253800" progId="Equation.3">
                  <p:embed/>
                </p:oleObj>
              </mc:Choice>
              <mc:Fallback>
                <p:oleObj name="Equation" r:id="rId7" imgW="95220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5488" y="3403600"/>
                        <a:ext cx="1509712" cy="4476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89146" name="Text Box 26"/>
          <p:cNvSpPr txBox="1">
            <a:spLocks noChangeArrowheads="1"/>
          </p:cNvSpPr>
          <p:nvPr/>
        </p:nvSpPr>
        <p:spPr bwMode="auto">
          <a:xfrm>
            <a:off x="2667000" y="3276600"/>
            <a:ext cx="2895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So the total torque acting on the system by the forces is</a:t>
            </a:r>
          </a:p>
        </p:txBody>
      </p:sp>
      <p:sp>
        <p:nvSpPr>
          <p:cNvPr id="389147" name="Text Box 27"/>
          <p:cNvSpPr txBox="1">
            <a:spLocks noChangeArrowheads="1"/>
          </p:cNvSpPr>
          <p:nvPr/>
        </p:nvSpPr>
        <p:spPr bwMode="auto">
          <a:xfrm>
            <a:off x="6248400" y="5233988"/>
            <a:ext cx="22860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cylinder rotates in counter-clockwise.</a:t>
            </a:r>
          </a:p>
        </p:txBody>
      </p:sp>
      <p:graphicFrame>
        <p:nvGraphicFramePr>
          <p:cNvPr id="389148" name="Object 28"/>
          <p:cNvGraphicFramePr>
            <a:graphicFrameLocks noChangeAspect="1"/>
          </p:cNvGraphicFramePr>
          <p:nvPr/>
        </p:nvGraphicFramePr>
        <p:xfrm>
          <a:off x="7359650" y="3429000"/>
          <a:ext cx="1327150" cy="381000"/>
        </p:xfrm>
        <a:graphic>
          <a:graphicData uri="http://schemas.openxmlformats.org/presentationml/2006/ole">
            <mc:AlternateContent xmlns:mc="http://schemas.openxmlformats.org/markup-compatibility/2006">
              <mc:Choice xmlns:v="urn:schemas-microsoft-com:vml" Requires="v">
                <p:oleObj spid="_x0000_s429782" name="Equation" r:id="rId9" imgW="838080" imgH="215640" progId="Equation.3">
                  <p:embed/>
                </p:oleObj>
              </mc:Choice>
              <mc:Fallback>
                <p:oleObj name="Equation" r:id="rId9" imgW="8380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9650" y="3429000"/>
                        <a:ext cx="1327150"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89149" name="Object 29"/>
          <p:cNvGraphicFramePr>
            <a:graphicFrameLocks noChangeAspect="1"/>
          </p:cNvGraphicFramePr>
          <p:nvPr/>
        </p:nvGraphicFramePr>
        <p:xfrm>
          <a:off x="2286000" y="5638800"/>
          <a:ext cx="2919413" cy="312738"/>
        </p:xfrm>
        <a:graphic>
          <a:graphicData uri="http://schemas.openxmlformats.org/presentationml/2006/ole">
            <mc:AlternateContent xmlns:mc="http://schemas.openxmlformats.org/markup-compatibility/2006">
              <mc:Choice xmlns:v="urn:schemas-microsoft-com:vml" Requires="v">
                <p:oleObj spid="_x0000_s429783" name="Equation" r:id="rId11" imgW="1841400" imgH="177480" progId="Equation.DSMT4">
                  <p:embed/>
                </p:oleObj>
              </mc:Choice>
              <mc:Fallback>
                <p:oleObj name="Equation" r:id="rId11" imgW="184140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5638800"/>
                        <a:ext cx="2919413" cy="3127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89150" name="Object 30"/>
          <p:cNvGraphicFramePr>
            <a:graphicFrameLocks noChangeAspect="1"/>
          </p:cNvGraphicFramePr>
          <p:nvPr/>
        </p:nvGraphicFramePr>
        <p:xfrm>
          <a:off x="2209800" y="5181600"/>
          <a:ext cx="665163" cy="449263"/>
        </p:xfrm>
        <a:graphic>
          <a:graphicData uri="http://schemas.openxmlformats.org/presentationml/2006/ole">
            <mc:AlternateContent xmlns:mc="http://schemas.openxmlformats.org/markup-compatibility/2006">
              <mc:Choice xmlns:v="urn:schemas-microsoft-com:vml" Requires="v">
                <p:oleObj spid="_x0000_s429784" name="Equation" r:id="rId13" imgW="419040" imgH="253800" progId="Equation.DSMT4">
                  <p:embed/>
                </p:oleObj>
              </mc:Choice>
              <mc:Fallback>
                <p:oleObj name="Equation" r:id="rId13" imgW="419040" imgH="253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9800" y="5181600"/>
                        <a:ext cx="665163" cy="4492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89151" name="Object 31"/>
          <p:cNvGraphicFramePr>
            <a:graphicFrameLocks noChangeAspect="1"/>
          </p:cNvGraphicFramePr>
          <p:nvPr/>
        </p:nvGraphicFramePr>
        <p:xfrm>
          <a:off x="2971800" y="5233988"/>
          <a:ext cx="604838" cy="404812"/>
        </p:xfrm>
        <a:graphic>
          <a:graphicData uri="http://schemas.openxmlformats.org/presentationml/2006/ole">
            <mc:AlternateContent xmlns:mc="http://schemas.openxmlformats.org/markup-compatibility/2006">
              <mc:Choice xmlns:v="urn:schemas-microsoft-com:vml" Requires="v">
                <p:oleObj spid="_x0000_s429785" name="Equation" r:id="rId15" imgW="380880" imgH="228600" progId="Equation.DSMT4">
                  <p:embed/>
                </p:oleObj>
              </mc:Choice>
              <mc:Fallback>
                <p:oleObj name="Equation" r:id="rId15" imgW="38088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1800" y="5233988"/>
                        <a:ext cx="604838" cy="4048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89152" name="Object 32"/>
          <p:cNvGraphicFramePr>
            <a:graphicFrameLocks noChangeAspect="1"/>
          </p:cNvGraphicFramePr>
          <p:nvPr/>
        </p:nvGraphicFramePr>
        <p:xfrm>
          <a:off x="3546475" y="5233988"/>
          <a:ext cx="644525" cy="404812"/>
        </p:xfrm>
        <a:graphic>
          <a:graphicData uri="http://schemas.openxmlformats.org/presentationml/2006/ole">
            <mc:AlternateContent xmlns:mc="http://schemas.openxmlformats.org/markup-compatibility/2006">
              <mc:Choice xmlns:v="urn:schemas-microsoft-com:vml" Requires="v">
                <p:oleObj spid="_x0000_s429786" name="Equation" r:id="rId17" imgW="406080" imgH="228600" progId="Equation.DSMT4">
                  <p:embed/>
                </p:oleObj>
              </mc:Choice>
              <mc:Fallback>
                <p:oleObj name="Equation" r:id="rId17" imgW="40608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6475" y="5233988"/>
                        <a:ext cx="644525" cy="4048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89153" name="Object 33"/>
          <p:cNvGraphicFramePr>
            <a:graphicFrameLocks noChangeAspect="1"/>
          </p:cNvGraphicFramePr>
          <p:nvPr/>
        </p:nvGraphicFramePr>
        <p:xfrm>
          <a:off x="5197475" y="5638800"/>
          <a:ext cx="563563" cy="312738"/>
        </p:xfrm>
        <a:graphic>
          <a:graphicData uri="http://schemas.openxmlformats.org/presentationml/2006/ole">
            <mc:AlternateContent xmlns:mc="http://schemas.openxmlformats.org/markup-compatibility/2006">
              <mc:Choice xmlns:v="urn:schemas-microsoft-com:vml" Requires="v">
                <p:oleObj spid="_x0000_s429787" name="Equation" r:id="rId19" imgW="355320" imgH="177480" progId="Equation.DSMT4">
                  <p:embed/>
                </p:oleObj>
              </mc:Choice>
              <mc:Fallback>
                <p:oleObj name="Equation" r:id="rId19" imgW="355320" imgH="177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97475" y="5638800"/>
                        <a:ext cx="563563" cy="3127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402629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 name="Date Placeholder 3"/>
          <p:cNvSpPr>
            <a:spLocks noGrp="1"/>
          </p:cNvSpPr>
          <p:nvPr>
            <p:ph type="dt" sz="half" idx="10"/>
          </p:nvPr>
        </p:nvSpPr>
        <p:spPr/>
        <p:txBody>
          <a:bodyPr/>
          <a:lstStyle/>
          <a:p>
            <a:r>
              <a:rPr lang="en-US" smtClean="0"/>
              <a:t>Thursday, Oct. 23, 2014</a:t>
            </a:r>
            <a:endParaRPr lang="en-US"/>
          </a:p>
        </p:txBody>
      </p:sp>
      <p:sp>
        <p:nvSpPr>
          <p:cNvPr id="51" name="Footer Placeholder 4"/>
          <p:cNvSpPr>
            <a:spLocks noGrp="1"/>
          </p:cNvSpPr>
          <p:nvPr>
            <p:ph type="ftr" sz="quarter" idx="11"/>
          </p:nvPr>
        </p:nvSpPr>
        <p:spPr/>
        <p:txBody>
          <a:bodyPr/>
          <a:lstStyle/>
          <a:p>
            <a:r>
              <a:rPr lang="nl-NL" smtClean="0"/>
              <a:t>PHYS 1443-004, Fall 2014                            Dr. Jaehoon Yu</a:t>
            </a:r>
            <a:endParaRPr lang="en-US"/>
          </a:p>
        </p:txBody>
      </p:sp>
      <p:sp>
        <p:nvSpPr>
          <p:cNvPr id="52" name="Slide Number Placeholder 5"/>
          <p:cNvSpPr>
            <a:spLocks noGrp="1"/>
          </p:cNvSpPr>
          <p:nvPr>
            <p:ph type="sldNum" sz="quarter" idx="12"/>
          </p:nvPr>
        </p:nvSpPr>
        <p:spPr/>
        <p:txBody>
          <a:bodyPr/>
          <a:lstStyle/>
          <a:p>
            <a:fld id="{2E81621B-EEF8-2841-BA3D-16907371D038}" type="slidenum">
              <a:rPr lang="en-US"/>
              <a:pPr/>
              <a:t>5</a:t>
            </a:fld>
            <a:endParaRPr lang="en-US"/>
          </a:p>
        </p:txBody>
      </p:sp>
      <p:grpSp>
        <p:nvGrpSpPr>
          <p:cNvPr id="2" name="Group 2"/>
          <p:cNvGrpSpPr>
            <a:grpSpLocks/>
          </p:cNvGrpSpPr>
          <p:nvPr/>
        </p:nvGrpSpPr>
        <p:grpSpPr bwMode="auto">
          <a:xfrm>
            <a:off x="593725" y="685800"/>
            <a:ext cx="2362200" cy="2465388"/>
            <a:chOff x="374" y="432"/>
            <a:chExt cx="1488" cy="1553"/>
          </a:xfrm>
        </p:grpSpPr>
        <p:grpSp>
          <p:nvGrpSpPr>
            <p:cNvPr id="3" name="Group 3"/>
            <p:cNvGrpSpPr>
              <a:grpSpLocks/>
            </p:cNvGrpSpPr>
            <p:nvPr/>
          </p:nvGrpSpPr>
          <p:grpSpPr bwMode="auto">
            <a:xfrm>
              <a:off x="374" y="432"/>
              <a:ext cx="1488" cy="1553"/>
              <a:chOff x="374" y="432"/>
              <a:chExt cx="1488" cy="1553"/>
            </a:xfrm>
          </p:grpSpPr>
          <p:grpSp>
            <p:nvGrpSpPr>
              <p:cNvPr id="4" name="Group 4"/>
              <p:cNvGrpSpPr>
                <a:grpSpLocks/>
              </p:cNvGrpSpPr>
              <p:nvPr/>
            </p:nvGrpSpPr>
            <p:grpSpPr bwMode="auto">
              <a:xfrm>
                <a:off x="432" y="576"/>
                <a:ext cx="1248" cy="1248"/>
                <a:chOff x="432" y="576"/>
                <a:chExt cx="1248" cy="1248"/>
              </a:xfrm>
            </p:grpSpPr>
            <p:sp>
              <p:nvSpPr>
                <p:cNvPr id="390149" name="Oval 5"/>
                <p:cNvSpPr>
                  <a:spLocks noChangeArrowheads="1"/>
                </p:cNvSpPr>
                <p:nvPr/>
              </p:nvSpPr>
              <p:spPr bwMode="auto">
                <a:xfrm>
                  <a:off x="432" y="1200"/>
                  <a:ext cx="960" cy="480"/>
                </a:xfrm>
                <a:prstGeom prst="ellipse">
                  <a:avLst/>
                </a:prstGeom>
                <a:solidFill>
                  <a:srgbClr val="FFFF99"/>
                </a:solidFill>
                <a:ln w="9525">
                  <a:solidFill>
                    <a:srgbClr val="FF0000"/>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90150" name="Line 6"/>
                <p:cNvSpPr>
                  <a:spLocks noChangeShapeType="1"/>
                </p:cNvSpPr>
                <p:nvPr/>
              </p:nvSpPr>
              <p:spPr bwMode="auto">
                <a:xfrm flipV="1">
                  <a:off x="912" y="576"/>
                  <a:ext cx="0" cy="816"/>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90151" name="Line 7"/>
                <p:cNvSpPr>
                  <a:spLocks noChangeShapeType="1"/>
                </p:cNvSpPr>
                <p:nvPr/>
              </p:nvSpPr>
              <p:spPr bwMode="auto">
                <a:xfrm>
                  <a:off x="912" y="1392"/>
                  <a:ext cx="768"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90152" name="Line 8"/>
                <p:cNvSpPr>
                  <a:spLocks noChangeShapeType="1"/>
                </p:cNvSpPr>
                <p:nvPr/>
              </p:nvSpPr>
              <p:spPr bwMode="auto">
                <a:xfrm flipH="1">
                  <a:off x="480" y="1392"/>
                  <a:ext cx="432" cy="432"/>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grpSp>
          <p:sp>
            <p:nvSpPr>
              <p:cNvPr id="390153" name="Text Box 9"/>
              <p:cNvSpPr txBox="1">
                <a:spLocks noChangeArrowheads="1"/>
              </p:cNvSpPr>
              <p:nvPr/>
            </p:nvSpPr>
            <p:spPr bwMode="auto">
              <a:xfrm>
                <a:off x="374" y="1735"/>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390154" name="Text Box 10"/>
              <p:cNvSpPr txBox="1">
                <a:spLocks noChangeArrowheads="1"/>
              </p:cNvSpPr>
              <p:nvPr/>
            </p:nvSpPr>
            <p:spPr bwMode="auto">
              <a:xfrm>
                <a:off x="1680" y="124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sp>
            <p:nvSpPr>
              <p:cNvPr id="390155" name="Text Box 11"/>
              <p:cNvSpPr txBox="1">
                <a:spLocks noChangeArrowheads="1"/>
              </p:cNvSpPr>
              <p:nvPr/>
            </p:nvSpPr>
            <p:spPr bwMode="auto">
              <a:xfrm>
                <a:off x="720" y="432"/>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z</a:t>
                </a:r>
              </a:p>
            </p:txBody>
          </p:sp>
        </p:grpSp>
        <p:sp>
          <p:nvSpPr>
            <p:cNvPr id="390156" name="Text Box 12"/>
            <p:cNvSpPr txBox="1">
              <a:spLocks noChangeArrowheads="1"/>
            </p:cNvSpPr>
            <p:nvPr/>
          </p:nvSpPr>
          <p:spPr bwMode="auto">
            <a:xfrm>
              <a:off x="672" y="1248"/>
              <a:ext cx="218"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O</a:t>
              </a:r>
            </a:p>
          </p:txBody>
        </p:sp>
      </p:grpSp>
      <p:sp>
        <p:nvSpPr>
          <p:cNvPr id="390157" name="Rectangle 13"/>
          <p:cNvSpPr>
            <a:spLocks noGrp="1" noChangeArrowheads="1"/>
          </p:cNvSpPr>
          <p:nvPr>
            <p:ph type="title"/>
          </p:nvPr>
        </p:nvSpPr>
        <p:spPr>
          <a:xfrm>
            <a:off x="685800" y="152400"/>
            <a:ext cx="8153400" cy="609600"/>
          </a:xfrm>
        </p:spPr>
        <p:txBody>
          <a:bodyPr/>
          <a:lstStyle/>
          <a:p>
            <a:r>
              <a:rPr lang="en-US"/>
              <a:t>Torque and Vector Product</a:t>
            </a:r>
          </a:p>
        </p:txBody>
      </p:sp>
      <p:sp>
        <p:nvSpPr>
          <p:cNvPr id="390158" name="Text Box 14"/>
          <p:cNvSpPr txBox="1">
            <a:spLocks noChangeArrowheads="1"/>
          </p:cNvSpPr>
          <p:nvPr/>
        </p:nvSpPr>
        <p:spPr bwMode="auto">
          <a:xfrm>
            <a:off x="2895600" y="2133600"/>
            <a:ext cx="6019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chemeClr val="accent2"/>
                </a:solidFill>
                <a:latin typeface="Arial Narrow" charset="0"/>
              </a:rPr>
              <a:t>The magnitude of </a:t>
            </a:r>
            <a:r>
              <a:rPr lang="en-US" sz="2000" dirty="0" smtClean="0">
                <a:solidFill>
                  <a:schemeClr val="accent2"/>
                </a:solidFill>
                <a:latin typeface="Arial Narrow" charset="0"/>
              </a:rPr>
              <a:t>the torque </a:t>
            </a:r>
            <a:r>
              <a:rPr lang="en-US" sz="2000" dirty="0">
                <a:solidFill>
                  <a:schemeClr val="accent2"/>
                </a:solidFill>
                <a:latin typeface="Arial Narrow" charset="0"/>
              </a:rPr>
              <a:t>given to the disk by the force </a:t>
            </a:r>
            <a:r>
              <a:rPr lang="en-US" sz="2000" b="1" dirty="0">
                <a:solidFill>
                  <a:schemeClr val="accent2"/>
                </a:solidFill>
                <a:latin typeface="Monotype Corsiva" charset="0"/>
              </a:rPr>
              <a:t>F</a:t>
            </a:r>
            <a:r>
              <a:rPr lang="en-US" sz="2000" dirty="0">
                <a:solidFill>
                  <a:schemeClr val="accent2"/>
                </a:solidFill>
                <a:latin typeface="Arial Narrow" charset="0"/>
              </a:rPr>
              <a:t> is</a:t>
            </a:r>
          </a:p>
        </p:txBody>
      </p:sp>
      <p:sp>
        <p:nvSpPr>
          <p:cNvPr id="390159" name="Text Box 15"/>
          <p:cNvSpPr txBox="1">
            <a:spLocks noChangeArrowheads="1"/>
          </p:cNvSpPr>
          <p:nvPr/>
        </p:nvSpPr>
        <p:spPr bwMode="auto">
          <a:xfrm>
            <a:off x="2819400" y="838200"/>
            <a:ext cx="5791200" cy="82232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a:solidFill>
                  <a:schemeClr val="accent2"/>
                </a:solidFill>
                <a:latin typeface="Arial Narrow" charset="0"/>
              </a:rPr>
              <a:t>Let’s consider a disk fixed onto the origin O and the force</a:t>
            </a:r>
            <a:r>
              <a:rPr lang="en-US" b="1">
                <a:solidFill>
                  <a:schemeClr val="accent2"/>
                </a:solidFill>
                <a:latin typeface="Monotype Corsiva" charset="0"/>
              </a:rPr>
              <a:t> F</a:t>
            </a:r>
            <a:r>
              <a:rPr lang="en-US">
                <a:solidFill>
                  <a:schemeClr val="accent2"/>
                </a:solidFill>
                <a:latin typeface="Arial Narrow" charset="0"/>
              </a:rPr>
              <a:t> exerts on the point p. What happens?</a:t>
            </a:r>
          </a:p>
        </p:txBody>
      </p:sp>
      <p:graphicFrame>
        <p:nvGraphicFramePr>
          <p:cNvPr id="390160" name="Object 16"/>
          <p:cNvGraphicFramePr>
            <a:graphicFrameLocks noChangeAspect="1"/>
          </p:cNvGraphicFramePr>
          <p:nvPr/>
        </p:nvGraphicFramePr>
        <p:xfrm>
          <a:off x="4876800" y="2544763"/>
          <a:ext cx="1447800" cy="422275"/>
        </p:xfrm>
        <a:graphic>
          <a:graphicData uri="http://schemas.openxmlformats.org/presentationml/2006/ole">
            <mc:AlternateContent xmlns:mc="http://schemas.openxmlformats.org/markup-compatibility/2006">
              <mc:Choice xmlns:v="urn:schemas-microsoft-com:vml" Requires="v">
                <p:oleObj spid="_x0000_s430893" name="Equation" r:id="rId3" imgW="736560" imgH="177480" progId="Equation.DSMT4">
                  <p:embed/>
                </p:oleObj>
              </mc:Choice>
              <mc:Fallback>
                <p:oleObj name="Equation" r:id="rId3" imgW="73656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44763"/>
                        <a:ext cx="1447800" cy="4222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0161" name="Object 17"/>
          <p:cNvGraphicFramePr>
            <a:graphicFrameLocks noChangeAspect="1"/>
          </p:cNvGraphicFramePr>
          <p:nvPr/>
        </p:nvGraphicFramePr>
        <p:xfrm>
          <a:off x="4800600" y="4419600"/>
          <a:ext cx="1143000" cy="381000"/>
        </p:xfrm>
        <a:graphic>
          <a:graphicData uri="http://schemas.openxmlformats.org/presentationml/2006/ole">
            <mc:AlternateContent xmlns:mc="http://schemas.openxmlformats.org/markup-compatibility/2006">
              <mc:Choice xmlns:v="urn:schemas-microsoft-com:vml" Requires="v">
                <p:oleObj spid="_x0000_s430894" name="Equation" r:id="rId5" imgW="634680" imgH="228600" progId="Equation.3">
                  <p:embed/>
                </p:oleObj>
              </mc:Choice>
              <mc:Fallback>
                <p:oleObj name="Equation" r:id="rId5" imgW="6346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419600"/>
                        <a:ext cx="1143000" cy="381000"/>
                      </a:xfrm>
                      <a:prstGeom prst="rect">
                        <a:avLst/>
                      </a:prstGeom>
                      <a:solidFill>
                        <a:srgbClr val="FFFF99"/>
                      </a:solidFill>
                      <a:ln>
                        <a:noFill/>
                      </a:ln>
                      <a:extLs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90162" name="Text Box 18"/>
          <p:cNvSpPr txBox="1">
            <a:spLocks noChangeArrowheads="1"/>
          </p:cNvSpPr>
          <p:nvPr/>
        </p:nvSpPr>
        <p:spPr bwMode="auto">
          <a:xfrm>
            <a:off x="2895600" y="1752600"/>
            <a:ext cx="6248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disk will start rotating counter clockwise about the Z axis</a:t>
            </a:r>
          </a:p>
        </p:txBody>
      </p:sp>
      <p:sp>
        <p:nvSpPr>
          <p:cNvPr id="390163" name="Text Box 19"/>
          <p:cNvSpPr txBox="1">
            <a:spLocks noChangeArrowheads="1"/>
          </p:cNvSpPr>
          <p:nvPr/>
        </p:nvSpPr>
        <p:spPr bwMode="auto">
          <a:xfrm>
            <a:off x="457200" y="4511675"/>
            <a:ext cx="3962400" cy="82232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a:solidFill>
                  <a:schemeClr val="accent2"/>
                </a:solidFill>
                <a:latin typeface="Arial Narrow" charset="0"/>
              </a:rPr>
              <a:t>The above operation is called the </a:t>
            </a:r>
            <a:r>
              <a:rPr lang="en-US">
                <a:solidFill>
                  <a:srgbClr val="FF0000"/>
                </a:solidFill>
                <a:latin typeface="Arial Narrow" charset="0"/>
              </a:rPr>
              <a:t>Vector product or Cross product</a:t>
            </a:r>
          </a:p>
        </p:txBody>
      </p:sp>
      <p:grpSp>
        <p:nvGrpSpPr>
          <p:cNvPr id="5" name="Group 20"/>
          <p:cNvGrpSpPr>
            <a:grpSpLocks/>
          </p:cNvGrpSpPr>
          <p:nvPr/>
        </p:nvGrpSpPr>
        <p:grpSpPr bwMode="auto">
          <a:xfrm>
            <a:off x="1752600" y="2514600"/>
            <a:ext cx="996950" cy="396875"/>
            <a:chOff x="1104" y="1584"/>
            <a:chExt cx="628" cy="250"/>
          </a:xfrm>
        </p:grpSpPr>
        <p:sp>
          <p:nvSpPr>
            <p:cNvPr id="390165" name="Line 21"/>
            <p:cNvSpPr>
              <a:spLocks noChangeShapeType="1"/>
            </p:cNvSpPr>
            <p:nvPr/>
          </p:nvSpPr>
          <p:spPr bwMode="auto">
            <a:xfrm>
              <a:off x="1104" y="1584"/>
              <a:ext cx="384" cy="96"/>
            </a:xfrm>
            <a:prstGeom prst="line">
              <a:avLst/>
            </a:prstGeom>
            <a:noFill/>
            <a:ln w="28575">
              <a:solidFill>
                <a:srgbClr val="FF3399"/>
              </a:solidFill>
              <a:round/>
              <a:headEnd/>
              <a:tailEnd type="triangle" w="med" len="med"/>
            </a:ln>
            <a:effectLst/>
          </p:spPr>
          <p:txBody>
            <a:bodyPr>
              <a:prstTxWarp prst="textNoShape">
                <a:avLst/>
              </a:prstTxWarp>
            </a:bodyPr>
            <a:lstStyle/>
            <a:p>
              <a:endParaRPr lang="en-US"/>
            </a:p>
          </p:txBody>
        </p:sp>
        <p:sp>
          <p:nvSpPr>
            <p:cNvPr id="390166" name="Text Box 22"/>
            <p:cNvSpPr txBox="1">
              <a:spLocks noChangeArrowheads="1"/>
            </p:cNvSpPr>
            <p:nvPr/>
          </p:nvSpPr>
          <p:spPr bwMode="auto">
            <a:xfrm>
              <a:off x="1536" y="1584"/>
              <a:ext cx="196"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F</a:t>
              </a:r>
            </a:p>
          </p:txBody>
        </p:sp>
      </p:grpSp>
      <p:grpSp>
        <p:nvGrpSpPr>
          <p:cNvPr id="6" name="Group 23"/>
          <p:cNvGrpSpPr>
            <a:grpSpLocks/>
          </p:cNvGrpSpPr>
          <p:nvPr/>
        </p:nvGrpSpPr>
        <p:grpSpPr bwMode="auto">
          <a:xfrm>
            <a:off x="1447801" y="2209800"/>
            <a:ext cx="900113" cy="781050"/>
            <a:chOff x="912" y="1392"/>
            <a:chExt cx="567" cy="492"/>
          </a:xfrm>
        </p:grpSpPr>
        <p:sp>
          <p:nvSpPr>
            <p:cNvPr id="390168" name="Line 24"/>
            <p:cNvSpPr>
              <a:spLocks noChangeShapeType="1"/>
            </p:cNvSpPr>
            <p:nvPr/>
          </p:nvSpPr>
          <p:spPr bwMode="auto">
            <a:xfrm>
              <a:off x="912" y="1392"/>
              <a:ext cx="480" cy="48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0169" name="Text Box 25"/>
            <p:cNvSpPr txBox="1">
              <a:spLocks noChangeArrowheads="1"/>
            </p:cNvSpPr>
            <p:nvPr/>
          </p:nvSpPr>
          <p:spPr bwMode="auto">
            <a:xfrm>
              <a:off x="1289" y="1632"/>
              <a:ext cx="190" cy="252"/>
            </a:xfrm>
            <a:prstGeom prst="rect">
              <a:avLst/>
            </a:prstGeom>
            <a:noFill/>
            <a:ln w="9525">
              <a:noFill/>
              <a:miter lim="800000"/>
              <a:headEnd/>
              <a:tailEnd/>
            </a:ln>
            <a:effectLst/>
          </p:spPr>
          <p:txBody>
            <a:bodyPr wrap="none">
              <a:prstTxWarp prst="textNoShape">
                <a:avLst/>
              </a:prstTxWarp>
              <a:spAutoFit/>
            </a:bodyPr>
            <a:lstStyle/>
            <a:p>
              <a:r>
                <a:rPr lang="en-US" sz="2000" dirty="0" err="1" smtClean="0">
                  <a:solidFill>
                    <a:schemeClr val="accent2"/>
                  </a:solidFill>
                  <a:latin typeface="Arial Narrow" charset="0"/>
                </a:rPr>
                <a:t>θ</a:t>
              </a:r>
              <a:endParaRPr lang="en-US" sz="2000" dirty="0">
                <a:solidFill>
                  <a:schemeClr val="accent2"/>
                </a:solidFill>
                <a:latin typeface="Arial Narrow" charset="0"/>
              </a:endParaRPr>
            </a:p>
          </p:txBody>
        </p:sp>
      </p:grpSp>
      <p:grpSp>
        <p:nvGrpSpPr>
          <p:cNvPr id="7" name="Group 26"/>
          <p:cNvGrpSpPr>
            <a:grpSpLocks/>
          </p:cNvGrpSpPr>
          <p:nvPr/>
        </p:nvGrpSpPr>
        <p:grpSpPr bwMode="auto">
          <a:xfrm>
            <a:off x="1447802" y="1355725"/>
            <a:ext cx="841376" cy="854075"/>
            <a:chOff x="912" y="854"/>
            <a:chExt cx="530" cy="538"/>
          </a:xfrm>
        </p:grpSpPr>
        <p:sp>
          <p:nvSpPr>
            <p:cNvPr id="390171" name="Text Box 27"/>
            <p:cNvSpPr txBox="1">
              <a:spLocks noChangeArrowheads="1"/>
            </p:cNvSpPr>
            <p:nvPr/>
          </p:nvSpPr>
          <p:spPr bwMode="auto">
            <a:xfrm>
              <a:off x="960" y="854"/>
              <a:ext cx="482" cy="252"/>
            </a:xfrm>
            <a:prstGeom prst="rect">
              <a:avLst/>
            </a:prstGeom>
            <a:noFill/>
            <a:ln w="9525">
              <a:noFill/>
              <a:miter lim="800000"/>
              <a:headEnd/>
              <a:tailEnd/>
            </a:ln>
            <a:effectLst/>
          </p:spPr>
          <p:txBody>
            <a:bodyPr wrap="none">
              <a:prstTxWarp prst="textNoShape">
                <a:avLst/>
              </a:prstTxWarp>
              <a:spAutoFit/>
            </a:bodyPr>
            <a:lstStyle/>
            <a:p>
              <a:r>
                <a:rPr lang="en-US" sz="2000" b="1" dirty="0" err="1" smtClean="0">
                  <a:solidFill>
                    <a:schemeClr val="accent2"/>
                  </a:solidFill>
                  <a:latin typeface="Symbol" charset="2"/>
                </a:rPr>
                <a:t>τ</a:t>
              </a:r>
              <a:r>
                <a:rPr lang="en-US" sz="2000" b="1" dirty="0" smtClean="0">
                  <a:solidFill>
                    <a:schemeClr val="accent2"/>
                  </a:solidFill>
                  <a:latin typeface="Symbol" charset="2"/>
                </a:rPr>
                <a:t>=</a:t>
              </a:r>
              <a:r>
                <a:rPr lang="en-US" sz="2000" b="1" dirty="0" err="1">
                  <a:solidFill>
                    <a:schemeClr val="accent2"/>
                  </a:solidFill>
                  <a:latin typeface="Arial Narrow" charset="0"/>
                </a:rPr>
                <a:t>rxF</a:t>
              </a:r>
              <a:endParaRPr lang="en-US" sz="2000" b="1" dirty="0">
                <a:solidFill>
                  <a:schemeClr val="accent2"/>
                </a:solidFill>
                <a:latin typeface="Symbol" charset="2"/>
              </a:endParaRPr>
            </a:p>
          </p:txBody>
        </p:sp>
        <p:sp>
          <p:nvSpPr>
            <p:cNvPr id="390172" name="Line 28"/>
            <p:cNvSpPr>
              <a:spLocks noChangeShapeType="1"/>
            </p:cNvSpPr>
            <p:nvPr/>
          </p:nvSpPr>
          <p:spPr bwMode="auto">
            <a:xfrm flipV="1">
              <a:off x="912" y="912"/>
              <a:ext cx="0" cy="480"/>
            </a:xfrm>
            <a:prstGeom prst="line">
              <a:avLst/>
            </a:prstGeom>
            <a:noFill/>
            <a:ln w="38100">
              <a:solidFill>
                <a:schemeClr val="hlink"/>
              </a:solidFill>
              <a:round/>
              <a:headEnd/>
              <a:tailEnd type="triangle" w="med" len="med"/>
            </a:ln>
            <a:effectLst/>
          </p:spPr>
          <p:txBody>
            <a:bodyPr>
              <a:prstTxWarp prst="textNoShape">
                <a:avLst/>
              </a:prstTxWarp>
            </a:bodyPr>
            <a:lstStyle/>
            <a:p>
              <a:endParaRPr lang="en-US"/>
            </a:p>
          </p:txBody>
        </p:sp>
      </p:grpSp>
      <p:grpSp>
        <p:nvGrpSpPr>
          <p:cNvPr id="8" name="Group 29"/>
          <p:cNvGrpSpPr>
            <a:grpSpLocks/>
          </p:cNvGrpSpPr>
          <p:nvPr/>
        </p:nvGrpSpPr>
        <p:grpSpPr bwMode="auto">
          <a:xfrm>
            <a:off x="1335088" y="2133600"/>
            <a:ext cx="652462" cy="473075"/>
            <a:chOff x="841" y="1344"/>
            <a:chExt cx="411" cy="298"/>
          </a:xfrm>
        </p:grpSpPr>
        <p:sp>
          <p:nvSpPr>
            <p:cNvPr id="390174" name="Line 30"/>
            <p:cNvSpPr>
              <a:spLocks noChangeShapeType="1"/>
            </p:cNvSpPr>
            <p:nvPr/>
          </p:nvSpPr>
          <p:spPr bwMode="auto">
            <a:xfrm>
              <a:off x="912" y="1392"/>
              <a:ext cx="192" cy="192"/>
            </a:xfrm>
            <a:prstGeom prst="line">
              <a:avLst/>
            </a:prstGeom>
            <a:noFill/>
            <a:ln w="28575">
              <a:solidFill>
                <a:srgbClr val="FF0000"/>
              </a:solidFill>
              <a:round/>
              <a:headEnd/>
              <a:tailEnd type="triangle" w="med" len="med"/>
            </a:ln>
            <a:effectLst/>
          </p:spPr>
          <p:txBody>
            <a:bodyPr>
              <a:prstTxWarp prst="textNoShape">
                <a:avLst/>
              </a:prstTxWarp>
            </a:bodyPr>
            <a:lstStyle/>
            <a:p>
              <a:endParaRPr lang="en-US"/>
            </a:p>
          </p:txBody>
        </p:sp>
        <p:sp>
          <p:nvSpPr>
            <p:cNvPr id="390175" name="Text Box 31"/>
            <p:cNvSpPr txBox="1">
              <a:spLocks noChangeArrowheads="1"/>
            </p:cNvSpPr>
            <p:nvPr/>
          </p:nvSpPr>
          <p:spPr bwMode="auto">
            <a:xfrm>
              <a:off x="841" y="1392"/>
              <a:ext cx="167"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r</a:t>
              </a:r>
            </a:p>
          </p:txBody>
        </p:sp>
        <p:sp>
          <p:nvSpPr>
            <p:cNvPr id="390176" name="Text Box 32"/>
            <p:cNvSpPr txBox="1">
              <a:spLocks noChangeArrowheads="1"/>
            </p:cNvSpPr>
            <p:nvPr/>
          </p:nvSpPr>
          <p:spPr bwMode="auto">
            <a:xfrm>
              <a:off x="1056" y="1344"/>
              <a:ext cx="196"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p</a:t>
              </a:r>
            </a:p>
          </p:txBody>
        </p:sp>
      </p:grpSp>
      <p:sp>
        <p:nvSpPr>
          <p:cNvPr id="390177" name="Text Box 33"/>
          <p:cNvSpPr txBox="1">
            <a:spLocks noChangeArrowheads="1"/>
          </p:cNvSpPr>
          <p:nvPr/>
        </p:nvSpPr>
        <p:spPr bwMode="auto">
          <a:xfrm>
            <a:off x="609600" y="3048000"/>
            <a:ext cx="50292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chemeClr val="accent2"/>
                </a:solidFill>
                <a:latin typeface="Arial Narrow" charset="0"/>
              </a:rPr>
              <a:t>But torque is a vector quantity, what is the direction? How is torque expressed mathematically? </a:t>
            </a:r>
          </a:p>
        </p:txBody>
      </p:sp>
      <p:graphicFrame>
        <p:nvGraphicFramePr>
          <p:cNvPr id="390178" name="Object 34"/>
          <p:cNvGraphicFramePr>
            <a:graphicFrameLocks noChangeAspect="1"/>
          </p:cNvGraphicFramePr>
          <p:nvPr/>
        </p:nvGraphicFramePr>
        <p:xfrm>
          <a:off x="5943600" y="3165475"/>
          <a:ext cx="1676400" cy="644525"/>
        </p:xfrm>
        <a:graphic>
          <a:graphicData uri="http://schemas.openxmlformats.org/presentationml/2006/ole">
            <mc:AlternateContent xmlns:mc="http://schemas.openxmlformats.org/markup-compatibility/2006">
              <mc:Choice xmlns:v="urn:schemas-microsoft-com:vml" Requires="v">
                <p:oleObj spid="_x0000_s430895" name="Equation" r:id="rId7" imgW="571320" imgH="228600" progId="Equation.3">
                  <p:embed/>
                </p:oleObj>
              </mc:Choice>
              <mc:Fallback>
                <p:oleObj name="Equation" r:id="rId7" imgW="57132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165475"/>
                        <a:ext cx="1676400" cy="644525"/>
                      </a:xfrm>
                      <a:prstGeom prst="rect">
                        <a:avLst/>
                      </a:prstGeom>
                      <a:solidFill>
                        <a:srgbClr val="FFFF99"/>
                      </a:solidFill>
                      <a:ln w="28575">
                        <a:solidFill>
                          <a:srgbClr val="FF0000"/>
                        </a:solidFill>
                        <a:miter lim="800000"/>
                        <a:headEnd/>
                        <a:tailEnd/>
                      </a:ln>
                    </p:spPr>
                  </p:pic>
                </p:oleObj>
              </mc:Fallback>
            </mc:AlternateContent>
          </a:graphicData>
        </a:graphic>
      </p:graphicFrame>
      <p:sp>
        <p:nvSpPr>
          <p:cNvPr id="390179" name="Line 35"/>
          <p:cNvSpPr>
            <a:spLocks noChangeShapeType="1"/>
          </p:cNvSpPr>
          <p:nvPr/>
        </p:nvSpPr>
        <p:spPr bwMode="auto">
          <a:xfrm>
            <a:off x="228600" y="4318000"/>
            <a:ext cx="8763000" cy="0"/>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390180" name="Text Box 36"/>
          <p:cNvSpPr txBox="1">
            <a:spLocks noChangeArrowheads="1"/>
          </p:cNvSpPr>
          <p:nvPr/>
        </p:nvSpPr>
        <p:spPr bwMode="auto">
          <a:xfrm>
            <a:off x="609600" y="3870325"/>
            <a:ext cx="23622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is the direction?</a:t>
            </a:r>
          </a:p>
        </p:txBody>
      </p:sp>
      <p:sp>
        <p:nvSpPr>
          <p:cNvPr id="390181" name="Text Box 37"/>
          <p:cNvSpPr txBox="1">
            <a:spLocks noChangeArrowheads="1"/>
          </p:cNvSpPr>
          <p:nvPr/>
        </p:nvSpPr>
        <p:spPr bwMode="auto">
          <a:xfrm>
            <a:off x="3048000" y="3870325"/>
            <a:ext cx="5334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direction of the torque follows the right-hand rule!!</a:t>
            </a:r>
          </a:p>
        </p:txBody>
      </p:sp>
      <p:sp>
        <p:nvSpPr>
          <p:cNvPr id="390182" name="Text Box 38"/>
          <p:cNvSpPr txBox="1">
            <a:spLocks noChangeArrowheads="1"/>
          </p:cNvSpPr>
          <p:nvPr/>
        </p:nvSpPr>
        <p:spPr bwMode="auto">
          <a:xfrm>
            <a:off x="457200" y="5486400"/>
            <a:ext cx="37338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is the result of a vector product?</a:t>
            </a:r>
          </a:p>
        </p:txBody>
      </p:sp>
      <p:sp>
        <p:nvSpPr>
          <p:cNvPr id="390183" name="Text Box 39"/>
          <p:cNvSpPr txBox="1">
            <a:spLocks noChangeArrowheads="1"/>
          </p:cNvSpPr>
          <p:nvPr/>
        </p:nvSpPr>
        <p:spPr bwMode="auto">
          <a:xfrm>
            <a:off x="838200" y="5851525"/>
            <a:ext cx="1676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Another vector</a:t>
            </a:r>
          </a:p>
        </p:txBody>
      </p:sp>
      <p:sp>
        <p:nvSpPr>
          <p:cNvPr id="390184" name="Text Box 40"/>
          <p:cNvSpPr txBox="1">
            <a:spLocks noChangeArrowheads="1"/>
          </p:cNvSpPr>
          <p:nvPr/>
        </p:nvSpPr>
        <p:spPr bwMode="auto">
          <a:xfrm>
            <a:off x="4267200" y="5486400"/>
            <a:ext cx="48006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is another vector operation we’ve learned?</a:t>
            </a:r>
          </a:p>
        </p:txBody>
      </p:sp>
      <p:sp>
        <p:nvSpPr>
          <p:cNvPr id="390185" name="Text Box 41"/>
          <p:cNvSpPr txBox="1">
            <a:spLocks noChangeArrowheads="1"/>
          </p:cNvSpPr>
          <p:nvPr/>
        </p:nvSpPr>
        <p:spPr bwMode="auto">
          <a:xfrm>
            <a:off x="4267200" y="5943600"/>
            <a:ext cx="1676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Scalar product</a:t>
            </a:r>
          </a:p>
        </p:txBody>
      </p:sp>
      <p:graphicFrame>
        <p:nvGraphicFramePr>
          <p:cNvPr id="390186" name="Object 42"/>
          <p:cNvGraphicFramePr>
            <a:graphicFrameLocks noChangeAspect="1"/>
          </p:cNvGraphicFramePr>
          <p:nvPr/>
        </p:nvGraphicFramePr>
        <p:xfrm>
          <a:off x="5951538" y="5922963"/>
          <a:ext cx="1465262" cy="403225"/>
        </p:xfrm>
        <a:graphic>
          <a:graphicData uri="http://schemas.openxmlformats.org/presentationml/2006/ole">
            <mc:AlternateContent xmlns:mc="http://schemas.openxmlformats.org/markup-compatibility/2006">
              <mc:Choice xmlns:v="urn:schemas-microsoft-com:vml" Requires="v">
                <p:oleObj spid="_x0000_s430896" name="Equation" r:id="rId9" imgW="723900" imgH="241300" progId="Equation.DSMT4">
                  <p:embed/>
                </p:oleObj>
              </mc:Choice>
              <mc:Fallback>
                <p:oleObj name="Equation" r:id="rId9" imgW="7239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1538" y="5922963"/>
                        <a:ext cx="1465262" cy="403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90187" name="Text Box 43"/>
          <p:cNvSpPr txBox="1">
            <a:spLocks noChangeArrowheads="1"/>
          </p:cNvSpPr>
          <p:nvPr/>
        </p:nvSpPr>
        <p:spPr bwMode="auto">
          <a:xfrm>
            <a:off x="6019800" y="6384925"/>
            <a:ext cx="1828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Result?</a:t>
            </a:r>
            <a:r>
              <a:rPr lang="en-US" sz="2000">
                <a:solidFill>
                  <a:srgbClr val="FF0000"/>
                </a:solidFill>
                <a:latin typeface="Arial Narrow" charset="0"/>
              </a:rPr>
              <a:t> A scalar</a:t>
            </a:r>
          </a:p>
        </p:txBody>
      </p:sp>
      <p:graphicFrame>
        <p:nvGraphicFramePr>
          <p:cNvPr id="390188" name="Object 44"/>
          <p:cNvGraphicFramePr>
            <a:graphicFrameLocks noChangeAspect="1"/>
          </p:cNvGraphicFramePr>
          <p:nvPr/>
        </p:nvGraphicFramePr>
        <p:xfrm>
          <a:off x="4684713" y="4827588"/>
          <a:ext cx="584200" cy="614362"/>
        </p:xfrm>
        <a:graphic>
          <a:graphicData uri="http://schemas.openxmlformats.org/presentationml/2006/ole">
            <mc:AlternateContent xmlns:mc="http://schemas.openxmlformats.org/markup-compatibility/2006">
              <mc:Choice xmlns:v="urn:schemas-microsoft-com:vml" Requires="v">
                <p:oleObj spid="_x0000_s430897" name="Equation" r:id="rId11" imgW="330200" imgH="368300" progId="Equation.DSMT4">
                  <p:embed/>
                </p:oleObj>
              </mc:Choice>
              <mc:Fallback>
                <p:oleObj name="Equation" r:id="rId11" imgW="330200" imgH="368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4713" y="4827588"/>
                        <a:ext cx="584200" cy="614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90189" name="Object 45"/>
          <p:cNvGraphicFramePr>
            <a:graphicFrameLocks noChangeAspect="1"/>
          </p:cNvGraphicFramePr>
          <p:nvPr/>
        </p:nvGraphicFramePr>
        <p:xfrm>
          <a:off x="5289550" y="4824413"/>
          <a:ext cx="1035050" cy="614362"/>
        </p:xfrm>
        <a:graphic>
          <a:graphicData uri="http://schemas.openxmlformats.org/presentationml/2006/ole">
            <mc:AlternateContent xmlns:mc="http://schemas.openxmlformats.org/markup-compatibility/2006">
              <mc:Choice xmlns:v="urn:schemas-microsoft-com:vml" Requires="v">
                <p:oleObj spid="_x0000_s430898" name="Equation" r:id="rId13" imgW="584200" imgH="368300" progId="Equation.DSMT4">
                  <p:embed/>
                </p:oleObj>
              </mc:Choice>
              <mc:Fallback>
                <p:oleObj name="Equation" r:id="rId13" imgW="584200" imgH="368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9550" y="4824413"/>
                        <a:ext cx="1035050" cy="614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90190" name="Object 46"/>
          <p:cNvGraphicFramePr>
            <a:graphicFrameLocks noChangeAspect="1"/>
          </p:cNvGraphicFramePr>
          <p:nvPr/>
        </p:nvGraphicFramePr>
        <p:xfrm>
          <a:off x="6269038" y="4824413"/>
          <a:ext cx="360362" cy="614362"/>
        </p:xfrm>
        <a:graphic>
          <a:graphicData uri="http://schemas.openxmlformats.org/presentationml/2006/ole">
            <mc:AlternateContent xmlns:mc="http://schemas.openxmlformats.org/markup-compatibility/2006">
              <mc:Choice xmlns:v="urn:schemas-microsoft-com:vml" Requires="v">
                <p:oleObj spid="_x0000_s430899" name="Equation" r:id="rId15" imgW="203200" imgH="368300" progId="Equation.DSMT4">
                  <p:embed/>
                </p:oleObj>
              </mc:Choice>
              <mc:Fallback>
                <p:oleObj name="Equation" r:id="rId15" imgW="203200" imgH="3683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69038" y="4824413"/>
                        <a:ext cx="360362" cy="614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90191" name="Object 47"/>
          <p:cNvGraphicFramePr>
            <a:graphicFrameLocks noChangeAspect="1"/>
          </p:cNvGraphicFramePr>
          <p:nvPr/>
        </p:nvGraphicFramePr>
        <p:xfrm>
          <a:off x="6553200" y="4824413"/>
          <a:ext cx="360363" cy="614362"/>
        </p:xfrm>
        <a:graphic>
          <a:graphicData uri="http://schemas.openxmlformats.org/presentationml/2006/ole">
            <mc:AlternateContent xmlns:mc="http://schemas.openxmlformats.org/markup-compatibility/2006">
              <mc:Choice xmlns:v="urn:schemas-microsoft-com:vml" Requires="v">
                <p:oleObj spid="_x0000_s430900" name="Equation" r:id="rId17" imgW="203200" imgH="368300" progId="Equation.DSMT4">
                  <p:embed/>
                </p:oleObj>
              </mc:Choice>
              <mc:Fallback>
                <p:oleObj name="Equation" r:id="rId17" imgW="203200" imgH="3683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53200" y="4824413"/>
                        <a:ext cx="360363" cy="614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90192" name="Object 48"/>
          <p:cNvGraphicFramePr>
            <a:graphicFrameLocks noChangeAspect="1"/>
          </p:cNvGraphicFramePr>
          <p:nvPr/>
        </p:nvGraphicFramePr>
        <p:xfrm>
          <a:off x="6858000" y="4960938"/>
          <a:ext cx="584200" cy="296862"/>
        </p:xfrm>
        <a:graphic>
          <a:graphicData uri="http://schemas.openxmlformats.org/presentationml/2006/ole">
            <mc:AlternateContent xmlns:mc="http://schemas.openxmlformats.org/markup-compatibility/2006">
              <mc:Choice xmlns:v="urn:schemas-microsoft-com:vml" Requires="v">
                <p:oleObj spid="_x0000_s430901" name="Equation" r:id="rId19" imgW="330120" imgH="177480" progId="Equation.DSMT4">
                  <p:embed/>
                </p:oleObj>
              </mc:Choice>
              <mc:Fallback>
                <p:oleObj name="Equation" r:id="rId19" imgW="330120" imgH="177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58000" y="4960938"/>
                        <a:ext cx="584200" cy="2968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90193" name="Object 49"/>
          <p:cNvGraphicFramePr>
            <a:graphicFrameLocks noChangeAspect="1"/>
          </p:cNvGraphicFramePr>
          <p:nvPr/>
        </p:nvGraphicFramePr>
        <p:xfrm>
          <a:off x="7378700" y="5840413"/>
          <a:ext cx="1414463" cy="614362"/>
        </p:xfrm>
        <a:graphic>
          <a:graphicData uri="http://schemas.openxmlformats.org/presentationml/2006/ole">
            <mc:AlternateContent xmlns:mc="http://schemas.openxmlformats.org/markup-compatibility/2006">
              <mc:Choice xmlns:v="urn:schemas-microsoft-com:vml" Requires="v">
                <p:oleObj spid="_x0000_s430902" name="Equation" r:id="rId21" imgW="698500" imgH="368300" progId="Equation.DSMT4">
                  <p:embed/>
                </p:oleObj>
              </mc:Choice>
              <mc:Fallback>
                <p:oleObj name="Equation" r:id="rId21" imgW="698500" imgH="3683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78700" y="5840413"/>
                        <a:ext cx="1414463" cy="614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53181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Oct. 23, 2014</a:t>
            </a:r>
            <a:endParaRPr lang="en-US"/>
          </a:p>
        </p:txBody>
      </p:sp>
      <p:sp>
        <p:nvSpPr>
          <p:cNvPr id="27" name="Footer Placeholder 4"/>
          <p:cNvSpPr>
            <a:spLocks noGrp="1"/>
          </p:cNvSpPr>
          <p:nvPr>
            <p:ph type="ftr" sz="quarter" idx="11"/>
          </p:nvPr>
        </p:nvSpPr>
        <p:spPr/>
        <p:txBody>
          <a:bodyPr/>
          <a:lstStyle/>
          <a:p>
            <a:r>
              <a:rPr lang="nl-NL" smtClean="0"/>
              <a:t>PHYS 1443-004, Fall 2014                            Dr. Jaehoon Yu</a:t>
            </a:r>
            <a:endParaRPr lang="en-US"/>
          </a:p>
        </p:txBody>
      </p:sp>
      <p:sp>
        <p:nvSpPr>
          <p:cNvPr id="28" name="Slide Number Placeholder 5"/>
          <p:cNvSpPr>
            <a:spLocks noGrp="1"/>
          </p:cNvSpPr>
          <p:nvPr>
            <p:ph type="sldNum" sz="quarter" idx="12"/>
          </p:nvPr>
        </p:nvSpPr>
        <p:spPr/>
        <p:txBody>
          <a:bodyPr/>
          <a:lstStyle/>
          <a:p>
            <a:fld id="{328C3387-60AB-CF46-A9EE-A8E08709A6D7}" type="slidenum">
              <a:rPr lang="en-US"/>
              <a:pPr/>
              <a:t>6</a:t>
            </a:fld>
            <a:endParaRPr lang="en-US"/>
          </a:p>
        </p:txBody>
      </p:sp>
      <p:sp>
        <p:nvSpPr>
          <p:cNvPr id="391170" name="Rectangle 2"/>
          <p:cNvSpPr>
            <a:spLocks noGrp="1" noChangeArrowheads="1"/>
          </p:cNvSpPr>
          <p:nvPr>
            <p:ph type="title"/>
          </p:nvPr>
        </p:nvSpPr>
        <p:spPr>
          <a:xfrm>
            <a:off x="685800" y="152400"/>
            <a:ext cx="8153400" cy="609600"/>
          </a:xfrm>
        </p:spPr>
        <p:txBody>
          <a:bodyPr/>
          <a:lstStyle/>
          <a:p>
            <a:r>
              <a:rPr lang="en-US"/>
              <a:t>Properties of Vector Product</a:t>
            </a:r>
          </a:p>
        </p:txBody>
      </p:sp>
      <p:graphicFrame>
        <p:nvGraphicFramePr>
          <p:cNvPr id="391171" name="Object 3"/>
          <p:cNvGraphicFramePr>
            <a:graphicFrameLocks noChangeAspect="1"/>
          </p:cNvGraphicFramePr>
          <p:nvPr>
            <p:extLst>
              <p:ext uri="{D42A27DB-BD31-4B8C-83A1-F6EECF244321}">
                <p14:modId xmlns:p14="http://schemas.microsoft.com/office/powerpoint/2010/main" val="3478682918"/>
              </p:ext>
            </p:extLst>
          </p:nvPr>
        </p:nvGraphicFramePr>
        <p:xfrm>
          <a:off x="2579688" y="5465763"/>
          <a:ext cx="1296987" cy="784225"/>
        </p:xfrm>
        <a:graphic>
          <a:graphicData uri="http://schemas.openxmlformats.org/presentationml/2006/ole">
            <mc:AlternateContent xmlns:mc="http://schemas.openxmlformats.org/markup-compatibility/2006">
              <mc:Choice xmlns:v="urn:schemas-microsoft-com:vml" Requires="v">
                <p:oleObj spid="_x0000_s475249" name="Equation" r:id="rId3" imgW="622300" imgH="469900" progId="Equation.DSMT4">
                  <p:embed/>
                </p:oleObj>
              </mc:Choice>
              <mc:Fallback>
                <p:oleObj name="Equation" r:id="rId3" imgW="622300" imgH="469900" progId="Equation.DSMT4">
                  <p:embed/>
                  <p:pic>
                    <p:nvPicPr>
                      <p:cNvPr id="0" name=""/>
                      <p:cNvPicPr>
                        <a:picLocks noChangeAspect="1" noChangeArrowheads="1"/>
                      </p:cNvPicPr>
                      <p:nvPr/>
                    </p:nvPicPr>
                    <p:blipFill>
                      <a:blip r:embed="rId4"/>
                      <a:srcRect/>
                      <a:stretch>
                        <a:fillRect/>
                      </a:stretch>
                    </p:blipFill>
                    <p:spPr bwMode="auto">
                      <a:xfrm>
                        <a:off x="2579688" y="5465763"/>
                        <a:ext cx="1296987" cy="784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91172" name="Text Box 4"/>
          <p:cNvSpPr txBox="1">
            <a:spLocks noChangeArrowheads="1"/>
          </p:cNvSpPr>
          <p:nvPr/>
        </p:nvSpPr>
        <p:spPr bwMode="auto">
          <a:xfrm>
            <a:off x="457200" y="762000"/>
            <a:ext cx="4114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is Non-commutative</a:t>
            </a:r>
          </a:p>
        </p:txBody>
      </p:sp>
      <p:sp>
        <p:nvSpPr>
          <p:cNvPr id="391173" name="Text Box 5"/>
          <p:cNvSpPr txBox="1">
            <a:spLocks noChangeArrowheads="1"/>
          </p:cNvSpPr>
          <p:nvPr/>
        </p:nvSpPr>
        <p:spPr bwMode="auto">
          <a:xfrm>
            <a:off x="4572000" y="762000"/>
            <a:ext cx="23622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does this mean?</a:t>
            </a:r>
          </a:p>
        </p:txBody>
      </p:sp>
      <p:sp>
        <p:nvSpPr>
          <p:cNvPr id="391174" name="Text Box 6"/>
          <p:cNvSpPr txBox="1">
            <a:spLocks noChangeArrowheads="1"/>
          </p:cNvSpPr>
          <p:nvPr/>
        </p:nvSpPr>
        <p:spPr bwMode="auto">
          <a:xfrm>
            <a:off x="457200" y="1203325"/>
            <a:ext cx="5105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If the order of operation changes the result changes</a:t>
            </a:r>
          </a:p>
        </p:txBody>
      </p:sp>
      <p:graphicFrame>
        <p:nvGraphicFramePr>
          <p:cNvPr id="391175" name="Object 7"/>
          <p:cNvGraphicFramePr>
            <a:graphicFrameLocks noChangeAspect="1"/>
          </p:cNvGraphicFramePr>
          <p:nvPr>
            <p:extLst>
              <p:ext uri="{D42A27DB-BD31-4B8C-83A1-F6EECF244321}">
                <p14:modId xmlns:p14="http://schemas.microsoft.com/office/powerpoint/2010/main" val="1067017089"/>
              </p:ext>
            </p:extLst>
          </p:nvPr>
        </p:nvGraphicFramePr>
        <p:xfrm>
          <a:off x="5516563" y="1219200"/>
          <a:ext cx="1825625" cy="360363"/>
        </p:xfrm>
        <a:graphic>
          <a:graphicData uri="http://schemas.openxmlformats.org/presentationml/2006/ole">
            <mc:AlternateContent xmlns:mc="http://schemas.openxmlformats.org/markup-compatibility/2006">
              <mc:Choice xmlns:v="urn:schemas-microsoft-com:vml" Requires="v">
                <p:oleObj spid="_x0000_s475250" name="Equation" r:id="rId5" imgW="876300" imgH="215900" progId="Equation.DSMT4">
                  <p:embed/>
                </p:oleObj>
              </mc:Choice>
              <mc:Fallback>
                <p:oleObj name="Equation" r:id="rId5" imgW="876300" imgH="215900" progId="Equation.DSMT4">
                  <p:embed/>
                  <p:pic>
                    <p:nvPicPr>
                      <p:cNvPr id="0" name=""/>
                      <p:cNvPicPr>
                        <a:picLocks noChangeAspect="1" noChangeArrowheads="1"/>
                      </p:cNvPicPr>
                      <p:nvPr/>
                    </p:nvPicPr>
                    <p:blipFill>
                      <a:blip r:embed="rId6"/>
                      <a:srcRect/>
                      <a:stretch>
                        <a:fillRect/>
                      </a:stretch>
                    </p:blipFill>
                    <p:spPr bwMode="auto">
                      <a:xfrm>
                        <a:off x="5516563" y="1219200"/>
                        <a:ext cx="1825625" cy="360363"/>
                      </a:xfrm>
                      <a:prstGeom prst="rect">
                        <a:avLst/>
                      </a:prstGeom>
                      <a:solidFill>
                        <a:srgbClr val="FFFF99"/>
                      </a:solidFill>
                      <a:ln>
                        <a:noFill/>
                      </a:ln>
                      <a:extLs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1176" name="Object 8"/>
          <p:cNvGraphicFramePr>
            <a:graphicFrameLocks noChangeAspect="1"/>
          </p:cNvGraphicFramePr>
          <p:nvPr>
            <p:extLst>
              <p:ext uri="{D42A27DB-BD31-4B8C-83A1-F6EECF244321}">
                <p14:modId xmlns:p14="http://schemas.microsoft.com/office/powerpoint/2010/main" val="2985008063"/>
              </p:ext>
            </p:extLst>
          </p:nvPr>
        </p:nvGraphicFramePr>
        <p:xfrm>
          <a:off x="5557838" y="1692275"/>
          <a:ext cx="2089150" cy="501650"/>
        </p:xfrm>
        <a:graphic>
          <a:graphicData uri="http://schemas.openxmlformats.org/presentationml/2006/ole">
            <mc:AlternateContent xmlns:mc="http://schemas.openxmlformats.org/markup-compatibility/2006">
              <mc:Choice xmlns:v="urn:schemas-microsoft-com:vml" Requires="v">
                <p:oleObj spid="_x0000_s475251" name="Equation" r:id="rId7" imgW="965200" imgH="203200" progId="Equation.DSMT4">
                  <p:embed/>
                </p:oleObj>
              </mc:Choice>
              <mc:Fallback>
                <p:oleObj name="Equation" r:id="rId7" imgW="965200" imgH="203200" progId="Equation.DSMT4">
                  <p:embed/>
                  <p:pic>
                    <p:nvPicPr>
                      <p:cNvPr id="0" name=""/>
                      <p:cNvPicPr>
                        <a:picLocks noChangeAspect="1" noChangeArrowheads="1"/>
                      </p:cNvPicPr>
                      <p:nvPr/>
                    </p:nvPicPr>
                    <p:blipFill>
                      <a:blip r:embed="rId8"/>
                      <a:srcRect/>
                      <a:stretch>
                        <a:fillRect/>
                      </a:stretch>
                    </p:blipFill>
                    <p:spPr bwMode="auto">
                      <a:xfrm>
                        <a:off x="5557838" y="1692275"/>
                        <a:ext cx="2089150" cy="501650"/>
                      </a:xfrm>
                      <a:prstGeom prst="rect">
                        <a:avLst/>
                      </a:prstGeom>
                      <a:solidFill>
                        <a:srgbClr val="FFFF99"/>
                      </a:solidFill>
                      <a:ln w="28575">
                        <a:solidFill>
                          <a:srgbClr val="FF0000"/>
                        </a:solidFill>
                        <a:miter lim="800000"/>
                        <a:headEnd/>
                        <a:tailEnd/>
                      </a:ln>
                    </p:spPr>
                  </p:pic>
                </p:oleObj>
              </mc:Fallback>
            </mc:AlternateContent>
          </a:graphicData>
        </a:graphic>
      </p:graphicFrame>
      <p:sp>
        <p:nvSpPr>
          <p:cNvPr id="391177" name="Text Box 9"/>
          <p:cNvSpPr txBox="1">
            <a:spLocks noChangeArrowheads="1"/>
          </p:cNvSpPr>
          <p:nvPr/>
        </p:nvSpPr>
        <p:spPr bwMode="auto">
          <a:xfrm>
            <a:off x="457200" y="1584325"/>
            <a:ext cx="5105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Following the right-hand rule, the direction changes</a:t>
            </a:r>
          </a:p>
        </p:txBody>
      </p:sp>
      <p:sp>
        <p:nvSpPr>
          <p:cNvPr id="391178" name="Text Box 10"/>
          <p:cNvSpPr txBox="1">
            <a:spLocks noChangeArrowheads="1"/>
          </p:cNvSpPr>
          <p:nvPr/>
        </p:nvSpPr>
        <p:spPr bwMode="auto">
          <a:xfrm>
            <a:off x="457200" y="1981200"/>
            <a:ext cx="46482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of two parallel vectors is 0.</a:t>
            </a:r>
          </a:p>
        </p:txBody>
      </p:sp>
      <p:graphicFrame>
        <p:nvGraphicFramePr>
          <p:cNvPr id="391179" name="Object 11"/>
          <p:cNvGraphicFramePr>
            <a:graphicFrameLocks noChangeAspect="1"/>
          </p:cNvGraphicFramePr>
          <p:nvPr>
            <p:extLst>
              <p:ext uri="{D42A27DB-BD31-4B8C-83A1-F6EECF244321}">
                <p14:modId xmlns:p14="http://schemas.microsoft.com/office/powerpoint/2010/main" val="3877578141"/>
              </p:ext>
            </p:extLst>
          </p:nvPr>
        </p:nvGraphicFramePr>
        <p:xfrm>
          <a:off x="663575" y="2466975"/>
          <a:ext cx="1390650" cy="441325"/>
        </p:xfrm>
        <a:graphic>
          <a:graphicData uri="http://schemas.openxmlformats.org/presentationml/2006/ole">
            <mc:AlternateContent xmlns:mc="http://schemas.openxmlformats.org/markup-compatibility/2006">
              <mc:Choice xmlns:v="urn:schemas-microsoft-com:vml" Requires="v">
                <p:oleObj spid="_x0000_s475252" name="Equation" r:id="rId9" imgW="736600" imgH="292100" progId="Equation.DSMT4">
                  <p:embed/>
                </p:oleObj>
              </mc:Choice>
              <mc:Fallback>
                <p:oleObj name="Equation" r:id="rId9" imgW="736600" imgH="292100" progId="Equation.DSMT4">
                  <p:embed/>
                  <p:pic>
                    <p:nvPicPr>
                      <p:cNvPr id="0" name=""/>
                      <p:cNvPicPr>
                        <a:picLocks noChangeAspect="1" noChangeArrowheads="1"/>
                      </p:cNvPicPr>
                      <p:nvPr/>
                    </p:nvPicPr>
                    <p:blipFill>
                      <a:blip r:embed="rId10"/>
                      <a:srcRect/>
                      <a:stretch>
                        <a:fillRect/>
                      </a:stretch>
                    </p:blipFill>
                    <p:spPr bwMode="auto">
                      <a:xfrm>
                        <a:off x="663575" y="2466975"/>
                        <a:ext cx="1390650" cy="4413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1180" name="Object 12"/>
          <p:cNvGraphicFramePr>
            <a:graphicFrameLocks noChangeAspect="1"/>
          </p:cNvGraphicFramePr>
          <p:nvPr>
            <p:extLst>
              <p:ext uri="{D42A27DB-BD31-4B8C-83A1-F6EECF244321}">
                <p14:modId xmlns:p14="http://schemas.microsoft.com/office/powerpoint/2010/main" val="677906626"/>
              </p:ext>
            </p:extLst>
          </p:nvPr>
        </p:nvGraphicFramePr>
        <p:xfrm>
          <a:off x="6218238" y="2395538"/>
          <a:ext cx="1508125" cy="541337"/>
        </p:xfrm>
        <a:graphic>
          <a:graphicData uri="http://schemas.openxmlformats.org/presentationml/2006/ole">
            <mc:AlternateContent xmlns:mc="http://schemas.openxmlformats.org/markup-compatibility/2006">
              <mc:Choice xmlns:v="urn:schemas-microsoft-com:vml" Requires="v">
                <p:oleObj spid="_x0000_s475253" name="Equation" r:id="rId11" imgW="622300" imgH="203200" progId="Equation.DSMT4">
                  <p:embed/>
                </p:oleObj>
              </mc:Choice>
              <mc:Fallback>
                <p:oleObj name="Equation" r:id="rId11" imgW="622300" imgH="203200" progId="Equation.DSMT4">
                  <p:embed/>
                  <p:pic>
                    <p:nvPicPr>
                      <p:cNvPr id="0" name=""/>
                      <p:cNvPicPr>
                        <a:picLocks noChangeAspect="1" noChangeArrowheads="1"/>
                      </p:cNvPicPr>
                      <p:nvPr/>
                    </p:nvPicPr>
                    <p:blipFill>
                      <a:blip r:embed="rId12"/>
                      <a:srcRect/>
                      <a:stretch>
                        <a:fillRect/>
                      </a:stretch>
                    </p:blipFill>
                    <p:spPr bwMode="auto">
                      <a:xfrm>
                        <a:off x="6218238" y="2395538"/>
                        <a:ext cx="1508125" cy="541337"/>
                      </a:xfrm>
                      <a:prstGeom prst="rect">
                        <a:avLst/>
                      </a:prstGeom>
                      <a:solidFill>
                        <a:srgbClr val="FFFF99"/>
                      </a:solidFill>
                      <a:ln w="28575">
                        <a:solidFill>
                          <a:srgbClr val="FF0000"/>
                        </a:solidFill>
                        <a:miter lim="800000"/>
                        <a:headEnd/>
                        <a:tailEnd/>
                      </a:ln>
                    </p:spPr>
                  </p:pic>
                </p:oleObj>
              </mc:Fallback>
            </mc:AlternateContent>
          </a:graphicData>
        </a:graphic>
      </p:graphicFrame>
      <p:sp>
        <p:nvSpPr>
          <p:cNvPr id="391181" name="Text Box 13"/>
          <p:cNvSpPr txBox="1">
            <a:spLocks noChangeArrowheads="1"/>
          </p:cNvSpPr>
          <p:nvPr/>
        </p:nvSpPr>
        <p:spPr bwMode="auto">
          <a:xfrm>
            <a:off x="5334000" y="2498725"/>
            <a:ext cx="7620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Thus,</a:t>
            </a:r>
          </a:p>
        </p:txBody>
      </p:sp>
      <p:sp>
        <p:nvSpPr>
          <p:cNvPr id="391182" name="Text Box 14"/>
          <p:cNvSpPr txBox="1">
            <a:spLocks noChangeArrowheads="1"/>
          </p:cNvSpPr>
          <p:nvPr/>
        </p:nvSpPr>
        <p:spPr bwMode="auto">
          <a:xfrm>
            <a:off x="457200" y="3032125"/>
            <a:ext cx="4953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If two vectors are perpendicular to each other</a:t>
            </a:r>
          </a:p>
        </p:txBody>
      </p:sp>
      <p:graphicFrame>
        <p:nvGraphicFramePr>
          <p:cNvPr id="391183" name="Object 15"/>
          <p:cNvGraphicFramePr>
            <a:graphicFrameLocks noChangeAspect="1"/>
          </p:cNvGraphicFramePr>
          <p:nvPr>
            <p:extLst>
              <p:ext uri="{D42A27DB-BD31-4B8C-83A1-F6EECF244321}">
                <p14:modId xmlns:p14="http://schemas.microsoft.com/office/powerpoint/2010/main" val="2905141063"/>
              </p:ext>
            </p:extLst>
          </p:nvPr>
        </p:nvGraphicFramePr>
        <p:xfrm>
          <a:off x="1055688" y="3444875"/>
          <a:ext cx="815975" cy="577850"/>
        </p:xfrm>
        <a:graphic>
          <a:graphicData uri="http://schemas.openxmlformats.org/presentationml/2006/ole">
            <mc:AlternateContent xmlns:mc="http://schemas.openxmlformats.org/markup-compatibility/2006">
              <mc:Choice xmlns:v="urn:schemas-microsoft-com:vml" Requires="v">
                <p:oleObj spid="_x0000_s475254" name="Equation" r:id="rId13" imgW="431800" imgH="292100" progId="Equation.DSMT4">
                  <p:embed/>
                </p:oleObj>
              </mc:Choice>
              <mc:Fallback>
                <p:oleObj name="Equation" r:id="rId13" imgW="431800" imgH="292100" progId="Equation.DSMT4">
                  <p:embed/>
                  <p:pic>
                    <p:nvPicPr>
                      <p:cNvPr id="0" name=""/>
                      <p:cNvPicPr>
                        <a:picLocks noChangeAspect="1" noChangeArrowheads="1"/>
                      </p:cNvPicPr>
                      <p:nvPr/>
                    </p:nvPicPr>
                    <p:blipFill>
                      <a:blip r:embed="rId14"/>
                      <a:srcRect/>
                      <a:stretch>
                        <a:fillRect/>
                      </a:stretch>
                    </p:blipFill>
                    <p:spPr bwMode="auto">
                      <a:xfrm>
                        <a:off x="1055688" y="3444875"/>
                        <a:ext cx="815975" cy="577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91184" name="Text Box 16"/>
          <p:cNvSpPr txBox="1">
            <a:spLocks noChangeArrowheads="1"/>
          </p:cNvSpPr>
          <p:nvPr/>
        </p:nvSpPr>
        <p:spPr bwMode="auto">
          <a:xfrm>
            <a:off x="457200" y="4022725"/>
            <a:ext cx="4114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follows distribution law</a:t>
            </a:r>
          </a:p>
        </p:txBody>
      </p:sp>
      <p:graphicFrame>
        <p:nvGraphicFramePr>
          <p:cNvPr id="391185" name="Object 17"/>
          <p:cNvGraphicFramePr>
            <a:graphicFrameLocks noChangeAspect="1"/>
          </p:cNvGraphicFramePr>
          <p:nvPr>
            <p:extLst>
              <p:ext uri="{D42A27DB-BD31-4B8C-83A1-F6EECF244321}">
                <p14:modId xmlns:p14="http://schemas.microsoft.com/office/powerpoint/2010/main" val="3683486425"/>
              </p:ext>
            </p:extLst>
          </p:nvPr>
        </p:nvGraphicFramePr>
        <p:xfrm>
          <a:off x="2668588" y="4441825"/>
          <a:ext cx="1735137" cy="701675"/>
        </p:xfrm>
        <a:graphic>
          <a:graphicData uri="http://schemas.openxmlformats.org/presentationml/2006/ole">
            <mc:AlternateContent xmlns:mc="http://schemas.openxmlformats.org/markup-compatibility/2006">
              <mc:Choice xmlns:v="urn:schemas-microsoft-com:vml" Requires="v">
                <p:oleObj spid="_x0000_s475255" name="Equation" r:id="rId15" imgW="736600" imgH="292100" progId="Equation.DSMT4">
                  <p:embed/>
                </p:oleObj>
              </mc:Choice>
              <mc:Fallback>
                <p:oleObj name="Equation" r:id="rId15" imgW="736600" imgH="292100" progId="Equation.DSMT4">
                  <p:embed/>
                  <p:pic>
                    <p:nvPicPr>
                      <p:cNvPr id="0" name=""/>
                      <p:cNvPicPr>
                        <a:picLocks noChangeAspect="1" noChangeArrowheads="1"/>
                      </p:cNvPicPr>
                      <p:nvPr/>
                    </p:nvPicPr>
                    <p:blipFill>
                      <a:blip r:embed="rId16"/>
                      <a:srcRect/>
                      <a:stretch>
                        <a:fillRect/>
                      </a:stretch>
                    </p:blipFill>
                    <p:spPr bwMode="auto">
                      <a:xfrm>
                        <a:off x="2668588" y="4441825"/>
                        <a:ext cx="1735137" cy="7016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91186" name="Text Box 18"/>
          <p:cNvSpPr txBox="1">
            <a:spLocks noChangeArrowheads="1"/>
          </p:cNvSpPr>
          <p:nvPr/>
        </p:nvSpPr>
        <p:spPr bwMode="auto">
          <a:xfrm>
            <a:off x="381000" y="5029200"/>
            <a:ext cx="7239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The derivative of a Vector product with respect to a scalar variable is </a:t>
            </a:r>
          </a:p>
        </p:txBody>
      </p:sp>
      <p:graphicFrame>
        <p:nvGraphicFramePr>
          <p:cNvPr id="391187" name="Object 19"/>
          <p:cNvGraphicFramePr>
            <a:graphicFrameLocks noChangeAspect="1"/>
          </p:cNvGraphicFramePr>
          <p:nvPr>
            <p:extLst>
              <p:ext uri="{D42A27DB-BD31-4B8C-83A1-F6EECF244321}">
                <p14:modId xmlns:p14="http://schemas.microsoft.com/office/powerpoint/2010/main" val="1181782173"/>
              </p:ext>
            </p:extLst>
          </p:nvPr>
        </p:nvGraphicFramePr>
        <p:xfrm>
          <a:off x="2057400" y="2466975"/>
          <a:ext cx="1438275" cy="441325"/>
        </p:xfrm>
        <a:graphic>
          <a:graphicData uri="http://schemas.openxmlformats.org/presentationml/2006/ole">
            <mc:AlternateContent xmlns:mc="http://schemas.openxmlformats.org/markup-compatibility/2006">
              <mc:Choice xmlns:v="urn:schemas-microsoft-com:vml" Requires="v">
                <p:oleObj spid="_x0000_s475256" name="Equation" r:id="rId17" imgW="762000" imgH="292100" progId="Equation.DSMT4">
                  <p:embed/>
                </p:oleObj>
              </mc:Choice>
              <mc:Fallback>
                <p:oleObj name="Equation" r:id="rId17" imgW="762000" imgH="292100" progId="Equation.DSMT4">
                  <p:embed/>
                  <p:pic>
                    <p:nvPicPr>
                      <p:cNvPr id="0" name=""/>
                      <p:cNvPicPr>
                        <a:picLocks noChangeAspect="1" noChangeArrowheads="1"/>
                      </p:cNvPicPr>
                      <p:nvPr/>
                    </p:nvPicPr>
                    <p:blipFill>
                      <a:blip r:embed="rId18"/>
                      <a:srcRect/>
                      <a:stretch>
                        <a:fillRect/>
                      </a:stretch>
                    </p:blipFill>
                    <p:spPr bwMode="auto">
                      <a:xfrm>
                        <a:off x="2057400" y="2466975"/>
                        <a:ext cx="1438275" cy="4413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1188" name="Object 20"/>
          <p:cNvGraphicFramePr>
            <a:graphicFrameLocks noChangeAspect="1"/>
          </p:cNvGraphicFramePr>
          <p:nvPr>
            <p:extLst>
              <p:ext uri="{D42A27DB-BD31-4B8C-83A1-F6EECF244321}">
                <p14:modId xmlns:p14="http://schemas.microsoft.com/office/powerpoint/2010/main" val="1178143928"/>
              </p:ext>
            </p:extLst>
          </p:nvPr>
        </p:nvGraphicFramePr>
        <p:xfrm>
          <a:off x="3398838" y="2466975"/>
          <a:ext cx="1870075" cy="441325"/>
        </p:xfrm>
        <a:graphic>
          <a:graphicData uri="http://schemas.openxmlformats.org/presentationml/2006/ole">
            <mc:AlternateContent xmlns:mc="http://schemas.openxmlformats.org/markup-compatibility/2006">
              <mc:Choice xmlns:v="urn:schemas-microsoft-com:vml" Requires="v">
                <p:oleObj spid="_x0000_s475257" name="Equation" r:id="rId19" imgW="990600" imgH="292100" progId="Equation.DSMT4">
                  <p:embed/>
                </p:oleObj>
              </mc:Choice>
              <mc:Fallback>
                <p:oleObj name="Equation" r:id="rId19" imgW="990600" imgH="292100" progId="Equation.DSMT4">
                  <p:embed/>
                  <p:pic>
                    <p:nvPicPr>
                      <p:cNvPr id="0" name=""/>
                      <p:cNvPicPr>
                        <a:picLocks noChangeAspect="1" noChangeArrowheads="1"/>
                      </p:cNvPicPr>
                      <p:nvPr/>
                    </p:nvPicPr>
                    <p:blipFill>
                      <a:blip r:embed="rId20"/>
                      <a:srcRect/>
                      <a:stretch>
                        <a:fillRect/>
                      </a:stretch>
                    </p:blipFill>
                    <p:spPr bwMode="auto">
                      <a:xfrm>
                        <a:off x="3398838" y="2466975"/>
                        <a:ext cx="1870075" cy="4413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1189" name="Object 21"/>
          <p:cNvGraphicFramePr>
            <a:graphicFrameLocks noChangeAspect="1"/>
          </p:cNvGraphicFramePr>
          <p:nvPr>
            <p:extLst>
              <p:ext uri="{D42A27DB-BD31-4B8C-83A1-F6EECF244321}">
                <p14:modId xmlns:p14="http://schemas.microsoft.com/office/powerpoint/2010/main" val="3694976493"/>
              </p:ext>
            </p:extLst>
          </p:nvPr>
        </p:nvGraphicFramePr>
        <p:xfrm>
          <a:off x="1865313" y="3444875"/>
          <a:ext cx="1439862" cy="577850"/>
        </p:xfrm>
        <a:graphic>
          <a:graphicData uri="http://schemas.openxmlformats.org/presentationml/2006/ole">
            <mc:AlternateContent xmlns:mc="http://schemas.openxmlformats.org/markup-compatibility/2006">
              <mc:Choice xmlns:v="urn:schemas-microsoft-com:vml" Requires="v">
                <p:oleObj spid="_x0000_s475258" name="Equation" r:id="rId21" imgW="762000" imgH="292100" progId="Equation.DSMT4">
                  <p:embed/>
                </p:oleObj>
              </mc:Choice>
              <mc:Fallback>
                <p:oleObj name="Equation" r:id="rId21" imgW="762000" imgH="292100" progId="Equation.DSMT4">
                  <p:embed/>
                  <p:pic>
                    <p:nvPicPr>
                      <p:cNvPr id="0" name=""/>
                      <p:cNvPicPr>
                        <a:picLocks noChangeAspect="1" noChangeArrowheads="1"/>
                      </p:cNvPicPr>
                      <p:nvPr/>
                    </p:nvPicPr>
                    <p:blipFill>
                      <a:blip r:embed="rId22"/>
                      <a:srcRect/>
                      <a:stretch>
                        <a:fillRect/>
                      </a:stretch>
                    </p:blipFill>
                    <p:spPr bwMode="auto">
                      <a:xfrm>
                        <a:off x="1865313" y="3444875"/>
                        <a:ext cx="1439862" cy="577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1190" name="Object 22"/>
          <p:cNvGraphicFramePr>
            <a:graphicFrameLocks noChangeAspect="1"/>
          </p:cNvGraphicFramePr>
          <p:nvPr>
            <p:extLst>
              <p:ext uri="{D42A27DB-BD31-4B8C-83A1-F6EECF244321}">
                <p14:modId xmlns:p14="http://schemas.microsoft.com/office/powerpoint/2010/main" val="3631226660"/>
              </p:ext>
            </p:extLst>
          </p:nvPr>
        </p:nvGraphicFramePr>
        <p:xfrm>
          <a:off x="3302000" y="3444875"/>
          <a:ext cx="1657350" cy="577850"/>
        </p:xfrm>
        <a:graphic>
          <a:graphicData uri="http://schemas.openxmlformats.org/presentationml/2006/ole">
            <mc:AlternateContent xmlns:mc="http://schemas.openxmlformats.org/markup-compatibility/2006">
              <mc:Choice xmlns:v="urn:schemas-microsoft-com:vml" Requires="v">
                <p:oleObj spid="_x0000_s475259" name="Equation" r:id="rId23" imgW="876300" imgH="292100" progId="Equation.DSMT4">
                  <p:embed/>
                </p:oleObj>
              </mc:Choice>
              <mc:Fallback>
                <p:oleObj name="Equation" r:id="rId23" imgW="876300" imgH="292100" progId="Equation.DSMT4">
                  <p:embed/>
                  <p:pic>
                    <p:nvPicPr>
                      <p:cNvPr id="0" name=""/>
                      <p:cNvPicPr>
                        <a:picLocks noChangeAspect="1" noChangeArrowheads="1"/>
                      </p:cNvPicPr>
                      <p:nvPr/>
                    </p:nvPicPr>
                    <p:blipFill>
                      <a:blip r:embed="rId24"/>
                      <a:srcRect/>
                      <a:stretch>
                        <a:fillRect/>
                      </a:stretch>
                    </p:blipFill>
                    <p:spPr bwMode="auto">
                      <a:xfrm>
                        <a:off x="3302000" y="3444875"/>
                        <a:ext cx="1657350" cy="577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1191" name="Object 23"/>
          <p:cNvGraphicFramePr>
            <a:graphicFrameLocks noChangeAspect="1"/>
          </p:cNvGraphicFramePr>
          <p:nvPr>
            <p:extLst>
              <p:ext uri="{D42A27DB-BD31-4B8C-83A1-F6EECF244321}">
                <p14:modId xmlns:p14="http://schemas.microsoft.com/office/powerpoint/2010/main" val="3393172513"/>
              </p:ext>
            </p:extLst>
          </p:nvPr>
        </p:nvGraphicFramePr>
        <p:xfrm>
          <a:off x="4940300" y="3443288"/>
          <a:ext cx="1560513" cy="577850"/>
        </p:xfrm>
        <a:graphic>
          <a:graphicData uri="http://schemas.openxmlformats.org/presentationml/2006/ole">
            <mc:AlternateContent xmlns:mc="http://schemas.openxmlformats.org/markup-compatibility/2006">
              <mc:Choice xmlns:v="urn:schemas-microsoft-com:vml" Requires="v">
                <p:oleObj spid="_x0000_s475260" name="Equation" r:id="rId25" imgW="825500" imgH="292100" progId="Equation.DSMT4">
                  <p:embed/>
                </p:oleObj>
              </mc:Choice>
              <mc:Fallback>
                <p:oleObj name="Equation" r:id="rId25" imgW="825500" imgH="292100" progId="Equation.DSMT4">
                  <p:embed/>
                  <p:pic>
                    <p:nvPicPr>
                      <p:cNvPr id="0" name=""/>
                      <p:cNvPicPr>
                        <a:picLocks noChangeAspect="1" noChangeArrowheads="1"/>
                      </p:cNvPicPr>
                      <p:nvPr/>
                    </p:nvPicPr>
                    <p:blipFill>
                      <a:blip r:embed="rId26"/>
                      <a:srcRect/>
                      <a:stretch>
                        <a:fillRect/>
                      </a:stretch>
                    </p:blipFill>
                    <p:spPr bwMode="auto">
                      <a:xfrm>
                        <a:off x="4940300" y="3443288"/>
                        <a:ext cx="1560513" cy="5778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1192" name="Object 24"/>
          <p:cNvGraphicFramePr>
            <a:graphicFrameLocks noChangeAspect="1"/>
          </p:cNvGraphicFramePr>
          <p:nvPr>
            <p:extLst>
              <p:ext uri="{D42A27DB-BD31-4B8C-83A1-F6EECF244321}">
                <p14:modId xmlns:p14="http://schemas.microsoft.com/office/powerpoint/2010/main" val="2329532820"/>
              </p:ext>
            </p:extLst>
          </p:nvPr>
        </p:nvGraphicFramePr>
        <p:xfrm>
          <a:off x="4375150" y="4548188"/>
          <a:ext cx="2333625" cy="487362"/>
        </p:xfrm>
        <a:graphic>
          <a:graphicData uri="http://schemas.openxmlformats.org/presentationml/2006/ole">
            <mc:AlternateContent xmlns:mc="http://schemas.openxmlformats.org/markup-compatibility/2006">
              <mc:Choice xmlns:v="urn:schemas-microsoft-com:vml" Requires="v">
                <p:oleObj spid="_x0000_s475261" name="Equation" r:id="rId27" imgW="990600" imgH="203200" progId="Equation.DSMT4">
                  <p:embed/>
                </p:oleObj>
              </mc:Choice>
              <mc:Fallback>
                <p:oleObj name="Equation" r:id="rId27" imgW="990600" imgH="203200" progId="Equation.DSMT4">
                  <p:embed/>
                  <p:pic>
                    <p:nvPicPr>
                      <p:cNvPr id="0" name=""/>
                      <p:cNvPicPr>
                        <a:picLocks noChangeAspect="1" noChangeArrowheads="1"/>
                      </p:cNvPicPr>
                      <p:nvPr/>
                    </p:nvPicPr>
                    <p:blipFill>
                      <a:blip r:embed="rId28"/>
                      <a:srcRect/>
                      <a:stretch>
                        <a:fillRect/>
                      </a:stretch>
                    </p:blipFill>
                    <p:spPr bwMode="auto">
                      <a:xfrm>
                        <a:off x="4375150" y="4548188"/>
                        <a:ext cx="2333625" cy="487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1193" name="Object 25"/>
          <p:cNvGraphicFramePr>
            <a:graphicFrameLocks noChangeAspect="1"/>
          </p:cNvGraphicFramePr>
          <p:nvPr>
            <p:extLst>
              <p:ext uri="{D42A27DB-BD31-4B8C-83A1-F6EECF244321}">
                <p14:modId xmlns:p14="http://schemas.microsoft.com/office/powerpoint/2010/main" val="2020703513"/>
              </p:ext>
            </p:extLst>
          </p:nvPr>
        </p:nvGraphicFramePr>
        <p:xfrm>
          <a:off x="3797300" y="5505450"/>
          <a:ext cx="2514600" cy="700088"/>
        </p:xfrm>
        <a:graphic>
          <a:graphicData uri="http://schemas.openxmlformats.org/presentationml/2006/ole">
            <mc:AlternateContent xmlns:mc="http://schemas.openxmlformats.org/markup-compatibility/2006">
              <mc:Choice xmlns:v="urn:schemas-microsoft-com:vml" Requires="v">
                <p:oleObj spid="_x0000_s475262" name="Equation" r:id="rId29" imgW="1206500" imgH="419100" progId="Equation.DSMT4">
                  <p:embed/>
                </p:oleObj>
              </mc:Choice>
              <mc:Fallback>
                <p:oleObj name="Equation" r:id="rId29" imgW="1206500" imgH="419100" progId="Equation.DSMT4">
                  <p:embed/>
                  <p:pic>
                    <p:nvPicPr>
                      <p:cNvPr id="0" name=""/>
                      <p:cNvPicPr>
                        <a:picLocks noChangeAspect="1" noChangeArrowheads="1"/>
                      </p:cNvPicPr>
                      <p:nvPr/>
                    </p:nvPicPr>
                    <p:blipFill>
                      <a:blip r:embed="rId30"/>
                      <a:srcRect/>
                      <a:stretch>
                        <a:fillRect/>
                      </a:stretch>
                    </p:blipFill>
                    <p:spPr bwMode="auto">
                      <a:xfrm>
                        <a:off x="3797300" y="5505450"/>
                        <a:ext cx="2514600" cy="7000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09469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smtClean="0"/>
              <a:t>Thursday, Oct. 23, 2014</a:t>
            </a:r>
            <a:endParaRPr lang="en-US"/>
          </a:p>
        </p:txBody>
      </p:sp>
      <p:sp>
        <p:nvSpPr>
          <p:cNvPr id="27" name="Footer Placeholder 4"/>
          <p:cNvSpPr>
            <a:spLocks noGrp="1"/>
          </p:cNvSpPr>
          <p:nvPr>
            <p:ph type="ftr" sz="quarter" idx="11"/>
          </p:nvPr>
        </p:nvSpPr>
        <p:spPr/>
        <p:txBody>
          <a:bodyPr/>
          <a:lstStyle/>
          <a:p>
            <a:r>
              <a:rPr lang="nl-NL" smtClean="0"/>
              <a:t>PHYS 1443-004, Fall 2014                            Dr. Jaehoon Yu</a:t>
            </a:r>
            <a:endParaRPr lang="en-US"/>
          </a:p>
        </p:txBody>
      </p:sp>
      <p:sp>
        <p:nvSpPr>
          <p:cNvPr id="28" name="Slide Number Placeholder 5"/>
          <p:cNvSpPr>
            <a:spLocks noGrp="1"/>
          </p:cNvSpPr>
          <p:nvPr>
            <p:ph type="sldNum" sz="quarter" idx="12"/>
          </p:nvPr>
        </p:nvSpPr>
        <p:spPr/>
        <p:txBody>
          <a:bodyPr/>
          <a:lstStyle/>
          <a:p>
            <a:fld id="{9A07856C-9A15-CC41-83A2-634C8E776437}" type="slidenum">
              <a:rPr lang="en-US"/>
              <a:pPr/>
              <a:t>7</a:t>
            </a:fld>
            <a:endParaRPr lang="en-US"/>
          </a:p>
        </p:txBody>
      </p:sp>
      <p:sp>
        <p:nvSpPr>
          <p:cNvPr id="392194" name="Rectangle 2"/>
          <p:cNvSpPr>
            <a:spLocks noGrp="1" noChangeArrowheads="1"/>
          </p:cNvSpPr>
          <p:nvPr>
            <p:ph type="title"/>
          </p:nvPr>
        </p:nvSpPr>
        <p:spPr>
          <a:xfrm>
            <a:off x="685800" y="152400"/>
            <a:ext cx="8153400" cy="609600"/>
          </a:xfrm>
        </p:spPr>
        <p:txBody>
          <a:bodyPr/>
          <a:lstStyle/>
          <a:p>
            <a:r>
              <a:rPr lang="en-US"/>
              <a:t>More Properties of Vector Product</a:t>
            </a:r>
          </a:p>
        </p:txBody>
      </p:sp>
      <p:grpSp>
        <p:nvGrpSpPr>
          <p:cNvPr id="2" name="Group 3"/>
          <p:cNvGrpSpPr>
            <a:grpSpLocks/>
          </p:cNvGrpSpPr>
          <p:nvPr/>
        </p:nvGrpSpPr>
        <p:grpSpPr bwMode="auto">
          <a:xfrm>
            <a:off x="619125" y="930275"/>
            <a:ext cx="3190875" cy="822325"/>
            <a:chOff x="390" y="586"/>
            <a:chExt cx="2010" cy="518"/>
          </a:xfrm>
        </p:grpSpPr>
        <p:sp>
          <p:nvSpPr>
            <p:cNvPr id="392196" name="Text Box 4"/>
            <p:cNvSpPr txBox="1">
              <a:spLocks noChangeArrowheads="1"/>
            </p:cNvSpPr>
            <p:nvPr/>
          </p:nvSpPr>
          <p:spPr bwMode="auto">
            <a:xfrm>
              <a:off x="390" y="586"/>
              <a:ext cx="2010" cy="51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The relationship between unit vectors, </a:t>
              </a:r>
            </a:p>
          </p:txBody>
        </p:sp>
        <p:graphicFrame>
          <p:nvGraphicFramePr>
            <p:cNvPr id="392197" name="Object 5"/>
            <p:cNvGraphicFramePr>
              <a:graphicFrameLocks noChangeAspect="1"/>
            </p:cNvGraphicFramePr>
            <p:nvPr/>
          </p:nvGraphicFramePr>
          <p:xfrm>
            <a:off x="1312" y="826"/>
            <a:ext cx="832" cy="271"/>
          </p:xfrm>
          <a:graphic>
            <a:graphicData uri="http://schemas.openxmlformats.org/presentationml/2006/ole">
              <mc:AlternateContent xmlns:mc="http://schemas.openxmlformats.org/markup-compatibility/2006">
                <mc:Choice xmlns:v="urn:schemas-microsoft-com:vml" Requires="v">
                  <p:oleObj spid="_x0000_s467543" name="Equation" r:id="rId3" imgW="673100" imgH="241300" progId="Equation.DSMT4">
                    <p:embed/>
                  </p:oleObj>
                </mc:Choice>
                <mc:Fallback>
                  <p:oleObj name="Equation" r:id="rId3" imgW="673100" imgH="241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 y="826"/>
                          <a:ext cx="832" cy="271"/>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graphicFrame>
        <p:nvGraphicFramePr>
          <p:cNvPr id="392198" name="Object 6"/>
          <p:cNvGraphicFramePr>
            <a:graphicFrameLocks noChangeAspect="1"/>
          </p:cNvGraphicFramePr>
          <p:nvPr>
            <p:extLst>
              <p:ext uri="{D42A27DB-BD31-4B8C-83A1-F6EECF244321}">
                <p14:modId xmlns:p14="http://schemas.microsoft.com/office/powerpoint/2010/main" val="686262821"/>
              </p:ext>
            </p:extLst>
          </p:nvPr>
        </p:nvGraphicFramePr>
        <p:xfrm>
          <a:off x="4044950" y="1004888"/>
          <a:ext cx="3238500" cy="534987"/>
        </p:xfrm>
        <a:graphic>
          <a:graphicData uri="http://schemas.openxmlformats.org/presentationml/2006/ole">
            <mc:AlternateContent xmlns:mc="http://schemas.openxmlformats.org/markup-compatibility/2006">
              <mc:Choice xmlns:v="urn:schemas-microsoft-com:vml" Requires="v">
                <p:oleObj spid="_x0000_s467544" name="Equation" r:id="rId5" imgW="1168400" imgH="241300" progId="Equation.DSMT4">
                  <p:embed/>
                </p:oleObj>
              </mc:Choice>
              <mc:Fallback>
                <p:oleObj name="Equation" r:id="rId5" imgW="1168400" imgH="241300" progId="Equation.DSMT4">
                  <p:embed/>
                  <p:pic>
                    <p:nvPicPr>
                      <p:cNvPr id="0" name=""/>
                      <p:cNvPicPr>
                        <a:picLocks noChangeAspect="1" noChangeArrowheads="1"/>
                      </p:cNvPicPr>
                      <p:nvPr/>
                    </p:nvPicPr>
                    <p:blipFill>
                      <a:blip r:embed="rId6"/>
                      <a:srcRect/>
                      <a:stretch>
                        <a:fillRect/>
                      </a:stretch>
                    </p:blipFill>
                    <p:spPr bwMode="auto">
                      <a:xfrm>
                        <a:off x="4044950" y="1004888"/>
                        <a:ext cx="3238500" cy="534987"/>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199" name="Object 7"/>
          <p:cNvGraphicFramePr>
            <a:graphicFrameLocks noChangeAspect="1"/>
          </p:cNvGraphicFramePr>
          <p:nvPr>
            <p:extLst>
              <p:ext uri="{D42A27DB-BD31-4B8C-83A1-F6EECF244321}">
                <p14:modId xmlns:p14="http://schemas.microsoft.com/office/powerpoint/2010/main" val="1612770552"/>
              </p:ext>
            </p:extLst>
          </p:nvPr>
        </p:nvGraphicFramePr>
        <p:xfrm>
          <a:off x="168275" y="4525963"/>
          <a:ext cx="1249363" cy="384175"/>
        </p:xfrm>
        <a:graphic>
          <a:graphicData uri="http://schemas.openxmlformats.org/presentationml/2006/ole">
            <mc:AlternateContent xmlns:mc="http://schemas.openxmlformats.org/markup-compatibility/2006">
              <mc:Choice xmlns:v="urn:schemas-microsoft-com:vml" Requires="v">
                <p:oleObj spid="_x0000_s467545" name="Equation" r:id="rId7" imgW="508000" imgH="203200" progId="Equation.DSMT4">
                  <p:embed/>
                </p:oleObj>
              </mc:Choice>
              <mc:Fallback>
                <p:oleObj name="Equation" r:id="rId7" imgW="508000" imgH="203200" progId="Equation.DSMT4">
                  <p:embed/>
                  <p:pic>
                    <p:nvPicPr>
                      <p:cNvPr id="0" name=""/>
                      <p:cNvPicPr>
                        <a:picLocks noChangeAspect="1" noChangeArrowheads="1"/>
                      </p:cNvPicPr>
                      <p:nvPr/>
                    </p:nvPicPr>
                    <p:blipFill>
                      <a:blip r:embed="rId8"/>
                      <a:srcRect/>
                      <a:stretch>
                        <a:fillRect/>
                      </a:stretch>
                    </p:blipFill>
                    <p:spPr bwMode="auto">
                      <a:xfrm>
                        <a:off x="168275" y="4525963"/>
                        <a:ext cx="1249363" cy="38417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392200" name="Text Box 8"/>
          <p:cNvSpPr txBox="1">
            <a:spLocks noChangeArrowheads="1"/>
          </p:cNvSpPr>
          <p:nvPr/>
        </p:nvSpPr>
        <p:spPr bwMode="auto">
          <a:xfrm>
            <a:off x="381000" y="3413125"/>
            <a:ext cx="84582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dirty="0">
                <a:solidFill>
                  <a:srgbClr val="FF0000"/>
                </a:solidFill>
                <a:latin typeface="Arial Narrow" charset="0"/>
              </a:rPr>
              <a:t>Vector product of two vectors can be expressed in the following determinant form </a:t>
            </a:r>
          </a:p>
        </p:txBody>
      </p:sp>
      <p:graphicFrame>
        <p:nvGraphicFramePr>
          <p:cNvPr id="392201" name="Object 9"/>
          <p:cNvGraphicFramePr>
            <a:graphicFrameLocks noChangeAspect="1"/>
          </p:cNvGraphicFramePr>
          <p:nvPr/>
        </p:nvGraphicFramePr>
        <p:xfrm>
          <a:off x="7178675" y="1066800"/>
          <a:ext cx="669925" cy="395288"/>
        </p:xfrm>
        <a:graphic>
          <a:graphicData uri="http://schemas.openxmlformats.org/presentationml/2006/ole">
            <mc:AlternateContent xmlns:mc="http://schemas.openxmlformats.org/markup-compatibility/2006">
              <mc:Choice xmlns:v="urn:schemas-microsoft-com:vml" Requires="v">
                <p:oleObj spid="_x0000_s467546" name="Equation" r:id="rId9" imgW="241200" imgH="177480" progId="Equation.3">
                  <p:embed/>
                </p:oleObj>
              </mc:Choice>
              <mc:Fallback>
                <p:oleObj name="Equation" r:id="rId9" imgW="24120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8675" y="1066800"/>
                        <a:ext cx="669925" cy="395288"/>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02" name="Object 10"/>
          <p:cNvGraphicFramePr>
            <a:graphicFrameLocks noChangeAspect="1"/>
          </p:cNvGraphicFramePr>
          <p:nvPr>
            <p:extLst>
              <p:ext uri="{D42A27DB-BD31-4B8C-83A1-F6EECF244321}">
                <p14:modId xmlns:p14="http://schemas.microsoft.com/office/powerpoint/2010/main" val="1470080740"/>
              </p:ext>
            </p:extLst>
          </p:nvPr>
        </p:nvGraphicFramePr>
        <p:xfrm>
          <a:off x="4079875" y="1614488"/>
          <a:ext cx="881063" cy="534987"/>
        </p:xfrm>
        <a:graphic>
          <a:graphicData uri="http://schemas.openxmlformats.org/presentationml/2006/ole">
            <mc:AlternateContent xmlns:mc="http://schemas.openxmlformats.org/markup-compatibility/2006">
              <mc:Choice xmlns:v="urn:schemas-microsoft-com:vml" Requires="v">
                <p:oleObj spid="_x0000_s467547" name="Equation" r:id="rId11" imgW="317500" imgH="241300" progId="Equation.DSMT4">
                  <p:embed/>
                </p:oleObj>
              </mc:Choice>
              <mc:Fallback>
                <p:oleObj name="Equation" r:id="rId11" imgW="317500" imgH="241300" progId="Equation.DSMT4">
                  <p:embed/>
                  <p:pic>
                    <p:nvPicPr>
                      <p:cNvPr id="0" name=""/>
                      <p:cNvPicPr>
                        <a:picLocks noChangeAspect="1" noChangeArrowheads="1"/>
                      </p:cNvPicPr>
                      <p:nvPr/>
                    </p:nvPicPr>
                    <p:blipFill>
                      <a:blip r:embed="rId12"/>
                      <a:srcRect/>
                      <a:stretch>
                        <a:fillRect/>
                      </a:stretch>
                    </p:blipFill>
                    <p:spPr bwMode="auto">
                      <a:xfrm>
                        <a:off x="4079875" y="1614488"/>
                        <a:ext cx="881063" cy="534987"/>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03" name="Object 11"/>
          <p:cNvGraphicFramePr>
            <a:graphicFrameLocks noChangeAspect="1"/>
          </p:cNvGraphicFramePr>
          <p:nvPr>
            <p:extLst>
              <p:ext uri="{D42A27DB-BD31-4B8C-83A1-F6EECF244321}">
                <p14:modId xmlns:p14="http://schemas.microsoft.com/office/powerpoint/2010/main" val="1455645688"/>
              </p:ext>
            </p:extLst>
          </p:nvPr>
        </p:nvGraphicFramePr>
        <p:xfrm>
          <a:off x="4894263" y="1614488"/>
          <a:ext cx="1477962" cy="534987"/>
        </p:xfrm>
        <a:graphic>
          <a:graphicData uri="http://schemas.openxmlformats.org/presentationml/2006/ole">
            <mc:AlternateContent xmlns:mc="http://schemas.openxmlformats.org/markup-compatibility/2006">
              <mc:Choice xmlns:v="urn:schemas-microsoft-com:vml" Requires="v">
                <p:oleObj spid="_x0000_s467548" name="Equation" r:id="rId13" imgW="533400" imgH="241300" progId="Equation.DSMT4">
                  <p:embed/>
                </p:oleObj>
              </mc:Choice>
              <mc:Fallback>
                <p:oleObj name="Equation" r:id="rId13" imgW="533400" imgH="241300" progId="Equation.DSMT4">
                  <p:embed/>
                  <p:pic>
                    <p:nvPicPr>
                      <p:cNvPr id="0" name=""/>
                      <p:cNvPicPr>
                        <a:picLocks noChangeAspect="1" noChangeArrowheads="1"/>
                      </p:cNvPicPr>
                      <p:nvPr/>
                    </p:nvPicPr>
                    <p:blipFill>
                      <a:blip r:embed="rId14"/>
                      <a:srcRect/>
                      <a:stretch>
                        <a:fillRect/>
                      </a:stretch>
                    </p:blipFill>
                    <p:spPr bwMode="auto">
                      <a:xfrm>
                        <a:off x="4894263" y="1614488"/>
                        <a:ext cx="1477962" cy="534987"/>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04" name="Object 12"/>
          <p:cNvGraphicFramePr>
            <a:graphicFrameLocks noChangeAspect="1"/>
          </p:cNvGraphicFramePr>
          <p:nvPr>
            <p:extLst>
              <p:ext uri="{D42A27DB-BD31-4B8C-83A1-F6EECF244321}">
                <p14:modId xmlns:p14="http://schemas.microsoft.com/office/powerpoint/2010/main" val="1352047137"/>
              </p:ext>
            </p:extLst>
          </p:nvPr>
        </p:nvGraphicFramePr>
        <p:xfrm>
          <a:off x="6324600" y="1654175"/>
          <a:ext cx="669925" cy="452438"/>
        </p:xfrm>
        <a:graphic>
          <a:graphicData uri="http://schemas.openxmlformats.org/presentationml/2006/ole">
            <mc:AlternateContent xmlns:mc="http://schemas.openxmlformats.org/markup-compatibility/2006">
              <mc:Choice xmlns:v="urn:schemas-microsoft-com:vml" Requires="v">
                <p:oleObj spid="_x0000_s467549" name="Equation" r:id="rId15" imgW="241300" imgH="203200" progId="Equation.DSMT4">
                  <p:embed/>
                </p:oleObj>
              </mc:Choice>
              <mc:Fallback>
                <p:oleObj name="Equation" r:id="rId15" imgW="241300" imgH="203200" progId="Equation.DSMT4">
                  <p:embed/>
                  <p:pic>
                    <p:nvPicPr>
                      <p:cNvPr id="0" name=""/>
                      <p:cNvPicPr>
                        <a:picLocks noChangeAspect="1" noChangeArrowheads="1"/>
                      </p:cNvPicPr>
                      <p:nvPr/>
                    </p:nvPicPr>
                    <p:blipFill>
                      <a:blip r:embed="rId16"/>
                      <a:srcRect/>
                      <a:stretch>
                        <a:fillRect/>
                      </a:stretch>
                    </p:blipFill>
                    <p:spPr bwMode="auto">
                      <a:xfrm>
                        <a:off x="6324600" y="1654175"/>
                        <a:ext cx="669925" cy="452438"/>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05" name="Object 13"/>
          <p:cNvGraphicFramePr>
            <a:graphicFrameLocks noChangeAspect="1"/>
          </p:cNvGraphicFramePr>
          <p:nvPr>
            <p:extLst>
              <p:ext uri="{D42A27DB-BD31-4B8C-83A1-F6EECF244321}">
                <p14:modId xmlns:p14="http://schemas.microsoft.com/office/powerpoint/2010/main" val="1996889198"/>
              </p:ext>
            </p:extLst>
          </p:nvPr>
        </p:nvGraphicFramePr>
        <p:xfrm>
          <a:off x="4114800" y="2173288"/>
          <a:ext cx="915988" cy="536575"/>
        </p:xfrm>
        <a:graphic>
          <a:graphicData uri="http://schemas.openxmlformats.org/presentationml/2006/ole">
            <mc:AlternateContent xmlns:mc="http://schemas.openxmlformats.org/markup-compatibility/2006">
              <mc:Choice xmlns:v="urn:schemas-microsoft-com:vml" Requires="v">
                <p:oleObj spid="_x0000_s467550" name="Equation" r:id="rId17" imgW="330200" imgH="241300" progId="Equation.DSMT4">
                  <p:embed/>
                </p:oleObj>
              </mc:Choice>
              <mc:Fallback>
                <p:oleObj name="Equation" r:id="rId17" imgW="330200" imgH="241300" progId="Equation.DSMT4">
                  <p:embed/>
                  <p:pic>
                    <p:nvPicPr>
                      <p:cNvPr id="0" name=""/>
                      <p:cNvPicPr>
                        <a:picLocks noChangeAspect="1" noChangeArrowheads="1"/>
                      </p:cNvPicPr>
                      <p:nvPr/>
                    </p:nvPicPr>
                    <p:blipFill>
                      <a:blip r:embed="rId18"/>
                      <a:srcRect/>
                      <a:stretch>
                        <a:fillRect/>
                      </a:stretch>
                    </p:blipFill>
                    <p:spPr bwMode="auto">
                      <a:xfrm>
                        <a:off x="4114800" y="2173288"/>
                        <a:ext cx="915988" cy="53657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06" name="Object 14"/>
          <p:cNvGraphicFramePr>
            <a:graphicFrameLocks noChangeAspect="1"/>
          </p:cNvGraphicFramePr>
          <p:nvPr>
            <p:extLst>
              <p:ext uri="{D42A27DB-BD31-4B8C-83A1-F6EECF244321}">
                <p14:modId xmlns:p14="http://schemas.microsoft.com/office/powerpoint/2010/main" val="3232105224"/>
              </p:ext>
            </p:extLst>
          </p:nvPr>
        </p:nvGraphicFramePr>
        <p:xfrm>
          <a:off x="4945063" y="2171700"/>
          <a:ext cx="1514475" cy="536575"/>
        </p:xfrm>
        <a:graphic>
          <a:graphicData uri="http://schemas.openxmlformats.org/presentationml/2006/ole">
            <mc:AlternateContent xmlns:mc="http://schemas.openxmlformats.org/markup-compatibility/2006">
              <mc:Choice xmlns:v="urn:schemas-microsoft-com:vml" Requires="v">
                <p:oleObj spid="_x0000_s467551" name="Equation" r:id="rId19" imgW="546100" imgH="241300" progId="Equation.DSMT4">
                  <p:embed/>
                </p:oleObj>
              </mc:Choice>
              <mc:Fallback>
                <p:oleObj name="Equation" r:id="rId19" imgW="546100" imgH="241300" progId="Equation.DSMT4">
                  <p:embed/>
                  <p:pic>
                    <p:nvPicPr>
                      <p:cNvPr id="0" name=""/>
                      <p:cNvPicPr>
                        <a:picLocks noChangeAspect="1" noChangeArrowheads="1"/>
                      </p:cNvPicPr>
                      <p:nvPr/>
                    </p:nvPicPr>
                    <p:blipFill>
                      <a:blip r:embed="rId20"/>
                      <a:srcRect/>
                      <a:stretch>
                        <a:fillRect/>
                      </a:stretch>
                    </p:blipFill>
                    <p:spPr bwMode="auto">
                      <a:xfrm>
                        <a:off x="4945063" y="2171700"/>
                        <a:ext cx="1514475" cy="53657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07" name="Object 15"/>
          <p:cNvGraphicFramePr>
            <a:graphicFrameLocks noChangeAspect="1"/>
          </p:cNvGraphicFramePr>
          <p:nvPr>
            <p:extLst>
              <p:ext uri="{D42A27DB-BD31-4B8C-83A1-F6EECF244321}">
                <p14:modId xmlns:p14="http://schemas.microsoft.com/office/powerpoint/2010/main" val="578885077"/>
              </p:ext>
            </p:extLst>
          </p:nvPr>
        </p:nvGraphicFramePr>
        <p:xfrm>
          <a:off x="6337300" y="2214563"/>
          <a:ext cx="633413" cy="450850"/>
        </p:xfrm>
        <a:graphic>
          <a:graphicData uri="http://schemas.openxmlformats.org/presentationml/2006/ole">
            <mc:AlternateContent xmlns:mc="http://schemas.openxmlformats.org/markup-compatibility/2006">
              <mc:Choice xmlns:v="urn:schemas-microsoft-com:vml" Requires="v">
                <p:oleObj spid="_x0000_s467552" name="Equation" r:id="rId21" imgW="228600" imgH="203200" progId="Equation.DSMT4">
                  <p:embed/>
                </p:oleObj>
              </mc:Choice>
              <mc:Fallback>
                <p:oleObj name="Equation" r:id="rId21" imgW="228600" imgH="203200" progId="Equation.DSMT4">
                  <p:embed/>
                  <p:pic>
                    <p:nvPicPr>
                      <p:cNvPr id="0" name=""/>
                      <p:cNvPicPr>
                        <a:picLocks noChangeAspect="1" noChangeArrowheads="1"/>
                      </p:cNvPicPr>
                      <p:nvPr/>
                    </p:nvPicPr>
                    <p:blipFill>
                      <a:blip r:embed="rId22"/>
                      <a:srcRect/>
                      <a:stretch>
                        <a:fillRect/>
                      </a:stretch>
                    </p:blipFill>
                    <p:spPr bwMode="auto">
                      <a:xfrm>
                        <a:off x="6337300" y="2214563"/>
                        <a:ext cx="633413" cy="4508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08" name="Object 16"/>
          <p:cNvGraphicFramePr>
            <a:graphicFrameLocks noChangeAspect="1"/>
          </p:cNvGraphicFramePr>
          <p:nvPr>
            <p:extLst>
              <p:ext uri="{D42A27DB-BD31-4B8C-83A1-F6EECF244321}">
                <p14:modId xmlns:p14="http://schemas.microsoft.com/office/powerpoint/2010/main" val="1557093104"/>
              </p:ext>
            </p:extLst>
          </p:nvPr>
        </p:nvGraphicFramePr>
        <p:xfrm>
          <a:off x="4079875" y="2768600"/>
          <a:ext cx="881063" cy="452438"/>
        </p:xfrm>
        <a:graphic>
          <a:graphicData uri="http://schemas.openxmlformats.org/presentationml/2006/ole">
            <mc:AlternateContent xmlns:mc="http://schemas.openxmlformats.org/markup-compatibility/2006">
              <mc:Choice xmlns:v="urn:schemas-microsoft-com:vml" Requires="v">
                <p:oleObj spid="_x0000_s467553" name="Equation" r:id="rId23" imgW="317500" imgH="203200" progId="Equation.DSMT4">
                  <p:embed/>
                </p:oleObj>
              </mc:Choice>
              <mc:Fallback>
                <p:oleObj name="Equation" r:id="rId23" imgW="317500" imgH="203200" progId="Equation.DSMT4">
                  <p:embed/>
                  <p:pic>
                    <p:nvPicPr>
                      <p:cNvPr id="0" name=""/>
                      <p:cNvPicPr>
                        <a:picLocks noChangeAspect="1" noChangeArrowheads="1"/>
                      </p:cNvPicPr>
                      <p:nvPr/>
                    </p:nvPicPr>
                    <p:blipFill>
                      <a:blip r:embed="rId24"/>
                      <a:srcRect/>
                      <a:stretch>
                        <a:fillRect/>
                      </a:stretch>
                    </p:blipFill>
                    <p:spPr bwMode="auto">
                      <a:xfrm>
                        <a:off x="4079875" y="2768600"/>
                        <a:ext cx="881063" cy="452438"/>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09" name="Object 17"/>
          <p:cNvGraphicFramePr>
            <a:graphicFrameLocks noChangeAspect="1"/>
          </p:cNvGraphicFramePr>
          <p:nvPr>
            <p:extLst>
              <p:ext uri="{D42A27DB-BD31-4B8C-83A1-F6EECF244321}">
                <p14:modId xmlns:p14="http://schemas.microsoft.com/office/powerpoint/2010/main" val="2341456973"/>
              </p:ext>
            </p:extLst>
          </p:nvPr>
        </p:nvGraphicFramePr>
        <p:xfrm>
          <a:off x="4913313" y="2768600"/>
          <a:ext cx="1441450" cy="450850"/>
        </p:xfrm>
        <a:graphic>
          <a:graphicData uri="http://schemas.openxmlformats.org/presentationml/2006/ole">
            <mc:AlternateContent xmlns:mc="http://schemas.openxmlformats.org/markup-compatibility/2006">
              <mc:Choice xmlns:v="urn:schemas-microsoft-com:vml" Requires="v">
                <p:oleObj spid="_x0000_s467554" name="Equation" r:id="rId25" imgW="520700" imgH="203200" progId="Equation.DSMT4">
                  <p:embed/>
                </p:oleObj>
              </mc:Choice>
              <mc:Fallback>
                <p:oleObj name="Equation" r:id="rId25" imgW="520700" imgH="203200" progId="Equation.DSMT4">
                  <p:embed/>
                  <p:pic>
                    <p:nvPicPr>
                      <p:cNvPr id="0" name=""/>
                      <p:cNvPicPr>
                        <a:picLocks noChangeAspect="1" noChangeArrowheads="1"/>
                      </p:cNvPicPr>
                      <p:nvPr/>
                    </p:nvPicPr>
                    <p:blipFill>
                      <a:blip r:embed="rId26"/>
                      <a:srcRect/>
                      <a:stretch>
                        <a:fillRect/>
                      </a:stretch>
                    </p:blipFill>
                    <p:spPr bwMode="auto">
                      <a:xfrm>
                        <a:off x="4913313" y="2768600"/>
                        <a:ext cx="1441450" cy="4508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10" name="Object 18"/>
          <p:cNvGraphicFramePr>
            <a:graphicFrameLocks noChangeAspect="1"/>
          </p:cNvGraphicFramePr>
          <p:nvPr>
            <p:extLst>
              <p:ext uri="{D42A27DB-BD31-4B8C-83A1-F6EECF244321}">
                <p14:modId xmlns:p14="http://schemas.microsoft.com/office/powerpoint/2010/main" val="2080298172"/>
              </p:ext>
            </p:extLst>
          </p:nvPr>
        </p:nvGraphicFramePr>
        <p:xfrm>
          <a:off x="6343650" y="2727325"/>
          <a:ext cx="668338" cy="534988"/>
        </p:xfrm>
        <a:graphic>
          <a:graphicData uri="http://schemas.openxmlformats.org/presentationml/2006/ole">
            <mc:AlternateContent xmlns:mc="http://schemas.openxmlformats.org/markup-compatibility/2006">
              <mc:Choice xmlns:v="urn:schemas-microsoft-com:vml" Requires="v">
                <p:oleObj spid="_x0000_s467555" name="Equation" r:id="rId27" imgW="241300" imgH="241300" progId="Equation.DSMT4">
                  <p:embed/>
                </p:oleObj>
              </mc:Choice>
              <mc:Fallback>
                <p:oleObj name="Equation" r:id="rId27" imgW="241300" imgH="241300" progId="Equation.DSMT4">
                  <p:embed/>
                  <p:pic>
                    <p:nvPicPr>
                      <p:cNvPr id="0" name=""/>
                      <p:cNvPicPr>
                        <a:picLocks noChangeAspect="1" noChangeArrowheads="1"/>
                      </p:cNvPicPr>
                      <p:nvPr/>
                    </p:nvPicPr>
                    <p:blipFill>
                      <a:blip r:embed="rId28"/>
                      <a:srcRect/>
                      <a:stretch>
                        <a:fillRect/>
                      </a:stretch>
                    </p:blipFill>
                    <p:spPr bwMode="auto">
                      <a:xfrm>
                        <a:off x="6343650" y="2727325"/>
                        <a:ext cx="668338" cy="534988"/>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11" name="Object 19"/>
          <p:cNvGraphicFramePr>
            <a:graphicFrameLocks noChangeAspect="1"/>
          </p:cNvGraphicFramePr>
          <p:nvPr>
            <p:extLst>
              <p:ext uri="{D42A27DB-BD31-4B8C-83A1-F6EECF244321}">
                <p14:modId xmlns:p14="http://schemas.microsoft.com/office/powerpoint/2010/main" val="1495337410"/>
              </p:ext>
            </p:extLst>
          </p:nvPr>
        </p:nvGraphicFramePr>
        <p:xfrm>
          <a:off x="1384300" y="4038600"/>
          <a:ext cx="2184400" cy="1446213"/>
        </p:xfrm>
        <a:graphic>
          <a:graphicData uri="http://schemas.openxmlformats.org/presentationml/2006/ole">
            <mc:AlternateContent xmlns:mc="http://schemas.openxmlformats.org/markup-compatibility/2006">
              <mc:Choice xmlns:v="urn:schemas-microsoft-com:vml" Requires="v">
                <p:oleObj spid="_x0000_s467556" name="Equation" r:id="rId29" imgW="1003300" imgH="863600" progId="Equation.DSMT4">
                  <p:embed/>
                </p:oleObj>
              </mc:Choice>
              <mc:Fallback>
                <p:oleObj name="Equation" r:id="rId29" imgW="1003300" imgH="863600" progId="Equation.DSMT4">
                  <p:embed/>
                  <p:pic>
                    <p:nvPicPr>
                      <p:cNvPr id="0" name=""/>
                      <p:cNvPicPr>
                        <a:picLocks noChangeAspect="1" noChangeArrowheads="1"/>
                      </p:cNvPicPr>
                      <p:nvPr/>
                    </p:nvPicPr>
                    <p:blipFill>
                      <a:blip r:embed="rId30"/>
                      <a:srcRect/>
                      <a:stretch>
                        <a:fillRect/>
                      </a:stretch>
                    </p:blipFill>
                    <p:spPr bwMode="auto">
                      <a:xfrm>
                        <a:off x="1384300" y="4038600"/>
                        <a:ext cx="2184400" cy="1446213"/>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12" name="Object 20"/>
          <p:cNvGraphicFramePr>
            <a:graphicFrameLocks noChangeAspect="1"/>
          </p:cNvGraphicFramePr>
          <p:nvPr>
            <p:extLst>
              <p:ext uri="{D42A27DB-BD31-4B8C-83A1-F6EECF244321}">
                <p14:modId xmlns:p14="http://schemas.microsoft.com/office/powerpoint/2010/main" val="2493893133"/>
              </p:ext>
            </p:extLst>
          </p:nvPr>
        </p:nvGraphicFramePr>
        <p:xfrm>
          <a:off x="3683000" y="4343400"/>
          <a:ext cx="1784350" cy="952500"/>
        </p:xfrm>
        <a:graphic>
          <a:graphicData uri="http://schemas.openxmlformats.org/presentationml/2006/ole">
            <mc:AlternateContent xmlns:mc="http://schemas.openxmlformats.org/markup-compatibility/2006">
              <mc:Choice xmlns:v="urn:schemas-microsoft-com:vml" Requires="v">
                <p:oleObj spid="_x0000_s467557" name="Equation" r:id="rId31" imgW="876300" imgH="609600" progId="Equation.DSMT4">
                  <p:embed/>
                </p:oleObj>
              </mc:Choice>
              <mc:Fallback>
                <p:oleObj name="Equation" r:id="rId31" imgW="876300" imgH="609600" progId="Equation.DSMT4">
                  <p:embed/>
                  <p:pic>
                    <p:nvPicPr>
                      <p:cNvPr id="0" name=""/>
                      <p:cNvPicPr>
                        <a:picLocks noChangeAspect="1" noChangeArrowheads="1"/>
                      </p:cNvPicPr>
                      <p:nvPr/>
                    </p:nvPicPr>
                    <p:blipFill>
                      <a:blip r:embed="rId32"/>
                      <a:srcRect/>
                      <a:stretch>
                        <a:fillRect/>
                      </a:stretch>
                    </p:blipFill>
                    <p:spPr bwMode="auto">
                      <a:xfrm>
                        <a:off x="3683000" y="4343400"/>
                        <a:ext cx="1784350" cy="95250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13" name="Object 21"/>
          <p:cNvGraphicFramePr>
            <a:graphicFrameLocks noChangeAspect="1"/>
          </p:cNvGraphicFramePr>
          <p:nvPr>
            <p:extLst>
              <p:ext uri="{D42A27DB-BD31-4B8C-83A1-F6EECF244321}">
                <p14:modId xmlns:p14="http://schemas.microsoft.com/office/powerpoint/2010/main" val="1368666280"/>
              </p:ext>
            </p:extLst>
          </p:nvPr>
        </p:nvGraphicFramePr>
        <p:xfrm>
          <a:off x="5511800" y="4365625"/>
          <a:ext cx="1779588" cy="893763"/>
        </p:xfrm>
        <a:graphic>
          <a:graphicData uri="http://schemas.openxmlformats.org/presentationml/2006/ole">
            <mc:AlternateContent xmlns:mc="http://schemas.openxmlformats.org/markup-compatibility/2006">
              <mc:Choice xmlns:v="urn:schemas-microsoft-com:vml" Requires="v">
                <p:oleObj spid="_x0000_s467558" name="Equation" r:id="rId33" imgW="876300" imgH="571500" progId="Equation.DSMT4">
                  <p:embed/>
                </p:oleObj>
              </mc:Choice>
              <mc:Fallback>
                <p:oleObj name="Equation" r:id="rId33" imgW="876300" imgH="571500" progId="Equation.DSMT4">
                  <p:embed/>
                  <p:pic>
                    <p:nvPicPr>
                      <p:cNvPr id="0" name=""/>
                      <p:cNvPicPr>
                        <a:picLocks noChangeAspect="1" noChangeArrowheads="1"/>
                      </p:cNvPicPr>
                      <p:nvPr/>
                    </p:nvPicPr>
                    <p:blipFill>
                      <a:blip r:embed="rId34"/>
                      <a:srcRect/>
                      <a:stretch>
                        <a:fillRect/>
                      </a:stretch>
                    </p:blipFill>
                    <p:spPr bwMode="auto">
                      <a:xfrm>
                        <a:off x="5511800" y="4365625"/>
                        <a:ext cx="1779588" cy="893763"/>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14" name="Object 22"/>
          <p:cNvGraphicFramePr>
            <a:graphicFrameLocks noChangeAspect="1"/>
          </p:cNvGraphicFramePr>
          <p:nvPr>
            <p:extLst>
              <p:ext uri="{D42A27DB-BD31-4B8C-83A1-F6EECF244321}">
                <p14:modId xmlns:p14="http://schemas.microsoft.com/office/powerpoint/2010/main" val="2510062178"/>
              </p:ext>
            </p:extLst>
          </p:nvPr>
        </p:nvGraphicFramePr>
        <p:xfrm>
          <a:off x="7327900" y="4343400"/>
          <a:ext cx="1806575" cy="952500"/>
        </p:xfrm>
        <a:graphic>
          <a:graphicData uri="http://schemas.openxmlformats.org/presentationml/2006/ole">
            <mc:AlternateContent xmlns:mc="http://schemas.openxmlformats.org/markup-compatibility/2006">
              <mc:Choice xmlns:v="urn:schemas-microsoft-com:vml" Requires="v">
                <p:oleObj spid="_x0000_s467559" name="Equation" r:id="rId35" imgW="889000" imgH="609600" progId="Equation.DSMT4">
                  <p:embed/>
                </p:oleObj>
              </mc:Choice>
              <mc:Fallback>
                <p:oleObj name="Equation" r:id="rId35" imgW="889000" imgH="609600" progId="Equation.DSMT4">
                  <p:embed/>
                  <p:pic>
                    <p:nvPicPr>
                      <p:cNvPr id="0" name=""/>
                      <p:cNvPicPr>
                        <a:picLocks noChangeAspect="1" noChangeArrowheads="1"/>
                      </p:cNvPicPr>
                      <p:nvPr/>
                    </p:nvPicPr>
                    <p:blipFill>
                      <a:blip r:embed="rId36"/>
                      <a:srcRect/>
                      <a:stretch>
                        <a:fillRect/>
                      </a:stretch>
                    </p:blipFill>
                    <p:spPr bwMode="auto">
                      <a:xfrm>
                        <a:off x="7327900" y="4343400"/>
                        <a:ext cx="1806575" cy="95250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15" name="Object 23"/>
          <p:cNvGraphicFramePr>
            <a:graphicFrameLocks noChangeAspect="1"/>
          </p:cNvGraphicFramePr>
          <p:nvPr>
            <p:extLst>
              <p:ext uri="{D42A27DB-BD31-4B8C-83A1-F6EECF244321}">
                <p14:modId xmlns:p14="http://schemas.microsoft.com/office/powerpoint/2010/main" val="892744292"/>
              </p:ext>
            </p:extLst>
          </p:nvPr>
        </p:nvGraphicFramePr>
        <p:xfrm>
          <a:off x="593725" y="5695950"/>
          <a:ext cx="2743200" cy="527050"/>
        </p:xfrm>
        <a:graphic>
          <a:graphicData uri="http://schemas.openxmlformats.org/presentationml/2006/ole">
            <mc:AlternateContent xmlns:mc="http://schemas.openxmlformats.org/markup-compatibility/2006">
              <mc:Choice xmlns:v="urn:schemas-microsoft-com:vml" Requires="v">
                <p:oleObj spid="_x0000_s467560" name="Equation" r:id="rId37" imgW="1117600" imgH="279400" progId="Equation.DSMT4">
                  <p:embed/>
                </p:oleObj>
              </mc:Choice>
              <mc:Fallback>
                <p:oleObj name="Equation" r:id="rId37" imgW="1117600" imgH="279400" progId="Equation.DSMT4">
                  <p:embed/>
                  <p:pic>
                    <p:nvPicPr>
                      <p:cNvPr id="0" name=""/>
                      <p:cNvPicPr>
                        <a:picLocks noChangeAspect="1" noChangeArrowheads="1"/>
                      </p:cNvPicPr>
                      <p:nvPr/>
                    </p:nvPicPr>
                    <p:blipFill>
                      <a:blip r:embed="rId38"/>
                      <a:srcRect/>
                      <a:stretch>
                        <a:fillRect/>
                      </a:stretch>
                    </p:blipFill>
                    <p:spPr bwMode="auto">
                      <a:xfrm>
                        <a:off x="593725" y="5695950"/>
                        <a:ext cx="2743200" cy="5270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16" name="Object 24"/>
          <p:cNvGraphicFramePr>
            <a:graphicFrameLocks noChangeAspect="1"/>
          </p:cNvGraphicFramePr>
          <p:nvPr>
            <p:extLst>
              <p:ext uri="{D42A27DB-BD31-4B8C-83A1-F6EECF244321}">
                <p14:modId xmlns:p14="http://schemas.microsoft.com/office/powerpoint/2010/main" val="3354397612"/>
              </p:ext>
            </p:extLst>
          </p:nvPr>
        </p:nvGraphicFramePr>
        <p:xfrm>
          <a:off x="3213100" y="5707063"/>
          <a:ext cx="2622550" cy="503237"/>
        </p:xfrm>
        <a:graphic>
          <a:graphicData uri="http://schemas.openxmlformats.org/presentationml/2006/ole">
            <mc:AlternateContent xmlns:mc="http://schemas.openxmlformats.org/markup-compatibility/2006">
              <mc:Choice xmlns:v="urn:schemas-microsoft-com:vml" Requires="v">
                <p:oleObj spid="_x0000_s467561" name="Equation" r:id="rId39" imgW="1066800" imgH="266700" progId="Equation.DSMT4">
                  <p:embed/>
                </p:oleObj>
              </mc:Choice>
              <mc:Fallback>
                <p:oleObj name="Equation" r:id="rId39" imgW="1066800" imgH="266700" progId="Equation.DSMT4">
                  <p:embed/>
                  <p:pic>
                    <p:nvPicPr>
                      <p:cNvPr id="0" name=""/>
                      <p:cNvPicPr>
                        <a:picLocks noChangeAspect="1" noChangeArrowheads="1"/>
                      </p:cNvPicPr>
                      <p:nvPr/>
                    </p:nvPicPr>
                    <p:blipFill>
                      <a:blip r:embed="rId40"/>
                      <a:srcRect/>
                      <a:stretch>
                        <a:fillRect/>
                      </a:stretch>
                    </p:blipFill>
                    <p:spPr bwMode="auto">
                      <a:xfrm>
                        <a:off x="3213100" y="5707063"/>
                        <a:ext cx="2622550" cy="503237"/>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392217" name="Object 25"/>
          <p:cNvGraphicFramePr>
            <a:graphicFrameLocks noChangeAspect="1"/>
          </p:cNvGraphicFramePr>
          <p:nvPr>
            <p:extLst>
              <p:ext uri="{D42A27DB-BD31-4B8C-83A1-F6EECF244321}">
                <p14:modId xmlns:p14="http://schemas.microsoft.com/office/powerpoint/2010/main" val="841718058"/>
              </p:ext>
            </p:extLst>
          </p:nvPr>
        </p:nvGraphicFramePr>
        <p:xfrm>
          <a:off x="5805488" y="5695950"/>
          <a:ext cx="2652712" cy="527050"/>
        </p:xfrm>
        <a:graphic>
          <a:graphicData uri="http://schemas.openxmlformats.org/presentationml/2006/ole">
            <mc:AlternateContent xmlns:mc="http://schemas.openxmlformats.org/markup-compatibility/2006">
              <mc:Choice xmlns:v="urn:schemas-microsoft-com:vml" Requires="v">
                <p:oleObj spid="_x0000_s467562" name="Equation" r:id="rId41" imgW="1079500" imgH="279400" progId="Equation.DSMT4">
                  <p:embed/>
                </p:oleObj>
              </mc:Choice>
              <mc:Fallback>
                <p:oleObj name="Equation" r:id="rId41" imgW="1079500" imgH="279400" progId="Equation.DSMT4">
                  <p:embed/>
                  <p:pic>
                    <p:nvPicPr>
                      <p:cNvPr id="0" name=""/>
                      <p:cNvPicPr>
                        <a:picLocks noChangeAspect="1" noChangeArrowheads="1"/>
                      </p:cNvPicPr>
                      <p:nvPr/>
                    </p:nvPicPr>
                    <p:blipFill>
                      <a:blip r:embed="rId42"/>
                      <a:srcRect/>
                      <a:stretch>
                        <a:fillRect/>
                      </a:stretch>
                    </p:blipFill>
                    <p:spPr bwMode="auto">
                      <a:xfrm>
                        <a:off x="5805488" y="5695950"/>
                        <a:ext cx="2652712" cy="5270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34358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smtClean="0"/>
              <a:t>Thursday, Oct. 23, 2014</a:t>
            </a:r>
            <a:endParaRPr lang="en-US"/>
          </a:p>
        </p:txBody>
      </p:sp>
      <p:sp>
        <p:nvSpPr>
          <p:cNvPr id="19" name="Footer Placeholder 4"/>
          <p:cNvSpPr>
            <a:spLocks noGrp="1"/>
          </p:cNvSpPr>
          <p:nvPr>
            <p:ph type="ftr" sz="quarter" idx="11"/>
          </p:nvPr>
        </p:nvSpPr>
        <p:spPr/>
        <p:txBody>
          <a:bodyPr/>
          <a:lstStyle/>
          <a:p>
            <a:r>
              <a:rPr lang="nl-NL" smtClean="0"/>
              <a:t>PHYS 1443-004, Fall 2014                            Dr. Jaehoon Yu</a:t>
            </a:r>
            <a:endParaRPr lang="en-US"/>
          </a:p>
        </p:txBody>
      </p:sp>
      <p:sp>
        <p:nvSpPr>
          <p:cNvPr id="20" name="Slide Number Placeholder 5"/>
          <p:cNvSpPr>
            <a:spLocks noGrp="1"/>
          </p:cNvSpPr>
          <p:nvPr>
            <p:ph type="sldNum" sz="quarter" idx="12"/>
          </p:nvPr>
        </p:nvSpPr>
        <p:spPr/>
        <p:txBody>
          <a:bodyPr/>
          <a:lstStyle/>
          <a:p>
            <a:fld id="{DE239D08-816D-C445-9873-45D18FD14FAA}" type="slidenum">
              <a:rPr lang="en-US"/>
              <a:pPr/>
              <a:t>8</a:t>
            </a:fld>
            <a:endParaRPr lang="en-US"/>
          </a:p>
        </p:txBody>
      </p:sp>
      <p:sp>
        <p:nvSpPr>
          <p:cNvPr id="416770" name="Rectangle 2"/>
          <p:cNvSpPr>
            <a:spLocks noChangeArrowheads="1"/>
          </p:cNvSpPr>
          <p:nvPr/>
        </p:nvSpPr>
        <p:spPr bwMode="auto">
          <a:xfrm>
            <a:off x="6629400" y="2438400"/>
            <a:ext cx="1752600" cy="914400"/>
          </a:xfrm>
          <a:prstGeom prst="rect">
            <a:avLst/>
          </a:prstGeom>
          <a:solidFill>
            <a:srgbClr val="FFFFCC"/>
          </a:solidFill>
          <a:ln w="28575">
            <a:solidFill>
              <a:srgbClr val="A50021"/>
            </a:solidFill>
            <a:miter lim="800000"/>
            <a:headEnd/>
            <a:tailEnd/>
          </a:ln>
          <a:effectLst/>
        </p:spPr>
        <p:txBody>
          <a:bodyPr anchor="ctr">
            <a:prstTxWarp prst="textNoShape">
              <a:avLst/>
            </a:prstTxWarp>
            <a:spAutoFit/>
          </a:bodyPr>
          <a:lstStyle/>
          <a:p>
            <a:endParaRPr lang="en-US"/>
          </a:p>
        </p:txBody>
      </p:sp>
      <p:sp>
        <p:nvSpPr>
          <p:cNvPr id="416771" name="Rectangle 3"/>
          <p:cNvSpPr>
            <a:spLocks noChangeArrowheads="1"/>
          </p:cNvSpPr>
          <p:nvPr/>
        </p:nvSpPr>
        <p:spPr bwMode="auto">
          <a:xfrm>
            <a:off x="2590800" y="2438400"/>
            <a:ext cx="1676400" cy="914400"/>
          </a:xfrm>
          <a:prstGeom prst="rect">
            <a:avLst/>
          </a:prstGeom>
          <a:solidFill>
            <a:srgbClr val="FFFFCC"/>
          </a:solidFill>
          <a:ln w="28575">
            <a:solidFill>
              <a:srgbClr val="A50021"/>
            </a:solidFill>
            <a:miter lim="800000"/>
            <a:headEnd/>
            <a:tailEnd/>
          </a:ln>
          <a:effectLst/>
        </p:spPr>
        <p:txBody>
          <a:bodyPr anchor="ctr">
            <a:prstTxWarp prst="textNoShape">
              <a:avLst/>
            </a:prstTxWarp>
            <a:spAutoFit/>
          </a:bodyPr>
          <a:lstStyle/>
          <a:p>
            <a:endParaRPr lang="en-US"/>
          </a:p>
        </p:txBody>
      </p:sp>
      <p:sp>
        <p:nvSpPr>
          <p:cNvPr id="416772" name="Rectangle 4"/>
          <p:cNvSpPr>
            <a:spLocks noGrp="1" noChangeArrowheads="1"/>
          </p:cNvSpPr>
          <p:nvPr>
            <p:ph type="title"/>
          </p:nvPr>
        </p:nvSpPr>
        <p:spPr>
          <a:xfrm>
            <a:off x="685800" y="152400"/>
            <a:ext cx="8153400" cy="609600"/>
          </a:xfrm>
        </p:spPr>
        <p:txBody>
          <a:bodyPr/>
          <a:lstStyle/>
          <a:p>
            <a:r>
              <a:rPr lang="en-US"/>
              <a:t>Moment of Inertia </a:t>
            </a:r>
          </a:p>
        </p:txBody>
      </p:sp>
      <p:sp>
        <p:nvSpPr>
          <p:cNvPr id="416773" name="Text Box 5"/>
          <p:cNvSpPr txBox="1">
            <a:spLocks noChangeArrowheads="1"/>
          </p:cNvSpPr>
          <p:nvPr/>
        </p:nvSpPr>
        <p:spPr bwMode="auto">
          <a:xfrm>
            <a:off x="457200" y="990600"/>
            <a:ext cx="2514600" cy="519113"/>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Rotational Inertia:</a:t>
            </a:r>
          </a:p>
        </p:txBody>
      </p:sp>
      <p:sp>
        <p:nvSpPr>
          <p:cNvPr id="416774" name="Text Box 6"/>
          <p:cNvSpPr txBox="1">
            <a:spLocks noChangeArrowheads="1"/>
          </p:cNvSpPr>
          <p:nvPr/>
        </p:nvSpPr>
        <p:spPr bwMode="auto">
          <a:xfrm>
            <a:off x="533400" y="3625850"/>
            <a:ext cx="42672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What are the dimension and unit of Moment of Inertia?</a:t>
            </a:r>
          </a:p>
        </p:txBody>
      </p:sp>
      <p:graphicFrame>
        <p:nvGraphicFramePr>
          <p:cNvPr id="416775" name="Object 7"/>
          <p:cNvGraphicFramePr>
            <a:graphicFrameLocks noChangeAspect="1"/>
          </p:cNvGraphicFramePr>
          <p:nvPr>
            <p:extLst>
              <p:ext uri="{D42A27DB-BD31-4B8C-83A1-F6EECF244321}">
                <p14:modId xmlns:p14="http://schemas.microsoft.com/office/powerpoint/2010/main" val="1752098303"/>
              </p:ext>
            </p:extLst>
          </p:nvPr>
        </p:nvGraphicFramePr>
        <p:xfrm>
          <a:off x="2590800" y="2532063"/>
          <a:ext cx="549275" cy="431800"/>
        </p:xfrm>
        <a:graphic>
          <a:graphicData uri="http://schemas.openxmlformats.org/presentationml/2006/ole">
            <mc:AlternateContent xmlns:mc="http://schemas.openxmlformats.org/markup-compatibility/2006">
              <mc:Choice xmlns:v="urn:schemas-microsoft-com:vml" Requires="v">
                <p:oleObj spid="_x0000_s433641" name="Equation" r:id="rId3" imgW="241300" imgH="152400" progId="Equation.DSMT4">
                  <p:embed/>
                </p:oleObj>
              </mc:Choice>
              <mc:Fallback>
                <p:oleObj name="Equation" r:id="rId3" imgW="241300" imgH="152400" progId="Equation.DSMT4">
                  <p:embed/>
                  <p:pic>
                    <p:nvPicPr>
                      <p:cNvPr id="0" name=""/>
                      <p:cNvPicPr>
                        <a:picLocks noChangeAspect="1" noChangeArrowheads="1"/>
                      </p:cNvPicPr>
                      <p:nvPr/>
                    </p:nvPicPr>
                    <p:blipFill>
                      <a:blip r:embed="rId4"/>
                      <a:srcRect/>
                      <a:stretch>
                        <a:fillRect/>
                      </a:stretch>
                    </p:blipFill>
                    <p:spPr bwMode="auto">
                      <a:xfrm>
                        <a:off x="2590800" y="2532063"/>
                        <a:ext cx="549275"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16776" name="Object 8"/>
          <p:cNvGraphicFramePr>
            <a:graphicFrameLocks noChangeAspect="1"/>
          </p:cNvGraphicFramePr>
          <p:nvPr>
            <p:extLst>
              <p:ext uri="{D42A27DB-BD31-4B8C-83A1-F6EECF244321}">
                <p14:modId xmlns:p14="http://schemas.microsoft.com/office/powerpoint/2010/main" val="936725050"/>
              </p:ext>
            </p:extLst>
          </p:nvPr>
        </p:nvGraphicFramePr>
        <p:xfrm>
          <a:off x="6934200" y="3713163"/>
          <a:ext cx="1219200" cy="782637"/>
        </p:xfrm>
        <a:graphic>
          <a:graphicData uri="http://schemas.openxmlformats.org/presentationml/2006/ole">
            <mc:AlternateContent xmlns:mc="http://schemas.openxmlformats.org/markup-compatibility/2006">
              <mc:Choice xmlns:v="urn:schemas-microsoft-com:vml" Requires="v">
                <p:oleObj spid="_x0000_s433642" name="Equation" r:id="rId5" imgW="444500" imgH="228600" progId="Equation.DSMT4">
                  <p:embed/>
                </p:oleObj>
              </mc:Choice>
              <mc:Fallback>
                <p:oleObj name="Equation" r:id="rId5" imgW="444500" imgH="228600" progId="Equation.DSMT4">
                  <p:embed/>
                  <p:pic>
                    <p:nvPicPr>
                      <p:cNvPr id="0" name=""/>
                      <p:cNvPicPr>
                        <a:picLocks noChangeAspect="1" noChangeArrowheads="1"/>
                      </p:cNvPicPr>
                      <p:nvPr/>
                    </p:nvPicPr>
                    <p:blipFill>
                      <a:blip r:embed="rId6"/>
                      <a:srcRect/>
                      <a:stretch>
                        <a:fillRect/>
                      </a:stretch>
                    </p:blipFill>
                    <p:spPr bwMode="auto">
                      <a:xfrm>
                        <a:off x="6934200" y="3713163"/>
                        <a:ext cx="1219200" cy="7826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16777" name="Object 9"/>
          <p:cNvGraphicFramePr>
            <a:graphicFrameLocks noChangeAspect="1"/>
          </p:cNvGraphicFramePr>
          <p:nvPr>
            <p:extLst>
              <p:ext uri="{D42A27DB-BD31-4B8C-83A1-F6EECF244321}">
                <p14:modId xmlns:p14="http://schemas.microsoft.com/office/powerpoint/2010/main" val="1397593141"/>
              </p:ext>
            </p:extLst>
          </p:nvPr>
        </p:nvGraphicFramePr>
        <p:xfrm>
          <a:off x="4991100" y="3727450"/>
          <a:ext cx="1828800" cy="908050"/>
        </p:xfrm>
        <a:graphic>
          <a:graphicData uri="http://schemas.openxmlformats.org/presentationml/2006/ole">
            <mc:AlternateContent xmlns:mc="http://schemas.openxmlformats.org/markup-compatibility/2006">
              <mc:Choice xmlns:v="urn:schemas-microsoft-com:vml" Requires="v">
                <p:oleObj spid="_x0000_s433643" name="Equation" r:id="rId7" imgW="457200" imgH="266700" progId="Equation.DSMT4">
                  <p:embed/>
                </p:oleObj>
              </mc:Choice>
              <mc:Fallback>
                <p:oleObj name="Equation" r:id="rId7" imgW="457200" imgH="266700" progId="Equation.DSMT4">
                  <p:embed/>
                  <p:pic>
                    <p:nvPicPr>
                      <p:cNvPr id="0" name=""/>
                      <p:cNvPicPr>
                        <a:picLocks noChangeAspect="1" noChangeArrowheads="1"/>
                      </p:cNvPicPr>
                      <p:nvPr/>
                    </p:nvPicPr>
                    <p:blipFill>
                      <a:blip r:embed="rId8"/>
                      <a:srcRect/>
                      <a:stretch>
                        <a:fillRect/>
                      </a:stretch>
                    </p:blipFill>
                    <p:spPr bwMode="auto">
                      <a:xfrm>
                        <a:off x="4991100" y="3727450"/>
                        <a:ext cx="1828800" cy="9080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16778" name="Text Box 10"/>
          <p:cNvSpPr txBox="1">
            <a:spLocks noChangeArrowheads="1"/>
          </p:cNvSpPr>
          <p:nvPr/>
        </p:nvSpPr>
        <p:spPr bwMode="auto">
          <a:xfrm>
            <a:off x="3276600" y="914400"/>
            <a:ext cx="5257800" cy="1384995"/>
          </a:xfrm>
          <a:prstGeom prst="rect">
            <a:avLst/>
          </a:prstGeom>
          <a:solidFill>
            <a:srgbClr val="FFFF99"/>
          </a:solidFill>
          <a:ln w="28575">
            <a:noFill/>
            <a:miter lim="800000"/>
            <a:headEnd/>
            <a:tailEnd/>
          </a:ln>
          <a:effectLst/>
        </p:spPr>
        <p:txBody>
          <a:bodyPr wrap="square">
            <a:prstTxWarp prst="textNoShape">
              <a:avLst/>
            </a:prstTxWarp>
            <a:spAutoFit/>
          </a:bodyPr>
          <a:lstStyle/>
          <a:p>
            <a:pPr>
              <a:spcBef>
                <a:spcPct val="20000"/>
              </a:spcBef>
            </a:pPr>
            <a:r>
              <a:rPr lang="en-US" sz="2800" dirty="0" smtClean="0">
                <a:solidFill>
                  <a:srgbClr val="FF0000"/>
                </a:solidFill>
                <a:latin typeface="Arial Narrow" charset="0"/>
              </a:rPr>
              <a:t>The measure </a:t>
            </a:r>
            <a:r>
              <a:rPr lang="en-US" sz="2800" dirty="0">
                <a:solidFill>
                  <a:srgbClr val="FF0000"/>
                </a:solidFill>
                <a:latin typeface="Arial Narrow" charset="0"/>
              </a:rPr>
              <a:t>of resistance of an object to changes in its rotational motion.  Equivalent to mass in linear motion.</a:t>
            </a:r>
          </a:p>
        </p:txBody>
      </p:sp>
      <p:sp>
        <p:nvSpPr>
          <p:cNvPr id="416779" name="Text Box 11"/>
          <p:cNvSpPr txBox="1">
            <a:spLocks noChangeArrowheads="1"/>
          </p:cNvSpPr>
          <p:nvPr/>
        </p:nvSpPr>
        <p:spPr bwMode="auto">
          <a:xfrm>
            <a:off x="533400" y="4572000"/>
            <a:ext cx="75438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dirty="0">
                <a:solidFill>
                  <a:schemeClr val="accent2"/>
                </a:solidFill>
                <a:latin typeface="Arial Narrow" charset="0"/>
              </a:rPr>
              <a:t>Determining Moment of Inertia is extremely important for computing equilibrium of a rigid body, such as a building.</a:t>
            </a:r>
          </a:p>
        </p:txBody>
      </p:sp>
      <p:graphicFrame>
        <p:nvGraphicFramePr>
          <p:cNvPr id="416780" name="Object 12"/>
          <p:cNvGraphicFramePr>
            <a:graphicFrameLocks noChangeAspect="1"/>
          </p:cNvGraphicFramePr>
          <p:nvPr>
            <p:extLst>
              <p:ext uri="{D42A27DB-BD31-4B8C-83A1-F6EECF244321}">
                <p14:modId xmlns:p14="http://schemas.microsoft.com/office/powerpoint/2010/main" val="2376575390"/>
              </p:ext>
            </p:extLst>
          </p:nvPr>
        </p:nvGraphicFramePr>
        <p:xfrm>
          <a:off x="6629400" y="2606675"/>
          <a:ext cx="655638" cy="414338"/>
        </p:xfrm>
        <a:graphic>
          <a:graphicData uri="http://schemas.openxmlformats.org/presentationml/2006/ole">
            <mc:AlternateContent xmlns:mc="http://schemas.openxmlformats.org/markup-compatibility/2006">
              <mc:Choice xmlns:v="urn:schemas-microsoft-com:vml" Requires="v">
                <p:oleObj spid="_x0000_s433644" name="Equation" r:id="rId9" imgW="241300" imgH="152400" progId="Equation.DSMT4">
                  <p:embed/>
                </p:oleObj>
              </mc:Choice>
              <mc:Fallback>
                <p:oleObj name="Equation" r:id="rId9" imgW="241300" imgH="152400" progId="Equation.DSMT4">
                  <p:embed/>
                  <p:pic>
                    <p:nvPicPr>
                      <p:cNvPr id="0" name=""/>
                      <p:cNvPicPr>
                        <a:picLocks noChangeAspect="1" noChangeArrowheads="1"/>
                      </p:cNvPicPr>
                      <p:nvPr/>
                    </p:nvPicPr>
                    <p:blipFill>
                      <a:blip r:embed="rId10"/>
                      <a:srcRect/>
                      <a:stretch>
                        <a:fillRect/>
                      </a:stretch>
                    </p:blipFill>
                    <p:spPr bwMode="auto">
                      <a:xfrm>
                        <a:off x="6629400" y="2606675"/>
                        <a:ext cx="655638" cy="4143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16781" name="Text Box 13"/>
          <p:cNvSpPr txBox="1">
            <a:spLocks noChangeArrowheads="1"/>
          </p:cNvSpPr>
          <p:nvPr/>
        </p:nvSpPr>
        <p:spPr bwMode="auto">
          <a:xfrm>
            <a:off x="533400" y="2438400"/>
            <a:ext cx="17526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For a group of particles</a:t>
            </a:r>
          </a:p>
        </p:txBody>
      </p:sp>
      <p:sp>
        <p:nvSpPr>
          <p:cNvPr id="416782" name="Text Box 14"/>
          <p:cNvSpPr txBox="1">
            <a:spLocks noChangeArrowheads="1"/>
          </p:cNvSpPr>
          <p:nvPr/>
        </p:nvSpPr>
        <p:spPr bwMode="auto">
          <a:xfrm>
            <a:off x="4572000" y="2438400"/>
            <a:ext cx="16002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For a rigid body</a:t>
            </a:r>
          </a:p>
        </p:txBody>
      </p:sp>
      <p:graphicFrame>
        <p:nvGraphicFramePr>
          <p:cNvPr id="416783" name="Object 15"/>
          <p:cNvGraphicFramePr>
            <a:graphicFrameLocks noChangeAspect="1"/>
          </p:cNvGraphicFramePr>
          <p:nvPr>
            <p:extLst>
              <p:ext uri="{D42A27DB-BD31-4B8C-83A1-F6EECF244321}">
                <p14:modId xmlns:p14="http://schemas.microsoft.com/office/powerpoint/2010/main" val="29892625"/>
              </p:ext>
            </p:extLst>
          </p:nvPr>
        </p:nvGraphicFramePr>
        <p:xfrm>
          <a:off x="3124200" y="2420938"/>
          <a:ext cx="1127125" cy="1011237"/>
        </p:xfrm>
        <a:graphic>
          <a:graphicData uri="http://schemas.openxmlformats.org/presentationml/2006/ole">
            <mc:AlternateContent xmlns:mc="http://schemas.openxmlformats.org/markup-compatibility/2006">
              <mc:Choice xmlns:v="urn:schemas-microsoft-com:vml" Requires="v">
                <p:oleObj spid="_x0000_s433645" name="Equation" r:id="rId11" imgW="495300" imgH="355600" progId="Equation.DSMT4">
                  <p:embed/>
                </p:oleObj>
              </mc:Choice>
              <mc:Fallback>
                <p:oleObj name="Equation" r:id="rId11" imgW="495300" imgH="355600" progId="Equation.DSMT4">
                  <p:embed/>
                  <p:pic>
                    <p:nvPicPr>
                      <p:cNvPr id="0" name=""/>
                      <p:cNvPicPr>
                        <a:picLocks noChangeAspect="1" noChangeArrowheads="1"/>
                      </p:cNvPicPr>
                      <p:nvPr/>
                    </p:nvPicPr>
                    <p:blipFill>
                      <a:blip r:embed="rId12"/>
                      <a:srcRect/>
                      <a:stretch>
                        <a:fillRect/>
                      </a:stretch>
                    </p:blipFill>
                    <p:spPr bwMode="auto">
                      <a:xfrm>
                        <a:off x="3124200" y="2420938"/>
                        <a:ext cx="1127125" cy="10112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16784" name="Object 16"/>
          <p:cNvGraphicFramePr>
            <a:graphicFrameLocks noChangeAspect="1"/>
          </p:cNvGraphicFramePr>
          <p:nvPr>
            <p:extLst>
              <p:ext uri="{D42A27DB-BD31-4B8C-83A1-F6EECF244321}">
                <p14:modId xmlns:p14="http://schemas.microsoft.com/office/powerpoint/2010/main" val="1203407327"/>
              </p:ext>
            </p:extLst>
          </p:nvPr>
        </p:nvGraphicFramePr>
        <p:xfrm>
          <a:off x="7156450" y="2497138"/>
          <a:ext cx="1243013" cy="792162"/>
        </p:xfrm>
        <a:graphic>
          <a:graphicData uri="http://schemas.openxmlformats.org/presentationml/2006/ole">
            <mc:AlternateContent xmlns:mc="http://schemas.openxmlformats.org/markup-compatibility/2006">
              <mc:Choice xmlns:v="urn:schemas-microsoft-com:vml" Requires="v">
                <p:oleObj spid="_x0000_s433646" name="Equation" r:id="rId13" imgW="457200" imgH="292100" progId="Equation.DSMT4">
                  <p:embed/>
                </p:oleObj>
              </mc:Choice>
              <mc:Fallback>
                <p:oleObj name="Equation" r:id="rId13" imgW="457200" imgH="292100" progId="Equation.DSMT4">
                  <p:embed/>
                  <p:pic>
                    <p:nvPicPr>
                      <p:cNvPr id="0" name=""/>
                      <p:cNvPicPr>
                        <a:picLocks noChangeAspect="1" noChangeArrowheads="1"/>
                      </p:cNvPicPr>
                      <p:nvPr/>
                    </p:nvPicPr>
                    <p:blipFill>
                      <a:blip r:embed="rId14"/>
                      <a:srcRect/>
                      <a:stretch>
                        <a:fillRect/>
                      </a:stretch>
                    </p:blipFill>
                    <p:spPr bwMode="auto">
                      <a:xfrm>
                        <a:off x="7156450" y="2497138"/>
                        <a:ext cx="1243013" cy="7921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16785" name="Text Box 17"/>
          <p:cNvSpPr txBox="1">
            <a:spLocks noChangeArrowheads="1"/>
          </p:cNvSpPr>
          <p:nvPr/>
        </p:nvSpPr>
        <p:spPr bwMode="auto">
          <a:xfrm>
            <a:off x="609600" y="5562600"/>
            <a:ext cx="4800600" cy="523220"/>
          </a:xfrm>
          <a:prstGeom prst="rect">
            <a:avLst/>
          </a:prstGeom>
          <a:solidFill>
            <a:srgbClr val="FFFFCC"/>
          </a:solidFill>
          <a:ln w="28575">
            <a:solidFill>
              <a:srgbClr val="A50021"/>
            </a:solidFill>
            <a:miter lim="800000"/>
            <a:headEnd/>
            <a:tailEnd/>
          </a:ln>
          <a:effectLst/>
        </p:spPr>
        <p:txBody>
          <a:bodyPr wrap="square">
            <a:prstTxWarp prst="textNoShape">
              <a:avLst/>
            </a:prstTxWarp>
            <a:spAutoFit/>
          </a:bodyPr>
          <a:lstStyle/>
          <a:p>
            <a:pPr>
              <a:spcBef>
                <a:spcPct val="20000"/>
              </a:spcBef>
            </a:pPr>
            <a:r>
              <a:rPr lang="en-US" sz="2800" dirty="0">
                <a:solidFill>
                  <a:srgbClr val="A50021"/>
                </a:solidFill>
                <a:latin typeface="Arial Narrow" charset="0"/>
              </a:rPr>
              <a:t>Dependent on the axis of rotation!!!</a:t>
            </a:r>
          </a:p>
        </p:txBody>
      </p:sp>
    </p:spTree>
    <p:extLst>
      <p:ext uri="{BB962C8B-B14F-4D97-AF65-F5344CB8AC3E}">
        <p14:creationId xmlns:p14="http://schemas.microsoft.com/office/powerpoint/2010/main" val="42556263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23, 2014</a:t>
            </a:r>
            <a:endParaRPr lang="en-US" altLang="ko-KR" sz="1400">
              <a:solidFill>
                <a:srgbClr val="FF0066"/>
              </a:solidFill>
              <a:latin typeface="Arial Narrow" charset="0"/>
              <a:ea typeface="굴림" charset="0"/>
              <a:cs typeface="굴림" charset="0"/>
            </a:endParaRPr>
          </a:p>
        </p:txBody>
      </p:sp>
      <p:sp>
        <p:nvSpPr>
          <p:cNvPr id="2662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662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B1B43F-773E-2840-B2AE-91A7D1C62886}"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999426" name="Picture 2" descr="F09.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0"/>
            <a:ext cx="3557588"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9427" name="Text Box 3"/>
          <p:cNvSpPr txBox="1">
            <a:spLocks noChangeArrowheads="1"/>
          </p:cNvSpPr>
          <p:nvPr/>
        </p:nvSpPr>
        <p:spPr bwMode="auto">
          <a:xfrm>
            <a:off x="152400" y="1143000"/>
            <a:ext cx="50450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Two particles each have mass m</a:t>
            </a:r>
            <a:r>
              <a:rPr lang="en-US" sz="2000" baseline="-25000">
                <a:solidFill>
                  <a:schemeClr val="accent2"/>
                </a:solidFill>
                <a:latin typeface="Arial Narrow" charset="0"/>
              </a:rPr>
              <a:t>1</a:t>
            </a:r>
            <a:r>
              <a:rPr lang="en-US" sz="2000">
                <a:solidFill>
                  <a:schemeClr val="accent2"/>
                </a:solidFill>
                <a:latin typeface="Arial Narrow" charset="0"/>
              </a:rPr>
              <a:t> and m</a:t>
            </a:r>
            <a:r>
              <a:rPr lang="en-US" sz="2000" baseline="-25000">
                <a:solidFill>
                  <a:schemeClr val="accent2"/>
                </a:solidFill>
                <a:latin typeface="Arial Narrow" charset="0"/>
              </a:rPr>
              <a:t>2</a:t>
            </a:r>
            <a:r>
              <a:rPr lang="en-US" sz="2000">
                <a:solidFill>
                  <a:schemeClr val="accent2"/>
                </a:solidFill>
                <a:latin typeface="Arial Narrow" charset="0"/>
              </a:rPr>
              <a:t> and are fixed at the</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ends of a thin rigid rod.  The length of the rod is </a:t>
            </a:r>
            <a:r>
              <a:rPr lang="en-US" sz="2000" i="1">
                <a:solidFill>
                  <a:schemeClr val="accent2"/>
                </a:solidFill>
                <a:latin typeface="Arial Narrow" charset="0"/>
                <a:ea typeface="굴림" charset="0"/>
                <a:cs typeface="굴림" charset="0"/>
              </a:rPr>
              <a:t>L</a:t>
            </a:r>
            <a:r>
              <a:rPr lang="en-US" sz="2000">
                <a:solidFill>
                  <a:schemeClr val="accent2"/>
                </a:solidFill>
                <a:latin typeface="Arial Narrow" charset="0"/>
                <a:ea typeface="굴림" charset="0"/>
                <a:cs typeface="굴림" charset="0"/>
              </a:rPr>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Find the moment of inertia when this object rotates relative to an axis that is </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perpendicular to the rod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(a) one end and (b) the center.</a:t>
            </a:r>
          </a:p>
        </p:txBody>
      </p:sp>
      <p:sp>
        <p:nvSpPr>
          <p:cNvPr id="26630" name="Rectangle 4"/>
          <p:cNvSpPr>
            <a:spLocks noGrp="1" noChangeArrowheads="1"/>
          </p:cNvSpPr>
          <p:nvPr>
            <p:ph type="title"/>
          </p:nvPr>
        </p:nvSpPr>
        <p:spPr>
          <a:xfrm>
            <a:off x="685800" y="76200"/>
            <a:ext cx="7772400" cy="1066800"/>
          </a:xfrm>
        </p:spPr>
        <p:txBody>
          <a:bodyPr/>
          <a:lstStyle/>
          <a:p>
            <a:r>
              <a:rPr lang="en-US" altLang="ko-KR" sz="4000">
                <a:latin typeface="Arial Narrow" charset="0"/>
                <a:ea typeface="굴림" charset="0"/>
                <a:cs typeface="굴림" charset="0"/>
              </a:rPr>
              <a:t>Ex.  </a:t>
            </a:r>
            <a:r>
              <a:rPr lang="en-US" sz="4000">
                <a:latin typeface="Arial Narrow" charset="0"/>
                <a:ea typeface="ＭＳ Ｐゴシック" charset="0"/>
                <a:cs typeface="ＭＳ Ｐゴシック" charset="0"/>
              </a:rPr>
              <a:t>The Moment of Inertia Depends</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on Where</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the Axis Is.</a:t>
            </a:r>
          </a:p>
        </p:txBody>
      </p:sp>
      <p:sp>
        <p:nvSpPr>
          <p:cNvPr id="999429" name="Text Box 5"/>
          <p:cNvSpPr txBox="1">
            <a:spLocks noChangeArrowheads="1"/>
          </p:cNvSpPr>
          <p:nvPr/>
        </p:nvSpPr>
        <p:spPr bwMode="auto">
          <a:xfrm>
            <a:off x="228600" y="28924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(a)</a:t>
            </a:r>
          </a:p>
        </p:txBody>
      </p:sp>
      <p:graphicFrame>
        <p:nvGraphicFramePr>
          <p:cNvPr id="999430" name="Object 2"/>
          <p:cNvGraphicFramePr>
            <a:graphicFrameLocks noChangeAspect="1"/>
          </p:cNvGraphicFramePr>
          <p:nvPr/>
        </p:nvGraphicFramePr>
        <p:xfrm>
          <a:off x="762000" y="2982913"/>
          <a:ext cx="414338" cy="284162"/>
        </p:xfrm>
        <a:graphic>
          <a:graphicData uri="http://schemas.openxmlformats.org/presentationml/2006/ole">
            <mc:AlternateContent xmlns:mc="http://schemas.openxmlformats.org/markup-compatibility/2006">
              <mc:Choice xmlns:v="urn:schemas-microsoft-com:vml" Requires="v">
                <p:oleObj spid="_x0000_s469321" name="Equation" r:id="rId5" imgW="241091" imgH="164957" progId="Equation.DSMT4">
                  <p:embed/>
                </p:oleObj>
              </mc:Choice>
              <mc:Fallback>
                <p:oleObj name="Equation" r:id="rId5" imgW="241091" imgH="16495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982913"/>
                        <a:ext cx="414338"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1" name="Object 3"/>
          <p:cNvGraphicFramePr>
            <a:graphicFrameLocks noChangeAspect="1"/>
          </p:cNvGraphicFramePr>
          <p:nvPr/>
        </p:nvGraphicFramePr>
        <p:xfrm>
          <a:off x="2590800" y="3417888"/>
          <a:ext cx="698500" cy="415925"/>
        </p:xfrm>
        <a:graphic>
          <a:graphicData uri="http://schemas.openxmlformats.org/presentationml/2006/ole">
            <mc:AlternateContent xmlns:mc="http://schemas.openxmlformats.org/markup-compatibility/2006">
              <mc:Choice xmlns:v="urn:schemas-microsoft-com:vml" Requires="v">
                <p:oleObj spid="_x0000_s469322" name="Equation" r:id="rId7" imgW="406224" imgH="241195" progId="Equation.DSMT4">
                  <p:embed/>
                </p:oleObj>
              </mc:Choice>
              <mc:Fallback>
                <p:oleObj name="Equation" r:id="rId7" imgW="406224" imgH="24119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417888"/>
                        <a:ext cx="69850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2" name="Object 4"/>
          <p:cNvGraphicFramePr>
            <a:graphicFrameLocks noChangeAspect="1"/>
          </p:cNvGraphicFramePr>
          <p:nvPr/>
        </p:nvGraphicFramePr>
        <p:xfrm>
          <a:off x="779463" y="3429000"/>
          <a:ext cx="1354137" cy="395288"/>
        </p:xfrm>
        <a:graphic>
          <a:graphicData uri="http://schemas.openxmlformats.org/presentationml/2006/ole">
            <mc:AlternateContent xmlns:mc="http://schemas.openxmlformats.org/markup-compatibility/2006">
              <mc:Choice xmlns:v="urn:schemas-microsoft-com:vml" Requires="v">
                <p:oleObj spid="_x0000_s469323" name="Equation" r:id="rId9" imgW="787400" imgH="228600" progId="Equation.DSMT4">
                  <p:embed/>
                </p:oleObj>
              </mc:Choice>
              <mc:Fallback>
                <p:oleObj name="Equation" r:id="rId9" imgW="7874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463" y="3429000"/>
                        <a:ext cx="1354137"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3" name="Object 5"/>
          <p:cNvGraphicFramePr>
            <a:graphicFrameLocks noChangeAspect="1"/>
          </p:cNvGraphicFramePr>
          <p:nvPr/>
        </p:nvGraphicFramePr>
        <p:xfrm>
          <a:off x="752475" y="3938588"/>
          <a:ext cx="542925" cy="373062"/>
        </p:xfrm>
        <a:graphic>
          <a:graphicData uri="http://schemas.openxmlformats.org/presentationml/2006/ole">
            <mc:AlternateContent xmlns:mc="http://schemas.openxmlformats.org/markup-compatibility/2006">
              <mc:Choice xmlns:v="urn:schemas-microsoft-com:vml" Requires="v">
                <p:oleObj spid="_x0000_s469324" name="Equation" r:id="rId11" imgW="241091" imgH="164957" progId="Equation.DSMT4">
                  <p:embed/>
                </p:oleObj>
              </mc:Choice>
              <mc:Fallback>
                <p:oleObj name="Equation" r:id="rId11" imgW="241091" imgH="164957"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475" y="3938588"/>
                        <a:ext cx="54292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34" name="Text Box 10"/>
          <p:cNvSpPr txBox="1">
            <a:spLocks noChangeArrowheads="1"/>
          </p:cNvSpPr>
          <p:nvPr/>
        </p:nvSpPr>
        <p:spPr bwMode="auto">
          <a:xfrm>
            <a:off x="273050" y="4495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(b)</a:t>
            </a:r>
          </a:p>
        </p:txBody>
      </p:sp>
      <p:graphicFrame>
        <p:nvGraphicFramePr>
          <p:cNvPr id="999435" name="Object 6"/>
          <p:cNvGraphicFramePr>
            <a:graphicFrameLocks noChangeAspect="1"/>
          </p:cNvGraphicFramePr>
          <p:nvPr/>
        </p:nvGraphicFramePr>
        <p:xfrm>
          <a:off x="782638" y="4572000"/>
          <a:ext cx="436562" cy="339725"/>
        </p:xfrm>
        <a:graphic>
          <a:graphicData uri="http://schemas.openxmlformats.org/presentationml/2006/ole">
            <mc:AlternateContent xmlns:mc="http://schemas.openxmlformats.org/markup-compatibility/2006">
              <mc:Choice xmlns:v="urn:schemas-microsoft-com:vml" Requires="v">
                <p:oleObj spid="_x0000_s469325" name="Equation" r:id="rId13" imgW="241091" imgH="164957" progId="Equation.DSMT4">
                  <p:embed/>
                </p:oleObj>
              </mc:Choice>
              <mc:Fallback>
                <p:oleObj name="Equation" r:id="rId13" imgW="241091" imgH="164957"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638" y="4572000"/>
                        <a:ext cx="43656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6" name="Object 7"/>
          <p:cNvGraphicFramePr>
            <a:graphicFrameLocks noChangeAspect="1"/>
          </p:cNvGraphicFramePr>
          <p:nvPr/>
        </p:nvGraphicFramePr>
        <p:xfrm>
          <a:off x="2819400" y="5105400"/>
          <a:ext cx="1149350" cy="495300"/>
        </p:xfrm>
        <a:graphic>
          <a:graphicData uri="http://schemas.openxmlformats.org/presentationml/2006/ole">
            <mc:AlternateContent xmlns:mc="http://schemas.openxmlformats.org/markup-compatibility/2006">
              <mc:Choice xmlns:v="urn:schemas-microsoft-com:vml" Requires="v">
                <p:oleObj spid="_x0000_s469326" name="Equation" r:id="rId15" imgW="558558" imgH="241195" progId="Equation.DSMT4">
                  <p:embed/>
                </p:oleObj>
              </mc:Choice>
              <mc:Fallback>
                <p:oleObj name="Equation" r:id="rId15" imgW="558558" imgH="241195"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5105400"/>
                        <a:ext cx="114935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7" name="Object 8"/>
          <p:cNvGraphicFramePr>
            <a:graphicFrameLocks noChangeAspect="1"/>
          </p:cNvGraphicFramePr>
          <p:nvPr/>
        </p:nvGraphicFramePr>
        <p:xfrm>
          <a:off x="895350" y="5105400"/>
          <a:ext cx="1619250" cy="471488"/>
        </p:xfrm>
        <a:graphic>
          <a:graphicData uri="http://schemas.openxmlformats.org/presentationml/2006/ole">
            <mc:AlternateContent xmlns:mc="http://schemas.openxmlformats.org/markup-compatibility/2006">
              <mc:Choice xmlns:v="urn:schemas-microsoft-com:vml" Requires="v">
                <p:oleObj spid="_x0000_s469327" name="Equation" r:id="rId17" imgW="787400" imgH="228600" progId="Equation.DSMT4">
                  <p:embed/>
                </p:oleObj>
              </mc:Choice>
              <mc:Fallback>
                <p:oleObj name="Equation" r:id="rId17" imgW="7874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5350" y="5105400"/>
                        <a:ext cx="161925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8" name="Object 9"/>
          <p:cNvGraphicFramePr>
            <a:graphicFrameLocks noChangeAspect="1"/>
          </p:cNvGraphicFramePr>
          <p:nvPr/>
        </p:nvGraphicFramePr>
        <p:xfrm>
          <a:off x="762000" y="5680075"/>
          <a:ext cx="492125" cy="338138"/>
        </p:xfrm>
        <a:graphic>
          <a:graphicData uri="http://schemas.openxmlformats.org/presentationml/2006/ole">
            <mc:AlternateContent xmlns:mc="http://schemas.openxmlformats.org/markup-compatibility/2006">
              <mc:Choice xmlns:v="urn:schemas-microsoft-com:vml" Requires="v">
                <p:oleObj spid="_x0000_s469328" name="Equation" r:id="rId19" imgW="241091" imgH="164957" progId="Equation.DSMT4">
                  <p:embed/>
                </p:oleObj>
              </mc:Choice>
              <mc:Fallback>
                <p:oleObj name="Equation" r:id="rId19" imgW="241091" imgH="164957"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000" y="5680075"/>
                        <a:ext cx="49212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9" name="Object 10"/>
          <p:cNvGraphicFramePr>
            <a:graphicFrameLocks noChangeAspect="1"/>
          </p:cNvGraphicFramePr>
          <p:nvPr/>
        </p:nvGraphicFramePr>
        <p:xfrm>
          <a:off x="3436938" y="3416300"/>
          <a:ext cx="677862" cy="393700"/>
        </p:xfrm>
        <a:graphic>
          <a:graphicData uri="http://schemas.openxmlformats.org/presentationml/2006/ole">
            <mc:AlternateContent xmlns:mc="http://schemas.openxmlformats.org/markup-compatibility/2006">
              <mc:Choice xmlns:v="urn:schemas-microsoft-com:vml" Requires="v">
                <p:oleObj spid="_x0000_s469329" name="Equation" r:id="rId21" imgW="393529" imgH="228501" progId="Equation.DSMT4">
                  <p:embed/>
                </p:oleObj>
              </mc:Choice>
              <mc:Fallback>
                <p:oleObj name="Equation" r:id="rId21" imgW="393529" imgH="228501"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36938" y="3416300"/>
                        <a:ext cx="67786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0" name="Object 11"/>
          <p:cNvGraphicFramePr>
            <a:graphicFrameLocks noChangeAspect="1"/>
          </p:cNvGraphicFramePr>
          <p:nvPr/>
        </p:nvGraphicFramePr>
        <p:xfrm>
          <a:off x="3714750" y="3886200"/>
          <a:ext cx="628650" cy="458788"/>
        </p:xfrm>
        <a:graphic>
          <a:graphicData uri="http://schemas.openxmlformats.org/presentationml/2006/ole">
            <mc:AlternateContent xmlns:mc="http://schemas.openxmlformats.org/markup-compatibility/2006">
              <mc:Choice xmlns:v="urn:schemas-microsoft-com:vml" Requires="v">
                <p:oleObj spid="_x0000_s469330" name="Equation" r:id="rId23" imgW="279400" imgH="203200" progId="Equation.DSMT4">
                  <p:embed/>
                </p:oleObj>
              </mc:Choice>
              <mc:Fallback>
                <p:oleObj name="Equation" r:id="rId23" imgW="279400" imgH="203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14750" y="3886200"/>
                        <a:ext cx="6286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1" name="Object 12"/>
          <p:cNvGraphicFramePr>
            <a:graphicFrameLocks noChangeAspect="1"/>
          </p:cNvGraphicFramePr>
          <p:nvPr/>
        </p:nvGraphicFramePr>
        <p:xfrm>
          <a:off x="1290638" y="3767138"/>
          <a:ext cx="2428875" cy="715962"/>
        </p:xfrm>
        <a:graphic>
          <a:graphicData uri="http://schemas.openxmlformats.org/presentationml/2006/ole">
            <mc:AlternateContent xmlns:mc="http://schemas.openxmlformats.org/markup-compatibility/2006">
              <mc:Choice xmlns:v="urn:schemas-microsoft-com:vml" Requires="v">
                <p:oleObj spid="_x0000_s469331" name="Equation" r:id="rId25" imgW="1079500" imgH="317500" progId="Equation.DSMT4">
                  <p:embed/>
                </p:oleObj>
              </mc:Choice>
              <mc:Fallback>
                <p:oleObj name="Equation" r:id="rId25" imgW="1079500" imgH="3175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0638" y="3767138"/>
                        <a:ext cx="2428875"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2" name="Object 13"/>
          <p:cNvGraphicFramePr>
            <a:graphicFrameLocks noChangeAspect="1"/>
          </p:cNvGraphicFramePr>
          <p:nvPr/>
        </p:nvGraphicFramePr>
        <p:xfrm>
          <a:off x="1154113" y="2884488"/>
          <a:ext cx="1200150" cy="503237"/>
        </p:xfrm>
        <a:graphic>
          <a:graphicData uri="http://schemas.openxmlformats.org/presentationml/2006/ole">
            <mc:AlternateContent xmlns:mc="http://schemas.openxmlformats.org/markup-compatibility/2006">
              <mc:Choice xmlns:v="urn:schemas-microsoft-com:vml" Requires="v">
                <p:oleObj spid="_x0000_s469332" name="Equation" r:id="rId27" imgW="698500" imgH="292100" progId="Equation.DSMT4">
                  <p:embed/>
                </p:oleObj>
              </mc:Choice>
              <mc:Fallback>
                <p:oleObj name="Equation" r:id="rId27" imgW="698500" imgH="2921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54113" y="2884488"/>
                        <a:ext cx="120015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3" name="Object 14"/>
          <p:cNvGraphicFramePr>
            <a:graphicFrameLocks noChangeAspect="1"/>
          </p:cNvGraphicFramePr>
          <p:nvPr/>
        </p:nvGraphicFramePr>
        <p:xfrm>
          <a:off x="2352675" y="2884488"/>
          <a:ext cx="1287463" cy="438150"/>
        </p:xfrm>
        <a:graphic>
          <a:graphicData uri="http://schemas.openxmlformats.org/presentationml/2006/ole">
            <mc:AlternateContent xmlns:mc="http://schemas.openxmlformats.org/markup-compatibility/2006">
              <mc:Choice xmlns:v="urn:schemas-microsoft-com:vml" Requires="v">
                <p:oleObj spid="_x0000_s469333" name="Equation" r:id="rId29" imgW="749300" imgH="254000" progId="Equation.DSMT4">
                  <p:embed/>
                </p:oleObj>
              </mc:Choice>
              <mc:Fallback>
                <p:oleObj name="Equation" r:id="rId29" imgW="749300" imgH="2540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52675" y="2884488"/>
                        <a:ext cx="128746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4" name="Object 15"/>
          <p:cNvGraphicFramePr>
            <a:graphicFrameLocks noChangeAspect="1"/>
          </p:cNvGraphicFramePr>
          <p:nvPr/>
        </p:nvGraphicFramePr>
        <p:xfrm>
          <a:off x="1230313" y="4483100"/>
          <a:ext cx="1263650" cy="600075"/>
        </p:xfrm>
        <a:graphic>
          <a:graphicData uri="http://schemas.openxmlformats.org/presentationml/2006/ole">
            <mc:AlternateContent xmlns:mc="http://schemas.openxmlformats.org/markup-compatibility/2006">
              <mc:Choice xmlns:v="urn:schemas-microsoft-com:vml" Requires="v">
                <p:oleObj spid="_x0000_s469334" name="Equation" r:id="rId31" imgW="698500" imgH="292100" progId="Equation.DSMT4">
                  <p:embed/>
                </p:oleObj>
              </mc:Choice>
              <mc:Fallback>
                <p:oleObj name="Equation" r:id="rId31" imgW="698500" imgH="2921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30313" y="4483100"/>
                        <a:ext cx="126365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5" name="Object 16"/>
          <p:cNvGraphicFramePr>
            <a:graphicFrameLocks noChangeAspect="1"/>
          </p:cNvGraphicFramePr>
          <p:nvPr/>
        </p:nvGraphicFramePr>
        <p:xfrm>
          <a:off x="2468563" y="4483100"/>
          <a:ext cx="1352550" cy="520700"/>
        </p:xfrm>
        <a:graphic>
          <a:graphicData uri="http://schemas.openxmlformats.org/presentationml/2006/ole">
            <mc:AlternateContent xmlns:mc="http://schemas.openxmlformats.org/markup-compatibility/2006">
              <mc:Choice xmlns:v="urn:schemas-microsoft-com:vml" Requires="v">
                <p:oleObj spid="_x0000_s469335" name="Equation" r:id="rId33" imgW="749300" imgH="254000" progId="Equation.DSMT4">
                  <p:embed/>
                </p:oleObj>
              </mc:Choice>
              <mc:Fallback>
                <p:oleObj name="Equation" r:id="rId33" imgW="749300" imgH="2540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68563" y="4483100"/>
                        <a:ext cx="13525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6" name="Object 17"/>
          <p:cNvGraphicFramePr>
            <a:graphicFrameLocks noChangeAspect="1"/>
          </p:cNvGraphicFramePr>
          <p:nvPr/>
        </p:nvGraphicFramePr>
        <p:xfrm>
          <a:off x="4114800" y="5105400"/>
          <a:ext cx="1096963" cy="469900"/>
        </p:xfrm>
        <a:graphic>
          <a:graphicData uri="http://schemas.openxmlformats.org/presentationml/2006/ole">
            <mc:AlternateContent xmlns:mc="http://schemas.openxmlformats.org/markup-compatibility/2006">
              <mc:Choice xmlns:v="urn:schemas-microsoft-com:vml" Requires="v">
                <p:oleObj spid="_x0000_s469336" name="Equation" r:id="rId35" imgW="533169" imgH="228501" progId="Equation.DSMT4">
                  <p:embed/>
                </p:oleObj>
              </mc:Choice>
              <mc:Fallback>
                <p:oleObj name="Equation" r:id="rId35" imgW="533169" imgH="228501"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14800" y="5105400"/>
                        <a:ext cx="10969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7" name="Object 18"/>
          <p:cNvGraphicFramePr>
            <a:graphicFrameLocks noChangeAspect="1"/>
          </p:cNvGraphicFramePr>
          <p:nvPr/>
        </p:nvGraphicFramePr>
        <p:xfrm>
          <a:off x="1295400" y="5524500"/>
          <a:ext cx="2825750" cy="650875"/>
        </p:xfrm>
        <a:graphic>
          <a:graphicData uri="http://schemas.openxmlformats.org/presentationml/2006/ole">
            <mc:AlternateContent xmlns:mc="http://schemas.openxmlformats.org/markup-compatibility/2006">
              <mc:Choice xmlns:v="urn:schemas-microsoft-com:vml" Requires="v">
                <p:oleObj spid="_x0000_s469337" name="Equation" r:id="rId37" imgW="1384300" imgH="317500" progId="Equation.DSMT4">
                  <p:embed/>
                </p:oleObj>
              </mc:Choice>
              <mc:Fallback>
                <p:oleObj name="Equation" r:id="rId37" imgW="1384300" imgH="3175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295400" y="5524500"/>
                        <a:ext cx="2825750"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8" name="Object 19"/>
          <p:cNvGraphicFramePr>
            <a:graphicFrameLocks noChangeAspect="1"/>
          </p:cNvGraphicFramePr>
          <p:nvPr/>
        </p:nvGraphicFramePr>
        <p:xfrm>
          <a:off x="4114800" y="5575300"/>
          <a:ext cx="750888" cy="547688"/>
        </p:xfrm>
        <a:graphic>
          <a:graphicData uri="http://schemas.openxmlformats.org/presentationml/2006/ole">
            <mc:AlternateContent xmlns:mc="http://schemas.openxmlformats.org/markup-compatibility/2006">
              <mc:Choice xmlns:v="urn:schemas-microsoft-com:vml" Requires="v">
                <p:oleObj spid="_x0000_s469338" name="Equation" r:id="rId39" imgW="368300" imgH="266700" progId="Equation.DSMT4">
                  <p:embed/>
                </p:oleObj>
              </mc:Choice>
              <mc:Fallback>
                <p:oleObj name="Equation" r:id="rId39" imgW="368300" imgH="2667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114800" y="5575300"/>
                        <a:ext cx="75088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49" name="Text Box 25"/>
          <p:cNvSpPr txBox="1">
            <a:spLocks noChangeArrowheads="1"/>
          </p:cNvSpPr>
          <p:nvPr/>
        </p:nvSpPr>
        <p:spPr bwMode="auto">
          <a:xfrm>
            <a:off x="5638800" y="43434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Which case is easier to spin?</a:t>
            </a:r>
            <a:endParaRPr lang="en-US">
              <a:solidFill>
                <a:schemeClr val="accent2"/>
              </a:solidFill>
              <a:latin typeface="Arial Narrow" charset="0"/>
              <a:ea typeface="굴림" charset="0"/>
              <a:cs typeface="굴림" charset="0"/>
            </a:endParaRPr>
          </a:p>
        </p:txBody>
      </p:sp>
      <p:sp>
        <p:nvSpPr>
          <p:cNvPr id="999450" name="Text Box 26"/>
          <p:cNvSpPr txBox="1">
            <a:spLocks noChangeArrowheads="1"/>
          </p:cNvSpPr>
          <p:nvPr/>
        </p:nvSpPr>
        <p:spPr bwMode="auto">
          <a:xfrm>
            <a:off x="5791200" y="4800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Case (b)</a:t>
            </a:r>
            <a:endParaRPr lang="en-US">
              <a:solidFill>
                <a:schemeClr val="accent2"/>
              </a:solidFill>
              <a:latin typeface="Arial Narrow" charset="0"/>
              <a:ea typeface="굴림" charset="0"/>
              <a:cs typeface="굴림" charset="0"/>
            </a:endParaRPr>
          </a:p>
        </p:txBody>
      </p:sp>
      <p:sp>
        <p:nvSpPr>
          <p:cNvPr id="999451" name="Text Box 27"/>
          <p:cNvSpPr txBox="1">
            <a:spLocks noChangeArrowheads="1"/>
          </p:cNvSpPr>
          <p:nvPr/>
        </p:nvSpPr>
        <p:spPr bwMode="auto">
          <a:xfrm>
            <a:off x="5715000" y="52260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Why?</a:t>
            </a:r>
            <a:endParaRPr lang="en-US">
              <a:solidFill>
                <a:schemeClr val="accent2"/>
              </a:solidFill>
              <a:latin typeface="Arial Narrow" charset="0"/>
              <a:ea typeface="굴림" charset="0"/>
              <a:cs typeface="굴림" charset="0"/>
            </a:endParaRPr>
          </a:p>
        </p:txBody>
      </p:sp>
      <p:sp>
        <p:nvSpPr>
          <p:cNvPr id="999452" name="Text Box 28"/>
          <p:cNvSpPr txBox="1">
            <a:spLocks noChangeArrowheads="1"/>
          </p:cNvSpPr>
          <p:nvPr/>
        </p:nvSpPr>
        <p:spPr bwMode="auto">
          <a:xfrm>
            <a:off x="6477000" y="5257800"/>
            <a:ext cx="259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Because the moment of inertia is smaller</a:t>
            </a:r>
            <a:endParaRPr lang="en-US">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22311112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35958</TotalTime>
  <Words>1947</Words>
  <Application>Microsoft Macintosh PowerPoint</Application>
  <PresentationFormat>On-screen Show (4:3)</PresentationFormat>
  <Paragraphs>242</Paragraphs>
  <Slides>16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phys1443-spring02</vt:lpstr>
      <vt:lpstr>Equation</vt:lpstr>
      <vt:lpstr>PHYS 1443 – Section 004 Lecture #17</vt:lpstr>
      <vt:lpstr>Announcements</vt:lpstr>
      <vt:lpstr>Torque</vt:lpstr>
      <vt:lpstr>Ex. Torque</vt:lpstr>
      <vt:lpstr>Torque and Vector Product</vt:lpstr>
      <vt:lpstr>Properties of Vector Product</vt:lpstr>
      <vt:lpstr>More Properties of Vector Product</vt:lpstr>
      <vt:lpstr>Moment of Inertia </vt:lpstr>
      <vt:lpstr>Ex.  The Moment of Inertia Depends on Where the Axis Is.</vt:lpstr>
      <vt:lpstr>Rotational Kinetic Energy</vt:lpstr>
      <vt:lpstr>Example for Moment of Inertia</vt:lpstr>
      <vt:lpstr>Calculation of Moments of Inertia</vt:lpstr>
      <vt:lpstr>Ex. Rigid Body Moment of Inertia</vt:lpstr>
      <vt:lpstr>Parallel Axis Theorem</vt:lpstr>
      <vt:lpstr>Example for Parallel Axis Theorem</vt:lpstr>
      <vt:lpstr>Check out Table 10 – 2  for moment of inertia for various shaped objects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988</cp:revision>
  <dcterms:created xsi:type="dcterms:W3CDTF">2012-06-05T17:02:23Z</dcterms:created>
  <dcterms:modified xsi:type="dcterms:W3CDTF">2014-10-23T16:05:56Z</dcterms:modified>
</cp:coreProperties>
</file>